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74" r:id="rId9"/>
    <p:sldId id="264" r:id="rId10"/>
    <p:sldId id="335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36" r:id="rId31"/>
    <p:sldId id="287" r:id="rId32"/>
    <p:sldId id="315" r:id="rId33"/>
    <p:sldId id="316" r:id="rId34"/>
    <p:sldId id="317" r:id="rId35"/>
    <p:sldId id="319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30" r:id="rId45"/>
    <p:sldId id="331" r:id="rId46"/>
    <p:sldId id="332" r:id="rId47"/>
    <p:sldId id="333" r:id="rId48"/>
    <p:sldId id="334" r:id="rId49"/>
    <p:sldId id="309" r:id="rId50"/>
    <p:sldId id="310" r:id="rId51"/>
    <p:sldId id="311" r:id="rId52"/>
    <p:sldId id="312" r:id="rId53"/>
    <p:sldId id="313" r:id="rId54"/>
    <p:sldId id="314" r:id="rId55"/>
    <p:sldId id="29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B02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842E992-0C66-480C-88D4-8FAE0930E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4149D-FE79-4277-8069-DB6B36D05E4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1BEC9-946D-4B5A-9384-6EF64A985A0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6D6EE-370E-423D-874E-094FB308B47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C65E2-367F-426F-9C03-11665FF4C13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FF809-7C6F-4A8B-81AA-2824D0CC8A6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00C8A-2705-4D76-B246-F5CCE51BEDDB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03F8A-44C7-460B-8F00-9140F0FF559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304FD-2655-4842-BAFA-4375DA65D62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4E287-D85F-49E5-9ED6-17A85A24B7B9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70130-078C-403A-AF80-352444FA4964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93247-29CF-4476-84CD-BB2E727EAC80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3B838-D3E9-4B9A-9F25-7ED2ABC73EC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531DF7-38FD-4C8D-B08C-CADA6C74C73C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6D610-17EC-4515-974A-DA42C475336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F96F-14D2-4F91-B6BE-6E0357B8D25B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40BCD-6B3A-47A4-AF8C-34F7898E8FB4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0A740-E5E6-4551-8470-F4285D27281B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FF75A-8B55-4109-8754-F47DBB6B9498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68526-375C-4CE2-BFE1-B333A07FFCDA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7B909-A47E-4ECC-A1C9-71DD2268E81C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20F58-7BCC-4AFE-A989-0C6161D098E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D15E6-A471-4786-A5D9-F021CA88EB64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87398-1A40-4AD8-B296-B5354F4FEC8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CF37B-18E1-40C9-BD39-C833C0611874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5D523-C8D5-4506-B686-4CA06920CDE2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58C54-7B3E-4BB9-AA38-6F62A4988E6B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75533-9736-4DB3-8CFD-8A1E3AC2C489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950F0-8ABF-493B-B23F-B1FA0816B47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84F02-F07E-41CC-BC23-CFEEB548D9E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4F94C-DFC5-469C-B74F-1C50B3B59927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DB31F-33E5-4362-B6BB-DDCF5631CA10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E3607-FA76-4EE3-94FE-C827FD2FFA1F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BC219-91E6-463F-BCDB-C46301DDFCCD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FFE5A-D572-4C8E-8853-A8F66D332143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C2E86-F96F-40D1-BDE0-D4F6BB2F82BD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2DF95-1D48-46F3-ACD4-B0AB9DC8993B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59D50-981C-41F4-B620-FE8F1DC7DB6D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4CA81-8A47-41B1-97A5-58B9C7D07A85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C3BBA-B6B8-4ACF-85B6-84D637AC443B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E5AEE-EAA4-4B38-8533-4A5071D84804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E540D-7714-400A-BB11-C7C93DF2B21F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33337-308E-4194-BD29-EE71A4FA5B43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A152E-F875-48B5-BFE3-462711979213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97F91-C62B-4DBD-AD2F-168409F23288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51C37-21D3-4D1F-95A9-56CA535C5362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F0EA-3882-4785-8B28-D29F84DCC5C1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E30E9-DB14-49BB-805B-89CBC96E1552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D0DC5-4136-432C-8DC9-C711379A92F4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DE6EF-262C-4511-B04A-8819F1DFE4D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9FC16-66CE-4096-A143-2A9659C07C6D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F2F59-DD35-4F0A-9C0A-92CB25FB3A44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FFDF0-D142-42B2-BF75-8EEDDC05989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85CDA-F5D5-4ADD-BAD1-6F5540F24AAF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B7952-B6EC-40E4-B55F-FFB1DC1E50D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3DA72-585A-4C42-B04E-38627ECA7B2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0302F-9418-4FBA-95F4-FB8925601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153988"/>
            <a:ext cx="2046288" cy="5849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0" y="153988"/>
            <a:ext cx="5991225" cy="5849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895A5-22FD-4884-BFD2-30FEC9BC9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47ABB-C592-4483-873B-C2CFFA817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86230-02DC-484D-8B53-A1D372559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F8E3-F883-4E18-8CCF-CC7FFBAA7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48589-8072-44DE-9C1D-F4DC5CEDC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F5265-B74A-42AD-86AD-B9E658978E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DD145-63BB-4B17-8F00-7F4892CCD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EA846-898C-43ED-8C67-FD0679F54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E925-04C9-4FE0-A432-E417244C78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1DD7-3125-452A-A6DE-9A9CE9941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8D1BC-9A64-4D09-BAB9-BFF314B04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zh-CN"/>
              <a:t>高级程序设计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16F443E6-FC96-4916-8081-0304915DD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5129" name="Picture 9" descr="sna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indent="4524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indent="7953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1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2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3.doc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11388"/>
            <a:ext cx="7772400" cy="123825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程序设计</a:t>
            </a:r>
            <a:r>
              <a:rPr lang="zh-CN" altLang="en-US" dirty="0" smtClean="0">
                <a:ea typeface="宋体" pitchFamily="2" charset="-122"/>
              </a:rPr>
              <a:t>基础</a:t>
            </a:r>
            <a:r>
              <a:rPr lang="en-US" altLang="zh-CN" sz="6200" dirty="0" smtClean="0">
                <a:ea typeface="宋体" pitchFamily="2" charset="-122"/>
              </a:rPr>
              <a:t/>
            </a:r>
            <a:br>
              <a:rPr lang="en-US" altLang="zh-CN" sz="6200" dirty="0" smtClean="0">
                <a:ea typeface="宋体" pitchFamily="2" charset="-122"/>
              </a:rPr>
            </a:br>
            <a:r>
              <a:rPr lang="en-US" altLang="zh-CN" sz="3800" dirty="0" smtClean="0">
                <a:ea typeface="宋体" pitchFamily="2" charset="-122"/>
              </a:rPr>
              <a:t>(C Programming)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US" altLang="zh-CN" sz="3200" smtClean="0">
              <a:ea typeface="宋体" pitchFamily="2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3200" smtClean="0">
                <a:ea typeface="宋体" pitchFamily="2" charset="-122"/>
              </a:rPr>
              <a:t>第六讲：高级程序设计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4635F8-2A23-4FA2-891B-34DBF09A4270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6.1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489825" cy="45561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问题：</a:t>
            </a:r>
            <a:r>
              <a:rPr lang="en-US" altLang="zh-CN" smtClean="0">
                <a:ea typeface="宋体" pitchFamily="2" charset="-122"/>
              </a:rPr>
              <a:t>UNIX</a:t>
            </a:r>
            <a:r>
              <a:rPr lang="zh-CN" altLang="en-US" smtClean="0">
                <a:ea typeface="宋体" pitchFamily="2" charset="-122"/>
              </a:rPr>
              <a:t>下有一个命令</a:t>
            </a:r>
            <a:r>
              <a:rPr lang="en-US" altLang="zh-CN" smtClean="0">
                <a:ea typeface="宋体" pitchFamily="2" charset="-122"/>
              </a:rPr>
              <a:t>cat</a:t>
            </a:r>
            <a:r>
              <a:rPr lang="zh-CN" altLang="en-US" smtClean="0">
                <a:ea typeface="宋体" pitchFamily="2" charset="-122"/>
              </a:rPr>
              <a:t>，其用法为：</a:t>
            </a:r>
          </a:p>
          <a:p>
            <a:pPr marL="458788" lvl="1" indent="0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cat x.c y.c z.c …</a:t>
            </a:r>
          </a:p>
          <a:p>
            <a:pPr marL="458788" lvl="1" indent="0"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其在标准输出（屏幕）上依次显示每个文件内容。如果没有文件名，则显示标准输入中的内容。它类似于</a:t>
            </a:r>
            <a:r>
              <a:rPr lang="en-US" altLang="zh-CN" b="1" smtClean="0">
                <a:ea typeface="宋体" pitchFamily="2" charset="-122"/>
              </a:rPr>
              <a:t>Windows</a:t>
            </a:r>
            <a:r>
              <a:rPr lang="zh-CN" altLang="en-US" b="1" smtClean="0">
                <a:ea typeface="宋体" pitchFamily="2" charset="-122"/>
              </a:rPr>
              <a:t>的</a:t>
            </a:r>
            <a:r>
              <a:rPr lang="en-US" altLang="zh-CN" b="1" smtClean="0">
                <a:ea typeface="宋体" pitchFamily="2" charset="-122"/>
              </a:rPr>
              <a:t>Command</a:t>
            </a:r>
            <a:r>
              <a:rPr lang="zh-CN" altLang="en-US" b="1" smtClean="0">
                <a:ea typeface="宋体" pitchFamily="2" charset="-122"/>
              </a:rPr>
              <a:t>环境下的</a:t>
            </a:r>
            <a:r>
              <a:rPr lang="en-US" altLang="zh-CN" b="1" smtClean="0">
                <a:ea typeface="宋体" pitchFamily="2" charset="-122"/>
              </a:rPr>
              <a:t>type</a:t>
            </a:r>
            <a:r>
              <a:rPr lang="zh-CN" altLang="en-US" b="1" smtClean="0">
                <a:ea typeface="宋体" pitchFamily="2" charset="-122"/>
              </a:rPr>
              <a:t>命令。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E7A476-F6B8-40A5-9DA0-40F536689D9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6.1</a:t>
            </a:r>
            <a:r>
              <a:rPr lang="zh-CN" altLang="en-US" smtClean="0">
                <a:ea typeface="宋体" pitchFamily="2" charset="-122"/>
              </a:rPr>
              <a:t>：算法设计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主要算法如下：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没有命令行参数</a:t>
            </a:r>
          </a:p>
          <a:p>
            <a:pPr lvl="2" indent="0"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从标准输入中读取内容并显示到屏幕上；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Else 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While 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还有文件未读取</a:t>
            </a:r>
          </a:p>
          <a:p>
            <a:pPr lvl="2" indent="0"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    打开文件；</a:t>
            </a:r>
          </a:p>
          <a:p>
            <a:pPr lvl="4" indent="0"/>
            <a:r>
              <a:rPr lang="zh-CN" altLang="en-US" sz="160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从文件输入中读取内容并显示到屏幕上；</a:t>
            </a:r>
          </a:p>
          <a:p>
            <a:pPr lvl="4" indent="0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关闭文件；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076825" y="4581525"/>
            <a:ext cx="3887788" cy="1655763"/>
          </a:xfrm>
          <a:prstGeom prst="cloudCallout">
            <a:avLst>
              <a:gd name="adj1" fmla="val -39792"/>
              <a:gd name="adj2" fmla="val -1433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设计一个函数</a:t>
            </a:r>
            <a:r>
              <a:rPr lang="en-US" altLang="zh-CN"/>
              <a:t>:</a:t>
            </a:r>
          </a:p>
          <a:p>
            <a:r>
              <a:rPr lang="en-US" altLang="zh-CN" sz="1800" b="0"/>
              <a:t>void filecopy(FILE *fp)</a:t>
            </a:r>
          </a:p>
          <a:p>
            <a:r>
              <a:rPr lang="zh-CN" altLang="en-US" sz="1800" b="0"/>
              <a:t>从文件或标准输入中输入并显示到屏幕上。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02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3E9BE2-175D-4858-AF02-C095D1D6F3F3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6.1</a:t>
            </a:r>
            <a:r>
              <a:rPr lang="zh-CN" altLang="en-US" smtClean="0">
                <a:ea typeface="宋体" pitchFamily="2" charset="-122"/>
              </a:rPr>
              <a:t>：代码实现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196975"/>
            <a:ext cx="3954463" cy="5111750"/>
          </a:xfrm>
        </p:spPr>
        <p:txBody>
          <a:bodyPr/>
          <a:lstStyle/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#include  &lt;stdio.h&gt;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void  filecopy(FILE *fp);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int main( int argc,  char *argv[ ])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FILE *fp;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 if( argc = = 1)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filecopy(stdin);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else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while(--argc &gt; 0)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if(( fp = fopen(*++argv, “r”)) = = NULL)             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{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     printf(“cat: can’t open %s\n”, *argv);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     return 1;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}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else {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   filecopy(fp);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    fclose(fp);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        return 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003800" y="1628775"/>
            <a:ext cx="3657600" cy="181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void  filecopy( FILE *fp)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{</a:t>
            </a:r>
          </a:p>
          <a:p>
            <a:pPr lvl="1"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int c;</a:t>
            </a:r>
          </a:p>
          <a:p>
            <a:pPr lvl="1"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while((c = getc(fp)) != EOF)</a:t>
            </a:r>
          </a:p>
          <a:p>
            <a:pPr lvl="2"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putc(c, stdout);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latin typeface="Times New Roman" pitchFamily="18" charset="0"/>
              </a:rPr>
              <a:t>}</a:t>
            </a:r>
            <a:endParaRPr lang="en-US" altLang="zh-CN" sz="2400" b="0">
              <a:latin typeface="Times New Roman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7235825" y="5084763"/>
          <a:ext cx="1089025" cy="1160462"/>
        </p:xfrm>
        <a:graphic>
          <a:graphicData uri="http://schemas.openxmlformats.org/presentationml/2006/ole">
            <p:oleObj spid="_x0000_s1026" name="包" r:id="rId4" imgW="438120" imgH="4665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34A32B-6BA6-412B-AD56-80F5F08C265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错误处理及出口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出错时可调用</a:t>
            </a:r>
            <a:r>
              <a:rPr lang="en-US" altLang="zh-CN" b="0" smtClean="0">
                <a:ea typeface="宋体" pitchFamily="2" charset="-122"/>
              </a:rPr>
              <a:t>exit(1), </a:t>
            </a:r>
            <a:r>
              <a:rPr lang="zh-CN" altLang="en-US" b="0" smtClean="0">
                <a:ea typeface="宋体" pitchFamily="2" charset="-122"/>
              </a:rPr>
              <a:t>非正常出口。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一般正常退出可调用</a:t>
            </a:r>
            <a:r>
              <a:rPr lang="en-US" altLang="zh-CN" b="0" smtClean="0">
                <a:ea typeface="宋体" pitchFamily="2" charset="-122"/>
              </a:rPr>
              <a:t>exit(0)</a:t>
            </a:r>
            <a:r>
              <a:rPr lang="zh-CN" altLang="en-US" b="0" smtClean="0">
                <a:ea typeface="宋体" pitchFamily="2" charset="-122"/>
              </a:rPr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函数</a:t>
            </a:r>
            <a:r>
              <a:rPr lang="en-US" altLang="zh-CN" b="0" smtClean="0">
                <a:ea typeface="宋体" pitchFamily="2" charset="-122"/>
              </a:rPr>
              <a:t>exit</a:t>
            </a:r>
            <a:r>
              <a:rPr lang="zh-CN" altLang="en-US" b="0" smtClean="0">
                <a:ea typeface="宋体" pitchFamily="2" charset="-122"/>
              </a:rPr>
              <a:t>为每个打开的文件调用</a:t>
            </a:r>
            <a:r>
              <a:rPr lang="en-US" altLang="zh-CN" b="0" smtClean="0">
                <a:ea typeface="宋体" pitchFamily="2" charset="-122"/>
              </a:rPr>
              <a:t>fclose</a:t>
            </a:r>
            <a:r>
              <a:rPr lang="zh-CN" altLang="en-US" b="0" smtClean="0">
                <a:ea typeface="宋体" pitchFamily="2" charset="-122"/>
              </a:rPr>
              <a:t>，清除缓冲区，再通过系统调用命令</a:t>
            </a:r>
            <a:r>
              <a:rPr lang="en-US" altLang="zh-CN" b="0" smtClean="0">
                <a:ea typeface="宋体" pitchFamily="2" charset="-122"/>
              </a:rPr>
              <a:t>_exit</a:t>
            </a:r>
            <a:r>
              <a:rPr lang="zh-CN" altLang="en-US" b="0" smtClean="0">
                <a:ea typeface="宋体" pitchFamily="2" charset="-122"/>
              </a:rPr>
              <a:t>退出。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8B8EA7-33C3-4254-AB93-E7F1EC420AB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错误处理及出口（续）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824412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 smtClean="0">
                <a:ea typeface="宋体" pitchFamily="2" charset="-122"/>
              </a:rPr>
              <a:t>对上例</a:t>
            </a:r>
            <a:r>
              <a:rPr lang="en-US" altLang="zh-CN" sz="1800" b="0" smtClean="0">
                <a:ea typeface="宋体" pitchFamily="2" charset="-122"/>
              </a:rPr>
              <a:t>cat</a:t>
            </a:r>
            <a:r>
              <a:rPr lang="zh-CN" altLang="en-US" sz="1800" b="0" smtClean="0">
                <a:ea typeface="宋体" pitchFamily="2" charset="-122"/>
              </a:rPr>
              <a:t>程序可作如下修改。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main( int argc,  char *argv[ ])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FILE *fp;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if( argc = = 1)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filecopy(stdin);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else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while(--argc &gt; 0)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if(( fp = fopen(*++argv, “r”)) = = NULL) {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i="1" smtClean="0">
                <a:ea typeface="宋体" pitchFamily="2" charset="-122"/>
              </a:rPr>
              <a:t>      </a:t>
            </a:r>
            <a:r>
              <a:rPr lang="en-US" altLang="zh-CN" sz="1800" i="1" smtClean="0">
                <a:ea typeface="宋体" pitchFamily="2" charset="-122"/>
              </a:rPr>
              <a:t>printf(“cat: can’t open %s\n”, *argv);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800" i="1" smtClean="0">
                <a:ea typeface="宋体" pitchFamily="2" charset="-122"/>
              </a:rPr>
              <a:t>     return 1;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else {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     filecopy(fp);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     fclose(fp);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return 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24075" y="4221163"/>
            <a:ext cx="4876800" cy="612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FF00FF"/>
                </a:solidFill>
                <a:latin typeface="Times New Roman" pitchFamily="18" charset="0"/>
              </a:rPr>
              <a:t>fprintf(stderr, “cat: can’t open %s\n”, *argv);</a:t>
            </a:r>
            <a:endParaRPr lang="en-US" altLang="zh-CN" sz="1800" b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FF00FF"/>
                </a:solidFill>
                <a:latin typeface="Times New Roman" pitchFamily="18" charset="0"/>
              </a:rPr>
              <a:t>exit(1);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403350" y="6165850"/>
            <a:ext cx="857250" cy="366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FF00FF"/>
                </a:solidFill>
                <a:latin typeface="Times New Roman" pitchFamily="18" charset="0"/>
              </a:rPr>
              <a:t>exit(0);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5364163" y="5157788"/>
            <a:ext cx="2952750" cy="1295400"/>
          </a:xfrm>
          <a:prstGeom prst="cloudCallout">
            <a:avLst>
              <a:gd name="adj1" fmla="val -131505"/>
              <a:gd name="adj2" fmla="val -675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 b="0"/>
              <a:t>exit</a:t>
            </a:r>
            <a:r>
              <a:rPr lang="zh-CN" altLang="en-US" sz="1600" b="0"/>
              <a:t>函数通常用于当存在多层函数调用时退出程序。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F038D0-8CCD-46DC-B499-D6554080222D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行输入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632700" cy="45561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char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fgets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(char  *s,  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  n,  FILE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从</a:t>
            </a:r>
            <a:r>
              <a:rPr lang="en-US" altLang="zh-CN" sz="2000" dirty="0" err="1" smtClean="0">
                <a:ea typeface="宋体" pitchFamily="2" charset="-122"/>
              </a:rPr>
              <a:t>fp</a:t>
            </a:r>
            <a:r>
              <a:rPr lang="zh-CN" altLang="en-US" sz="2000" dirty="0" smtClean="0">
                <a:ea typeface="宋体" pitchFamily="2" charset="-122"/>
              </a:rPr>
              <a:t>上最多读入</a:t>
            </a:r>
            <a:r>
              <a:rPr lang="en-US" altLang="zh-CN" sz="2000" dirty="0" smtClean="0">
                <a:ea typeface="宋体" pitchFamily="2" charset="-122"/>
              </a:rPr>
              <a:t>n-1</a:t>
            </a:r>
            <a:r>
              <a:rPr lang="zh-CN" altLang="en-US" sz="2000" dirty="0" smtClean="0">
                <a:ea typeface="宋体" pitchFamily="2" charset="-122"/>
              </a:rPr>
              <a:t>个字符，放入</a:t>
            </a:r>
            <a:r>
              <a:rPr lang="en-US" altLang="zh-CN" sz="2000" dirty="0" smtClean="0">
                <a:ea typeface="宋体" pitchFamily="2" charset="-122"/>
              </a:rPr>
              <a:t>s </a:t>
            </a:r>
            <a:r>
              <a:rPr lang="zh-CN" altLang="en-US" sz="2000" dirty="0" smtClean="0">
                <a:ea typeface="宋体" pitchFamily="2" charset="-122"/>
              </a:rPr>
              <a:t>字符数组中。返回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NULL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2B02A0"/>
                </a:solidFill>
                <a:ea typeface="宋体" pitchFamily="2" charset="-122"/>
              </a:rPr>
              <a:t> 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fputs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( char  *s,  FILE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把字符串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（不一定含</a:t>
            </a:r>
            <a:r>
              <a:rPr lang="en-US" altLang="zh-CN" sz="2000" dirty="0" smtClean="0">
                <a:ea typeface="宋体" pitchFamily="2" charset="-122"/>
              </a:rPr>
              <a:t>\n</a:t>
            </a:r>
            <a:r>
              <a:rPr lang="zh-CN" altLang="en-US" sz="2000" dirty="0" smtClean="0">
                <a:ea typeface="宋体" pitchFamily="2" charset="-122"/>
              </a:rPr>
              <a:t>）写入文件</a:t>
            </a:r>
            <a:r>
              <a:rPr lang="en-US" altLang="zh-CN" sz="2000" dirty="0" err="1" smtClean="0">
                <a:ea typeface="宋体" pitchFamily="2" charset="-122"/>
              </a:rPr>
              <a:t>fp</a:t>
            </a:r>
            <a:r>
              <a:rPr lang="zh-CN" altLang="en-US" sz="2000" dirty="0" smtClean="0">
                <a:ea typeface="宋体" pitchFamily="2" charset="-122"/>
              </a:rPr>
              <a:t>中。返回非负数或</a:t>
            </a:r>
            <a:r>
              <a:rPr lang="en-US" altLang="zh-CN" sz="2000" dirty="0" smtClean="0">
                <a:ea typeface="宋体" pitchFamily="2" charset="-122"/>
              </a:rPr>
              <a:t>EOF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 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最后加换行字符（与</a:t>
            </a:r>
            <a:r>
              <a:rPr lang="en-US" altLang="zh-CN" sz="2000" dirty="0" smtClean="0">
                <a:ea typeface="宋体" pitchFamily="2" charset="-122"/>
              </a:rPr>
              <a:t>gets</a:t>
            </a:r>
            <a:r>
              <a:rPr lang="zh-CN" altLang="en-US" sz="2000" dirty="0" smtClean="0">
                <a:ea typeface="宋体" pitchFamily="2" charset="-122"/>
              </a:rPr>
              <a:t>不同）；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fputs</a:t>
            </a:r>
            <a:r>
              <a:rPr lang="zh-CN" altLang="en-US" sz="2000" dirty="0" smtClean="0">
                <a:ea typeface="宋体" pitchFamily="2" charset="-122"/>
              </a:rPr>
              <a:t>不在输出后加换行字符（与</a:t>
            </a:r>
            <a:r>
              <a:rPr lang="en-US" altLang="zh-CN" sz="2000" dirty="0" smtClean="0">
                <a:ea typeface="宋体" pitchFamily="2" charset="-122"/>
              </a:rPr>
              <a:t>puts</a:t>
            </a:r>
            <a:r>
              <a:rPr lang="zh-CN" altLang="en-US" sz="2000" dirty="0" smtClean="0">
                <a:ea typeface="宋体" pitchFamily="2" charset="-122"/>
              </a:rPr>
              <a:t>不同）；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zh-CN" altLang="en-US" sz="2000" dirty="0" smtClean="0">
                <a:ea typeface="宋体" pitchFamily="2" charset="-122"/>
              </a:rPr>
              <a:t>能设置字符的最大个数，因此，当无法确定所读入的数据行有多长时，最好使用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zh-CN" altLang="en-US" sz="2000" dirty="0" smtClean="0">
                <a:ea typeface="宋体" pitchFamily="2" charset="-122"/>
              </a:rPr>
              <a:t>，而不用</a:t>
            </a:r>
            <a:r>
              <a:rPr lang="en-US" altLang="zh-CN" sz="2000" dirty="0" smtClean="0">
                <a:ea typeface="宋体" pitchFamily="2" charset="-122"/>
              </a:rPr>
              <a:t>gets</a:t>
            </a:r>
            <a:r>
              <a:rPr lang="zh-CN" altLang="en-US" sz="2000" dirty="0" smtClean="0">
                <a:ea typeface="宋体" pitchFamily="2" charset="-122"/>
              </a:rPr>
              <a:t>。如：</a:t>
            </a:r>
          </a:p>
          <a:p>
            <a:pPr lvl="2" indent="0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buf</a:t>
            </a:r>
            <a:r>
              <a:rPr lang="en-US" altLang="zh-CN" sz="2000" dirty="0" smtClean="0">
                <a:ea typeface="宋体" pitchFamily="2" charset="-122"/>
              </a:rPr>
              <a:t>, 81, </a:t>
            </a:r>
            <a:r>
              <a:rPr lang="en-US" altLang="zh-CN" sz="2000" dirty="0" err="1" smtClean="0">
                <a:ea typeface="宋体" pitchFamily="2" charset="-122"/>
              </a:rPr>
              <a:t>stdin</a:t>
            </a:r>
            <a:r>
              <a:rPr lang="en-US" altLang="zh-CN" sz="2000" dirty="0" smtClean="0">
                <a:ea typeface="宋体" pitchFamily="2" charset="-122"/>
              </a:rPr>
              <a:t>);</a:t>
            </a:r>
          </a:p>
          <a:p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D4B71C-B2C3-4777-9D6A-9DE7863DE824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块输入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输出*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B02A0"/>
                </a:solidFill>
                <a:ea typeface="宋体" pitchFamily="2" charset="-122"/>
              </a:rPr>
              <a:t>size_t  fread(void *ptr,  size_t size,  size_t nobj,  FILE *fp)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从文件</a:t>
            </a:r>
            <a:r>
              <a:rPr lang="en-US" altLang="zh-CN" sz="2000" b="0" smtClean="0">
                <a:ea typeface="宋体" pitchFamily="2" charset="-122"/>
              </a:rPr>
              <a:t>fp</a:t>
            </a:r>
            <a:r>
              <a:rPr lang="zh-CN" altLang="en-US" sz="2000" b="0" smtClean="0">
                <a:ea typeface="宋体" pitchFamily="2" charset="-122"/>
              </a:rPr>
              <a:t>中读入大小为</a:t>
            </a:r>
            <a:r>
              <a:rPr lang="en-US" altLang="zh-CN" sz="2000" b="0" smtClean="0">
                <a:ea typeface="宋体" pitchFamily="2" charset="-122"/>
              </a:rPr>
              <a:t>size</a:t>
            </a:r>
            <a:r>
              <a:rPr lang="zh-CN" altLang="en-US" sz="2000" b="0" smtClean="0">
                <a:ea typeface="宋体" pitchFamily="2" charset="-122"/>
              </a:rPr>
              <a:t>的</a:t>
            </a:r>
            <a:r>
              <a:rPr lang="en-US" altLang="zh-CN" sz="2000" b="0" smtClean="0">
                <a:ea typeface="宋体" pitchFamily="2" charset="-122"/>
              </a:rPr>
              <a:t>nobj</a:t>
            </a:r>
            <a:r>
              <a:rPr lang="zh-CN" altLang="en-US" sz="2000" b="0" smtClean="0">
                <a:ea typeface="宋体" pitchFamily="2" charset="-122"/>
              </a:rPr>
              <a:t>个对象，放入指针</a:t>
            </a:r>
            <a:r>
              <a:rPr lang="en-US" altLang="zh-CN" sz="2000" b="0" smtClean="0">
                <a:ea typeface="宋体" pitchFamily="2" charset="-122"/>
              </a:rPr>
              <a:t>ptr</a:t>
            </a:r>
            <a:r>
              <a:rPr lang="zh-CN" altLang="en-US" sz="2000" b="0" smtClean="0">
                <a:ea typeface="宋体" pitchFamily="2" charset="-122"/>
              </a:rPr>
              <a:t>所指的对象中。其返回值为实际读入的对象数。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B02A0"/>
                </a:solidFill>
                <a:ea typeface="宋体" pitchFamily="2" charset="-122"/>
              </a:rPr>
              <a:t>size_t  fwrite(const void *ptr,  size_t size,  size_t  nobj,  FLE *fp)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从指针</a:t>
            </a:r>
            <a:r>
              <a:rPr lang="en-US" altLang="zh-CN" sz="2000" b="0" smtClean="0">
                <a:ea typeface="宋体" pitchFamily="2" charset="-122"/>
              </a:rPr>
              <a:t>ptr</a:t>
            </a:r>
            <a:r>
              <a:rPr lang="zh-CN" altLang="en-US" sz="2000" b="0" smtClean="0">
                <a:ea typeface="宋体" pitchFamily="2" charset="-122"/>
              </a:rPr>
              <a:t>所指的对象中，向文件</a:t>
            </a:r>
            <a:r>
              <a:rPr lang="en-US" altLang="zh-CN" sz="2000" b="0" smtClean="0">
                <a:ea typeface="宋体" pitchFamily="2" charset="-122"/>
              </a:rPr>
              <a:t>fp</a:t>
            </a:r>
            <a:r>
              <a:rPr lang="zh-CN" altLang="en-US" sz="2000" b="0" smtClean="0">
                <a:ea typeface="宋体" pitchFamily="2" charset="-122"/>
              </a:rPr>
              <a:t>中写入大小为</a:t>
            </a:r>
            <a:r>
              <a:rPr lang="en-US" altLang="zh-CN" sz="2000" b="0" smtClean="0">
                <a:ea typeface="宋体" pitchFamily="2" charset="-122"/>
              </a:rPr>
              <a:t>size</a:t>
            </a:r>
            <a:r>
              <a:rPr lang="zh-CN" altLang="en-US" sz="2000" b="0" smtClean="0">
                <a:ea typeface="宋体" pitchFamily="2" charset="-122"/>
              </a:rPr>
              <a:t>的</a:t>
            </a:r>
            <a:r>
              <a:rPr lang="en-US" altLang="zh-CN" sz="2000" b="0" smtClean="0">
                <a:ea typeface="宋体" pitchFamily="2" charset="-122"/>
              </a:rPr>
              <a:t>nobj</a:t>
            </a:r>
            <a:r>
              <a:rPr lang="zh-CN" altLang="en-US" sz="2000" b="0" smtClean="0">
                <a:ea typeface="宋体" pitchFamily="2" charset="-122"/>
              </a:rPr>
              <a:t>个对象。其返回值为实际写入的对象数。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 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通常它们被用来输入或输出象结构这样的成块数据。如：</a:t>
            </a:r>
          </a:p>
          <a:p>
            <a:pPr marL="741363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fread(buf,  sizeof(struct Date), n, fp);</a:t>
            </a:r>
          </a:p>
          <a:p>
            <a:pPr marL="741363"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fwrite(buf, sizeof(struct Date), n, fp);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3B5B6B-B850-4D7D-AA89-224B662B8ADB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文件读写位置与随机输入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339013" cy="4556125"/>
          </a:xfrm>
        </p:spPr>
        <p:txBody>
          <a:bodyPr/>
          <a:lstStyle/>
          <a:p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每个正在读写的文件都有一个当前文件读写位置。</a:t>
            </a:r>
          </a:p>
          <a:p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如何得到当前文件读写位置？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long ln = ftell(fp);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返回</a:t>
            </a:r>
            <a:r>
              <a:rPr lang="en-US" altLang="zh-CN" smtClean="0">
                <a:ea typeface="宋体" pitchFamily="2" charset="-122"/>
              </a:rPr>
              <a:t>fp</a:t>
            </a:r>
            <a:r>
              <a:rPr lang="zh-CN" altLang="en-US" smtClean="0">
                <a:ea typeface="宋体" pitchFamily="2" charset="-122"/>
              </a:rPr>
              <a:t>所指文件的读写指针当前位置，	即相对于文件开始处的位移量，单位是字节。若调用失败，返回</a:t>
            </a:r>
            <a:r>
              <a:rPr lang="en-US" altLang="zh-CN" smtClean="0">
                <a:ea typeface="宋体" pitchFamily="2" charset="-122"/>
              </a:rPr>
              <a:t>-1</a:t>
            </a:r>
            <a:r>
              <a:rPr lang="zh-CN" altLang="en-US" smtClean="0">
                <a:ea typeface="宋体" pitchFamily="2" charset="-122"/>
              </a:rPr>
              <a:t>。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60F5AD-2ED5-4EBD-A325-5C04945FB753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文件读写位置与随机输入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输出（续）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339013" cy="4556125"/>
          </a:xfrm>
        </p:spPr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如何改变文件读写位置？</a:t>
            </a:r>
          </a:p>
          <a:p>
            <a:pPr lvl="1"/>
            <a:r>
              <a:rPr lang="zh-CN" altLang="en-US" sz="2000" smtClean="0">
                <a:ea typeface="宋体" pitchFamily="2" charset="-122"/>
              </a:rPr>
              <a:t>通常在做顺序读写时，不用关心文件读写位置。</a:t>
            </a:r>
          </a:p>
          <a:p>
            <a:pPr lvl="1"/>
            <a:r>
              <a:rPr lang="zh-CN" altLang="en-US" sz="2000" smtClean="0">
                <a:ea typeface="宋体" pitchFamily="2" charset="-122"/>
              </a:rPr>
              <a:t>可用下面函数来改变文件读写位置：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2B02A0"/>
                </a:solidFill>
                <a:latin typeface="宋体" pitchFamily="2" charset="-122"/>
                <a:ea typeface="宋体" pitchFamily="2" charset="-122"/>
              </a:rPr>
              <a:t>fseek ( fp, offset, origin );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fp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所指向文件的读写指针相对于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origin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移动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offset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个字节。若成功，返回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，否则返回非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值。</a:t>
            </a: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95400" y="4292600"/>
            <a:ext cx="7848600" cy="18034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itchFamily="34" charset="0"/>
              </a:rPr>
              <a:t>origin</a:t>
            </a:r>
            <a:r>
              <a:rPr lang="zh-CN" altLang="en-US" sz="1600">
                <a:latin typeface="Tahoma" pitchFamily="34" charset="0"/>
              </a:rPr>
              <a:t>在</a:t>
            </a:r>
            <a:r>
              <a:rPr lang="en-US" altLang="zh-CN" sz="1600">
                <a:latin typeface="Tahoma" pitchFamily="34" charset="0"/>
              </a:rPr>
              <a:t>stdio.h</a:t>
            </a:r>
            <a:r>
              <a:rPr lang="zh-CN" altLang="en-US" sz="1600">
                <a:latin typeface="Tahoma" pitchFamily="34" charset="0"/>
              </a:rPr>
              <a:t>文件中有定义，可取以下值：</a:t>
            </a:r>
          </a:p>
          <a:p>
            <a:pPr>
              <a:spcBef>
                <a:spcPct val="50000"/>
              </a:spcBef>
            </a:pPr>
            <a:r>
              <a:rPr lang="zh-CN" altLang="en-US" sz="1600">
                <a:latin typeface="Tahoma" pitchFamily="34" charset="0"/>
              </a:rPr>
              <a:t>常量标识符		值		含义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ahoma" pitchFamily="34" charset="0"/>
              </a:rPr>
              <a:t>SEEK_SET		0		</a:t>
            </a:r>
            <a:r>
              <a:rPr lang="zh-CN" altLang="en-US" sz="1600">
                <a:latin typeface="Tahoma" pitchFamily="34" charset="0"/>
              </a:rPr>
              <a:t>文件开始位置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ahoma" pitchFamily="34" charset="0"/>
              </a:rPr>
              <a:t>SEEK_CUR		1		</a:t>
            </a:r>
            <a:r>
              <a:rPr lang="zh-CN" altLang="en-US" sz="1600">
                <a:latin typeface="Tahoma" pitchFamily="34" charset="0"/>
              </a:rPr>
              <a:t>文件读写指针当前位置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Tahoma" pitchFamily="34" charset="0"/>
              </a:rPr>
              <a:t>SEEK_END		2		</a:t>
            </a:r>
            <a:r>
              <a:rPr lang="zh-CN" altLang="en-US" sz="1600">
                <a:latin typeface="Tahoma" pitchFamily="34" charset="0"/>
              </a:rPr>
              <a:t>文件结束位置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03350" y="3500438"/>
            <a:ext cx="609600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234000" tIns="226800" rIns="234000" bIns="22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2B02A0"/>
                </a:solidFill>
                <a:latin typeface="Times New Roman" pitchFamily="18" charset="0"/>
              </a:rPr>
              <a:t>例如：</a:t>
            </a:r>
          </a:p>
          <a:p>
            <a:pPr lvl="1">
              <a:spcBef>
                <a:spcPct val="50000"/>
              </a:spcBef>
            </a:pPr>
            <a:r>
              <a:rPr lang="en-US" altLang="zh-CN" b="0" dirty="0" err="1">
                <a:solidFill>
                  <a:srgbClr val="2B02A0"/>
                </a:solidFill>
                <a:latin typeface="Times New Roman" pitchFamily="18" charset="0"/>
              </a:rPr>
              <a:t>fseek</a:t>
            </a:r>
            <a:r>
              <a:rPr lang="en-US" altLang="zh-CN" b="0" dirty="0">
                <a:solidFill>
                  <a:srgbClr val="2B02A0"/>
                </a:solidFill>
                <a:latin typeface="Times New Roman" pitchFamily="18" charset="0"/>
              </a:rPr>
              <a:t>(</a:t>
            </a:r>
            <a:r>
              <a:rPr lang="en-US" altLang="zh-CN" b="0" dirty="0" err="1">
                <a:solidFill>
                  <a:srgbClr val="2B02A0"/>
                </a:solidFill>
                <a:latin typeface="Times New Roman" pitchFamily="18" charset="0"/>
              </a:rPr>
              <a:t>fp</a:t>
            </a:r>
            <a:r>
              <a:rPr lang="en-US" altLang="zh-CN" b="0" dirty="0">
                <a:solidFill>
                  <a:srgbClr val="2B02A0"/>
                </a:solidFill>
                <a:latin typeface="Times New Roman" pitchFamily="18" charset="0"/>
              </a:rPr>
              <a:t>, 0, SEEK_SET); </a:t>
            </a:r>
            <a:r>
              <a:rPr lang="zh-CN" altLang="en-US" sz="1800" b="0" dirty="0">
                <a:solidFill>
                  <a:srgbClr val="2B02A0"/>
                </a:solidFill>
                <a:latin typeface="Times New Roman" pitchFamily="18" charset="0"/>
              </a:rPr>
              <a:t>将文件指针移至文件头</a:t>
            </a:r>
          </a:p>
          <a:p>
            <a:pPr lvl="1">
              <a:spcBef>
                <a:spcPct val="50000"/>
              </a:spcBef>
            </a:pPr>
            <a:r>
              <a:rPr lang="en-US" altLang="zh-CN" b="0" dirty="0" err="1">
                <a:solidFill>
                  <a:srgbClr val="2B02A0"/>
                </a:solidFill>
                <a:latin typeface="Times New Roman" pitchFamily="18" charset="0"/>
              </a:rPr>
              <a:t>fseek</a:t>
            </a:r>
            <a:r>
              <a:rPr lang="en-US" altLang="zh-CN" b="0" dirty="0">
                <a:solidFill>
                  <a:srgbClr val="2B02A0"/>
                </a:solidFill>
                <a:latin typeface="Times New Roman" pitchFamily="18" charset="0"/>
              </a:rPr>
              <a:t>(</a:t>
            </a:r>
            <a:r>
              <a:rPr lang="en-US" altLang="zh-CN" b="0" dirty="0" err="1">
                <a:solidFill>
                  <a:srgbClr val="2B02A0"/>
                </a:solidFill>
                <a:latin typeface="Times New Roman" pitchFamily="18" charset="0"/>
              </a:rPr>
              <a:t>fp</a:t>
            </a:r>
            <a:r>
              <a:rPr lang="en-US" altLang="zh-CN" b="0" dirty="0">
                <a:solidFill>
                  <a:srgbClr val="2B02A0"/>
                </a:solidFill>
                <a:latin typeface="Times New Roman" pitchFamily="18" charset="0"/>
              </a:rPr>
              <a:t>, -5, SEEK_END); </a:t>
            </a:r>
            <a:r>
              <a:rPr lang="zh-CN" altLang="en-US" sz="1600" b="0" dirty="0">
                <a:solidFill>
                  <a:srgbClr val="2B02A0"/>
                </a:solidFill>
                <a:latin typeface="Times New Roman" pitchFamily="18" charset="0"/>
              </a:rPr>
              <a:t>将文件指针移至距文件尾</a:t>
            </a:r>
            <a:r>
              <a:rPr lang="en-US" altLang="zh-CN" sz="1600" b="0" dirty="0">
                <a:solidFill>
                  <a:srgbClr val="2B02A0"/>
                </a:solidFill>
                <a:latin typeface="Times New Roman" pitchFamily="18" charset="0"/>
              </a:rPr>
              <a:t>5</a:t>
            </a:r>
            <a:r>
              <a:rPr lang="zh-CN" altLang="en-US" sz="1600" b="0" dirty="0">
                <a:solidFill>
                  <a:srgbClr val="2B02A0"/>
                </a:solidFill>
                <a:latin typeface="Times New Roman" pitchFamily="18" charset="0"/>
              </a:rPr>
              <a:t>字节处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6" grpId="1"/>
      <p:bldP spid="28677" grpId="0" animBg="1" autoUpdateAnimBg="0"/>
      <p:bldP spid="2867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F1A881-C87C-4258-80E4-C96D0EE2EFC3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输出：行输入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2B02A0"/>
                </a:solidFill>
                <a:ea typeface="宋体" pitchFamily="2" charset="-122"/>
              </a:rPr>
              <a:t>char  *gets( char  *s)</a:t>
            </a:r>
            <a:r>
              <a:rPr lang="en-US" altLang="zh-CN" b="0" smtClean="0">
                <a:ea typeface="宋体" pitchFamily="2" charset="-122"/>
              </a:rPr>
              <a:t>	</a:t>
            </a:r>
            <a:r>
              <a:rPr lang="zh-CN" altLang="en-US" b="0" smtClean="0">
                <a:ea typeface="宋体" pitchFamily="2" charset="-122"/>
              </a:rPr>
              <a:t>从标准输入中读入一行字符，并存于字符串</a:t>
            </a:r>
            <a:r>
              <a:rPr lang="en-US" altLang="zh-CN" b="0" smtClean="0">
                <a:ea typeface="宋体" pitchFamily="2" charset="-122"/>
              </a:rPr>
              <a:t>s</a:t>
            </a:r>
            <a:r>
              <a:rPr lang="zh-CN" altLang="en-US" b="0" smtClean="0">
                <a:ea typeface="宋体" pitchFamily="2" charset="-122"/>
              </a:rPr>
              <a:t>中（最后不加换行字符）。</a:t>
            </a:r>
          </a:p>
          <a:p>
            <a:r>
              <a:rPr lang="en-US" altLang="zh-CN" smtClean="0">
                <a:solidFill>
                  <a:srgbClr val="2B02A0"/>
                </a:solidFill>
                <a:ea typeface="宋体" pitchFamily="2" charset="-122"/>
              </a:rPr>
              <a:t>int  puts( char  *s)</a:t>
            </a:r>
            <a:r>
              <a:rPr lang="en-US" altLang="zh-CN" b="0" smtClean="0">
                <a:ea typeface="宋体" pitchFamily="2" charset="-122"/>
              </a:rPr>
              <a:t> </a:t>
            </a:r>
            <a:r>
              <a:rPr lang="zh-CN" altLang="en-US" b="0" smtClean="0">
                <a:ea typeface="宋体" pitchFamily="2" charset="-122"/>
              </a:rPr>
              <a:t>将字符串</a:t>
            </a:r>
            <a:r>
              <a:rPr lang="en-US" altLang="zh-CN" b="0" smtClean="0">
                <a:ea typeface="宋体" pitchFamily="2" charset="-122"/>
              </a:rPr>
              <a:t>s</a:t>
            </a:r>
            <a:r>
              <a:rPr lang="zh-CN" altLang="en-US" b="0" smtClean="0">
                <a:ea typeface="宋体" pitchFamily="2" charset="-122"/>
              </a:rPr>
              <a:t>写到标准输出（加换行字符）。</a:t>
            </a:r>
          </a:p>
          <a:p>
            <a:r>
              <a:rPr lang="zh-CN" altLang="en-US" b="0" smtClean="0">
                <a:ea typeface="宋体" pitchFamily="2" charset="-122"/>
              </a:rPr>
              <a:t>函数</a:t>
            </a:r>
            <a:r>
              <a:rPr lang="en-US" altLang="zh-CN" b="0" smtClean="0">
                <a:ea typeface="宋体" pitchFamily="2" charset="-122"/>
              </a:rPr>
              <a:t>gets</a:t>
            </a:r>
            <a:r>
              <a:rPr lang="zh-CN" altLang="en-US" b="0" smtClean="0">
                <a:ea typeface="宋体" pitchFamily="2" charset="-122"/>
              </a:rPr>
              <a:t>一个缺陷是无法防止输入越界的问题。通常用</a:t>
            </a:r>
            <a:r>
              <a:rPr lang="en-US" altLang="zh-CN" b="0" smtClean="0">
                <a:ea typeface="宋体" pitchFamily="2" charset="-122"/>
              </a:rPr>
              <a:t>fgets</a:t>
            </a:r>
            <a:r>
              <a:rPr lang="zh-CN" altLang="en-US" b="0" smtClean="0">
                <a:ea typeface="宋体" pitchFamily="2" charset="-122"/>
              </a:rPr>
              <a:t>从标准输入中读入一行字符，如：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char buf[512];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fgets( but, 512, stdin);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50961B-5A44-4BA5-BE4D-A6F6970FF4F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本章目标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掌握文件输入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输出；</a:t>
            </a:r>
          </a:p>
          <a:p>
            <a:r>
              <a:rPr lang="zh-CN" altLang="en-US" dirty="0" smtClean="0">
                <a:ea typeface="宋体" pitchFamily="2" charset="-122"/>
              </a:rPr>
              <a:t>了解常用库函数；</a:t>
            </a:r>
          </a:p>
          <a:p>
            <a:r>
              <a:rPr lang="zh-CN" altLang="en-US" dirty="0" smtClean="0">
                <a:ea typeface="宋体" pitchFamily="2" charset="-122"/>
              </a:rPr>
              <a:t>了解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语言预处理：</a:t>
            </a:r>
            <a:r>
              <a:rPr lang="en-US" altLang="zh-CN" dirty="0" smtClean="0">
                <a:ea typeface="宋体" pitchFamily="2" charset="-122"/>
              </a:rPr>
              <a:t>#include, #define, #if</a:t>
            </a:r>
            <a:r>
              <a:rPr lang="zh-CN" altLang="en-US" dirty="0" smtClean="0">
                <a:ea typeface="宋体" pitchFamily="2" charset="-122"/>
              </a:rPr>
              <a:t>；</a:t>
            </a:r>
          </a:p>
          <a:p>
            <a:r>
              <a:rPr lang="zh-CN" altLang="en-US" dirty="0" smtClean="0">
                <a:ea typeface="宋体" pitchFamily="2" charset="-122"/>
              </a:rPr>
              <a:t>了解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语言位运算符；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了解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语言字段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E3DDB4-734B-4046-8B71-2AD4B02BC3A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输出：格式输入（</a:t>
            </a:r>
            <a:r>
              <a:rPr lang="en-US" altLang="zh-CN" smtClean="0">
                <a:ea typeface="宋体" pitchFamily="2" charset="-122"/>
              </a:rPr>
              <a:t>scanf</a:t>
            </a:r>
            <a:r>
              <a:rPr lang="zh-CN" altLang="en-US" smtClean="0">
                <a:ea typeface="宋体" pitchFamily="2" charset="-122"/>
              </a:rPr>
              <a:t>）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原型：</a:t>
            </a:r>
            <a:r>
              <a:rPr lang="en-US" altLang="zh-CN" smtClean="0">
                <a:solidFill>
                  <a:srgbClr val="2B02A0"/>
                </a:solidFill>
                <a:ea typeface="宋体" pitchFamily="2" charset="-122"/>
              </a:rPr>
              <a:t>int scanf(const char *format, …);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b="1" i="1" smtClean="0">
                <a:solidFill>
                  <a:srgbClr val="2B02A0"/>
                </a:solidFill>
                <a:ea typeface="宋体" pitchFamily="2" charset="-122"/>
              </a:rPr>
              <a:t>控制字符串（</a:t>
            </a:r>
            <a:r>
              <a:rPr lang="en-US" altLang="zh-CN" b="1" i="1" smtClean="0">
                <a:solidFill>
                  <a:srgbClr val="2B02A0"/>
                </a:solidFill>
                <a:ea typeface="宋体" pitchFamily="2" charset="-122"/>
              </a:rPr>
              <a:t>format</a:t>
            </a:r>
            <a:r>
              <a:rPr lang="zh-CN" altLang="en-US" b="1" i="1" smtClean="0">
                <a:solidFill>
                  <a:srgbClr val="2B02A0"/>
                </a:solidFill>
                <a:ea typeface="宋体" pitchFamily="2" charset="-122"/>
              </a:rPr>
              <a:t>）</a:t>
            </a:r>
            <a:r>
              <a:rPr lang="zh-CN" altLang="en-US" smtClean="0">
                <a:ea typeface="宋体" pitchFamily="2" charset="-122"/>
              </a:rPr>
              <a:t> 通常包含转换说明，直接用于解释输入序列。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控制字符串包括：</a:t>
            </a:r>
          </a:p>
          <a:p>
            <a:pPr lvl="2" indent="0"/>
            <a:r>
              <a:rPr lang="zh-CN" altLang="en-US" smtClean="0">
                <a:ea typeface="宋体" pitchFamily="2" charset="-122"/>
              </a:rPr>
              <a:t> 空格、制表符、换行均被忽略，它使得输入读到下一个非空白字符。</a:t>
            </a:r>
          </a:p>
          <a:p>
            <a:pPr lvl="2" indent="0"/>
            <a:r>
              <a:rPr lang="zh-CN" altLang="en-US" smtClean="0">
                <a:ea typeface="宋体" pitchFamily="2" charset="-122"/>
              </a:rPr>
              <a:t> 普通字符：与输入流中下一非空白字符相匹配。</a:t>
            </a:r>
          </a:p>
          <a:p>
            <a:pPr lvl="2" indent="0"/>
            <a:r>
              <a:rPr lang="zh-CN" altLang="en-US" smtClean="0">
                <a:ea typeface="宋体" pitchFamily="2" charset="-122"/>
              </a:rPr>
              <a:t> 转换说明</a:t>
            </a:r>
          </a:p>
          <a:p>
            <a:endParaRPr lang="en-US" altLang="zh-CN" smtClean="0">
              <a:solidFill>
                <a:srgbClr val="2B02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AFD6D0-9A03-4A3D-B329-D4B3D78EFF4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输出：格式输入（</a:t>
            </a:r>
            <a:r>
              <a:rPr lang="en-US" altLang="zh-CN" smtClean="0">
                <a:ea typeface="宋体" pitchFamily="2" charset="-122"/>
              </a:rPr>
              <a:t>scanf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105650" cy="1693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一般</a:t>
            </a:r>
            <a:r>
              <a:rPr lang="en-US" altLang="zh-CN" sz="2000" b="0" smtClean="0">
                <a:ea typeface="宋体" pitchFamily="2" charset="-122"/>
              </a:rPr>
              <a:t>scanf</a:t>
            </a:r>
            <a:r>
              <a:rPr lang="zh-CN" altLang="en-US" sz="2000" b="0" smtClean="0">
                <a:ea typeface="宋体" pitchFamily="2" charset="-122"/>
              </a:rPr>
              <a:t>的</a:t>
            </a:r>
            <a:r>
              <a:rPr lang="zh-CN" altLang="en-US" sz="2000" smtClean="0">
                <a:solidFill>
                  <a:srgbClr val="2B02A0"/>
                </a:solidFill>
                <a:ea typeface="宋体" pitchFamily="2" charset="-122"/>
              </a:rPr>
              <a:t>转换说明</a:t>
            </a:r>
            <a:r>
              <a:rPr lang="zh-CN" altLang="en-US" sz="2000" b="0" smtClean="0">
                <a:ea typeface="宋体" pitchFamily="2" charset="-122"/>
              </a:rPr>
              <a:t>的格式为：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%[*][size][l][h]type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其中：</a:t>
            </a:r>
            <a:r>
              <a:rPr lang="en-US" altLang="zh-CN" sz="2000" smtClean="0">
                <a:solidFill>
                  <a:srgbClr val="2B02A0"/>
                </a:solidFill>
                <a:ea typeface="宋体" pitchFamily="2" charset="-122"/>
              </a:rPr>
              <a:t>type</a:t>
            </a:r>
            <a:r>
              <a:rPr lang="zh-CN" altLang="en-US" sz="2000" b="0" smtClean="0">
                <a:ea typeface="宋体" pitchFamily="2" charset="-122"/>
              </a:rPr>
              <a:t>为格式转换字符，其含义见下表。</a:t>
            </a:r>
            <a:endParaRPr lang="zh-CN" altLang="en-US" sz="2000" smtClean="0">
              <a:ea typeface="宋体" pitchFamily="2" charset="-122"/>
            </a:endParaRP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97200"/>
            <a:ext cx="6516688" cy="289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237163" y="3789363"/>
            <a:ext cx="3906837" cy="23733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1800" b="0">
                <a:latin typeface="Times New Roman" pitchFamily="18" charset="0"/>
              </a:rPr>
              <a:t>如：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 b="0">
                <a:latin typeface="Times New Roman" pitchFamily="18" charset="0"/>
              </a:rPr>
              <a:t>char  letter[100];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 b="0">
                <a:latin typeface="Times New Roman" pitchFamily="18" charset="0"/>
              </a:rPr>
              <a:t>scanf(“%[a-z]”, letter);	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 b="0">
                <a:latin typeface="Times New Roman" pitchFamily="18" charset="0"/>
              </a:rPr>
              <a:t>/* </a:t>
            </a:r>
            <a:r>
              <a:rPr lang="zh-CN" altLang="en-US" sz="1800" b="0">
                <a:latin typeface="Times New Roman" pitchFamily="18" charset="0"/>
              </a:rPr>
              <a:t>只读取小写字母组成的串 *</a:t>
            </a:r>
            <a:r>
              <a:rPr lang="en-US" altLang="zh-CN" sz="1800" b="0">
                <a:latin typeface="Times New Roman" pitchFamily="18" charset="0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 b="0">
                <a:latin typeface="Times New Roman" pitchFamily="18" charset="0"/>
              </a:rPr>
              <a:t>scanf(“%[^, . ;]”, letter);	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 b="0">
                <a:latin typeface="Times New Roman" pitchFamily="18" charset="0"/>
              </a:rPr>
              <a:t>/* </a:t>
            </a:r>
            <a:r>
              <a:rPr lang="zh-CN" altLang="en-US" sz="1800" b="0">
                <a:latin typeface="Times New Roman" pitchFamily="18" charset="0"/>
              </a:rPr>
              <a:t>读取以逗号、句号和分号作为分隔符的字符串 *</a:t>
            </a:r>
            <a:r>
              <a:rPr lang="en-US" altLang="zh-CN" sz="1800" b="0">
                <a:latin typeface="Times New Roman" pitchFamily="18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6A6E29-DF46-4EB8-9DB9-622BE0A7E34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输出：格式输入（</a:t>
            </a:r>
            <a:r>
              <a:rPr lang="en-US" altLang="zh-CN" smtClean="0">
                <a:ea typeface="宋体" pitchFamily="2" charset="-122"/>
              </a:rPr>
              <a:t>scanf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2054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196975"/>
            <a:ext cx="7339013" cy="4806950"/>
          </a:xfrm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smtClean="0">
                <a:ea typeface="宋体" pitchFamily="2" charset="-122"/>
              </a:rPr>
              <a:t>其它控制符号的含义见下表：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smtClean="0">
                <a:ea typeface="宋体" pitchFamily="2" charset="-122"/>
              </a:rPr>
              <a:t> 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zh-CN" altLang="en-US" sz="1600" b="0" smtClean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zh-CN" altLang="en-US" sz="1600" b="0" smtClean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[</a:t>
            </a:r>
            <a:r>
              <a:rPr lang="zh-CN" altLang="en-US" sz="1600" b="0" smtClean="0">
                <a:ea typeface="宋体" pitchFamily="2" charset="-122"/>
              </a:rPr>
              <a:t>例</a:t>
            </a:r>
            <a:r>
              <a:rPr lang="en-US" altLang="zh-CN" sz="1600" b="0" smtClean="0">
                <a:ea typeface="宋体" pitchFamily="2" charset="-122"/>
              </a:rPr>
              <a:t>]</a:t>
            </a:r>
            <a:r>
              <a:rPr lang="zh-CN" altLang="en-US" sz="1600" b="0" smtClean="0">
                <a:ea typeface="宋体" pitchFamily="2" charset="-122"/>
              </a:rPr>
              <a:t>：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int  i;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float  x;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cahr  name[50];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scanf(“%2d %f %*d %2s”, &amp;i, &amp;x, name);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若键盘输入为：</a:t>
            </a:r>
            <a:r>
              <a:rPr lang="en-US" altLang="zh-CN" sz="1600" smtClean="0">
                <a:ea typeface="宋体" pitchFamily="2" charset="-122"/>
              </a:rPr>
              <a:t>56789  0123  45a72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则结果为：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i = 56,  x = 789.0,  </a:t>
            </a:r>
            <a:r>
              <a:rPr lang="zh-CN" altLang="en-US" sz="1600" smtClean="0">
                <a:ea typeface="宋体" pitchFamily="2" charset="-122"/>
              </a:rPr>
              <a:t>跳过</a:t>
            </a:r>
            <a:r>
              <a:rPr lang="en-US" altLang="zh-CN" sz="1600" smtClean="0">
                <a:ea typeface="宋体" pitchFamily="2" charset="-122"/>
              </a:rPr>
              <a:t>0123,  name = “45”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下次应从字母</a:t>
            </a:r>
            <a:r>
              <a:rPr lang="en-US" altLang="zh-CN" sz="1600" smtClean="0">
                <a:ea typeface="宋体" pitchFamily="2" charset="-122"/>
              </a:rPr>
              <a:t>a</a:t>
            </a:r>
            <a:r>
              <a:rPr lang="zh-CN" altLang="en-US" sz="1600" smtClean="0">
                <a:ea typeface="宋体" pitchFamily="2" charset="-122"/>
              </a:rPr>
              <a:t>读入数据。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smtClean="0">
                <a:ea typeface="宋体" pitchFamily="2" charset="-122"/>
              </a:rPr>
              <a:t> 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u="sng" smtClean="0">
                <a:solidFill>
                  <a:srgbClr val="2B02A0"/>
                </a:solidFill>
                <a:ea typeface="宋体" pitchFamily="2" charset="-122"/>
              </a:rPr>
              <a:t>scanf</a:t>
            </a:r>
            <a:r>
              <a:rPr lang="zh-CN" altLang="en-US" sz="1600" u="sng" smtClean="0">
                <a:solidFill>
                  <a:srgbClr val="2B02A0"/>
                </a:solidFill>
                <a:ea typeface="宋体" pitchFamily="2" charset="-122"/>
              </a:rPr>
              <a:t>返回实际读入的数据数，若文件结束，再调用</a:t>
            </a:r>
            <a:r>
              <a:rPr lang="en-US" altLang="zh-CN" sz="1600" u="sng" smtClean="0">
                <a:solidFill>
                  <a:srgbClr val="2B02A0"/>
                </a:solidFill>
                <a:ea typeface="宋体" pitchFamily="2" charset="-122"/>
              </a:rPr>
              <a:t>scanf</a:t>
            </a:r>
            <a:r>
              <a:rPr lang="zh-CN" altLang="en-US" sz="1600" u="sng" smtClean="0">
                <a:solidFill>
                  <a:srgbClr val="2B02A0"/>
                </a:solidFill>
                <a:ea typeface="宋体" pitchFamily="2" charset="-122"/>
              </a:rPr>
              <a:t>，则返回</a:t>
            </a:r>
            <a:r>
              <a:rPr lang="en-US" altLang="zh-CN" sz="1600" u="sng" smtClean="0">
                <a:solidFill>
                  <a:srgbClr val="2B02A0"/>
                </a:solidFill>
                <a:ea typeface="宋体" pitchFamily="2" charset="-122"/>
              </a:rPr>
              <a:t>-1</a:t>
            </a:r>
            <a:r>
              <a:rPr lang="zh-CN" altLang="en-US" sz="1600" u="sng" smtClean="0">
                <a:solidFill>
                  <a:srgbClr val="2B02A0"/>
                </a:solidFill>
                <a:ea typeface="宋体" pitchFamily="2" charset="-122"/>
              </a:rPr>
              <a:t>。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411413" y="1557338"/>
          <a:ext cx="6319837" cy="1997075"/>
        </p:xfrm>
        <a:graphic>
          <a:graphicData uri="http://schemas.openxmlformats.org/presentationml/2006/ole">
            <p:oleObj spid="_x0000_s2050" name="Document" r:id="rId4" imgW="5411520" imgH="1483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A3D124-176E-4AF4-AE74-920B46B3AAF6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输出：格式输出（</a:t>
            </a:r>
            <a:r>
              <a:rPr lang="en-US" altLang="zh-CN" smtClean="0">
                <a:ea typeface="宋体" pitchFamily="2" charset="-122"/>
              </a:rPr>
              <a:t>printf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原型：</a:t>
            </a:r>
            <a:r>
              <a:rPr lang="en-US" altLang="zh-CN" smtClean="0">
                <a:solidFill>
                  <a:srgbClr val="2B02A0"/>
                </a:solidFill>
                <a:ea typeface="宋体" pitchFamily="2" charset="-122"/>
              </a:rPr>
              <a:t>int printf(const char *format, …)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2B02A0"/>
                </a:solidFill>
                <a:ea typeface="宋体" pitchFamily="2" charset="-122"/>
              </a:rPr>
              <a:t>控制字符串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format</a:t>
            </a:r>
            <a:r>
              <a:rPr lang="zh-CN" altLang="en-US" smtClean="0">
                <a:ea typeface="宋体" pitchFamily="2" charset="-122"/>
              </a:rPr>
              <a:t>）：</a:t>
            </a:r>
          </a:p>
          <a:p>
            <a:pPr lvl="2" indent="0"/>
            <a:r>
              <a:rPr lang="zh-CN" altLang="en-US" smtClean="0">
                <a:ea typeface="宋体" pitchFamily="2" charset="-122"/>
              </a:rPr>
              <a:t> 普通字符：原封不动地复制到输出流中；</a:t>
            </a:r>
          </a:p>
          <a:p>
            <a:pPr lvl="2" indent="0"/>
            <a:r>
              <a:rPr lang="zh-CN" altLang="en-US" smtClean="0">
                <a:ea typeface="宋体" pitchFamily="2" charset="-122"/>
              </a:rPr>
              <a:t> 转换说明；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 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2B02A0"/>
                </a:solidFill>
                <a:ea typeface="宋体" pitchFamily="2" charset="-122"/>
              </a:rPr>
              <a:t>转换说明</a:t>
            </a:r>
            <a:r>
              <a:rPr lang="zh-CN" altLang="en-US" smtClean="0">
                <a:ea typeface="宋体" pitchFamily="2" charset="-122"/>
              </a:rPr>
              <a:t>一般形式为：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b="1" smtClean="0">
                <a:solidFill>
                  <a:srgbClr val="2B02A0"/>
                </a:solidFill>
                <a:ea typeface="宋体" pitchFamily="2" charset="-122"/>
              </a:rPr>
              <a:t>%[flags] [ width] [.prec] [l] type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其中</a:t>
            </a:r>
            <a:r>
              <a:rPr lang="en-US" altLang="zh-CN" b="1" smtClean="0">
                <a:solidFill>
                  <a:srgbClr val="2B02A0"/>
                </a:solidFill>
                <a:ea typeface="宋体" pitchFamily="2" charset="-122"/>
              </a:rPr>
              <a:t>type</a:t>
            </a:r>
            <a:r>
              <a:rPr lang="zh-CN" altLang="en-US" b="1" smtClean="0">
                <a:ea typeface="宋体" pitchFamily="2" charset="-122"/>
              </a:rPr>
              <a:t>为</a:t>
            </a:r>
            <a:r>
              <a:rPr lang="zh-CN" altLang="en-US" b="1" smtClean="0">
                <a:solidFill>
                  <a:srgbClr val="2B02A0"/>
                </a:solidFill>
                <a:ea typeface="宋体" pitchFamily="2" charset="-122"/>
              </a:rPr>
              <a:t>格式转换字符</a:t>
            </a:r>
            <a:r>
              <a:rPr lang="zh-CN" altLang="en-US" b="1" smtClean="0">
                <a:ea typeface="宋体" pitchFamily="2" charset="-122"/>
              </a:rPr>
              <a:t>。</a:t>
            </a:r>
            <a:endParaRPr lang="zh-CN" altLang="en-US" b="1" smtClean="0">
              <a:solidFill>
                <a:srgbClr val="2B02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69AEE6-CB04-4199-82D3-20DCB0D2A7A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输出：格式输出（</a:t>
            </a:r>
            <a:r>
              <a:rPr lang="en-US" altLang="zh-CN" smtClean="0">
                <a:ea typeface="宋体" pitchFamily="2" charset="-122"/>
              </a:rPr>
              <a:t>printf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其中</a:t>
            </a:r>
            <a:r>
              <a:rPr lang="zh-CN" altLang="en-US" sz="2000" smtClean="0">
                <a:solidFill>
                  <a:srgbClr val="2B02A0"/>
                </a:solidFill>
                <a:ea typeface="宋体" pitchFamily="2" charset="-122"/>
              </a:rPr>
              <a:t>格式转换字符</a:t>
            </a:r>
            <a:r>
              <a:rPr lang="zh-CN" altLang="en-US" sz="2000" smtClean="0">
                <a:ea typeface="宋体" pitchFamily="2" charset="-122"/>
              </a:rPr>
              <a:t>有：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939" y="2065338"/>
          <a:ext cx="9136062" cy="4792662"/>
        </p:xfrm>
        <a:graphic>
          <a:graphicData uri="http://schemas.openxmlformats.org/presentationml/2006/ole">
            <p:oleObj spid="_x0000_s3074" name="Document" r:id="rId4" imgW="7189741" imgH="382452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B2DEA3-0746-4831-A4DB-F79529AB2A85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输出：格式输出（</a:t>
            </a:r>
            <a:r>
              <a:rPr lang="en-US" altLang="zh-CN" smtClean="0">
                <a:ea typeface="宋体" pitchFamily="2" charset="-122"/>
              </a:rPr>
              <a:t>printf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2946400" cy="1765300"/>
          </a:xfrm>
        </p:spPr>
        <p:txBody>
          <a:bodyPr/>
          <a:lstStyle/>
          <a:p>
            <a:r>
              <a:rPr lang="zh-CN" altLang="en-US" sz="2000" smtClean="0">
                <a:solidFill>
                  <a:srgbClr val="2B02A0"/>
                </a:solidFill>
                <a:ea typeface="宋体" pitchFamily="2" charset="-122"/>
              </a:rPr>
              <a:t>转换控制字符</a:t>
            </a:r>
            <a:r>
              <a:rPr lang="zh-CN" altLang="en-US" sz="2000" b="0" smtClean="0">
                <a:ea typeface="宋体" pitchFamily="2" charset="-122"/>
              </a:rPr>
              <a:t>的含义见如下表：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05100" y="1557338"/>
          <a:ext cx="6438900" cy="4706937"/>
        </p:xfrm>
        <a:graphic>
          <a:graphicData uri="http://schemas.openxmlformats.org/presentationml/2006/ole">
            <p:oleObj spid="_x0000_s4098" name="文档" r:id="rId4" imgW="5441855" imgH="397785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78B2D4-328E-4DC2-99C9-45192962D319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标准输入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输出：格式输出（</a:t>
            </a:r>
            <a:r>
              <a:rPr lang="en-US" altLang="zh-CN" smtClean="0">
                <a:ea typeface="宋体" pitchFamily="2" charset="-122"/>
              </a:rPr>
              <a:t>printf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105650" cy="49688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[</a:t>
            </a:r>
            <a:r>
              <a:rPr lang="zh-CN" altLang="en-US" sz="1800" b="0" smtClean="0">
                <a:ea typeface="宋体" pitchFamily="2" charset="-122"/>
              </a:rPr>
              <a:t>例</a:t>
            </a:r>
            <a:r>
              <a:rPr lang="en-US" altLang="zh-CN" sz="1800" b="0" smtClean="0">
                <a:ea typeface="宋体" pitchFamily="2" charset="-122"/>
              </a:rPr>
              <a:t>]</a:t>
            </a:r>
            <a:r>
              <a:rPr lang="zh-CN" altLang="en-US" sz="1800" b="0" smtClean="0">
                <a:ea typeface="宋体" pitchFamily="2" charset="-122"/>
              </a:rPr>
              <a:t>：通过参数来输入所需的数据域宽。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width = 10;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printf(“%*d”, width, result);	/* </a:t>
            </a:r>
            <a:r>
              <a:rPr lang="zh-CN" altLang="en-US" sz="1800" smtClean="0">
                <a:ea typeface="宋体" pitchFamily="2" charset="-122"/>
              </a:rPr>
              <a:t>以</a:t>
            </a:r>
            <a:r>
              <a:rPr lang="en-US" altLang="zh-CN" sz="1800" smtClean="0">
                <a:ea typeface="宋体" pitchFamily="2" charset="-122"/>
              </a:rPr>
              <a:t>10</a:t>
            </a:r>
            <a:r>
              <a:rPr lang="zh-CN" altLang="en-US" sz="1800" smtClean="0">
                <a:ea typeface="宋体" pitchFamily="2" charset="-122"/>
              </a:rPr>
              <a:t>个字符长的宽度输出</a:t>
            </a:r>
            <a:r>
              <a:rPr lang="en-US" altLang="zh-CN" sz="1800" smtClean="0">
                <a:ea typeface="宋体" pitchFamily="2" charset="-122"/>
              </a:rPr>
              <a:t>result */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printf(“:%*.*d:\n”, 10, 6, 100);	/* </a:t>
            </a:r>
            <a:r>
              <a:rPr lang="zh-CN" altLang="en-US" sz="1800" smtClean="0">
                <a:ea typeface="宋体" pitchFamily="2" charset="-122"/>
              </a:rPr>
              <a:t>即域宽为</a:t>
            </a:r>
            <a:r>
              <a:rPr lang="en-US" altLang="zh-CN" sz="1800" smtClean="0">
                <a:ea typeface="宋体" pitchFamily="2" charset="-122"/>
              </a:rPr>
              <a:t>10</a:t>
            </a:r>
            <a:r>
              <a:rPr lang="zh-CN" altLang="en-US" sz="1800" smtClean="0">
                <a:ea typeface="宋体" pitchFamily="2" charset="-122"/>
              </a:rPr>
              <a:t>，</a:t>
            </a:r>
            <a:r>
              <a:rPr lang="en-US" altLang="zh-CN" sz="1800" smtClean="0">
                <a:ea typeface="宋体" pitchFamily="2" charset="-122"/>
              </a:rPr>
              <a:t>6</a:t>
            </a:r>
            <a:r>
              <a:rPr lang="zh-CN" altLang="en-US" sz="1800" smtClean="0">
                <a:ea typeface="宋体" pitchFamily="2" charset="-122"/>
              </a:rPr>
              <a:t>位数，右对齐 *</a:t>
            </a:r>
            <a:r>
              <a:rPr lang="en-US" altLang="zh-CN" sz="1800" smtClean="0">
                <a:ea typeface="宋体" pitchFamily="2" charset="-122"/>
              </a:rPr>
              <a:t>/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smtClean="0">
                <a:ea typeface="宋体" pitchFamily="2" charset="-122"/>
              </a:rPr>
              <a:t>结果为 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    000100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zh-CN" altLang="en-US" sz="1800" smtClean="0">
                <a:ea typeface="宋体" pitchFamily="2" charset="-122"/>
              </a:rPr>
              <a:t>前面有四个空格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 smtClean="0">
                <a:ea typeface="宋体" pitchFamily="2" charset="-122"/>
              </a:rPr>
              <a:t> 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[</a:t>
            </a:r>
            <a:r>
              <a:rPr lang="zh-CN" altLang="en-US" sz="1800" b="0" smtClean="0">
                <a:ea typeface="宋体" pitchFamily="2" charset="-122"/>
              </a:rPr>
              <a:t>例</a:t>
            </a:r>
            <a:r>
              <a:rPr lang="en-US" altLang="zh-CN" sz="1800" b="0" smtClean="0">
                <a:ea typeface="宋体" pitchFamily="2" charset="-122"/>
              </a:rPr>
              <a:t>]</a:t>
            </a:r>
            <a:r>
              <a:rPr lang="zh-CN" altLang="en-US" sz="1800" b="0" smtClean="0">
                <a:ea typeface="宋体" pitchFamily="2" charset="-122"/>
              </a:rPr>
              <a:t>：给出串“</a:t>
            </a:r>
            <a:r>
              <a:rPr lang="en-US" altLang="zh-CN" sz="1800" b="0" smtClean="0">
                <a:ea typeface="宋体" pitchFamily="2" charset="-122"/>
              </a:rPr>
              <a:t>hello, world”</a:t>
            </a:r>
            <a:r>
              <a:rPr lang="zh-CN" altLang="en-US" sz="1800" b="0" smtClean="0">
                <a:ea typeface="宋体" pitchFamily="2" charset="-122"/>
              </a:rPr>
              <a:t>（共</a:t>
            </a:r>
            <a:r>
              <a:rPr lang="en-US" altLang="zh-CN" sz="1800" b="0" smtClean="0">
                <a:ea typeface="宋体" pitchFamily="2" charset="-122"/>
              </a:rPr>
              <a:t>12</a:t>
            </a:r>
            <a:r>
              <a:rPr lang="zh-CN" altLang="en-US" sz="1800" b="0" smtClean="0">
                <a:ea typeface="宋体" pitchFamily="2" charset="-122"/>
              </a:rPr>
              <a:t>个字符）按下面格式的输出结果。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%10s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hello, world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%-10s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hello, world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%20s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        hello, world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%-20s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hello, world        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%20.10s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          hello,wor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%-20.10s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hello, wor          </a:t>
            </a:r>
            <a:r>
              <a:rPr lang="en-US" altLang="zh-CN" sz="1800" b="1" smtClean="0">
                <a:ea typeface="宋体" pitchFamily="2" charset="-122"/>
              </a:rPr>
              <a:t>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%.10s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	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r>
              <a:rPr lang="en-US" altLang="zh-CN" sz="1800" smtClean="0">
                <a:ea typeface="宋体" pitchFamily="2" charset="-122"/>
              </a:rPr>
              <a:t>hello, wor</a:t>
            </a:r>
            <a:r>
              <a:rPr lang="en-US" altLang="zh-CN" sz="1800" b="1" smtClean="0">
                <a:ea typeface="宋体" pitchFamily="2" charset="-122"/>
              </a:rPr>
              <a:t>:</a:t>
            </a: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0150B6-B614-4E63-8486-53A8AC42A975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t>内存格式转换存取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968875"/>
          </a:xfrm>
        </p:spPr>
        <p:txBody>
          <a:bodyPr/>
          <a:lstStyle/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2B02A0"/>
                </a:solidFill>
                <a:ea typeface="宋体" pitchFamily="2" charset="-122"/>
              </a:rPr>
              <a:t>sscanf(char * s, char *format [, pointer…])    </a:t>
            </a:r>
            <a:r>
              <a:rPr lang="zh-CN" altLang="en-US" sz="1600" smtClean="0">
                <a:ea typeface="宋体" pitchFamily="2" charset="-122"/>
              </a:rPr>
              <a:t>从字符串</a:t>
            </a:r>
            <a:r>
              <a:rPr lang="en-US" altLang="zh-CN" sz="1600" smtClean="0">
                <a:ea typeface="宋体" pitchFamily="2" charset="-122"/>
              </a:rPr>
              <a:t>s</a:t>
            </a:r>
            <a:r>
              <a:rPr lang="zh-CN" altLang="en-US" sz="1600" smtClean="0">
                <a:ea typeface="宋体" pitchFamily="2" charset="-122"/>
              </a:rPr>
              <a:t>中读并转换；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2B02A0"/>
                </a:solidFill>
                <a:ea typeface="宋体" pitchFamily="2" charset="-122"/>
              </a:rPr>
              <a:t>sprintf(char * s, char *format [, arg…])          </a:t>
            </a:r>
            <a:r>
              <a:rPr lang="zh-CN" altLang="en-US" sz="1600" smtClean="0">
                <a:ea typeface="宋体" pitchFamily="2" charset="-122"/>
              </a:rPr>
              <a:t>把变量转换后，送入字符串</a:t>
            </a:r>
            <a:r>
              <a:rPr lang="en-US" altLang="zh-CN" sz="1600" smtClean="0">
                <a:ea typeface="宋体" pitchFamily="2" charset="-122"/>
              </a:rPr>
              <a:t>s</a:t>
            </a:r>
            <a:r>
              <a:rPr lang="zh-CN" altLang="en-US" sz="1600" smtClean="0">
                <a:ea typeface="宋体" pitchFamily="2" charset="-122"/>
              </a:rPr>
              <a:t>中；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格式转换方式同</a:t>
            </a:r>
            <a:r>
              <a:rPr lang="en-US" altLang="zh-CN" sz="1600" smtClean="0">
                <a:ea typeface="宋体" pitchFamily="2" charset="-122"/>
              </a:rPr>
              <a:t>scanf</a:t>
            </a:r>
            <a:r>
              <a:rPr lang="zh-CN" altLang="en-US" sz="1600" smtClean="0">
                <a:ea typeface="宋体" pitchFamily="2" charset="-122"/>
              </a:rPr>
              <a:t>和</a:t>
            </a:r>
            <a:r>
              <a:rPr lang="en-US" altLang="zh-CN" sz="1600" smtClean="0">
                <a:ea typeface="宋体" pitchFamily="2" charset="-122"/>
              </a:rPr>
              <a:t>printf</a:t>
            </a:r>
            <a:r>
              <a:rPr lang="zh-CN" altLang="en-US" sz="1600" smtClean="0">
                <a:ea typeface="宋体" pitchFamily="2" charset="-122"/>
              </a:rPr>
              <a:t>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 </a:t>
            </a:r>
          </a:p>
          <a:p>
            <a:pPr lvl="1">
              <a:lnSpc>
                <a:spcPct val="70000"/>
              </a:lnSpc>
            </a:pPr>
            <a:r>
              <a:rPr lang="zh-CN" altLang="en-US" sz="1600" smtClean="0">
                <a:ea typeface="宋体" pitchFamily="2" charset="-122"/>
              </a:rPr>
              <a:t>当需要把某种类型的数据转换成字符串时，</a:t>
            </a:r>
            <a:r>
              <a:rPr lang="en-US" altLang="zh-CN" sz="1600" smtClean="0">
                <a:ea typeface="宋体" pitchFamily="2" charset="-122"/>
              </a:rPr>
              <a:t>sprintf</a:t>
            </a:r>
            <a:r>
              <a:rPr lang="zh-CN" altLang="en-US" sz="1600" smtClean="0">
                <a:ea typeface="宋体" pitchFamily="2" charset="-122"/>
              </a:rPr>
              <a:t>就特别有用。如：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main( )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{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char buf[100], *cmd= “pr  -w”, *file= “/tmp/data”;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int  width = 80;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sprintf(buf, “%s  %d  %s”, cmd, width, file);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400" smtClean="0">
                <a:ea typeface="宋体" pitchFamily="2" charset="-122"/>
              </a:rPr>
              <a:t>printf(“%s\n”, buf);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}</a:t>
            </a:r>
          </a:p>
          <a:p>
            <a:pPr lvl="1"/>
            <a:r>
              <a:rPr lang="en-US" altLang="zh-CN" sz="1600" smtClean="0">
                <a:ea typeface="宋体" pitchFamily="2" charset="-122"/>
              </a:rPr>
              <a:t>sscanf</a:t>
            </a:r>
            <a:r>
              <a:rPr lang="zh-CN" altLang="en-US" sz="1600" smtClean="0">
                <a:ea typeface="宋体" pitchFamily="2" charset="-122"/>
              </a:rPr>
              <a:t>适合用来将字符数据转换成整数、浮点数或较短的字符串，它通常用以将事先读入的一行字符数据，依其不同的字段分开。如：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char  *buf = “123.456 + 595.36”;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float val1, val2;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char oper;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sscanf(buf, “%f %c %f”, &amp;val1, &amp;oper, &amp;val2);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79558D-E8C0-47FA-8DB6-7652A44FEF2D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其它常用库函数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 smtClean="0">
                <a:ea typeface="宋体" pitchFamily="2" charset="-122"/>
              </a:rPr>
              <a:t>字符类别测试和转换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#include  &lt;ctype.h&gt;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isalpha(c)	c</a:t>
            </a:r>
            <a:r>
              <a:rPr lang="zh-CN" altLang="en-US" sz="2000" smtClean="0">
                <a:ea typeface="宋体" pitchFamily="2" charset="-122"/>
              </a:rPr>
              <a:t>为字母，则为非</a:t>
            </a:r>
            <a:r>
              <a:rPr lang="en-US" altLang="zh-CN" sz="2000" smtClean="0">
                <a:ea typeface="宋体" pitchFamily="2" charset="-122"/>
              </a:rPr>
              <a:t>0</a:t>
            </a:r>
            <a:r>
              <a:rPr lang="zh-CN" altLang="en-US" sz="2000" smtClean="0">
                <a:ea typeface="宋体" pitchFamily="2" charset="-122"/>
              </a:rPr>
              <a:t>；否则结果为</a:t>
            </a:r>
            <a:r>
              <a:rPr lang="en-US" altLang="zh-CN" sz="2000" smtClean="0">
                <a:ea typeface="宋体" pitchFamily="2" charset="-122"/>
              </a:rPr>
              <a:t>0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isupper(c)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islower(c)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isdigit(c)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isspace(c)	c</a:t>
            </a:r>
            <a:r>
              <a:rPr lang="zh-CN" altLang="en-US" sz="2000" smtClean="0">
                <a:ea typeface="宋体" pitchFamily="2" charset="-122"/>
              </a:rPr>
              <a:t>为空白、换行、制表符，则为非</a:t>
            </a:r>
            <a:r>
              <a:rPr lang="en-US" altLang="zh-CN" sz="2000" smtClean="0">
                <a:ea typeface="宋体" pitchFamily="2" charset="-122"/>
              </a:rPr>
              <a:t>0</a:t>
            </a:r>
            <a:r>
              <a:rPr lang="zh-CN" altLang="en-US" sz="2000" smtClean="0">
                <a:ea typeface="宋体" pitchFamily="2" charset="-122"/>
              </a:rPr>
              <a:t>；否则结果为</a:t>
            </a:r>
            <a:r>
              <a:rPr lang="en-US" altLang="zh-CN" sz="2000" smtClean="0">
                <a:ea typeface="宋体" pitchFamily="2" charset="-122"/>
              </a:rPr>
              <a:t>0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toupper(c)	</a:t>
            </a:r>
            <a:r>
              <a:rPr lang="zh-CN" altLang="en-US" sz="2000" smtClean="0">
                <a:ea typeface="宋体" pitchFamily="2" charset="-122"/>
              </a:rPr>
              <a:t>将</a:t>
            </a:r>
            <a:r>
              <a:rPr lang="en-US" altLang="zh-CN" sz="2000" smtClean="0">
                <a:ea typeface="宋体" pitchFamily="2" charset="-122"/>
              </a:rPr>
              <a:t>c</a:t>
            </a:r>
            <a:r>
              <a:rPr lang="zh-CN" altLang="en-US" sz="2000" smtClean="0">
                <a:ea typeface="宋体" pitchFamily="2" charset="-122"/>
              </a:rPr>
              <a:t>转换成大写字母</a:t>
            </a:r>
          </a:p>
          <a:p>
            <a:pPr marL="1765300" lvl="1" indent="-1371600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tolower(c)	</a:t>
            </a:r>
            <a:r>
              <a:rPr lang="zh-CN" altLang="en-US" sz="2000" smtClean="0">
                <a:ea typeface="宋体" pitchFamily="2" charset="-122"/>
              </a:rPr>
              <a:t>将</a:t>
            </a:r>
            <a:r>
              <a:rPr lang="en-US" altLang="zh-CN" sz="2000" smtClean="0">
                <a:ea typeface="宋体" pitchFamily="2" charset="-122"/>
              </a:rPr>
              <a:t>c</a:t>
            </a:r>
            <a:r>
              <a:rPr lang="zh-CN" altLang="en-US" sz="2000" smtClean="0">
                <a:ea typeface="宋体" pitchFamily="2" charset="-122"/>
              </a:rPr>
              <a:t>转换成小写字母</a:t>
            </a:r>
          </a:p>
          <a:p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88B2C0-C706-4CD7-9873-E28464926357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其它常用库函数（续）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000" b="0" smtClean="0">
                <a:ea typeface="宋体" pitchFamily="2" charset="-122"/>
              </a:rPr>
              <a:t>ungetc(c, fp)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#include  &lt;stdio.h&gt;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把字符</a:t>
            </a:r>
            <a:r>
              <a:rPr lang="en-US" altLang="zh-CN" sz="2000" smtClean="0">
                <a:ea typeface="宋体" pitchFamily="2" charset="-122"/>
              </a:rPr>
              <a:t>c</a:t>
            </a:r>
            <a:r>
              <a:rPr lang="zh-CN" altLang="en-US" sz="2000" smtClean="0">
                <a:ea typeface="宋体" pitchFamily="2" charset="-122"/>
              </a:rPr>
              <a:t>退回到文件</a:t>
            </a:r>
            <a:r>
              <a:rPr lang="en-US" altLang="zh-CN" sz="2000" smtClean="0">
                <a:ea typeface="宋体" pitchFamily="2" charset="-122"/>
              </a:rPr>
              <a:t>fp </a:t>
            </a:r>
            <a:r>
              <a:rPr lang="zh-CN" altLang="en-US" sz="2000" smtClean="0">
                <a:ea typeface="宋体" pitchFamily="2" charset="-122"/>
              </a:rPr>
              <a:t>中。</a:t>
            </a:r>
          </a:p>
          <a:p>
            <a:pPr>
              <a:lnSpc>
                <a:spcPct val="70000"/>
              </a:lnSpc>
            </a:pPr>
            <a:r>
              <a:rPr lang="zh-CN" altLang="en-US" sz="2000" b="0" smtClean="0">
                <a:ea typeface="宋体" pitchFamily="2" charset="-122"/>
              </a:rPr>
              <a:t> 系统调用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#include  &lt;stdlib.h&gt;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system(s)  </a:t>
            </a:r>
            <a:r>
              <a:rPr lang="zh-CN" altLang="en-US" sz="2000" smtClean="0">
                <a:ea typeface="宋体" pitchFamily="2" charset="-122"/>
              </a:rPr>
              <a:t>执行字符串</a:t>
            </a:r>
            <a:r>
              <a:rPr lang="en-US" altLang="zh-CN" sz="2000" smtClean="0">
                <a:ea typeface="宋体" pitchFamily="2" charset="-122"/>
              </a:rPr>
              <a:t>s</a:t>
            </a:r>
            <a:r>
              <a:rPr lang="zh-CN" altLang="en-US" sz="2000" smtClean="0">
                <a:ea typeface="宋体" pitchFamily="2" charset="-122"/>
              </a:rPr>
              <a:t>中的命令。如</a:t>
            </a:r>
            <a:r>
              <a:rPr lang="en-US" altLang="zh-CN" sz="2000" smtClean="0">
                <a:ea typeface="宋体" pitchFamily="2" charset="-122"/>
              </a:rPr>
              <a:t>system(“date”);</a:t>
            </a:r>
            <a:r>
              <a:rPr lang="zh-CN" altLang="en-US" sz="2000" smtClean="0">
                <a:ea typeface="宋体" pitchFamily="2" charset="-122"/>
              </a:rPr>
              <a:t>显示日期和时间。</a:t>
            </a:r>
          </a:p>
          <a:p>
            <a:pPr>
              <a:lnSpc>
                <a:spcPct val="70000"/>
              </a:lnSpc>
            </a:pPr>
            <a:r>
              <a:rPr lang="zh-CN" altLang="en-US" sz="2000" b="0" smtClean="0">
                <a:ea typeface="宋体" pitchFamily="2" charset="-122"/>
              </a:rPr>
              <a:t> 存贮管理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ea typeface="宋体" pitchFamily="2" charset="-122"/>
              </a:rPr>
              <a:t>#include  &lt;stdlib.h&gt;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void  *malloc(size_t  size);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void  *calloc(size_t  nobj,  size_t  n);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void  free(void  *p);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18E202-13CF-4547-BBDE-6A318A5C489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文件输入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文件输入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输出过程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79613" y="2276475"/>
            <a:ext cx="208915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打开文件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1050" y="2708275"/>
            <a:ext cx="2089150" cy="911225"/>
            <a:chOff x="2925" y="1842"/>
            <a:chExt cx="1316" cy="574"/>
          </a:xfrm>
        </p:grpSpPr>
        <p:sp>
          <p:nvSpPr>
            <p:cNvPr id="9231" name="Text Box 5"/>
            <p:cNvSpPr txBox="1">
              <a:spLocks noChangeArrowheads="1"/>
            </p:cNvSpPr>
            <p:nvPr/>
          </p:nvSpPr>
          <p:spPr bwMode="auto">
            <a:xfrm>
              <a:off x="2925" y="2160"/>
              <a:ext cx="1316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读写文件</a:t>
              </a:r>
            </a:p>
          </p:txBody>
        </p:sp>
        <p:sp>
          <p:nvSpPr>
            <p:cNvPr id="9232" name="Line 8"/>
            <p:cNvSpPr>
              <a:spLocks noChangeShapeType="1"/>
            </p:cNvSpPr>
            <p:nvPr/>
          </p:nvSpPr>
          <p:spPr bwMode="auto">
            <a:xfrm>
              <a:off x="3515" y="184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51050" y="3644900"/>
            <a:ext cx="2089150" cy="909638"/>
            <a:chOff x="2925" y="2478"/>
            <a:chExt cx="1316" cy="573"/>
          </a:xfrm>
        </p:grpSpPr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2925" y="2795"/>
              <a:ext cx="1316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关闭文件</a:t>
              </a:r>
            </a:p>
          </p:txBody>
        </p:sp>
        <p:sp>
          <p:nvSpPr>
            <p:cNvPr id="9230" name="Line 9"/>
            <p:cNvSpPr>
              <a:spLocks noChangeShapeType="1"/>
            </p:cNvSpPr>
            <p:nvPr/>
          </p:nvSpPr>
          <p:spPr bwMode="auto">
            <a:xfrm>
              <a:off x="3515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5435600" y="908050"/>
            <a:ext cx="2987675" cy="1079500"/>
          </a:xfrm>
          <a:prstGeom prst="wedgeRoundRectCallout">
            <a:avLst>
              <a:gd name="adj1" fmla="val -95005"/>
              <a:gd name="adj2" fmla="val 6985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首先在程序文件的头部应有如下语句：</a:t>
            </a:r>
          </a:p>
          <a:p>
            <a:pPr lvl="1"/>
            <a:r>
              <a:rPr lang="en-US" altLang="zh-CN" b="0">
                <a:solidFill>
                  <a:srgbClr val="2B02A0"/>
                </a:solidFill>
              </a:rPr>
              <a:t>#include  &lt;stdio.h&gt;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508625" y="2060575"/>
            <a:ext cx="2987675" cy="576263"/>
          </a:xfrm>
          <a:prstGeom prst="wedgeRoundRectCallout">
            <a:avLst>
              <a:gd name="adj1" fmla="val -92134"/>
              <a:gd name="adj2" fmla="val 241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0">
                <a:solidFill>
                  <a:srgbClr val="2B02A0"/>
                </a:solidFill>
              </a:rPr>
              <a:t>fopen(…);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5435600" y="2781300"/>
            <a:ext cx="2987675" cy="1079500"/>
          </a:xfrm>
          <a:prstGeom prst="wedgeRoundRectCallout">
            <a:avLst>
              <a:gd name="adj1" fmla="val -92560"/>
              <a:gd name="adj2" fmla="val 1647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b="0">
                <a:solidFill>
                  <a:srgbClr val="2B02A0"/>
                </a:solidFill>
              </a:rPr>
              <a:t>getc, putc, fgetc, fputc, fgets, fputs, fscanf, fprintf, fread, fwrite…</a:t>
            </a: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5435600" y="4076700"/>
            <a:ext cx="2987675" cy="576263"/>
          </a:xfrm>
          <a:prstGeom prst="wedgeRoundRectCallout">
            <a:avLst>
              <a:gd name="adj1" fmla="val -90912"/>
              <a:gd name="adj2" fmla="val -41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0">
                <a:solidFill>
                  <a:srgbClr val="2B02A0"/>
                </a:solidFill>
              </a:rPr>
              <a:t>fclose();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52" grpId="0" animBg="1"/>
      <p:bldP spid="10253" grpId="0" animBg="1"/>
      <p:bldP spid="10255" grpId="0" animBg="1"/>
      <p:bldP spid="102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B3E604-AE99-4A6A-947E-B02CBD4EB60B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动态内存管理（</a:t>
            </a:r>
            <a:r>
              <a:rPr lang="en-US" altLang="zh-CN" smtClean="0">
                <a:ea typeface="宋体" pitchFamily="2" charset="-122"/>
              </a:rPr>
              <a:t>malloc</a:t>
            </a:r>
            <a:r>
              <a:rPr lang="zh-CN" altLang="en-US" smtClean="0">
                <a:ea typeface="宋体" pitchFamily="2" charset="-122"/>
              </a:rPr>
              <a:t>与</a:t>
            </a:r>
            <a:r>
              <a:rPr lang="en-US" altLang="zh-CN" smtClean="0">
                <a:ea typeface="宋体" pitchFamily="2" charset="-122"/>
              </a:rPr>
              <a:t>free</a:t>
            </a:r>
            <a:r>
              <a:rPr lang="zh-CN" altLang="en-US" smtClean="0">
                <a:ea typeface="宋体" pitchFamily="2" charset="-122"/>
              </a:rPr>
              <a:t>）*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265988" cy="4878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0" smtClean="0">
                <a:ea typeface="宋体" pitchFamily="2" charset="-122"/>
              </a:rPr>
              <a:t>在</a:t>
            </a:r>
            <a:r>
              <a:rPr lang="en-US" altLang="zh-CN" b="0" smtClean="0">
                <a:ea typeface="宋体" pitchFamily="2" charset="-122"/>
              </a:rPr>
              <a:t>C</a:t>
            </a:r>
            <a:r>
              <a:rPr lang="zh-CN" altLang="en-US" b="0" smtClean="0">
                <a:ea typeface="宋体" pitchFamily="2" charset="-122"/>
              </a:rPr>
              <a:t>中可以使用标准库函数</a:t>
            </a:r>
            <a:r>
              <a:rPr lang="en-US" altLang="zh-CN" b="0" smtClean="0">
                <a:ea typeface="宋体" pitchFamily="2" charset="-122"/>
              </a:rPr>
              <a:t>malloc</a:t>
            </a:r>
            <a:r>
              <a:rPr lang="zh-CN" altLang="en-US" smtClean="0">
                <a:solidFill>
                  <a:srgbClr val="0033CC"/>
                </a:solidFill>
                <a:ea typeface="宋体" pitchFamily="2" charset="-122"/>
              </a:rPr>
              <a:t>动态</a:t>
            </a:r>
            <a:r>
              <a:rPr lang="zh-CN" altLang="en-US" b="0" smtClean="0">
                <a:ea typeface="宋体" pitchFamily="2" charset="-122"/>
              </a:rPr>
              <a:t>为指针变量申请一块内存空间（初始化指针变量）。</a:t>
            </a:r>
          </a:p>
          <a:p>
            <a:pPr>
              <a:lnSpc>
                <a:spcPct val="80000"/>
              </a:lnSpc>
            </a:pPr>
            <a:r>
              <a:rPr lang="zh-CN" altLang="en-US" b="0" smtClean="0">
                <a:ea typeface="宋体" pitchFamily="2" charset="-122"/>
              </a:rPr>
              <a:t>使用</a:t>
            </a:r>
            <a:r>
              <a:rPr lang="en-US" altLang="zh-CN" b="0" smtClean="0">
                <a:ea typeface="宋体" pitchFamily="2" charset="-122"/>
              </a:rPr>
              <a:t>malloc</a:t>
            </a:r>
            <a:r>
              <a:rPr lang="zh-CN" altLang="en-US" b="0" smtClean="0">
                <a:ea typeface="宋体" pitchFamily="2" charset="-122"/>
              </a:rPr>
              <a:t>初始化指针变量的常见用法：</a:t>
            </a:r>
          </a:p>
          <a:p>
            <a:pPr marL="458788" lvl="1" indent="-65088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char *s; int *intptr;</a:t>
            </a:r>
          </a:p>
          <a:p>
            <a:pPr marL="458788" lvl="1" indent="-65088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s = (char *)malloc(32); /* s</a:t>
            </a:r>
            <a:r>
              <a:rPr lang="zh-CN" altLang="en-US" sz="2000" smtClean="0">
                <a:ea typeface="宋体" pitchFamily="2" charset="-122"/>
              </a:rPr>
              <a:t>指向大小为</a:t>
            </a:r>
            <a:r>
              <a:rPr lang="en-US" altLang="zh-CN" sz="2000" smtClean="0">
                <a:ea typeface="宋体" pitchFamily="2" charset="-122"/>
              </a:rPr>
              <a:t>32</a:t>
            </a:r>
            <a:r>
              <a:rPr lang="zh-CN" altLang="en-US" sz="2000" smtClean="0">
                <a:ea typeface="宋体" pitchFamily="2" charset="-122"/>
              </a:rPr>
              <a:t>个字节（字符）的空间*</a:t>
            </a:r>
            <a:r>
              <a:rPr lang="en-US" altLang="zh-CN" sz="2000" smtClean="0">
                <a:ea typeface="宋体" pitchFamily="2" charset="-122"/>
              </a:rPr>
              <a:t>/</a:t>
            </a:r>
          </a:p>
          <a:p>
            <a:pPr marL="458788" lvl="1" indent="-65088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s = (char *)malloc(strlen(p)+1);/* s</a:t>
            </a:r>
            <a:r>
              <a:rPr lang="zh-CN" altLang="en-US" sz="2000" smtClean="0">
                <a:ea typeface="宋体" pitchFamily="2" charset="-122"/>
              </a:rPr>
              <a:t>指向能正好存放字符串</a:t>
            </a:r>
            <a:r>
              <a:rPr lang="en-US" altLang="zh-CN" sz="2000" smtClean="0">
                <a:ea typeface="宋体" pitchFamily="2" charset="-122"/>
              </a:rPr>
              <a:t>p</a:t>
            </a:r>
            <a:r>
              <a:rPr lang="zh-CN" altLang="en-US" sz="2000" smtClean="0">
                <a:ea typeface="宋体" pitchFamily="2" charset="-122"/>
              </a:rPr>
              <a:t>的空间*</a:t>
            </a:r>
            <a:r>
              <a:rPr lang="en-US" altLang="zh-CN" sz="2000" smtClean="0">
                <a:ea typeface="宋体" pitchFamily="2" charset="-122"/>
              </a:rPr>
              <a:t>/</a:t>
            </a:r>
          </a:p>
          <a:p>
            <a:pPr marL="458788" lvl="1" indent="-65088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intptr = (int *)malloc(sizeof(int)*10);/* ptr</a:t>
            </a:r>
            <a:r>
              <a:rPr lang="zh-CN" altLang="en-US" sz="2000" smtClean="0">
                <a:ea typeface="宋体" pitchFamily="2" charset="-122"/>
              </a:rPr>
              <a:t>指向能存放</a:t>
            </a:r>
            <a:r>
              <a:rPr lang="en-US" altLang="zh-CN" sz="2000" smtClean="0">
                <a:ea typeface="宋体" pitchFamily="2" charset="-122"/>
              </a:rPr>
              <a:t>10</a:t>
            </a:r>
            <a:r>
              <a:rPr lang="zh-CN" altLang="en-US" sz="2000" smtClean="0">
                <a:ea typeface="宋体" pitchFamily="2" charset="-122"/>
              </a:rPr>
              <a:t>个整型元素的空间*</a:t>
            </a:r>
            <a:r>
              <a:rPr lang="en-US" altLang="zh-CN" sz="2000" smtClean="0">
                <a:ea typeface="宋体" pitchFamily="2" charset="-122"/>
              </a:rPr>
              <a:t>/</a:t>
            </a:r>
          </a:p>
          <a:p>
            <a:pPr>
              <a:lnSpc>
                <a:spcPct val="80000"/>
              </a:lnSpc>
            </a:pPr>
            <a:r>
              <a:rPr lang="zh-CN" altLang="en-US" b="0" smtClean="0">
                <a:ea typeface="宋体" pitchFamily="2" charset="-122"/>
              </a:rPr>
              <a:t>使用</a:t>
            </a:r>
            <a:r>
              <a:rPr lang="en-US" altLang="zh-CN" b="0" smtClean="0">
                <a:ea typeface="宋体" pitchFamily="2" charset="-122"/>
              </a:rPr>
              <a:t>malloc</a:t>
            </a:r>
            <a:r>
              <a:rPr lang="zh-CN" altLang="en-US" b="0" smtClean="0">
                <a:ea typeface="宋体" pitchFamily="2" charset="-122"/>
              </a:rPr>
              <a:t>申请到的动态空间在不用时应使用函数</a:t>
            </a:r>
            <a:r>
              <a:rPr lang="en-US" altLang="zh-CN" b="0" smtClean="0">
                <a:ea typeface="宋体" pitchFamily="2" charset="-122"/>
              </a:rPr>
              <a:t>free</a:t>
            </a:r>
            <a:r>
              <a:rPr lang="zh-CN" altLang="en-US" b="0" smtClean="0">
                <a:ea typeface="宋体" pitchFamily="2" charset="-122"/>
              </a:rPr>
              <a:t>释放。如，</a:t>
            </a:r>
            <a:r>
              <a:rPr lang="en-US" altLang="zh-CN" b="0" smtClean="0">
                <a:ea typeface="宋体" pitchFamily="2" charset="-122"/>
              </a:rPr>
              <a:t>free(s);</a:t>
            </a:r>
          </a:p>
          <a:p>
            <a:pPr>
              <a:lnSpc>
                <a:spcPct val="80000"/>
              </a:lnSpc>
            </a:pPr>
            <a:r>
              <a:rPr lang="zh-CN" altLang="en-US" b="0" smtClean="0">
                <a:ea typeface="宋体" pitchFamily="2" charset="-122"/>
              </a:rPr>
              <a:t>使用</a:t>
            </a:r>
            <a:r>
              <a:rPr lang="en-US" altLang="zh-CN" b="0" smtClean="0">
                <a:ea typeface="宋体" pitchFamily="2" charset="-122"/>
              </a:rPr>
              <a:t>malloc</a:t>
            </a:r>
            <a:r>
              <a:rPr lang="zh-CN" altLang="en-US" b="0" smtClean="0">
                <a:ea typeface="宋体" pitchFamily="2" charset="-122"/>
              </a:rPr>
              <a:t>和</a:t>
            </a:r>
            <a:r>
              <a:rPr lang="en-US" altLang="zh-CN" b="0" smtClean="0">
                <a:ea typeface="宋体" pitchFamily="2" charset="-122"/>
              </a:rPr>
              <a:t>free</a:t>
            </a:r>
            <a:r>
              <a:rPr lang="zh-CN" altLang="en-US" b="0" smtClean="0">
                <a:ea typeface="宋体" pitchFamily="2" charset="-122"/>
              </a:rPr>
              <a:t>函数要用：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#include &lt;stdlib.h&gt;</a:t>
            </a:r>
            <a:endParaRPr lang="en-US" altLang="zh-CN" sz="2000" smtClean="0">
              <a:ea typeface="宋体" pitchFamily="2" charset="-122"/>
            </a:endParaRPr>
          </a:p>
        </p:txBody>
      </p:sp>
      <p:sp>
        <p:nvSpPr>
          <p:cNvPr id="164868" name="AutoShape 4"/>
          <p:cNvSpPr>
            <a:spLocks noChangeArrowheads="1"/>
          </p:cNvSpPr>
          <p:nvPr/>
        </p:nvSpPr>
        <p:spPr bwMode="auto">
          <a:xfrm>
            <a:off x="5435600" y="765175"/>
            <a:ext cx="3708400" cy="2951163"/>
          </a:xfrm>
          <a:prstGeom prst="wedgeRoundRectCallout">
            <a:avLst>
              <a:gd name="adj1" fmla="val -96190"/>
              <a:gd name="adj2" fmla="val 44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运算符</a:t>
            </a:r>
            <a:r>
              <a:rPr lang="en-US" altLang="zh-CN">
                <a:solidFill>
                  <a:srgbClr val="0033CC"/>
                </a:solidFill>
              </a:rPr>
              <a:t>sizeof</a:t>
            </a:r>
            <a:r>
              <a:rPr lang="zh-CN" altLang="en-US" b="0"/>
              <a:t>用来计算所在系统中某种类型或类型变量所占的长度（以字节为单位）。如：</a:t>
            </a:r>
          </a:p>
          <a:p>
            <a:r>
              <a:rPr lang="en-US" altLang="zh-CN" b="0"/>
              <a:t>sizeof(int),sizeof(n),sizeof(double)</a:t>
            </a:r>
          </a:p>
          <a:p>
            <a:r>
              <a:rPr lang="zh-CN" altLang="en-US" b="0"/>
              <a:t>具体值取决于系统，通常</a:t>
            </a:r>
            <a:r>
              <a:rPr lang="en-US" altLang="zh-CN" b="0"/>
              <a:t>int</a:t>
            </a:r>
            <a:r>
              <a:rPr lang="zh-CN" altLang="en-US" b="0"/>
              <a:t>或</a:t>
            </a:r>
            <a:r>
              <a:rPr lang="en-US" altLang="zh-CN" b="0"/>
              <a:t>int</a:t>
            </a:r>
            <a:r>
              <a:rPr lang="zh-CN" altLang="en-US" b="0"/>
              <a:t>变量长度为</a:t>
            </a:r>
            <a:r>
              <a:rPr lang="en-US" altLang="zh-CN" b="0"/>
              <a:t>4</a:t>
            </a:r>
            <a:r>
              <a:rPr lang="zh-CN" altLang="en-US" b="0"/>
              <a:t>，</a:t>
            </a:r>
            <a:r>
              <a:rPr lang="en-US" altLang="zh-CN" b="0"/>
              <a:t>double</a:t>
            </a:r>
            <a:r>
              <a:rPr lang="zh-CN" altLang="en-US" b="0"/>
              <a:t>为</a:t>
            </a:r>
            <a:r>
              <a:rPr lang="en-US" altLang="zh-CN" b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D98C63-F434-4346-B55D-6AC197558302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其它常用库函数（续）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8069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800" b="0" smtClean="0">
                <a:ea typeface="宋体" pitchFamily="2" charset="-122"/>
              </a:rPr>
              <a:t>串操作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#include  &lt;string.h&gt;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char  *strcpy(char *s1, char *s2);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char  *strcat(char *s1, char *s2);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 strcmp(char *s,  char *t);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 strlen(char *s);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char  *strchr(char  *s,  char  c);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char  *strstr(char *s1,  char  *s2);</a:t>
            </a:r>
          </a:p>
          <a:p>
            <a:pPr>
              <a:lnSpc>
                <a:spcPct val="70000"/>
              </a:lnSpc>
            </a:pPr>
            <a:r>
              <a:rPr lang="zh-CN" altLang="en-US" sz="1800" b="0" smtClean="0">
                <a:ea typeface="宋体" pitchFamily="2" charset="-122"/>
              </a:rPr>
              <a:t>转换函数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 pitchFamily="2" charset="-122"/>
              </a:rPr>
              <a:t>#include  &lt;stdlib.h&gt;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double  atof(const char *s);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 atoi(const char *s);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long  atol(const char *s);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40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135A0E-8066-4EDD-BA1E-5B5FB6AC35D7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预处理程序</a:t>
            </a:r>
            <a:r>
              <a:rPr lang="en-US" altLang="zh-CN" dirty="0" smtClean="0">
                <a:ea typeface="宋体" pitchFamily="2" charset="-122"/>
              </a:rPr>
              <a:t>(Preprocessor)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2341563"/>
          </a:xfrm>
        </p:spPr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预处理关键字：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#define    #undef    #include    #if    #ifdef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#ifndef    #else    #endif    #line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(</a:t>
            </a:r>
            <a:r>
              <a:rPr lang="zh-CN" altLang="en-US" smtClean="0">
                <a:ea typeface="宋体" pitchFamily="2" charset="-122"/>
              </a:rPr>
              <a:t>注意：</a:t>
            </a:r>
            <a:r>
              <a:rPr lang="en-US" altLang="zh-CN" smtClean="0">
                <a:ea typeface="宋体" pitchFamily="2" charset="-122"/>
              </a:rPr>
              <a:t>#</a:t>
            </a:r>
            <a:r>
              <a:rPr lang="zh-CN" altLang="en-US" smtClean="0">
                <a:ea typeface="宋体" pitchFamily="2" charset="-122"/>
              </a:rPr>
              <a:t>前面不能留空格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3860800"/>
            <a:ext cx="7086600" cy="2224088"/>
            <a:chOff x="960" y="2391"/>
            <a:chExt cx="4464" cy="1401"/>
          </a:xfrm>
        </p:grpSpPr>
        <p:sp>
          <p:nvSpPr>
            <p:cNvPr id="44039" name="AutoShape 5"/>
            <p:cNvSpPr>
              <a:spLocks noChangeArrowheads="1"/>
            </p:cNvSpPr>
            <p:nvPr/>
          </p:nvSpPr>
          <p:spPr bwMode="auto">
            <a:xfrm>
              <a:off x="960" y="2880"/>
              <a:ext cx="720" cy="672"/>
            </a:xfrm>
            <a:prstGeom prst="flowChartDocumen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imes New Roman" pitchFamily="18" charset="0"/>
                </a:rPr>
                <a:t>C</a:t>
              </a:r>
              <a:r>
                <a:rPr lang="zh-CN" altLang="en-US" b="0"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44040" name="AutoShape 6"/>
            <p:cNvSpPr>
              <a:spLocks noChangeArrowheads="1"/>
            </p:cNvSpPr>
            <p:nvPr/>
          </p:nvSpPr>
          <p:spPr bwMode="auto">
            <a:xfrm>
              <a:off x="1824" y="2928"/>
              <a:ext cx="336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AutoShape 7"/>
            <p:cNvSpPr>
              <a:spLocks noChangeArrowheads="1"/>
            </p:cNvSpPr>
            <p:nvPr/>
          </p:nvSpPr>
          <p:spPr bwMode="auto">
            <a:xfrm>
              <a:off x="2256" y="2400"/>
              <a:ext cx="1056" cy="1392"/>
            </a:xfrm>
            <a:prstGeom prst="cube">
              <a:avLst>
                <a:gd name="adj" fmla="val 44981"/>
              </a:avLst>
            </a:prstGeom>
            <a:solidFill>
              <a:srgbClr val="00FFFF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44042" name="Text Box 8"/>
            <p:cNvSpPr txBox="1">
              <a:spLocks noChangeArrowheads="1"/>
            </p:cNvSpPr>
            <p:nvPr/>
          </p:nvSpPr>
          <p:spPr bwMode="auto">
            <a:xfrm>
              <a:off x="2294" y="2935"/>
              <a:ext cx="502" cy="4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0">
                  <a:latin typeface="Times New Roman" pitchFamily="18" charset="0"/>
                </a:rPr>
                <a:t>#include</a:t>
              </a:r>
            </a:p>
            <a:p>
              <a:r>
                <a:rPr lang="en-US" altLang="zh-CN" sz="1400" b="0">
                  <a:latin typeface="Times New Roman" pitchFamily="18" charset="0"/>
                </a:rPr>
                <a:t>#define</a:t>
              </a:r>
            </a:p>
            <a:p>
              <a:r>
                <a:rPr lang="en-US" altLang="zh-CN" sz="1400" b="0">
                  <a:latin typeface="Times New Roman" pitchFamily="18" charset="0"/>
                </a:rPr>
                <a:t>#if</a:t>
              </a:r>
            </a:p>
          </p:txBody>
        </p:sp>
        <p:sp>
          <p:nvSpPr>
            <p:cNvPr id="44043" name="AutoShape 9"/>
            <p:cNvSpPr>
              <a:spLocks noChangeArrowheads="1"/>
            </p:cNvSpPr>
            <p:nvPr/>
          </p:nvSpPr>
          <p:spPr bwMode="auto">
            <a:xfrm>
              <a:off x="3120" y="2784"/>
              <a:ext cx="432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CCCC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Text Box 10"/>
            <p:cNvSpPr txBox="1">
              <a:spLocks noChangeArrowheads="1"/>
            </p:cNvSpPr>
            <p:nvPr/>
          </p:nvSpPr>
          <p:spPr bwMode="auto">
            <a:xfrm>
              <a:off x="2678" y="2391"/>
              <a:ext cx="585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latin typeface="Times New Roman" pitchFamily="18" charset="0"/>
                </a:rPr>
                <a:t>C</a:t>
              </a:r>
              <a:r>
                <a:rPr lang="zh-CN" altLang="en-US" sz="1600" b="0">
                  <a:latin typeface="Times New Roman" pitchFamily="18" charset="0"/>
                </a:rPr>
                <a:t>预处理</a:t>
              </a:r>
            </a:p>
            <a:p>
              <a:r>
                <a:rPr lang="zh-CN" altLang="en-US" sz="1600" b="0">
                  <a:latin typeface="Times New Roman" pitchFamily="18" charset="0"/>
                </a:rPr>
                <a:t>程序</a:t>
              </a:r>
            </a:p>
          </p:txBody>
        </p:sp>
        <p:sp>
          <p:nvSpPr>
            <p:cNvPr id="44045" name="AutoShape 11"/>
            <p:cNvSpPr>
              <a:spLocks noChangeArrowheads="1"/>
            </p:cNvSpPr>
            <p:nvPr/>
          </p:nvSpPr>
          <p:spPr bwMode="auto">
            <a:xfrm>
              <a:off x="3408" y="2400"/>
              <a:ext cx="1056" cy="1392"/>
            </a:xfrm>
            <a:prstGeom prst="cube">
              <a:avLst>
                <a:gd name="adj" fmla="val 44981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44046" name="Text Box 12"/>
            <p:cNvSpPr txBox="1">
              <a:spLocks noChangeArrowheads="1"/>
            </p:cNvSpPr>
            <p:nvPr/>
          </p:nvSpPr>
          <p:spPr bwMode="auto">
            <a:xfrm>
              <a:off x="3696" y="2544"/>
              <a:ext cx="585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latin typeface="Times New Roman" pitchFamily="18" charset="0"/>
                </a:rPr>
                <a:t>C</a:t>
              </a:r>
              <a:r>
                <a:rPr lang="zh-CN" altLang="en-US" sz="1600" b="0">
                  <a:latin typeface="Times New Roman" pitchFamily="18" charset="0"/>
                </a:rPr>
                <a:t>编绎器</a:t>
              </a:r>
            </a:p>
          </p:txBody>
        </p:sp>
        <p:sp>
          <p:nvSpPr>
            <p:cNvPr id="44047" name="AutoShape 13"/>
            <p:cNvSpPr>
              <a:spLocks noChangeArrowheads="1"/>
            </p:cNvSpPr>
            <p:nvPr/>
          </p:nvSpPr>
          <p:spPr bwMode="auto">
            <a:xfrm>
              <a:off x="4272" y="2784"/>
              <a:ext cx="432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AutoShape 14"/>
            <p:cNvSpPr>
              <a:spLocks noChangeArrowheads="1"/>
            </p:cNvSpPr>
            <p:nvPr/>
          </p:nvSpPr>
          <p:spPr bwMode="auto">
            <a:xfrm>
              <a:off x="4800" y="2736"/>
              <a:ext cx="624" cy="7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44049" name="Text Box 15"/>
            <p:cNvSpPr txBox="1">
              <a:spLocks noChangeArrowheads="1"/>
            </p:cNvSpPr>
            <p:nvPr/>
          </p:nvSpPr>
          <p:spPr bwMode="auto">
            <a:xfrm>
              <a:off x="4934" y="2878"/>
              <a:ext cx="43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0">
                  <a:latin typeface="Times New Roman" pitchFamily="18" charset="0"/>
                </a:rPr>
                <a:t>执行</a:t>
              </a:r>
            </a:p>
            <a:p>
              <a:r>
                <a:rPr lang="zh-CN" altLang="en-US" b="0">
                  <a:latin typeface="Times New Roman" pitchFamily="18" charset="0"/>
                </a:rPr>
                <a:t>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8993CC-9474-4D21-B9D0-F667AB5F58A4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include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包含文件（</a:t>
            </a:r>
            <a:r>
              <a:rPr lang="en-US" altLang="zh-CN" smtClean="0">
                <a:ea typeface="宋体" pitchFamily="2" charset="-122"/>
              </a:rPr>
              <a:t>include</a:t>
            </a:r>
            <a:r>
              <a:rPr lang="zh-CN" altLang="en-US" smtClean="0">
                <a:ea typeface="宋体" pitchFamily="2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格式：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#include  “</a:t>
            </a:r>
            <a:r>
              <a:rPr lang="zh-CN" altLang="en-US" i="1" smtClean="0">
                <a:solidFill>
                  <a:srgbClr val="0000CC"/>
                </a:solidFill>
                <a:ea typeface="宋体" pitchFamily="2" charset="-122"/>
              </a:rPr>
              <a:t>文件名”</a:t>
            </a:r>
            <a:r>
              <a:rPr lang="zh-CN" altLang="en-US" smtClean="0">
                <a:solidFill>
                  <a:srgbClr val="0000CC"/>
                </a:solidFill>
                <a:ea typeface="宋体" pitchFamily="2" charset="-122"/>
              </a:rPr>
              <a:t>		</a:t>
            </a:r>
            <a:r>
              <a:rPr lang="zh-CN" altLang="en-US" smtClean="0">
                <a:ea typeface="宋体" pitchFamily="2" charset="-122"/>
              </a:rPr>
              <a:t>一般文件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#inlcude  &lt;</a:t>
            </a:r>
            <a:r>
              <a:rPr lang="zh-CN" altLang="en-US" i="1" smtClean="0">
                <a:solidFill>
                  <a:srgbClr val="0000CC"/>
                </a:solidFill>
                <a:ea typeface="宋体" pitchFamily="2" charset="-122"/>
              </a:rPr>
              <a:t>文件名</a:t>
            </a: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&gt;</a:t>
            </a:r>
            <a:r>
              <a:rPr lang="en-US" altLang="zh-CN" smtClean="0">
                <a:solidFill>
                  <a:srgbClr val="0000CC"/>
                </a:solidFill>
                <a:ea typeface="宋体" pitchFamily="2" charset="-122"/>
              </a:rPr>
              <a:t>		</a:t>
            </a:r>
            <a:r>
              <a:rPr lang="zh-CN" altLang="en-US" smtClean="0">
                <a:ea typeface="宋体" pitchFamily="2" charset="-122"/>
              </a:rPr>
              <a:t>系统文件</a:t>
            </a:r>
          </a:p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        </a:t>
            </a:r>
          </a:p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    编译程序以该文件名的内容来替换该控制行，通常在每个源文件开头出现这样的行，是为了包含公共的</a:t>
            </a:r>
            <a:r>
              <a:rPr lang="en-US" altLang="zh-CN" b="0" smtClean="0">
                <a:ea typeface="宋体" pitchFamily="2" charset="-122"/>
              </a:rPr>
              <a:t>#define</a:t>
            </a:r>
            <a:r>
              <a:rPr lang="zh-CN" altLang="en-US" b="0" smtClean="0">
                <a:ea typeface="宋体" pitchFamily="2" charset="-122"/>
              </a:rPr>
              <a:t>和外部变量的说明以及函数原型。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88C1CA-0099-4F76-8812-BA712D6033E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include</a:t>
            </a:r>
            <a:r>
              <a:rPr lang="zh-CN" altLang="en-US" smtClean="0">
                <a:ea typeface="宋体" pitchFamily="2" charset="-122"/>
              </a:rPr>
              <a:t>（续）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1189038"/>
          </a:xfrm>
        </p:spPr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使用</a:t>
            </a:r>
            <a:r>
              <a:rPr lang="en-US" altLang="zh-CN" b="0" smtClean="0">
                <a:ea typeface="宋体" pitchFamily="2" charset="-122"/>
              </a:rPr>
              <a:t>#include</a:t>
            </a:r>
            <a:r>
              <a:rPr lang="zh-CN" altLang="en-US" b="0" smtClean="0">
                <a:ea typeface="宋体" pitchFamily="2" charset="-122"/>
              </a:rPr>
              <a:t>可把其它文件（往往是</a:t>
            </a:r>
            <a:r>
              <a:rPr lang="en-US" altLang="zh-CN" b="0" smtClean="0">
                <a:ea typeface="宋体" pitchFamily="2" charset="-122"/>
              </a:rPr>
              <a:t>.h</a:t>
            </a:r>
            <a:r>
              <a:rPr lang="zh-CN" altLang="en-US" b="0" smtClean="0">
                <a:ea typeface="宋体" pitchFamily="2" charset="-122"/>
              </a:rPr>
              <a:t>文件）的内容包含进来，</a:t>
            </a:r>
            <a:r>
              <a:rPr lang="en-US" altLang="zh-CN" b="0" smtClean="0">
                <a:ea typeface="宋体" pitchFamily="2" charset="-122"/>
              </a:rPr>
              <a:t>#include</a:t>
            </a:r>
            <a:r>
              <a:rPr lang="zh-CN" altLang="en-US" b="0" smtClean="0">
                <a:ea typeface="宋体" pitchFamily="2" charset="-122"/>
              </a:rPr>
              <a:t>还允许嵌套使用，如：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7163" y="2590800"/>
            <a:ext cx="5964237" cy="2708275"/>
            <a:chOff x="899" y="1632"/>
            <a:chExt cx="3757" cy="1706"/>
          </a:xfrm>
        </p:grpSpPr>
        <p:sp>
          <p:nvSpPr>
            <p:cNvPr id="46088" name="Text Box 5"/>
            <p:cNvSpPr txBox="1">
              <a:spLocks noChangeArrowheads="1"/>
            </p:cNvSpPr>
            <p:nvPr/>
          </p:nvSpPr>
          <p:spPr bwMode="auto">
            <a:xfrm>
              <a:off x="912" y="1632"/>
              <a:ext cx="66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s.c</a:t>
              </a:r>
            </a:p>
          </p:txBody>
        </p:sp>
        <p:sp>
          <p:nvSpPr>
            <p:cNvPr id="46089" name="AutoShape 6"/>
            <p:cNvSpPr>
              <a:spLocks noChangeArrowheads="1"/>
            </p:cNvSpPr>
            <p:nvPr/>
          </p:nvSpPr>
          <p:spPr bwMode="auto">
            <a:xfrm>
              <a:off x="899" y="1946"/>
              <a:ext cx="919" cy="1392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Text Box 7"/>
            <p:cNvSpPr txBox="1">
              <a:spLocks noChangeArrowheads="1"/>
            </p:cNvSpPr>
            <p:nvPr/>
          </p:nvSpPr>
          <p:spPr bwMode="auto">
            <a:xfrm>
              <a:off x="899" y="2199"/>
              <a:ext cx="108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0">
                  <a:latin typeface="Times New Roman" pitchFamily="18" charset="0"/>
                </a:rPr>
                <a:t>#include “f.h”</a:t>
              </a:r>
            </a:p>
          </p:txBody>
        </p:sp>
        <p:sp>
          <p:nvSpPr>
            <p:cNvPr id="46091" name="Text Box 8"/>
            <p:cNvSpPr txBox="1">
              <a:spLocks noChangeArrowheads="1"/>
            </p:cNvSpPr>
            <p:nvPr/>
          </p:nvSpPr>
          <p:spPr bwMode="auto">
            <a:xfrm>
              <a:off x="2256" y="1680"/>
              <a:ext cx="667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f.h</a:t>
              </a:r>
            </a:p>
          </p:txBody>
        </p:sp>
        <p:sp>
          <p:nvSpPr>
            <p:cNvPr id="46092" name="AutoShape 9"/>
            <p:cNvSpPr>
              <a:spLocks noChangeArrowheads="1"/>
            </p:cNvSpPr>
            <p:nvPr/>
          </p:nvSpPr>
          <p:spPr bwMode="auto">
            <a:xfrm>
              <a:off x="2235" y="1946"/>
              <a:ext cx="918" cy="1392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AutoShape 10"/>
            <p:cNvSpPr>
              <a:spLocks noChangeArrowheads="1"/>
            </p:cNvSpPr>
            <p:nvPr/>
          </p:nvSpPr>
          <p:spPr bwMode="auto">
            <a:xfrm>
              <a:off x="3571" y="1946"/>
              <a:ext cx="918" cy="1392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1"/>
            <p:cNvSpPr txBox="1">
              <a:spLocks noChangeArrowheads="1"/>
            </p:cNvSpPr>
            <p:nvPr/>
          </p:nvSpPr>
          <p:spPr bwMode="auto">
            <a:xfrm>
              <a:off x="2235" y="2199"/>
              <a:ext cx="108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0">
                  <a:latin typeface="Times New Roman" pitchFamily="18" charset="0"/>
                </a:rPr>
                <a:t>#include “r.h”</a:t>
              </a:r>
            </a:p>
          </p:txBody>
        </p:sp>
        <p:sp>
          <p:nvSpPr>
            <p:cNvPr id="46095" name="Text Box 12"/>
            <p:cNvSpPr txBox="1">
              <a:spLocks noChangeArrowheads="1"/>
            </p:cNvSpPr>
            <p:nvPr/>
          </p:nvSpPr>
          <p:spPr bwMode="auto">
            <a:xfrm>
              <a:off x="3571" y="2199"/>
              <a:ext cx="108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3600" y="1680"/>
              <a:ext cx="668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latin typeface="Times New Roman" pitchFamily="18" charset="0"/>
                </a:rPr>
                <a:t>r.h</a:t>
              </a:r>
            </a:p>
          </p:txBody>
        </p:sp>
        <p:sp>
          <p:nvSpPr>
            <p:cNvPr id="46097" name="Line 14"/>
            <p:cNvSpPr>
              <a:spLocks noChangeShapeType="1"/>
            </p:cNvSpPr>
            <p:nvPr/>
          </p:nvSpPr>
          <p:spPr bwMode="auto">
            <a:xfrm flipV="1">
              <a:off x="1680" y="1968"/>
              <a:ext cx="528" cy="288"/>
            </a:xfrm>
            <a:prstGeom prst="line">
              <a:avLst/>
            </a:prstGeom>
            <a:noFill/>
            <a:ln w="12700" cap="sq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5"/>
            <p:cNvSpPr>
              <a:spLocks noChangeShapeType="1"/>
            </p:cNvSpPr>
            <p:nvPr/>
          </p:nvSpPr>
          <p:spPr bwMode="auto">
            <a:xfrm>
              <a:off x="1680" y="2256"/>
              <a:ext cx="528" cy="960"/>
            </a:xfrm>
            <a:prstGeom prst="line">
              <a:avLst/>
            </a:prstGeom>
            <a:noFill/>
            <a:ln w="12700" cap="sq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6"/>
            <p:cNvSpPr>
              <a:spLocks noChangeShapeType="1"/>
            </p:cNvSpPr>
            <p:nvPr/>
          </p:nvSpPr>
          <p:spPr bwMode="auto">
            <a:xfrm flipV="1">
              <a:off x="3072" y="1968"/>
              <a:ext cx="480" cy="336"/>
            </a:xfrm>
            <a:prstGeom prst="line">
              <a:avLst/>
            </a:prstGeom>
            <a:noFill/>
            <a:ln w="12700" cap="sq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>
              <a:off x="3072" y="2304"/>
              <a:ext cx="528" cy="960"/>
            </a:xfrm>
            <a:prstGeom prst="line">
              <a:avLst/>
            </a:prstGeom>
            <a:noFill/>
            <a:ln w="12700" cap="sq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1455738" y="5641975"/>
            <a:ext cx="323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问题：如何避免递归包含？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5BB229-2366-4D8F-B5AE-4DCD32C1F1AC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define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宏定义（</a:t>
            </a:r>
            <a:r>
              <a:rPr lang="en-US" altLang="zh-CN" sz="2000" smtClean="0">
                <a:ea typeface="宋体" pitchFamily="2" charset="-122"/>
              </a:rPr>
              <a:t>define</a:t>
            </a:r>
            <a:r>
              <a:rPr lang="zh-CN" altLang="en-US" sz="2000" smtClean="0">
                <a:ea typeface="宋体" pitchFamily="2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格式：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i="1" smtClean="0">
                <a:solidFill>
                  <a:srgbClr val="0000CC"/>
                </a:solidFill>
                <a:ea typeface="宋体" pitchFamily="2" charset="-122"/>
              </a:rPr>
              <a:t>#define	</a:t>
            </a:r>
            <a:r>
              <a:rPr lang="zh-CN" altLang="en-US" sz="2000" i="1" smtClean="0">
                <a:solidFill>
                  <a:srgbClr val="0000CC"/>
                </a:solidFill>
                <a:ea typeface="宋体" pitchFamily="2" charset="-122"/>
              </a:rPr>
              <a:t>标识符		单词串</a:t>
            </a:r>
          </a:p>
          <a:p>
            <a:pPr>
              <a:buFont typeface="Wingdings" pitchFamily="2" charset="2"/>
              <a:buNone/>
            </a:pPr>
            <a:endParaRPr lang="zh-CN" altLang="en-US" sz="2000" b="0" smtClean="0">
              <a:solidFill>
                <a:srgbClr val="0000CC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     编译程序用单词串来替换</a:t>
            </a:r>
            <a:r>
              <a:rPr lang="en-US" altLang="zh-CN" sz="2000" b="0" smtClean="0">
                <a:ea typeface="宋体" pitchFamily="2" charset="-122"/>
              </a:rPr>
              <a:t>#define</a:t>
            </a:r>
            <a:r>
              <a:rPr lang="zh-CN" altLang="en-US" sz="2000" b="0" smtClean="0">
                <a:ea typeface="宋体" pitchFamily="2" charset="-122"/>
              </a:rPr>
              <a:t>后出现的该标识符。宏定义通常有两种用途：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1</a:t>
            </a:r>
            <a:r>
              <a:rPr lang="zh-CN" altLang="en-US" sz="2000" b="0" smtClean="0">
                <a:ea typeface="宋体" pitchFamily="2" charset="-122"/>
              </a:rPr>
              <a:t>）定义常量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YES		1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EOF		-1</a:t>
            </a:r>
          </a:p>
          <a:p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4618FE-70C1-45B6-9A7C-2DE8B8791CE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define</a:t>
            </a:r>
            <a:r>
              <a:rPr lang="zh-CN" altLang="en-US" smtClean="0">
                <a:ea typeface="宋体" pitchFamily="2" charset="-122"/>
              </a:rPr>
              <a:t>（续）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2) </a:t>
            </a:r>
            <a:r>
              <a:rPr lang="zh-CN" altLang="en-US" sz="2000" b="0" smtClean="0">
                <a:ea typeface="宋体" pitchFamily="2" charset="-122"/>
              </a:rPr>
              <a:t>定义函数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宏定义还可带变元（参数）：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>
                <a:solidFill>
                  <a:srgbClr val="0000CC"/>
                </a:solidFill>
                <a:ea typeface="宋体" pitchFamily="2" charset="-122"/>
              </a:rPr>
              <a:t>#define  </a:t>
            </a:r>
            <a:r>
              <a:rPr lang="zh-CN" altLang="en-US" sz="2000" i="1" smtClean="0">
                <a:solidFill>
                  <a:srgbClr val="0000CC"/>
                </a:solidFill>
                <a:ea typeface="宋体" pitchFamily="2" charset="-122"/>
              </a:rPr>
              <a:t>标识符（标识符， 标识符，</a:t>
            </a:r>
            <a:r>
              <a:rPr lang="en-US" altLang="zh-CN" sz="2000" i="1" smtClean="0">
                <a:solidFill>
                  <a:srgbClr val="0000CC"/>
                </a:solidFill>
                <a:ea typeface="宋体" pitchFamily="2" charset="-122"/>
              </a:rPr>
              <a:t>…</a:t>
            </a:r>
            <a:r>
              <a:rPr lang="zh-CN" altLang="en-US" sz="2000" i="1" smtClean="0">
                <a:solidFill>
                  <a:srgbClr val="0000CC"/>
                </a:solidFill>
                <a:ea typeface="宋体" pitchFamily="2" charset="-122"/>
              </a:rPr>
              <a:t>）	  单词串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如：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	max(A, B)   ((A) &gt; (B) ?(A) : (B))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于是语句</a:t>
            </a:r>
            <a:r>
              <a:rPr lang="en-US" altLang="zh-CN" sz="2000" smtClean="0">
                <a:ea typeface="宋体" pitchFamily="2" charset="-122"/>
              </a:rPr>
              <a:t>x = max(p+q, r+s); </a:t>
            </a:r>
            <a:r>
              <a:rPr lang="zh-CN" altLang="en-US" sz="2000" smtClean="0">
                <a:ea typeface="宋体" pitchFamily="2" charset="-122"/>
              </a:rPr>
              <a:t>可替换为：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x = ((p+q) &gt; (r+s) ? (p+q) : (r+s));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注意：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smtClean="0">
                <a:solidFill>
                  <a:srgbClr val="0000CC"/>
                </a:solidFill>
                <a:ea typeface="宋体" pitchFamily="2" charset="-122"/>
              </a:rPr>
              <a:t>宏定义名与参数间不能有空格，如</a:t>
            </a:r>
            <a:r>
              <a:rPr lang="en-US" altLang="zh-CN" sz="2000" smtClean="0">
                <a:solidFill>
                  <a:srgbClr val="0000CC"/>
                </a:solidFill>
                <a:ea typeface="宋体" pitchFamily="2" charset="-122"/>
              </a:rPr>
              <a:t>max(A,B); 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smtClean="0">
                <a:solidFill>
                  <a:srgbClr val="0000CC"/>
                </a:solidFill>
                <a:ea typeface="宋体" pitchFamily="2" charset="-122"/>
              </a:rPr>
              <a:t>参数应用括号括起来，如</a:t>
            </a:r>
            <a:r>
              <a:rPr lang="en-US" altLang="zh-CN" sz="2000" smtClean="0">
                <a:solidFill>
                  <a:srgbClr val="0000CC"/>
                </a:solidFill>
                <a:ea typeface="宋体" pitchFamily="2" charset="-122"/>
              </a:rPr>
              <a:t>(A)&gt;(B)?(A) : (B) </a:t>
            </a:r>
          </a:p>
          <a:p>
            <a:pPr marL="381000" indent="-381000">
              <a:lnSpc>
                <a:spcPct val="80000"/>
              </a:lnSpc>
            </a:pPr>
            <a:endParaRPr lang="en-US" altLang="zh-CN" sz="2000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6372225" y="1773238"/>
            <a:ext cx="2232025" cy="647700"/>
          </a:xfrm>
          <a:prstGeom prst="wedgeRoundRectCallout">
            <a:avLst>
              <a:gd name="adj1" fmla="val -108819"/>
              <a:gd name="adj2" fmla="val 140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?:</a:t>
            </a:r>
            <a:r>
              <a:rPr lang="zh-CN" altLang="en-US"/>
              <a:t>为条件运算符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555875" y="4005263"/>
            <a:ext cx="5627688" cy="901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342000" tIns="298800" rIns="342000" bIns="298800">
            <a:spAutoFit/>
          </a:bodyPr>
          <a:lstStyle/>
          <a:p>
            <a:r>
              <a:rPr lang="en-US" altLang="zh-CN">
                <a:solidFill>
                  <a:srgbClr val="2B02A0"/>
                </a:solidFill>
                <a:latin typeface="Times New Roman" pitchFamily="18" charset="0"/>
              </a:rPr>
              <a:t>#define isupper(c )   (c &gt;=‘A’ &amp;&amp; c&lt;=‘Z’)?1:0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  <p:bldP spid="7885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01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B85E6B-CE26-4089-BE30-509F54557AA2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define</a:t>
            </a:r>
            <a:r>
              <a:rPr lang="zh-CN" altLang="en-US" smtClean="0">
                <a:ea typeface="宋体" pitchFamily="2" charset="-122"/>
              </a:rPr>
              <a:t>（续）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0" smtClean="0">
                <a:solidFill>
                  <a:srgbClr val="0000CC"/>
                </a:solidFill>
                <a:ea typeface="宋体" pitchFamily="2" charset="-122"/>
              </a:rPr>
              <a:t>应注意宏替换后的等价性</a:t>
            </a:r>
            <a:r>
              <a:rPr lang="zh-CN" altLang="en-US" sz="2000" b="0" smtClean="0">
                <a:ea typeface="宋体" pitchFamily="2" charset="-122"/>
              </a:rPr>
              <a:t>，如：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square( x)	x * x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则</a:t>
            </a:r>
            <a:r>
              <a:rPr lang="en-US" altLang="zh-CN" sz="2000" b="0" smtClean="0">
                <a:ea typeface="宋体" pitchFamily="2" charset="-122"/>
              </a:rPr>
              <a:t>square(z+1) </a:t>
            </a:r>
            <a:r>
              <a:rPr lang="zh-CN" altLang="en-US" sz="2000" b="0" smtClean="0">
                <a:ea typeface="宋体" pitchFamily="2" charset="-122"/>
              </a:rPr>
              <a:t>就被替换为：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z+1*z+1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这就导致语义错误！正确的做法应是：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square(x)	((x) * (x))</a:t>
            </a:r>
          </a:p>
          <a:p>
            <a:pPr>
              <a:buFont typeface="Wingdings" pitchFamily="2" charset="2"/>
              <a:buNone/>
            </a:pPr>
            <a:endParaRPr lang="en-US" altLang="zh-CN" sz="2000" b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</a:t>
            </a:r>
            <a:r>
              <a:rPr lang="zh-CN" altLang="en-US" sz="2000" b="0" smtClean="0">
                <a:ea typeface="宋体" pitchFamily="2" charset="-122"/>
              </a:rPr>
              <a:t>宏替换不仅对常量定义有价值，使程序增加可读性，而且许多函数都可以通过宏替换来表示，不必进行频繁的函数调用，但宏替换占有空间比函数大。</a:t>
            </a:r>
          </a:p>
          <a:p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1376F7-5252-4827-B90D-5FBB0DF86D42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define</a:t>
            </a:r>
            <a:r>
              <a:rPr lang="zh-CN" altLang="en-US" smtClean="0">
                <a:ea typeface="宋体" pitchFamily="2" charset="-122"/>
              </a:rPr>
              <a:t>（续）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宏定义函数与普通函数的区别：</a:t>
            </a:r>
          </a:p>
          <a:p>
            <a:endParaRPr lang="zh-CN" altLang="en-US" b="0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 实现上，宏函数将相应串替换到函数中，而函数只需提供一个指向其实现代码的指针。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 一般只将相对比较简单的函数用宏实现，其速度要比函数快，但占用更多的存贮间。</a:t>
            </a:r>
          </a:p>
          <a:p>
            <a:pPr lvl="1"/>
            <a:endParaRPr lang="zh-CN" altLang="en-US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取消宏定义</a:t>
            </a:r>
            <a:r>
              <a:rPr lang="zh-CN" altLang="en-US" smtClean="0">
                <a:solidFill>
                  <a:srgbClr val="0000CC"/>
                </a:solidFill>
                <a:ea typeface="宋体" pitchFamily="2" charset="-122"/>
              </a:rPr>
              <a:t>：</a:t>
            </a:r>
            <a:r>
              <a:rPr lang="en-US" altLang="zh-CN" b="0" smtClean="0">
                <a:solidFill>
                  <a:srgbClr val="0000CC"/>
                </a:solidFill>
                <a:ea typeface="宋体" pitchFamily="2" charset="-122"/>
              </a:rPr>
              <a:t>#undef	YES</a:t>
            </a:r>
          </a:p>
        </p:txBody>
      </p:sp>
      <p:pic>
        <p:nvPicPr>
          <p:cNvPr id="51206" name="Picture 4" descr="BD0666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743450"/>
            <a:ext cx="2438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22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9BA412-A590-48E7-9362-C656920CBF7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if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条件编译（</a:t>
            </a:r>
            <a:r>
              <a:rPr lang="en-US" altLang="zh-CN" smtClean="0">
                <a:ea typeface="宋体" pitchFamily="2" charset="-122"/>
              </a:rPr>
              <a:t>if</a:t>
            </a:r>
            <a:r>
              <a:rPr lang="zh-CN" altLang="en-US" smtClean="0">
                <a:ea typeface="宋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     </a:t>
            </a:r>
            <a:r>
              <a:rPr lang="en-US" altLang="zh-CN" b="0" smtClean="0">
                <a:ea typeface="宋体" pitchFamily="2" charset="-122"/>
              </a:rPr>
              <a:t>C</a:t>
            </a:r>
            <a:r>
              <a:rPr lang="zh-CN" altLang="en-US" b="0" smtClean="0">
                <a:ea typeface="宋体" pitchFamily="2" charset="-122"/>
              </a:rPr>
              <a:t>语言预处理程序提供了根据条件对程序段进行有选择地编译的能力，而这些控制行本身不参加编译。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条件编译形式如下：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#if  </a:t>
            </a:r>
            <a:r>
              <a:rPr lang="zh-CN" altLang="en-US" i="1" smtClean="0">
                <a:solidFill>
                  <a:srgbClr val="0000CC"/>
                </a:solidFill>
                <a:ea typeface="宋体" pitchFamily="2" charset="-122"/>
              </a:rPr>
              <a:t>常量表达式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#ifdef  </a:t>
            </a:r>
            <a:r>
              <a:rPr lang="zh-CN" altLang="en-US" i="1" smtClean="0">
                <a:solidFill>
                  <a:srgbClr val="0000CC"/>
                </a:solidFill>
                <a:ea typeface="宋体" pitchFamily="2" charset="-122"/>
              </a:rPr>
              <a:t>标识符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CC"/>
                </a:solidFill>
                <a:ea typeface="宋体" pitchFamily="2" charset="-122"/>
              </a:rPr>
              <a:t>#ifndef  </a:t>
            </a:r>
            <a:r>
              <a:rPr lang="zh-CN" altLang="en-US" i="1" smtClean="0">
                <a:solidFill>
                  <a:srgbClr val="0000CC"/>
                </a:solidFill>
                <a:ea typeface="宋体" pitchFamily="2" charset="-122"/>
              </a:rPr>
              <a:t>标识符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C5A69-3821-428F-95E8-79743B1EABA2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打开文件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265988" cy="48974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函数</a:t>
            </a:r>
            <a:r>
              <a:rPr lang="en-US" altLang="zh-CN" sz="2000" b="0" smtClean="0">
                <a:ea typeface="宋体" pitchFamily="2" charset="-122"/>
              </a:rPr>
              <a:t>fopen</a:t>
            </a:r>
            <a:r>
              <a:rPr lang="zh-CN" altLang="en-US" sz="2000" b="0" smtClean="0">
                <a:ea typeface="宋体" pitchFamily="2" charset="-122"/>
              </a:rPr>
              <a:t>的原型说明为：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FILE  *fopen(const char *filename,  const char *mode);</a:t>
            </a:r>
          </a:p>
          <a:p>
            <a:pPr marL="0" indent="0"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因此，为使用标准库函数</a:t>
            </a:r>
            <a:r>
              <a:rPr lang="en-US" altLang="zh-CN" sz="2000" b="0" smtClean="0">
                <a:ea typeface="宋体" pitchFamily="2" charset="-122"/>
              </a:rPr>
              <a:t>fopen</a:t>
            </a:r>
            <a:r>
              <a:rPr lang="zh-CN" altLang="en-US" sz="2000" b="0" smtClean="0">
                <a:ea typeface="宋体" pitchFamily="2" charset="-122"/>
              </a:rPr>
              <a:t>来打开一个用户文件，先得说明一个</a:t>
            </a:r>
            <a:r>
              <a:rPr lang="en-US" altLang="zh-CN" sz="2000" b="0" smtClean="0">
                <a:ea typeface="宋体" pitchFamily="2" charset="-122"/>
              </a:rPr>
              <a:t>FILE</a:t>
            </a:r>
            <a:r>
              <a:rPr lang="zh-CN" altLang="en-US" sz="2000" b="0" smtClean="0">
                <a:ea typeface="宋体" pitchFamily="2" charset="-122"/>
              </a:rPr>
              <a:t>类型的变量用以存放</a:t>
            </a:r>
            <a:r>
              <a:rPr lang="en-US" altLang="zh-CN" sz="2000" b="0" smtClean="0">
                <a:ea typeface="宋体" pitchFamily="2" charset="-122"/>
              </a:rPr>
              <a:t>fopen</a:t>
            </a:r>
            <a:r>
              <a:rPr lang="zh-CN" altLang="en-US" sz="2000" b="0" smtClean="0">
                <a:ea typeface="宋体" pitchFamily="2" charset="-122"/>
              </a:rPr>
              <a:t>函数的返回值。如：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FILE  *fp;</a:t>
            </a:r>
          </a:p>
          <a:p>
            <a:pPr marL="0" indent="0"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FILE </a:t>
            </a:r>
            <a:r>
              <a:rPr lang="zh-CN" altLang="en-US" sz="2000" b="0" smtClean="0">
                <a:ea typeface="宋体" pitchFamily="2" charset="-122"/>
              </a:rPr>
              <a:t>是类型定义名，实际上就是一个含有文件有关信息的结构（</a:t>
            </a:r>
            <a:r>
              <a:rPr lang="en-US" altLang="zh-CN" sz="2000" b="0" smtClean="0">
                <a:ea typeface="宋体" pitchFamily="2" charset="-122"/>
              </a:rPr>
              <a:t>struct</a:t>
            </a:r>
            <a:r>
              <a:rPr lang="zh-CN" altLang="en-US" sz="2000" b="0" smtClean="0">
                <a:ea typeface="宋体" pitchFamily="2" charset="-122"/>
              </a:rPr>
              <a:t>），所谓文件信息是指：文件缓冲区（在内存中的缓冲区）位置；当前要读写的字符在缓冲区里的位置；读或写工作方式等。一般用户不必关心。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 </a:t>
            </a:r>
          </a:p>
          <a:p>
            <a:pPr marL="0" indent="0"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从</a:t>
            </a:r>
            <a:r>
              <a:rPr lang="en-US" altLang="zh-CN" sz="2000" b="0" smtClean="0">
                <a:ea typeface="宋体" pitchFamily="2" charset="-122"/>
              </a:rPr>
              <a:t>fopen</a:t>
            </a:r>
            <a:r>
              <a:rPr lang="zh-CN" altLang="en-US" sz="2000" b="0" smtClean="0">
                <a:ea typeface="宋体" pitchFamily="2" charset="-122"/>
              </a:rPr>
              <a:t>函数的原型可以看出， </a:t>
            </a:r>
            <a:r>
              <a:rPr lang="en-US" altLang="zh-CN" sz="2000" b="0" smtClean="0">
                <a:ea typeface="宋体" pitchFamily="2" charset="-122"/>
              </a:rPr>
              <a:t>fopen( )</a:t>
            </a:r>
            <a:r>
              <a:rPr lang="zh-CN" altLang="en-US" sz="2000" b="0" smtClean="0">
                <a:ea typeface="宋体" pitchFamily="2" charset="-122"/>
              </a:rPr>
              <a:t>返回指向</a:t>
            </a:r>
            <a:r>
              <a:rPr lang="en-US" altLang="zh-CN" sz="2000" b="0" smtClean="0">
                <a:ea typeface="宋体" pitchFamily="2" charset="-122"/>
              </a:rPr>
              <a:t>FILE</a:t>
            </a:r>
            <a:r>
              <a:rPr lang="zh-CN" altLang="en-US" sz="2000" b="0" smtClean="0">
                <a:ea typeface="宋体" pitchFamily="2" charset="-122"/>
              </a:rPr>
              <a:t>指针值，我们称它为文件内部名，也称为</a:t>
            </a:r>
            <a:r>
              <a:rPr lang="zh-CN" altLang="en-US" sz="2000" smtClean="0">
                <a:ea typeface="宋体" pitchFamily="2" charset="-122"/>
              </a:rPr>
              <a:t>文件指针</a:t>
            </a:r>
            <a:r>
              <a:rPr lang="zh-CN" altLang="en-US" sz="2000" b="0" smtClean="0">
                <a:ea typeface="宋体" pitchFamily="2" charset="-122"/>
              </a:rPr>
              <a:t>。文件打开后，以后的读、写、关闭操作均得用这个文件内部名（指向</a:t>
            </a:r>
            <a:r>
              <a:rPr lang="en-US" altLang="zh-CN" sz="2000" b="0" smtClean="0">
                <a:ea typeface="宋体" pitchFamily="2" charset="-122"/>
              </a:rPr>
              <a:t>FILE</a:t>
            </a:r>
            <a:r>
              <a:rPr lang="zh-CN" altLang="en-US" sz="2000" b="0" smtClean="0">
                <a:ea typeface="宋体" pitchFamily="2" charset="-122"/>
              </a:rPr>
              <a:t>的指针）。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04025" y="0"/>
            <a:ext cx="2339975" cy="35702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0"/>
              <a:t>…</a:t>
            </a:r>
          </a:p>
          <a:p>
            <a:r>
              <a:rPr lang="en-US" altLang="zh-CN" sz="1400" b="0"/>
              <a:t>#ifndef _FILE_DEFINED</a:t>
            </a:r>
          </a:p>
          <a:p>
            <a:r>
              <a:rPr lang="en-US" altLang="zh-CN" sz="1400" b="0"/>
              <a:t>struct _iobuf {</a:t>
            </a:r>
          </a:p>
          <a:p>
            <a:r>
              <a:rPr lang="en-US" altLang="zh-CN" sz="1400" b="0"/>
              <a:t>        char *_ptr;</a:t>
            </a:r>
          </a:p>
          <a:p>
            <a:r>
              <a:rPr lang="en-US" altLang="zh-CN" sz="1400" b="0"/>
              <a:t>        int   _cnt;</a:t>
            </a:r>
          </a:p>
          <a:p>
            <a:r>
              <a:rPr lang="en-US" altLang="zh-CN" sz="1400" b="0"/>
              <a:t>        char *_base;</a:t>
            </a:r>
          </a:p>
          <a:p>
            <a:r>
              <a:rPr lang="en-US" altLang="zh-CN" sz="1400" b="0"/>
              <a:t>        int   _flag;</a:t>
            </a:r>
          </a:p>
          <a:p>
            <a:r>
              <a:rPr lang="en-US" altLang="zh-CN" sz="1400" b="0"/>
              <a:t>        int   _file;</a:t>
            </a:r>
          </a:p>
          <a:p>
            <a:r>
              <a:rPr lang="en-US" altLang="zh-CN" sz="1400" b="0"/>
              <a:t>        int   _charbuf;</a:t>
            </a:r>
          </a:p>
          <a:p>
            <a:r>
              <a:rPr lang="en-US" altLang="zh-CN" sz="1400" b="0"/>
              <a:t>        int   _bufsiz;</a:t>
            </a:r>
          </a:p>
          <a:p>
            <a:r>
              <a:rPr lang="en-US" altLang="zh-CN" sz="1400" b="0"/>
              <a:t>        char *_tmpfname;</a:t>
            </a:r>
          </a:p>
          <a:p>
            <a:r>
              <a:rPr lang="zh-CN" altLang="en-US" sz="1400" b="0"/>
              <a:t>        </a:t>
            </a:r>
            <a:r>
              <a:rPr lang="en-US" altLang="zh-CN" sz="1400" b="0"/>
              <a:t>};</a:t>
            </a:r>
          </a:p>
          <a:p>
            <a:r>
              <a:rPr lang="en-US" altLang="zh-CN" sz="1400" b="0"/>
              <a:t>typedef struct _iobuf </a:t>
            </a:r>
            <a:r>
              <a:rPr lang="en-US" altLang="zh-CN" sz="1600"/>
              <a:t>FILE</a:t>
            </a:r>
            <a:r>
              <a:rPr lang="en-US" altLang="zh-CN" sz="1400" b="0"/>
              <a:t>;</a:t>
            </a:r>
          </a:p>
          <a:p>
            <a:r>
              <a:rPr lang="en-US" altLang="zh-CN" sz="1400" b="0"/>
              <a:t>#define _FILE_DEFINED</a:t>
            </a:r>
          </a:p>
          <a:p>
            <a:r>
              <a:rPr lang="en-US" altLang="zh-CN" sz="1400" b="0"/>
              <a:t>#endif</a:t>
            </a:r>
          </a:p>
          <a:p>
            <a:r>
              <a:rPr lang="en-US" altLang="zh-CN" sz="1400" b="0"/>
              <a:t>…</a:t>
            </a:r>
            <a:endParaRPr lang="zh-CN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1C197B-71C0-4CCD-82F2-EC73C305A59A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if</a:t>
            </a:r>
            <a:r>
              <a:rPr lang="zh-CN" altLang="en-US" smtClean="0">
                <a:ea typeface="宋体" pitchFamily="2" charset="-122"/>
              </a:rPr>
              <a:t>（续）*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如：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#if  </a:t>
            </a:r>
            <a:r>
              <a:rPr lang="zh-CN" altLang="en-US" sz="2000" smtClean="0">
                <a:ea typeface="宋体" pitchFamily="2" charset="-122"/>
              </a:rPr>
              <a:t>常量表达式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程序段</a:t>
            </a:r>
            <a:r>
              <a:rPr lang="en-US" altLang="zh-CN" sz="2000" smtClean="0">
                <a:ea typeface="宋体" pitchFamily="2" charset="-122"/>
              </a:rPr>
              <a:t>1			-- </a:t>
            </a:r>
            <a:r>
              <a:rPr lang="zh-CN" altLang="en-US" sz="2000" smtClean="0">
                <a:ea typeface="宋体" pitchFamily="2" charset="-122"/>
              </a:rPr>
              <a:t>常量表达式为真时编译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#else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程序段</a:t>
            </a:r>
            <a:r>
              <a:rPr lang="en-US" altLang="zh-CN" sz="2000" smtClean="0">
                <a:ea typeface="宋体" pitchFamily="2" charset="-122"/>
              </a:rPr>
              <a:t>2			-- </a:t>
            </a:r>
            <a:r>
              <a:rPr lang="zh-CN" altLang="en-US" sz="2000" smtClean="0">
                <a:ea typeface="宋体" pitchFamily="2" charset="-122"/>
              </a:rPr>
              <a:t>常量表达式为假时编译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#endif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又如：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#ifdef YES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…			-- YES</a:t>
            </a:r>
            <a:r>
              <a:rPr lang="zh-CN" altLang="en-US" sz="2000" smtClean="0">
                <a:ea typeface="宋体" pitchFamily="2" charset="-122"/>
              </a:rPr>
              <a:t>已定义时编译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#else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…			-- YES</a:t>
            </a:r>
            <a:r>
              <a:rPr lang="zh-CN" altLang="en-US" sz="2000" smtClean="0">
                <a:ea typeface="宋体" pitchFamily="2" charset="-122"/>
              </a:rPr>
              <a:t>未定义时编译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#endif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42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B5077D-301A-463C-B7C3-C9EB1DEB5F4B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if</a:t>
            </a:r>
            <a:r>
              <a:rPr lang="zh-CN" altLang="en-US" smtClean="0">
                <a:ea typeface="宋体" pitchFamily="2" charset="-122"/>
              </a:rPr>
              <a:t>（续）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我们经常可在一些头文件中见到下面语句：</a:t>
            </a:r>
          </a:p>
          <a:p>
            <a:pPr>
              <a:buFont typeface="Wingdings" pitchFamily="2" charset="2"/>
              <a:buNone/>
            </a:pPr>
            <a:endParaRPr lang="zh-CN" altLang="en-US" b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#ifndef  _ _THIS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#define  _ _THIS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 smtClean="0">
                <a:ea typeface="宋体" pitchFamily="2" charset="-122"/>
              </a:rPr>
              <a:t>…</a:t>
            </a:r>
            <a:endParaRPr lang="en-US" altLang="zh-CN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#endif</a:t>
            </a:r>
          </a:p>
          <a:p>
            <a:pPr>
              <a:buFont typeface="Wingdings" pitchFamily="2" charset="2"/>
              <a:buNone/>
            </a:pPr>
            <a:endParaRPr lang="en-US" altLang="zh-CN" b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可用它们来避免该头文件被重复包含。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1B2718-85AF-4361-9831-78F70D17ECEA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静态变量（</a:t>
            </a:r>
            <a:r>
              <a:rPr lang="en-US" altLang="zh-CN" smtClean="0">
                <a:ea typeface="宋体" pitchFamily="2" charset="-122"/>
              </a:rPr>
              <a:t>static</a:t>
            </a:r>
            <a:r>
              <a:rPr lang="zh-CN" altLang="en-US" smtClean="0">
                <a:ea typeface="宋体" pitchFamily="2" charset="-122"/>
              </a:rPr>
              <a:t>）*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7894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① </a:t>
            </a:r>
            <a:r>
              <a:rPr lang="zh-CN" altLang="en-US" sz="1800" smtClean="0">
                <a:ea typeface="宋体" pitchFamily="2" charset="-122"/>
              </a:rPr>
              <a:t>内部静态变量</a:t>
            </a:r>
          </a:p>
          <a:p>
            <a:pPr lvl="1"/>
            <a:r>
              <a:rPr lang="zh-CN" altLang="en-US" sz="1800" smtClean="0">
                <a:ea typeface="宋体" pitchFamily="2" charset="-122"/>
              </a:rPr>
              <a:t>在局部变量前加上‘</a:t>
            </a:r>
            <a:r>
              <a:rPr lang="en-US" altLang="zh-CN" sz="1800" smtClean="0">
                <a:ea typeface="宋体" pitchFamily="2" charset="-122"/>
              </a:rPr>
              <a:t>static’</a:t>
            </a:r>
            <a:r>
              <a:rPr lang="zh-CN" altLang="en-US" sz="1800" smtClean="0">
                <a:ea typeface="宋体" pitchFamily="2" charset="-122"/>
              </a:rPr>
              <a:t>关键字就成为内部静态变量。</a:t>
            </a:r>
          </a:p>
          <a:p>
            <a:pPr lvl="1">
              <a:lnSpc>
                <a:spcPct val="95000"/>
              </a:lnSpc>
            </a:pPr>
            <a:r>
              <a:rPr lang="zh-CN" altLang="en-US" sz="1800" smtClean="0">
                <a:ea typeface="宋体" pitchFamily="2" charset="-122"/>
              </a:rPr>
              <a:t>内部静态变量仍是局部变量，其作用域仍在定义它的函数内。但该变量采用静态存贮分配（由编译程序在编译时分配，而一般的自动变量和函数形参均采用动态存贮分配，即在运行时分配空间），当函数执行完，返回调用点时，该变量并不撤消，其值将继续保留，若下次再进入该函数时，其值仍存在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>
                <a:ea typeface="宋体" pitchFamily="2" charset="-122"/>
              </a:rPr>
              <a:t>②外部静态变量</a:t>
            </a:r>
          </a:p>
          <a:p>
            <a:pPr lvl="1"/>
            <a:r>
              <a:rPr lang="zh-CN" altLang="en-US" sz="1800" smtClean="0">
                <a:ea typeface="宋体" pitchFamily="2" charset="-122"/>
              </a:rPr>
              <a:t>在函数外部定义的变量前加上“</a:t>
            </a:r>
            <a:r>
              <a:rPr lang="en-US" altLang="zh-CN" sz="1800" smtClean="0">
                <a:ea typeface="宋体" pitchFamily="2" charset="-122"/>
              </a:rPr>
              <a:t>static”</a:t>
            </a:r>
            <a:r>
              <a:rPr lang="zh-CN" altLang="en-US" sz="1800" smtClean="0">
                <a:ea typeface="宋体" pitchFamily="2" charset="-122"/>
              </a:rPr>
              <a:t>关键字便成了外部静态变量。</a:t>
            </a:r>
          </a:p>
          <a:p>
            <a:pPr lvl="1">
              <a:lnSpc>
                <a:spcPct val="95000"/>
              </a:lnSpc>
            </a:pPr>
            <a:r>
              <a:rPr lang="zh-CN" altLang="en-US" sz="1800" smtClean="0">
                <a:ea typeface="宋体" pitchFamily="2" charset="-122"/>
              </a:rPr>
              <a:t>外部静态变量的作用域为定义它的文件，即成为该文件的的“私有”（</a:t>
            </a:r>
            <a:r>
              <a:rPr lang="en-US" altLang="zh-CN" sz="1800" smtClean="0">
                <a:ea typeface="宋体" pitchFamily="2" charset="-122"/>
              </a:rPr>
              <a:t>private</a:t>
            </a:r>
            <a:r>
              <a:rPr lang="zh-CN" altLang="en-US" sz="1800" smtClean="0">
                <a:ea typeface="宋体" pitchFamily="2" charset="-122"/>
              </a:rPr>
              <a:t>）变量，其它文件上的函数一律不得直接进行访问，除非通过它所在文件上的各种函数来对它进行操作，这可实现数据隐藏。</a:t>
            </a:r>
            <a:r>
              <a:rPr lang="en-US" altLang="zh-CN" sz="1800" smtClean="0">
                <a:ea typeface="宋体" pitchFamily="2" charset="-122"/>
              </a:rPr>
              <a:t>(</a:t>
            </a:r>
            <a:r>
              <a:rPr lang="zh-CN" altLang="en-US" sz="1800" smtClean="0">
                <a:ea typeface="宋体" pitchFamily="2" charset="-122"/>
              </a:rPr>
              <a:t>在</a:t>
            </a:r>
            <a:r>
              <a:rPr lang="en-US" altLang="zh-CN" sz="1800" smtClean="0">
                <a:ea typeface="宋体" pitchFamily="2" charset="-122"/>
              </a:rPr>
              <a:t>C++</a:t>
            </a:r>
            <a:r>
              <a:rPr lang="zh-CN" altLang="en-US" sz="1800" smtClean="0">
                <a:ea typeface="宋体" pitchFamily="2" charset="-122"/>
              </a:rPr>
              <a:t>中提供进一步的数据隐藏。</a:t>
            </a:r>
            <a:r>
              <a:rPr lang="en-US" altLang="zh-CN" sz="1800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D5131D-53EF-49AB-B776-CD734897742C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静态变量（</a:t>
            </a:r>
            <a:r>
              <a:rPr lang="en-US" altLang="zh-CN" smtClean="0">
                <a:ea typeface="宋体" pitchFamily="2" charset="-122"/>
              </a:rPr>
              <a:t>static</a:t>
            </a:r>
            <a:r>
              <a:rPr lang="zh-CN" altLang="en-US" smtClean="0">
                <a:ea typeface="宋体" pitchFamily="2" charset="-122"/>
              </a:rPr>
              <a:t>）（续）*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25538"/>
            <a:ext cx="7105650" cy="5040312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smtClean="0">
                <a:ea typeface="宋体" pitchFamily="2" charset="-122"/>
              </a:rPr>
              <a:t>例：下列程序打印出什么结果。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int f(int i);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main()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{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	int i;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  for(i=0; i &lt; 5; i++)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     printf("%d ",f(i));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int f(int i)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{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	static int k = 1;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  k += i;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      return (k);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b="0" smtClean="0">
                <a:ea typeface="宋体" pitchFamily="2" charset="-122"/>
              </a:rPr>
              <a:t>}</a:t>
            </a:r>
            <a:r>
              <a:rPr lang="en-US" altLang="zh-CN" sz="1400" b="0" smtClean="0">
                <a:ea typeface="宋体" pitchFamily="2" charset="-122"/>
              </a:rPr>
              <a:t> </a:t>
            </a:r>
            <a:endParaRPr lang="en-US" altLang="zh-CN" sz="1400" smtClean="0">
              <a:ea typeface="宋体" pitchFamily="2" charset="-122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479925" y="3049588"/>
            <a:ext cx="131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结果：</a:t>
            </a:r>
          </a:p>
          <a:p>
            <a:r>
              <a:rPr lang="en-US" altLang="zh-CN" i="1">
                <a:solidFill>
                  <a:srgbClr val="0000CC"/>
                </a:solidFill>
              </a:rPr>
              <a:t>1 2 4 7 11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83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75B5EF-0273-4AB8-BDC7-52793F5E7E0A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变量作用域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ea typeface="宋体" pitchFamily="2" charset="-122"/>
            </a:endParaRPr>
          </a:p>
        </p:txBody>
      </p:sp>
      <p:grpSp>
        <p:nvGrpSpPr>
          <p:cNvPr id="58374" name="Group 4"/>
          <p:cNvGrpSpPr>
            <a:grpSpLocks/>
          </p:cNvGrpSpPr>
          <p:nvPr/>
        </p:nvGrpSpPr>
        <p:grpSpPr bwMode="auto">
          <a:xfrm>
            <a:off x="1763713" y="1341438"/>
            <a:ext cx="5657850" cy="4800600"/>
            <a:chOff x="2370" y="1560"/>
            <a:chExt cx="6960" cy="5760"/>
          </a:xfrm>
        </p:grpSpPr>
        <p:sp>
          <p:nvSpPr>
            <p:cNvPr id="58375" name="Oval 5"/>
            <p:cNvSpPr>
              <a:spLocks noChangeArrowheads="1"/>
            </p:cNvSpPr>
            <p:nvPr/>
          </p:nvSpPr>
          <p:spPr bwMode="auto">
            <a:xfrm>
              <a:off x="2370" y="1560"/>
              <a:ext cx="5880" cy="50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000" b="0">
                <a:latin typeface="Times New Roman" pitchFamily="18" charset="0"/>
              </a:endParaRPr>
            </a:p>
          </p:txBody>
        </p:sp>
        <p:sp>
          <p:nvSpPr>
            <p:cNvPr id="58376" name="AutoShape 6"/>
            <p:cNvSpPr>
              <a:spLocks noChangeArrowheads="1"/>
            </p:cNvSpPr>
            <p:nvPr/>
          </p:nvSpPr>
          <p:spPr bwMode="auto">
            <a:xfrm>
              <a:off x="3330" y="2400"/>
              <a:ext cx="1920" cy="228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AutoShape 7"/>
            <p:cNvSpPr>
              <a:spLocks noChangeArrowheads="1"/>
            </p:cNvSpPr>
            <p:nvPr/>
          </p:nvSpPr>
          <p:spPr bwMode="auto">
            <a:xfrm>
              <a:off x="5610" y="3600"/>
              <a:ext cx="2160" cy="228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AutoShape 8"/>
            <p:cNvSpPr>
              <a:spLocks noChangeArrowheads="1"/>
            </p:cNvSpPr>
            <p:nvPr/>
          </p:nvSpPr>
          <p:spPr bwMode="auto">
            <a:xfrm>
              <a:off x="5970" y="4440"/>
              <a:ext cx="1440" cy="72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AutoShape 9"/>
            <p:cNvSpPr>
              <a:spLocks noChangeArrowheads="1"/>
            </p:cNvSpPr>
            <p:nvPr/>
          </p:nvSpPr>
          <p:spPr bwMode="auto">
            <a:xfrm>
              <a:off x="3570" y="3360"/>
              <a:ext cx="1440" cy="72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Text Box 10"/>
            <p:cNvSpPr txBox="1">
              <a:spLocks noChangeArrowheads="1"/>
            </p:cNvSpPr>
            <p:nvPr/>
          </p:nvSpPr>
          <p:spPr bwMode="auto">
            <a:xfrm>
              <a:off x="3570" y="5280"/>
              <a:ext cx="13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外部变量</a:t>
              </a:r>
            </a:p>
          </p:txBody>
        </p:sp>
        <p:sp>
          <p:nvSpPr>
            <p:cNvPr id="58381" name="Text Box 11"/>
            <p:cNvSpPr txBox="1">
              <a:spLocks noChangeArrowheads="1"/>
            </p:cNvSpPr>
            <p:nvPr/>
          </p:nvSpPr>
          <p:spPr bwMode="auto">
            <a:xfrm>
              <a:off x="3570" y="2637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外部静态变量</a:t>
              </a:r>
            </a:p>
          </p:txBody>
        </p:sp>
        <p:sp>
          <p:nvSpPr>
            <p:cNvPr id="58382" name="Text Box 12"/>
            <p:cNvSpPr txBox="1">
              <a:spLocks noChangeArrowheads="1"/>
            </p:cNvSpPr>
            <p:nvPr/>
          </p:nvSpPr>
          <p:spPr bwMode="auto">
            <a:xfrm>
              <a:off x="3693" y="3480"/>
              <a:ext cx="143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局部变量或内部静态变量</a:t>
              </a:r>
            </a:p>
          </p:txBody>
        </p:sp>
        <p:sp>
          <p:nvSpPr>
            <p:cNvPr id="58383" name="Line 13"/>
            <p:cNvSpPr>
              <a:spLocks noChangeShapeType="1"/>
            </p:cNvSpPr>
            <p:nvPr/>
          </p:nvSpPr>
          <p:spPr bwMode="auto">
            <a:xfrm flipV="1">
              <a:off x="5850" y="1680"/>
              <a:ext cx="9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6810" y="1680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Line 15"/>
            <p:cNvSpPr>
              <a:spLocks noChangeShapeType="1"/>
            </p:cNvSpPr>
            <p:nvPr/>
          </p:nvSpPr>
          <p:spPr bwMode="auto">
            <a:xfrm flipV="1">
              <a:off x="5250" y="2280"/>
              <a:ext cx="144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16"/>
            <p:cNvSpPr>
              <a:spLocks noChangeShapeType="1"/>
            </p:cNvSpPr>
            <p:nvPr/>
          </p:nvSpPr>
          <p:spPr bwMode="auto">
            <a:xfrm>
              <a:off x="6690" y="2280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17"/>
            <p:cNvSpPr>
              <a:spLocks noChangeShapeType="1"/>
            </p:cNvSpPr>
            <p:nvPr/>
          </p:nvSpPr>
          <p:spPr bwMode="auto">
            <a:xfrm flipV="1">
              <a:off x="5010" y="2880"/>
              <a:ext cx="15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18"/>
            <p:cNvSpPr>
              <a:spLocks noChangeShapeType="1"/>
            </p:cNvSpPr>
            <p:nvPr/>
          </p:nvSpPr>
          <p:spPr bwMode="auto">
            <a:xfrm flipV="1">
              <a:off x="6570" y="288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Text Box 19"/>
            <p:cNvSpPr txBox="1">
              <a:spLocks noChangeArrowheads="1"/>
            </p:cNvSpPr>
            <p:nvPr/>
          </p:nvSpPr>
          <p:spPr bwMode="auto">
            <a:xfrm>
              <a:off x="8130" y="1560"/>
              <a:ext cx="10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程序</a:t>
              </a:r>
            </a:p>
          </p:txBody>
        </p:sp>
        <p:sp>
          <p:nvSpPr>
            <p:cNvPr id="58390" name="Text Box 20"/>
            <p:cNvSpPr txBox="1">
              <a:spLocks noChangeArrowheads="1"/>
            </p:cNvSpPr>
            <p:nvPr/>
          </p:nvSpPr>
          <p:spPr bwMode="auto">
            <a:xfrm>
              <a:off x="8130" y="2040"/>
              <a:ext cx="10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文件</a:t>
              </a:r>
            </a:p>
          </p:txBody>
        </p:sp>
        <p:sp>
          <p:nvSpPr>
            <p:cNvPr id="58391" name="Text Box 21"/>
            <p:cNvSpPr txBox="1">
              <a:spLocks noChangeArrowheads="1"/>
            </p:cNvSpPr>
            <p:nvPr/>
          </p:nvSpPr>
          <p:spPr bwMode="auto">
            <a:xfrm>
              <a:off x="8250" y="2640"/>
              <a:ext cx="10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b="0">
                  <a:latin typeface="Times New Roman" pitchFamily="18" charset="0"/>
                </a:rPr>
                <a:t>函数</a:t>
              </a:r>
            </a:p>
          </p:txBody>
        </p:sp>
        <p:sp>
          <p:nvSpPr>
            <p:cNvPr id="58392" name="Text Box 22"/>
            <p:cNvSpPr txBox="1">
              <a:spLocks noChangeArrowheads="1"/>
            </p:cNvSpPr>
            <p:nvPr/>
          </p:nvSpPr>
          <p:spPr bwMode="auto">
            <a:xfrm>
              <a:off x="4050" y="6960"/>
              <a:ext cx="22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0">
                  <a:latin typeface="Times New Roman" pitchFamily="18" charset="0"/>
                </a:rPr>
                <a:t>变量作用域图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46CDA2-7BA0-4BB0-B915-3FE20814796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变量作用域（续）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在同一个作用域内，不允许定义同名变量；</a:t>
            </a:r>
          </a:p>
          <a:p>
            <a:r>
              <a:rPr lang="zh-CN" altLang="en-US" b="0" smtClean="0">
                <a:ea typeface="宋体" pitchFamily="2" charset="-122"/>
              </a:rPr>
              <a:t>在不同作用域内，允许定义同名变量。如果同名变量作用域重叠，则内层变量将屏蔽外层变量；</a:t>
            </a:r>
          </a:p>
          <a:p>
            <a:pPr>
              <a:buFont typeface="Wingdings" pitchFamily="2" charset="2"/>
              <a:buNone/>
            </a:pPr>
            <a:endParaRPr lang="zh-CN" altLang="en-US" b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0" smtClean="0">
                <a:ea typeface="宋体" pitchFamily="2" charset="-122"/>
              </a:rPr>
              <a:t>    注意：</a:t>
            </a:r>
            <a:r>
              <a:rPr lang="zh-CN" altLang="en-US" b="0" smtClean="0">
                <a:solidFill>
                  <a:srgbClr val="0000CC"/>
                </a:solidFill>
                <a:ea typeface="宋体" pitchFamily="2" charset="-122"/>
              </a:rPr>
              <a:t>在程序中出现作用域重叠的同名变量不是一个好的程序设计风格。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04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91A4A-0DD8-4AEA-8E3B-6A37195B87B2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变量作用域（续）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9688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smtClean="0">
                <a:ea typeface="宋体" pitchFamily="2" charset="-122"/>
              </a:rPr>
              <a:t>例：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i = 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main( 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i = 1;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printf(“i=%d, ”, i);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int i = 2;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printf(“i=%d, ”, i);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{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i += 1;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printf(“i=%d, ”, i);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}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printf(“i=%d, ”, i);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printf(“i=%d\n ”, i);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076825" y="3284538"/>
            <a:ext cx="3048000" cy="785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结果：？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0">
                <a:solidFill>
                  <a:srgbClr val="0000CC"/>
                </a:solidFill>
                <a:latin typeface="Times New Roman" pitchFamily="18" charset="0"/>
              </a:rPr>
              <a:t>i=1, i=2, i=3, i=3, i=1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056EE-74CC-4A77-B8B2-4916E7276EF5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变量初始化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外部和静态变量由编译程序给予隐含的初值</a:t>
            </a:r>
            <a:r>
              <a:rPr lang="en-US" altLang="zh-CN" b="0" smtClean="0">
                <a:ea typeface="宋体" pitchFamily="2" charset="-122"/>
              </a:rPr>
              <a:t>0</a:t>
            </a:r>
            <a:r>
              <a:rPr lang="zh-CN" altLang="en-US" b="0" smtClean="0">
                <a:ea typeface="宋体" pitchFamily="2" charset="-122"/>
              </a:rPr>
              <a:t>。</a:t>
            </a:r>
          </a:p>
          <a:p>
            <a:r>
              <a:rPr lang="zh-CN" altLang="en-US" b="0" smtClean="0">
                <a:ea typeface="宋体" pitchFamily="2" charset="-122"/>
              </a:rPr>
              <a:t>程序员可在变量定义时对它进行初始化（不是赋值表达式）。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binary(int x, int y, int n)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int low = 0;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int high = n – 1;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03DE47-F339-4A8A-A366-C5FFDA3A6880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变量初始化（续）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自动变量的初始化每进入该函数时便初始化一次。</a:t>
            </a:r>
          </a:p>
          <a:p>
            <a:r>
              <a:rPr lang="zh-CN" altLang="en-US" b="0" smtClean="0">
                <a:ea typeface="宋体" pitchFamily="2" charset="-122"/>
              </a:rPr>
              <a:t>外部或静态变量的初始化仅（在编译时）进行一次。</a:t>
            </a:r>
          </a:p>
          <a:p>
            <a:r>
              <a:rPr lang="zh-CN" altLang="en-US" b="0" smtClean="0">
                <a:ea typeface="宋体" pitchFamily="2" charset="-122"/>
              </a:rPr>
              <a:t>自动变量或寄存器变量只能显式初始化，否则，自动变量和寄存器变量有不确定的值。</a:t>
            </a:r>
          </a:p>
          <a:p>
            <a:r>
              <a:rPr lang="zh-CN" altLang="en-US" b="0" smtClean="0">
                <a:ea typeface="宋体" pitchFamily="2" charset="-122"/>
              </a:rPr>
              <a:t>*外部数据的说明，如果带有初始化项，即当成一个定义。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93B8F-D891-443E-8E68-0205ECCF8194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枚举类型（</a:t>
            </a:r>
            <a:r>
              <a:rPr lang="en-US" altLang="zh-CN" smtClean="0">
                <a:ea typeface="宋体" pitchFamily="2" charset="-122"/>
              </a:rPr>
              <a:t>enum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枚举型变量的取值仅限于规定的一组值之一。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 </a:t>
            </a:r>
          </a:p>
          <a:p>
            <a:r>
              <a:rPr lang="zh-CN" altLang="en-US" sz="2000" b="0" smtClean="0">
                <a:ea typeface="宋体" pitchFamily="2" charset="-122"/>
              </a:rPr>
              <a:t> 定义形式：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i="1" smtClean="0">
                <a:solidFill>
                  <a:srgbClr val="0033CC"/>
                </a:solidFill>
                <a:ea typeface="宋体" pitchFamily="2" charset="-122"/>
              </a:rPr>
              <a:t>enum   </a:t>
            </a:r>
            <a:r>
              <a:rPr lang="zh-CN" altLang="en-US" sz="2000" b="1" i="1" smtClean="0">
                <a:solidFill>
                  <a:srgbClr val="0033CC"/>
                </a:solidFill>
                <a:ea typeface="宋体" pitchFamily="2" charset="-122"/>
              </a:rPr>
              <a:t>枚举名  </a:t>
            </a:r>
            <a:r>
              <a:rPr lang="en-US" altLang="zh-CN" sz="2000" b="1" i="1" smtClean="0">
                <a:solidFill>
                  <a:srgbClr val="0033CC"/>
                </a:solidFill>
                <a:ea typeface="宋体" pitchFamily="2" charset="-122"/>
              </a:rPr>
              <a:t>{ </a:t>
            </a:r>
            <a:r>
              <a:rPr lang="zh-CN" altLang="en-US" sz="2000" b="1" i="1" smtClean="0">
                <a:solidFill>
                  <a:srgbClr val="0033CC"/>
                </a:solidFill>
                <a:ea typeface="宋体" pitchFamily="2" charset="-122"/>
              </a:rPr>
              <a:t>值表 </a:t>
            </a:r>
            <a:r>
              <a:rPr lang="en-US" altLang="zh-CN" sz="2000" b="1" i="1" smtClean="0">
                <a:solidFill>
                  <a:srgbClr val="0033CC"/>
                </a:solidFill>
                <a:ea typeface="宋体" pitchFamily="2" charset="-122"/>
              </a:rPr>
              <a:t>}</a:t>
            </a:r>
            <a:r>
              <a:rPr lang="zh-CN" altLang="en-US" sz="2000" b="1" i="1" smtClean="0">
                <a:solidFill>
                  <a:srgbClr val="0033CC"/>
                </a:solidFill>
                <a:ea typeface="宋体" pitchFamily="2" charset="-122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enum color { red, green, yellow, white, black }; /* </a:t>
            </a:r>
            <a:r>
              <a:rPr lang="zh-CN" altLang="en-US" sz="2000" smtClean="0">
                <a:ea typeface="宋体" pitchFamily="2" charset="-122"/>
              </a:rPr>
              <a:t>枚举值是标识符 *</a:t>
            </a:r>
            <a:r>
              <a:rPr lang="en-US" altLang="zh-CN" sz="2000" smtClean="0"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 </a:t>
            </a:r>
          </a:p>
          <a:p>
            <a:r>
              <a:rPr lang="en-US" altLang="zh-CN" sz="2000" b="0" smtClean="0">
                <a:ea typeface="宋体" pitchFamily="2" charset="-122"/>
              </a:rPr>
              <a:t> </a:t>
            </a:r>
            <a:r>
              <a:rPr lang="zh-CN" altLang="en-US" sz="2000" b="0" smtClean="0">
                <a:ea typeface="宋体" pitchFamily="2" charset="-122"/>
              </a:rPr>
              <a:t>枚举变量说明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enum  color chair;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enum  color suite[10];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745D2E-346D-42F7-9F4E-3FCD984BBFCA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打开文件（续）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在程序中，对</a:t>
            </a:r>
            <a:r>
              <a:rPr lang="en-US" altLang="zh-CN" sz="2000" b="0" smtClean="0">
                <a:ea typeface="宋体" pitchFamily="2" charset="-122"/>
              </a:rPr>
              <a:t>fopen</a:t>
            </a:r>
            <a:r>
              <a:rPr lang="zh-CN" altLang="en-US" sz="2000" b="0" smtClean="0">
                <a:ea typeface="宋体" pitchFamily="2" charset="-122"/>
              </a:rPr>
              <a:t>的实际调用形式为：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fp = fopen(</a:t>
            </a:r>
            <a:r>
              <a:rPr lang="zh-CN" altLang="en-US" sz="2000" b="1" smtClean="0">
                <a:solidFill>
                  <a:srgbClr val="2B02A0"/>
                </a:solidFill>
                <a:ea typeface="宋体" pitchFamily="2" charset="-122"/>
              </a:rPr>
              <a:t>文件名， 方式</a:t>
            </a: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)</a:t>
            </a:r>
            <a:r>
              <a:rPr lang="zh-CN" altLang="en-US" sz="2000" b="1" smtClean="0">
                <a:solidFill>
                  <a:srgbClr val="2B02A0"/>
                </a:solidFill>
                <a:ea typeface="宋体" pitchFamily="2" charset="-122"/>
              </a:rPr>
              <a:t>；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 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文件名</a:t>
            </a:r>
            <a:r>
              <a:rPr lang="zh-CN" altLang="en-US" sz="2000" b="0" smtClean="0">
                <a:ea typeface="宋体" pitchFamily="2" charset="-122"/>
              </a:rPr>
              <a:t>即为外部文件名（用户给文件的实际命名），用字符串表示。而</a:t>
            </a:r>
            <a:r>
              <a:rPr lang="zh-CN" altLang="en-US" sz="2000" smtClean="0">
                <a:ea typeface="宋体" pitchFamily="2" charset="-122"/>
              </a:rPr>
              <a:t>方式</a:t>
            </a:r>
            <a:r>
              <a:rPr lang="zh-CN" altLang="en-US" sz="2000" b="0" smtClean="0">
                <a:ea typeface="宋体" pitchFamily="2" charset="-122"/>
              </a:rPr>
              <a:t>也是字符串，表示打开文件的方式，它可以是：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r”</a:t>
            </a:r>
            <a:r>
              <a:rPr lang="zh-CN" altLang="en-US" sz="2000" smtClean="0">
                <a:ea typeface="宋体" pitchFamily="2" charset="-122"/>
              </a:rPr>
              <a:t>：  	 表示读；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w”</a:t>
            </a:r>
            <a:r>
              <a:rPr lang="zh-CN" altLang="en-US" sz="2000" smtClean="0">
                <a:ea typeface="宋体" pitchFamily="2" charset="-122"/>
              </a:rPr>
              <a:t>： 	表示写；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a”</a:t>
            </a:r>
            <a:r>
              <a:rPr lang="zh-CN" altLang="en-US" sz="2000" smtClean="0">
                <a:ea typeface="宋体" pitchFamily="2" charset="-122"/>
              </a:rPr>
              <a:t>：  	表示添加；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r+”</a:t>
            </a:r>
            <a:r>
              <a:rPr lang="zh-CN" altLang="en-US" sz="2000" smtClean="0">
                <a:ea typeface="宋体" pitchFamily="2" charset="-122"/>
              </a:rPr>
              <a:t>：	表示读写；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w+”</a:t>
            </a:r>
            <a:r>
              <a:rPr lang="zh-CN" altLang="en-US" sz="2000" smtClean="0">
                <a:ea typeface="宋体" pitchFamily="2" charset="-122"/>
              </a:rPr>
              <a:t>：	表示读写；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a+” </a:t>
            </a:r>
            <a:r>
              <a:rPr lang="zh-CN" altLang="en-US" sz="2000" smtClean="0">
                <a:ea typeface="宋体" pitchFamily="2" charset="-122"/>
              </a:rPr>
              <a:t>：	表示读及添加；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45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5A4EF3-F976-4BD2-A153-F1BAD7D8C044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枚举类型（续）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</a:pPr>
            <a:r>
              <a:rPr lang="zh-CN" altLang="en-US" sz="1800" b="0" smtClean="0">
                <a:ea typeface="宋体" pitchFamily="2" charset="-122"/>
              </a:rPr>
              <a:t>在表达式中使用枚举变量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chair = red;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suite[5] = yellow;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if( chair = = green ) …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 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800" b="0" smtClean="0">
                <a:ea typeface="宋体" pitchFamily="2" charset="-122"/>
              </a:rPr>
              <a:t>注意</a:t>
            </a:r>
            <a:r>
              <a:rPr lang="zh-CN" altLang="en-US" sz="1800" b="0" smtClean="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zh-CN" altLang="en-US" sz="1800" b="0" i="1" smtClean="0">
                <a:solidFill>
                  <a:srgbClr val="0033CC"/>
                </a:solidFill>
                <a:ea typeface="宋体" pitchFamily="2" charset="-122"/>
              </a:rPr>
              <a:t>对枚举变量的赋值并不是将标识符字符串传给它，而是把该标识符所对应的各值表中常数值赋与变量</a:t>
            </a:r>
            <a:r>
              <a:rPr lang="zh-CN" altLang="en-US" sz="1800" b="0" smtClean="0">
                <a:ea typeface="宋体" pitchFamily="2" charset="-122"/>
              </a:rPr>
              <a:t>。</a:t>
            </a:r>
            <a:r>
              <a:rPr lang="en-US" altLang="zh-CN" sz="1800" b="0" smtClean="0">
                <a:ea typeface="宋体" pitchFamily="2" charset="-122"/>
              </a:rPr>
              <a:t>C</a:t>
            </a:r>
            <a:r>
              <a:rPr lang="zh-CN" altLang="en-US" sz="1800" b="0" smtClean="0">
                <a:ea typeface="宋体" pitchFamily="2" charset="-122"/>
              </a:rPr>
              <a:t>语言编译程序把值表中的标识符视为从</a:t>
            </a:r>
            <a:r>
              <a:rPr lang="en-US" altLang="zh-CN" sz="1800" b="0" smtClean="0">
                <a:ea typeface="宋体" pitchFamily="2" charset="-122"/>
              </a:rPr>
              <a:t>0</a:t>
            </a:r>
            <a:r>
              <a:rPr lang="zh-CN" altLang="en-US" sz="1800" b="0" smtClean="0">
                <a:ea typeface="宋体" pitchFamily="2" charset="-122"/>
              </a:rPr>
              <a:t>开始的连续整数。另外，枚举类型变量的作用范围与一般变量的定义相同。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 smtClean="0">
                <a:ea typeface="宋体" pitchFamily="2" charset="-122"/>
              </a:rPr>
              <a:t> 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smtClean="0">
                <a:ea typeface="宋体" pitchFamily="2" charset="-122"/>
              </a:rPr>
              <a:t>如：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enum color { red, green, yellow = 5, white, black 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smtClean="0">
                <a:ea typeface="宋体" pitchFamily="2" charset="-122"/>
              </a:rPr>
              <a:t>则：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red=0, green=1, yellow=5, white=6, black=7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9828F-045A-4FC7-9429-704B658A638C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枚举类型（续）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枚举类型用途：</a:t>
            </a:r>
          </a:p>
          <a:p>
            <a:pPr>
              <a:buFont typeface="Wingdings" pitchFamily="2" charset="2"/>
              <a:buNone/>
            </a:pPr>
            <a:endParaRPr lang="zh-CN" altLang="en-US" b="0" smtClean="0">
              <a:ea typeface="宋体" pitchFamily="2" charset="-122"/>
            </a:endParaRPr>
          </a:p>
          <a:p>
            <a:pPr marL="781050" lvl="1" indent="-387350"/>
            <a:r>
              <a:rPr lang="zh-CN" altLang="en-US" smtClean="0">
                <a:ea typeface="宋体" pitchFamily="2" charset="-122"/>
              </a:rPr>
              <a:t>枚举类型通常用来说明变量取值为有限的一组值之一，如：</a:t>
            </a:r>
            <a:r>
              <a:rPr lang="en-US" altLang="zh-CN" smtClean="0">
                <a:ea typeface="宋体" pitchFamily="2" charset="-122"/>
              </a:rPr>
              <a:t>enum Boolean { FALSE, TRUE };</a:t>
            </a:r>
          </a:p>
          <a:p>
            <a:pPr marL="781050" lvl="1" indent="-387350"/>
            <a:r>
              <a:rPr lang="zh-CN" altLang="en-US" smtClean="0">
                <a:ea typeface="宋体" pitchFamily="2" charset="-122"/>
              </a:rPr>
              <a:t>用来定义常量，如： </a:t>
            </a:r>
            <a:r>
              <a:rPr lang="en-US" altLang="zh-CN" smtClean="0">
                <a:ea typeface="宋体" pitchFamily="2" charset="-122"/>
              </a:rPr>
              <a:t>enum { PI = 3.14159 };</a:t>
            </a:r>
          </a:p>
          <a:p>
            <a:pPr>
              <a:buFont typeface="Wingdings" pitchFamily="2" charset="2"/>
              <a:buNone/>
            </a:pPr>
            <a:endParaRPr lang="en-US" altLang="zh-CN" b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6563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409E6-7F62-4FD9-ABAF-75E49ED0F27C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位</a:t>
            </a:r>
            <a:r>
              <a:rPr lang="en-US" altLang="zh-CN" dirty="0" smtClean="0">
                <a:ea typeface="宋体" pitchFamily="2" charset="-122"/>
              </a:rPr>
              <a:t>(bits)</a:t>
            </a:r>
            <a:r>
              <a:rPr lang="zh-CN" altLang="en-US" dirty="0" smtClean="0">
                <a:ea typeface="宋体" pitchFamily="2" charset="-122"/>
              </a:rPr>
              <a:t>运算符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050088" cy="1117600"/>
          </a:xfrm>
        </p:spPr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在实际应用中有时需要操作数据对象中的某些位（</a:t>
            </a:r>
            <a:r>
              <a:rPr lang="en-US" altLang="zh-CN" sz="2000" smtClean="0">
                <a:ea typeface="宋体" pitchFamily="2" charset="-122"/>
              </a:rPr>
              <a:t>bit</a:t>
            </a:r>
            <a:r>
              <a:rPr lang="zh-CN" altLang="en-US" sz="2000" smtClean="0">
                <a:ea typeface="宋体" pitchFamily="2" charset="-122"/>
              </a:rPr>
              <a:t>）。</a:t>
            </a:r>
          </a:p>
          <a:p>
            <a:r>
              <a:rPr lang="zh-CN" altLang="en-US" sz="2000" smtClean="0">
                <a:ea typeface="宋体" pitchFamily="2" charset="-122"/>
              </a:rPr>
              <a:t>位运算符</a:t>
            </a:r>
          </a:p>
          <a:p>
            <a:pPr lvl="1">
              <a:buFont typeface="Wingding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>
            <p:ph sz="quarter" idx="2"/>
          </p:nvPr>
        </p:nvGraphicFramePr>
        <p:xfrm>
          <a:off x="1187450" y="2997200"/>
          <a:ext cx="6372225" cy="2743200"/>
        </p:xfrm>
        <a:graphic>
          <a:graphicData uri="http://schemas.openxmlformats.org/drawingml/2006/table">
            <a:tbl>
              <a:tblPr/>
              <a:tblGrid>
                <a:gridCol w="1784350"/>
                <a:gridCol w="4587875"/>
              </a:tblGrid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~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按位取反，如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~5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按位“与”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按位“或”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按位“异或”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&gt;&gt;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按位右移，低位移出，对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为算术右移（高位补符号位），对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unsigned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为逻辑右移（高位补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&lt;&lt;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按位左移，左移，高位移出，低位补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79" name="Text Box 33"/>
          <p:cNvSpPr txBox="1">
            <a:spLocks noChangeArrowheads="1"/>
          </p:cNvSpPr>
          <p:nvPr/>
        </p:nvSpPr>
        <p:spPr bwMode="auto">
          <a:xfrm>
            <a:off x="5200650" y="3265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69666" name="Group 34"/>
          <p:cNvGraphicFramePr>
            <a:graphicFrameLocks noGrp="1"/>
          </p:cNvGraphicFramePr>
          <p:nvPr>
            <p:ph sz="quarter" idx="3"/>
          </p:nvPr>
        </p:nvGraphicFramePr>
        <p:xfrm>
          <a:off x="5435600" y="2060575"/>
          <a:ext cx="1187450" cy="932688"/>
        </p:xfrm>
        <a:graphic>
          <a:graphicData uri="http://schemas.openxmlformats.org/drawingml/2006/table">
            <a:tbl>
              <a:tblPr/>
              <a:tblGrid>
                <a:gridCol w="396875"/>
                <a:gridCol w="393700"/>
                <a:gridCol w="3968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692" name="Group 60"/>
          <p:cNvGraphicFramePr>
            <a:graphicFrameLocks noGrp="1"/>
          </p:cNvGraphicFramePr>
          <p:nvPr/>
        </p:nvGraphicFramePr>
        <p:xfrm>
          <a:off x="7956550" y="3789363"/>
          <a:ext cx="1187450" cy="932688"/>
        </p:xfrm>
        <a:graphic>
          <a:graphicData uri="http://schemas.openxmlformats.org/drawingml/2006/table">
            <a:tbl>
              <a:tblPr/>
              <a:tblGrid>
                <a:gridCol w="431800"/>
                <a:gridCol w="360363"/>
                <a:gridCol w="39528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718" name="Group 86"/>
          <p:cNvGraphicFramePr>
            <a:graphicFrameLocks noGrp="1"/>
          </p:cNvGraphicFramePr>
          <p:nvPr/>
        </p:nvGraphicFramePr>
        <p:xfrm>
          <a:off x="6588125" y="2924175"/>
          <a:ext cx="1187450" cy="977392"/>
        </p:xfrm>
        <a:graphic>
          <a:graphicData uri="http://schemas.openxmlformats.org/drawingml/2006/table">
            <a:tbl>
              <a:tblPr/>
              <a:tblGrid>
                <a:gridCol w="396875"/>
                <a:gridCol w="393700"/>
                <a:gridCol w="3968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F475CD-6DC8-4BD0-A392-98AAAB551700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位运算符（续）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268413"/>
            <a:ext cx="7123113" cy="2808287"/>
          </a:xfrm>
        </p:spPr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例：</a:t>
            </a:r>
            <a:r>
              <a:rPr lang="zh-CN" altLang="en-US" sz="2000" b="0" smtClean="0">
                <a:ea typeface="宋体" pitchFamily="2" charset="-122"/>
              </a:rPr>
              <a:t>编写一个函数</a:t>
            </a:r>
            <a:r>
              <a:rPr lang="en-US" altLang="zh-CN" sz="2000" b="0" smtClean="0">
                <a:ea typeface="宋体" pitchFamily="2" charset="-122"/>
              </a:rPr>
              <a:t>getbits(unsigned x, unsigned p, unsigned n)</a:t>
            </a:r>
            <a:r>
              <a:rPr lang="zh-CN" altLang="en-US" sz="2000" b="0" smtClean="0">
                <a:ea typeface="宋体" pitchFamily="2" charset="-122"/>
              </a:rPr>
              <a:t>，返回一个整型变量</a:t>
            </a:r>
            <a:r>
              <a:rPr lang="en-US" altLang="zh-CN" sz="2000" b="0" smtClean="0">
                <a:ea typeface="宋体" pitchFamily="2" charset="-122"/>
              </a:rPr>
              <a:t>x</a:t>
            </a:r>
            <a:r>
              <a:rPr lang="zh-CN" altLang="en-US" sz="2000" b="0" smtClean="0">
                <a:ea typeface="宋体" pitchFamily="2" charset="-122"/>
              </a:rPr>
              <a:t>从位置</a:t>
            </a:r>
            <a:r>
              <a:rPr lang="en-US" altLang="zh-CN" sz="2000" b="0" smtClean="0">
                <a:ea typeface="宋体" pitchFamily="2" charset="-122"/>
              </a:rPr>
              <a:t>p</a:t>
            </a:r>
            <a:r>
              <a:rPr lang="zh-CN" altLang="en-US" sz="2000" b="0" smtClean="0">
                <a:ea typeface="宋体" pitchFamily="2" charset="-122"/>
              </a:rPr>
              <a:t>开始的</a:t>
            </a:r>
            <a:r>
              <a:rPr lang="en-US" altLang="zh-CN" sz="2000" b="0" smtClean="0">
                <a:ea typeface="宋体" pitchFamily="2" charset="-122"/>
              </a:rPr>
              <a:t>n</a:t>
            </a:r>
            <a:r>
              <a:rPr lang="zh-CN" altLang="en-US" sz="2000" b="0" smtClean="0">
                <a:ea typeface="宋体" pitchFamily="2" charset="-122"/>
              </a:rPr>
              <a:t>位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unsigned getbits(unsigned x, unsigned p, unsigned n)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             return ( ( x &gt;&gt; (p + 1 – n)) &amp; ~(~0 &lt;&lt; n));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3933825"/>
            <a:ext cx="2016125" cy="1260475"/>
            <a:chOff x="1020" y="2429"/>
            <a:chExt cx="1270" cy="794"/>
          </a:xfrm>
        </p:grpSpPr>
        <p:sp>
          <p:nvSpPr>
            <p:cNvPr id="67637" name="Rectangle 5"/>
            <p:cNvSpPr>
              <a:spLocks noChangeArrowheads="1"/>
            </p:cNvSpPr>
            <p:nvPr/>
          </p:nvSpPr>
          <p:spPr bwMode="auto">
            <a:xfrm>
              <a:off x="1020" y="2704"/>
              <a:ext cx="127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38" name="Rectangle 6"/>
            <p:cNvSpPr>
              <a:spLocks noChangeArrowheads="1"/>
            </p:cNvSpPr>
            <p:nvPr/>
          </p:nvSpPr>
          <p:spPr bwMode="auto">
            <a:xfrm>
              <a:off x="1383" y="2750"/>
              <a:ext cx="499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39" name="Text Box 7"/>
            <p:cNvSpPr txBox="1">
              <a:spLocks noChangeArrowheads="1"/>
            </p:cNvSpPr>
            <p:nvPr/>
          </p:nvSpPr>
          <p:spPr bwMode="auto">
            <a:xfrm>
              <a:off x="1234" y="297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</a:p>
          </p:txBody>
        </p:sp>
        <p:sp>
          <p:nvSpPr>
            <p:cNvPr id="67640" name="Text Box 8"/>
            <p:cNvSpPr txBox="1">
              <a:spLocks noChangeArrowheads="1"/>
            </p:cNvSpPr>
            <p:nvPr/>
          </p:nvSpPr>
          <p:spPr bwMode="auto">
            <a:xfrm>
              <a:off x="1461" y="242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</a:p>
          </p:txBody>
        </p:sp>
      </p:grp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476375" y="3933825"/>
            <a:ext cx="86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p+1-n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195513" y="4149725"/>
            <a:ext cx="1358900" cy="792163"/>
            <a:chOff x="2472" y="2523"/>
            <a:chExt cx="856" cy="499"/>
          </a:xfrm>
        </p:grpSpPr>
        <p:sp>
          <p:nvSpPr>
            <p:cNvPr id="67635" name="AutoShape 11"/>
            <p:cNvSpPr>
              <a:spLocks noChangeArrowheads="1"/>
            </p:cNvSpPr>
            <p:nvPr/>
          </p:nvSpPr>
          <p:spPr bwMode="auto">
            <a:xfrm>
              <a:off x="2562" y="2750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36" name="Text Box 12"/>
            <p:cNvSpPr txBox="1">
              <a:spLocks noChangeArrowheads="1"/>
            </p:cNvSpPr>
            <p:nvPr/>
          </p:nvSpPr>
          <p:spPr bwMode="auto">
            <a:xfrm>
              <a:off x="2472" y="2523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0"/>
                <a:t>x&gt;&gt;(p+1–n)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63938" y="4437063"/>
            <a:ext cx="2016125" cy="504825"/>
            <a:chOff x="2200" y="2750"/>
            <a:chExt cx="1270" cy="318"/>
          </a:xfrm>
        </p:grpSpPr>
        <p:sp>
          <p:nvSpPr>
            <p:cNvPr id="67633" name="Rectangle 14"/>
            <p:cNvSpPr>
              <a:spLocks noChangeArrowheads="1"/>
            </p:cNvSpPr>
            <p:nvPr/>
          </p:nvSpPr>
          <p:spPr bwMode="auto">
            <a:xfrm>
              <a:off x="2200" y="2750"/>
              <a:ext cx="127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34" name="Rectangle 15"/>
            <p:cNvSpPr>
              <a:spLocks noChangeArrowheads="1"/>
            </p:cNvSpPr>
            <p:nvPr/>
          </p:nvSpPr>
          <p:spPr bwMode="auto">
            <a:xfrm>
              <a:off x="2925" y="2793"/>
              <a:ext cx="499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79388" y="5084763"/>
            <a:ext cx="2033587" cy="936625"/>
            <a:chOff x="1746" y="3249"/>
            <a:chExt cx="1281" cy="590"/>
          </a:xfrm>
        </p:grpSpPr>
        <p:grpSp>
          <p:nvGrpSpPr>
            <p:cNvPr id="67628" name="Group 17"/>
            <p:cNvGrpSpPr>
              <a:grpSpLocks/>
            </p:cNvGrpSpPr>
            <p:nvPr/>
          </p:nvGrpSpPr>
          <p:grpSpPr bwMode="auto">
            <a:xfrm>
              <a:off x="1746" y="3521"/>
              <a:ext cx="1281" cy="318"/>
              <a:chOff x="113" y="3475"/>
              <a:chExt cx="1281" cy="318"/>
            </a:xfrm>
          </p:grpSpPr>
          <p:sp>
            <p:nvSpPr>
              <p:cNvPr id="67630" name="Rectangle 18"/>
              <p:cNvSpPr>
                <a:spLocks noChangeArrowheads="1"/>
              </p:cNvSpPr>
              <p:nvPr/>
            </p:nvSpPr>
            <p:spPr bwMode="auto">
              <a:xfrm>
                <a:off x="113" y="3475"/>
                <a:ext cx="1270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631" name="Text Box 19"/>
              <p:cNvSpPr txBox="1">
                <a:spLocks noChangeArrowheads="1"/>
              </p:cNvSpPr>
              <p:nvPr/>
            </p:nvSpPr>
            <p:spPr bwMode="auto">
              <a:xfrm>
                <a:off x="1189" y="3517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67632" name="Text Box 20"/>
              <p:cNvSpPr txBox="1">
                <a:spLocks noChangeArrowheads="1"/>
              </p:cNvSpPr>
              <p:nvPr/>
            </p:nvSpPr>
            <p:spPr bwMode="auto">
              <a:xfrm>
                <a:off x="158" y="352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67629" name="Text Box 21"/>
            <p:cNvSpPr txBox="1">
              <a:spLocks noChangeArrowheads="1"/>
            </p:cNvSpPr>
            <p:nvPr/>
          </p:nvSpPr>
          <p:spPr bwMode="auto">
            <a:xfrm>
              <a:off x="2018" y="324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~0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79388" y="5157788"/>
            <a:ext cx="2033587" cy="863600"/>
            <a:chOff x="113" y="3249"/>
            <a:chExt cx="1281" cy="544"/>
          </a:xfrm>
        </p:grpSpPr>
        <p:sp>
          <p:nvSpPr>
            <p:cNvPr id="67624" name="Rectangle 23"/>
            <p:cNvSpPr>
              <a:spLocks noChangeArrowheads="1"/>
            </p:cNvSpPr>
            <p:nvPr/>
          </p:nvSpPr>
          <p:spPr bwMode="auto">
            <a:xfrm>
              <a:off x="113" y="3475"/>
              <a:ext cx="127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5" name="Text Box 24"/>
            <p:cNvSpPr txBox="1">
              <a:spLocks noChangeArrowheads="1"/>
            </p:cNvSpPr>
            <p:nvPr/>
          </p:nvSpPr>
          <p:spPr bwMode="auto">
            <a:xfrm>
              <a:off x="1189" y="351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7626" name="Text Box 25"/>
            <p:cNvSpPr txBox="1">
              <a:spLocks noChangeArrowheads="1"/>
            </p:cNvSpPr>
            <p:nvPr/>
          </p:nvSpPr>
          <p:spPr bwMode="auto">
            <a:xfrm>
              <a:off x="158" y="352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7627" name="Text Box 26"/>
            <p:cNvSpPr txBox="1">
              <a:spLocks noChangeArrowheads="1"/>
            </p:cNvSpPr>
            <p:nvPr/>
          </p:nvSpPr>
          <p:spPr bwMode="auto">
            <a:xfrm>
              <a:off x="567" y="324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319338" y="5345113"/>
            <a:ext cx="1173162" cy="747712"/>
            <a:chOff x="1461" y="3367"/>
            <a:chExt cx="739" cy="471"/>
          </a:xfrm>
        </p:grpSpPr>
        <p:sp>
          <p:nvSpPr>
            <p:cNvPr id="67622" name="AutoShape 28"/>
            <p:cNvSpPr>
              <a:spLocks noChangeArrowheads="1"/>
            </p:cNvSpPr>
            <p:nvPr/>
          </p:nvSpPr>
          <p:spPr bwMode="auto">
            <a:xfrm>
              <a:off x="1474" y="3566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3" name="Text Box 29"/>
            <p:cNvSpPr txBox="1">
              <a:spLocks noChangeArrowheads="1"/>
            </p:cNvSpPr>
            <p:nvPr/>
          </p:nvSpPr>
          <p:spPr bwMode="auto">
            <a:xfrm>
              <a:off x="1461" y="3367"/>
              <a:ext cx="4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/>
                <a:t>~0&lt;&lt;n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563938" y="5222875"/>
            <a:ext cx="2033587" cy="884238"/>
            <a:chOff x="2245" y="3290"/>
            <a:chExt cx="1281" cy="557"/>
          </a:xfrm>
        </p:grpSpPr>
        <p:grpSp>
          <p:nvGrpSpPr>
            <p:cNvPr id="67614" name="Group 31"/>
            <p:cNvGrpSpPr>
              <a:grpSpLocks/>
            </p:cNvGrpSpPr>
            <p:nvPr/>
          </p:nvGrpSpPr>
          <p:grpSpPr bwMode="auto">
            <a:xfrm>
              <a:off x="2245" y="3294"/>
              <a:ext cx="1281" cy="553"/>
              <a:chOff x="113" y="3240"/>
              <a:chExt cx="1281" cy="553"/>
            </a:xfrm>
          </p:grpSpPr>
          <p:sp>
            <p:nvSpPr>
              <p:cNvPr id="67618" name="Rectangle 32"/>
              <p:cNvSpPr>
                <a:spLocks noChangeArrowheads="1"/>
              </p:cNvSpPr>
              <p:nvPr/>
            </p:nvSpPr>
            <p:spPr bwMode="auto">
              <a:xfrm>
                <a:off x="113" y="3475"/>
                <a:ext cx="1270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619" name="Text Box 33"/>
              <p:cNvSpPr txBox="1">
                <a:spLocks noChangeArrowheads="1"/>
              </p:cNvSpPr>
              <p:nvPr/>
            </p:nvSpPr>
            <p:spPr bwMode="auto">
              <a:xfrm>
                <a:off x="1189" y="3517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67620" name="Text Box 34"/>
              <p:cNvSpPr txBox="1">
                <a:spLocks noChangeArrowheads="1"/>
              </p:cNvSpPr>
              <p:nvPr/>
            </p:nvSpPr>
            <p:spPr bwMode="auto">
              <a:xfrm>
                <a:off x="158" y="352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67621" name="Text Box 35"/>
              <p:cNvSpPr txBox="1">
                <a:spLocks noChangeArrowheads="1"/>
              </p:cNvSpPr>
              <p:nvPr/>
            </p:nvSpPr>
            <p:spPr bwMode="auto">
              <a:xfrm>
                <a:off x="567" y="3240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zh-CN"/>
              </a:p>
            </p:txBody>
          </p:sp>
        </p:grpSp>
        <p:sp>
          <p:nvSpPr>
            <p:cNvPr id="67615" name="Text Box 36"/>
            <p:cNvSpPr txBox="1">
              <a:spLocks noChangeArrowheads="1"/>
            </p:cNvSpPr>
            <p:nvPr/>
          </p:nvSpPr>
          <p:spPr bwMode="auto">
            <a:xfrm>
              <a:off x="2744" y="35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7616" name="Text Box 37"/>
            <p:cNvSpPr txBox="1">
              <a:spLocks noChangeArrowheads="1"/>
            </p:cNvSpPr>
            <p:nvPr/>
          </p:nvSpPr>
          <p:spPr bwMode="auto">
            <a:xfrm>
              <a:off x="2880" y="35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7617" name="Text Box 38"/>
            <p:cNvSpPr txBox="1">
              <a:spLocks noChangeArrowheads="1"/>
            </p:cNvSpPr>
            <p:nvPr/>
          </p:nvSpPr>
          <p:spPr bwMode="auto">
            <a:xfrm>
              <a:off x="3094" y="329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</a:p>
          </p:txBody>
        </p:sp>
      </p:grp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580063" y="4941888"/>
            <a:ext cx="477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&amp;</a:t>
            </a:r>
          </a:p>
        </p:txBody>
      </p:sp>
      <p:sp>
        <p:nvSpPr>
          <p:cNvPr id="70696" name="AutoShape 40"/>
          <p:cNvSpPr>
            <a:spLocks noChangeArrowheads="1"/>
          </p:cNvSpPr>
          <p:nvPr/>
        </p:nvSpPr>
        <p:spPr bwMode="auto">
          <a:xfrm>
            <a:off x="6084888" y="5013325"/>
            <a:ext cx="287337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588125" y="4941888"/>
            <a:ext cx="2016125" cy="504825"/>
            <a:chOff x="4150" y="3113"/>
            <a:chExt cx="1270" cy="318"/>
          </a:xfrm>
        </p:grpSpPr>
        <p:grpSp>
          <p:nvGrpSpPr>
            <p:cNvPr id="67609" name="Group 42"/>
            <p:cNvGrpSpPr>
              <a:grpSpLocks/>
            </p:cNvGrpSpPr>
            <p:nvPr/>
          </p:nvGrpSpPr>
          <p:grpSpPr bwMode="auto">
            <a:xfrm>
              <a:off x="4150" y="3113"/>
              <a:ext cx="1270" cy="318"/>
              <a:chOff x="2200" y="2750"/>
              <a:chExt cx="1270" cy="318"/>
            </a:xfrm>
          </p:grpSpPr>
          <p:sp>
            <p:nvSpPr>
              <p:cNvPr id="67612" name="Rectangle 43"/>
              <p:cNvSpPr>
                <a:spLocks noChangeArrowheads="1"/>
              </p:cNvSpPr>
              <p:nvPr/>
            </p:nvSpPr>
            <p:spPr bwMode="auto">
              <a:xfrm>
                <a:off x="2200" y="2750"/>
                <a:ext cx="1270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613" name="Rectangle 44"/>
              <p:cNvSpPr>
                <a:spLocks noChangeArrowheads="1"/>
              </p:cNvSpPr>
              <p:nvPr/>
            </p:nvSpPr>
            <p:spPr bwMode="auto">
              <a:xfrm>
                <a:off x="2925" y="2793"/>
                <a:ext cx="499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610" name="Text Box 45"/>
            <p:cNvSpPr txBox="1">
              <a:spLocks noChangeArrowheads="1"/>
            </p:cNvSpPr>
            <p:nvPr/>
          </p:nvSpPr>
          <p:spPr bwMode="auto">
            <a:xfrm>
              <a:off x="4150" y="315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7611" name="Text Box 46"/>
            <p:cNvSpPr txBox="1">
              <a:spLocks noChangeArrowheads="1"/>
            </p:cNvSpPr>
            <p:nvPr/>
          </p:nvSpPr>
          <p:spPr bwMode="auto">
            <a:xfrm>
              <a:off x="4694" y="315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3563938" y="5300663"/>
            <a:ext cx="2033587" cy="838200"/>
            <a:chOff x="3379" y="3595"/>
            <a:chExt cx="1281" cy="528"/>
          </a:xfrm>
        </p:grpSpPr>
        <p:grpSp>
          <p:nvGrpSpPr>
            <p:cNvPr id="67602" name="Group 48"/>
            <p:cNvGrpSpPr>
              <a:grpSpLocks/>
            </p:cNvGrpSpPr>
            <p:nvPr/>
          </p:nvGrpSpPr>
          <p:grpSpPr bwMode="auto">
            <a:xfrm>
              <a:off x="3379" y="3595"/>
              <a:ext cx="1281" cy="528"/>
              <a:chOff x="113" y="3265"/>
              <a:chExt cx="1281" cy="528"/>
            </a:xfrm>
          </p:grpSpPr>
          <p:sp>
            <p:nvSpPr>
              <p:cNvPr id="67605" name="Rectangle 49"/>
              <p:cNvSpPr>
                <a:spLocks noChangeArrowheads="1"/>
              </p:cNvSpPr>
              <p:nvPr/>
            </p:nvSpPr>
            <p:spPr bwMode="auto">
              <a:xfrm>
                <a:off x="113" y="3475"/>
                <a:ext cx="1270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606" name="Text Box 50"/>
              <p:cNvSpPr txBox="1">
                <a:spLocks noChangeArrowheads="1"/>
              </p:cNvSpPr>
              <p:nvPr/>
            </p:nvSpPr>
            <p:spPr bwMode="auto">
              <a:xfrm>
                <a:off x="1189" y="3517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67607" name="Text Box 51"/>
              <p:cNvSpPr txBox="1">
                <a:spLocks noChangeArrowheads="1"/>
              </p:cNvSpPr>
              <p:nvPr/>
            </p:nvSpPr>
            <p:spPr bwMode="auto">
              <a:xfrm>
                <a:off x="158" y="352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67608" name="Text Box 52"/>
              <p:cNvSpPr txBox="1">
                <a:spLocks noChangeArrowheads="1"/>
              </p:cNvSpPr>
              <p:nvPr/>
            </p:nvSpPr>
            <p:spPr bwMode="auto">
              <a:xfrm>
                <a:off x="567" y="3265"/>
                <a:ext cx="7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~(~0&lt;&lt;n)</a:t>
                </a:r>
              </a:p>
            </p:txBody>
          </p:sp>
        </p:grpSp>
        <p:sp>
          <p:nvSpPr>
            <p:cNvPr id="67603" name="Text Box 53"/>
            <p:cNvSpPr txBox="1">
              <a:spLocks noChangeArrowheads="1"/>
            </p:cNvSpPr>
            <p:nvPr/>
          </p:nvSpPr>
          <p:spPr bwMode="auto">
            <a:xfrm>
              <a:off x="3878" y="384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7604" name="Text Box 54"/>
            <p:cNvSpPr txBox="1">
              <a:spLocks noChangeArrowheads="1"/>
            </p:cNvSpPr>
            <p:nvPr/>
          </p:nvSpPr>
          <p:spPr bwMode="auto">
            <a:xfrm>
              <a:off x="4014" y="384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/>
      <p:bldP spid="70695" grpId="0"/>
      <p:bldP spid="706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686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9F72D4-CB33-4933-B991-4AF26BB9CA9F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位运算符（续）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ea typeface="宋体" pitchFamily="2" charset="-122"/>
              </a:rPr>
              <a:t>在按位运算中，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按位或（</a:t>
            </a:r>
            <a:r>
              <a:rPr lang="en-US" altLang="zh-CN" smtClean="0">
                <a:ea typeface="宋体" pitchFamily="2" charset="-122"/>
              </a:rPr>
              <a:t>|</a:t>
            </a:r>
            <a:r>
              <a:rPr lang="zh-CN" altLang="en-US" smtClean="0">
                <a:ea typeface="宋体" pitchFamily="2" charset="-122"/>
              </a:rPr>
              <a:t>）通常用于给字中某些位赋值。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按位与（</a:t>
            </a:r>
            <a:r>
              <a:rPr lang="en-US" altLang="zh-CN" smtClean="0">
                <a:ea typeface="宋体" pitchFamily="2" charset="-122"/>
              </a:rPr>
              <a:t>&amp;</a:t>
            </a:r>
            <a:r>
              <a:rPr lang="zh-CN" altLang="en-US" smtClean="0">
                <a:ea typeface="宋体" pitchFamily="2" charset="-122"/>
              </a:rPr>
              <a:t>）通常用于取出字中某些位的值。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按位异或（</a:t>
            </a:r>
            <a:r>
              <a:rPr lang="en-US" altLang="zh-CN" smtClean="0">
                <a:ea typeface="宋体" pitchFamily="2" charset="-122"/>
              </a:rPr>
              <a:t>^</a:t>
            </a:r>
            <a:r>
              <a:rPr lang="zh-CN" altLang="en-US" smtClean="0">
                <a:ea typeface="宋体" pitchFamily="2" charset="-122"/>
              </a:rPr>
              <a:t>）通常用于图形</a:t>
            </a:r>
            <a:r>
              <a:rPr lang="en-US" altLang="zh-CN" smtClean="0">
                <a:ea typeface="宋体" pitchFamily="2" charset="-122"/>
              </a:rPr>
              <a:t>/</a:t>
            </a:r>
            <a:r>
              <a:rPr lang="zh-CN" altLang="en-US" smtClean="0">
                <a:ea typeface="宋体" pitchFamily="2" charset="-122"/>
              </a:rPr>
              <a:t>图像运算中。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716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767454-1A60-4485-B228-E903D9AFDF72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pic>
        <p:nvPicPr>
          <p:cNvPr id="71684" name="Picture 4" descr="PE0325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16113"/>
            <a:ext cx="5719763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67744" y="1340768"/>
            <a:ext cx="3581400" cy="280076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CD8FC1"/>
                </a:solidFill>
                <a:latin typeface="Times New Roman" pitchFamily="18" charset="0"/>
                <a:ea typeface="华文彩云" pitchFamily="2" charset="-122"/>
              </a:rPr>
              <a:t>天道酬勤。</a:t>
            </a:r>
            <a:endParaRPr lang="en-US" altLang="zh-CN" sz="3200" dirty="0" smtClean="0">
              <a:solidFill>
                <a:srgbClr val="CD8FC1"/>
              </a:solidFill>
              <a:latin typeface="Times New Roman" pitchFamily="18" charset="0"/>
              <a:ea typeface="华文彩云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9600" b="0" dirty="0" smtClean="0">
                <a:solidFill>
                  <a:srgbClr val="CD8FC1"/>
                </a:solidFill>
                <a:latin typeface="Times New Roman" pitchFamily="18" charset="0"/>
                <a:ea typeface="华文彩云" pitchFamily="2" charset="-122"/>
              </a:rPr>
              <a:t>结束</a:t>
            </a:r>
            <a:endParaRPr lang="zh-CN" altLang="en-US" sz="9600" b="0" dirty="0">
              <a:solidFill>
                <a:srgbClr val="CD8FC1"/>
              </a:solidFill>
              <a:latin typeface="Times New Roman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A00AB9-E975-4B8B-93D0-3FA99DDB21E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打开文件（续）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265988" cy="5040313"/>
          </a:xfrm>
        </p:spPr>
        <p:txBody>
          <a:bodyPr/>
          <a:lstStyle/>
          <a:p>
            <a:r>
              <a:rPr lang="zh-CN" altLang="en-US" sz="1600" b="0" dirty="0" smtClean="0">
                <a:ea typeface="宋体" pitchFamily="2" charset="-122"/>
              </a:rPr>
              <a:t>用“</a:t>
            </a:r>
            <a:r>
              <a:rPr lang="en-US" altLang="zh-CN" sz="1600" b="0" dirty="0" smtClean="0">
                <a:ea typeface="宋体" pitchFamily="2" charset="-122"/>
              </a:rPr>
              <a:t>w”</a:t>
            </a:r>
            <a:r>
              <a:rPr lang="zh-CN" altLang="en-US" sz="1600" b="0" dirty="0" smtClean="0">
                <a:ea typeface="宋体" pitchFamily="2" charset="-122"/>
              </a:rPr>
              <a:t>或“</a:t>
            </a:r>
            <a:r>
              <a:rPr lang="en-US" altLang="zh-CN" sz="1600" b="0" dirty="0" smtClean="0">
                <a:ea typeface="宋体" pitchFamily="2" charset="-122"/>
              </a:rPr>
              <a:t>a”</a:t>
            </a:r>
            <a:r>
              <a:rPr lang="zh-CN" altLang="en-US" sz="1600" b="0" dirty="0" smtClean="0">
                <a:ea typeface="宋体" pitchFamily="2" charset="-122"/>
              </a:rPr>
              <a:t>方式调用</a:t>
            </a:r>
            <a:r>
              <a:rPr lang="en-US" altLang="zh-CN" sz="1600" b="0" dirty="0" err="1" smtClean="0">
                <a:ea typeface="宋体" pitchFamily="2" charset="-122"/>
              </a:rPr>
              <a:t>fopen</a:t>
            </a:r>
            <a:r>
              <a:rPr lang="zh-CN" altLang="en-US" sz="1600" b="0" dirty="0" smtClean="0">
                <a:ea typeface="宋体" pitchFamily="2" charset="-122"/>
              </a:rPr>
              <a:t>打开一个不存在的文件，系统会首先自动创建该文件。然后再把它打开。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用“</a:t>
            </a:r>
            <a:r>
              <a:rPr lang="en-US" altLang="zh-CN" sz="1600" b="0" dirty="0" smtClean="0">
                <a:ea typeface="宋体" pitchFamily="2" charset="-122"/>
              </a:rPr>
              <a:t>w”</a:t>
            </a:r>
            <a:r>
              <a:rPr lang="zh-CN" altLang="en-US" sz="1600" b="0" dirty="0" smtClean="0">
                <a:ea typeface="宋体" pitchFamily="2" charset="-122"/>
              </a:rPr>
              <a:t>方式打一个已存在的文件，则该文件原有内容全部消失。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用“</a:t>
            </a:r>
            <a:r>
              <a:rPr lang="en-US" altLang="zh-CN" sz="1600" b="0" dirty="0" smtClean="0">
                <a:ea typeface="宋体" pitchFamily="2" charset="-122"/>
              </a:rPr>
              <a:t>a”</a:t>
            </a:r>
            <a:r>
              <a:rPr lang="zh-CN" altLang="en-US" sz="1600" b="0" dirty="0" smtClean="0">
                <a:ea typeface="宋体" pitchFamily="2" charset="-122"/>
              </a:rPr>
              <a:t>方式打开一个已存在的文件，则原文件内容保留不变，新添加的内容将加到它的后面去。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用 “</a:t>
            </a:r>
            <a:r>
              <a:rPr lang="en-US" altLang="zh-CN" sz="1600" b="0" dirty="0" smtClean="0">
                <a:ea typeface="宋体" pitchFamily="2" charset="-122"/>
              </a:rPr>
              <a:t>r”</a:t>
            </a:r>
            <a:r>
              <a:rPr lang="zh-CN" altLang="en-US" sz="1600" b="0" dirty="0" smtClean="0">
                <a:ea typeface="宋体" pitchFamily="2" charset="-122"/>
              </a:rPr>
              <a:t>方式打开一个已存在的文件是正常的使用文件，</a:t>
            </a:r>
            <a:r>
              <a:rPr lang="zh-CN" altLang="en-US" sz="1600" dirty="0" smtClean="0">
                <a:solidFill>
                  <a:srgbClr val="2B02A0"/>
                </a:solidFill>
                <a:ea typeface="宋体" pitchFamily="2" charset="-122"/>
              </a:rPr>
              <a:t>若用“</a:t>
            </a:r>
            <a:r>
              <a:rPr lang="en-US" altLang="zh-CN" sz="1600" dirty="0" smtClean="0">
                <a:solidFill>
                  <a:srgbClr val="2B02A0"/>
                </a:solidFill>
                <a:ea typeface="宋体" pitchFamily="2" charset="-122"/>
              </a:rPr>
              <a:t>r”</a:t>
            </a:r>
            <a:r>
              <a:rPr lang="zh-CN" altLang="en-US" sz="1600" dirty="0" smtClean="0">
                <a:solidFill>
                  <a:srgbClr val="2B02A0"/>
                </a:solidFill>
                <a:ea typeface="宋体" pitchFamily="2" charset="-122"/>
              </a:rPr>
              <a:t>方式而打开一个尚未存在的文件，则会出错，此时返回</a:t>
            </a:r>
            <a:r>
              <a:rPr lang="en-US" altLang="zh-CN" sz="1600" dirty="0" smtClean="0">
                <a:solidFill>
                  <a:srgbClr val="2B02A0"/>
                </a:solidFill>
                <a:ea typeface="宋体" pitchFamily="2" charset="-122"/>
              </a:rPr>
              <a:t>NULL</a:t>
            </a:r>
            <a:r>
              <a:rPr lang="zh-CN" altLang="en-US" sz="1600" b="0" dirty="0" smtClean="0">
                <a:ea typeface="宋体" pitchFamily="2" charset="-122"/>
              </a:rPr>
              <a:t>。因此，一个好的程序设计风格，应判断打开文件的返回值，并进行处理。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“</a:t>
            </a:r>
            <a:r>
              <a:rPr lang="en-US" altLang="zh-CN" sz="1600" b="0" dirty="0" smtClean="0">
                <a:ea typeface="宋体" pitchFamily="2" charset="-122"/>
              </a:rPr>
              <a:t>r+”</a:t>
            </a:r>
            <a:r>
              <a:rPr lang="zh-CN" altLang="en-US" sz="1600" b="0" dirty="0" smtClean="0">
                <a:ea typeface="宋体" pitchFamily="2" charset="-122"/>
              </a:rPr>
              <a:t>是对一个已存在的文件进行读和写操作。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“</a:t>
            </a:r>
            <a:r>
              <a:rPr lang="en-US" altLang="zh-CN" sz="1600" b="0" dirty="0" smtClean="0">
                <a:ea typeface="宋体" pitchFamily="2" charset="-122"/>
              </a:rPr>
              <a:t>w+”</a:t>
            </a:r>
            <a:r>
              <a:rPr lang="zh-CN" altLang="en-US" sz="1600" b="0" dirty="0" smtClean="0">
                <a:ea typeface="宋体" pitchFamily="2" charset="-122"/>
              </a:rPr>
              <a:t>同样对一个已存在的文件打开时，原数据消失，因此，</a:t>
            </a:r>
            <a:r>
              <a:rPr lang="zh-CN" altLang="en-US" sz="1600" dirty="0" smtClean="0">
                <a:solidFill>
                  <a:srgbClr val="2B02A0"/>
                </a:solidFill>
                <a:ea typeface="宋体" pitchFamily="2" charset="-122"/>
              </a:rPr>
              <a:t>修改一个已有文件的内容时，必须以“</a:t>
            </a:r>
            <a:r>
              <a:rPr lang="en-US" altLang="zh-CN" sz="1600" dirty="0" smtClean="0">
                <a:solidFill>
                  <a:srgbClr val="2B02A0"/>
                </a:solidFill>
                <a:ea typeface="宋体" pitchFamily="2" charset="-122"/>
              </a:rPr>
              <a:t>r+”</a:t>
            </a:r>
            <a:r>
              <a:rPr lang="zh-CN" altLang="en-US" sz="1600" dirty="0" smtClean="0">
                <a:solidFill>
                  <a:srgbClr val="2B02A0"/>
                </a:solidFill>
                <a:ea typeface="宋体" pitchFamily="2" charset="-122"/>
              </a:rPr>
              <a:t>方式打开</a:t>
            </a:r>
            <a:r>
              <a:rPr lang="zh-CN" altLang="en-US" sz="1600" b="0" dirty="0" smtClean="0">
                <a:ea typeface="宋体" pitchFamily="2" charset="-122"/>
              </a:rPr>
              <a:t>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“</a:t>
            </a:r>
            <a:r>
              <a:rPr lang="en-US" altLang="zh-CN" sz="1600" b="0" dirty="0" smtClean="0">
                <a:ea typeface="宋体" pitchFamily="2" charset="-122"/>
              </a:rPr>
              <a:t>a+”</a:t>
            </a:r>
            <a:r>
              <a:rPr lang="zh-CN" altLang="en-US" sz="1600" b="0" dirty="0" smtClean="0">
                <a:ea typeface="宋体" pitchFamily="2" charset="-122"/>
              </a:rPr>
              <a:t>写入的数据均在文件最后，而数据却可由文件任何位置上读取。</a:t>
            </a:r>
          </a:p>
          <a:p>
            <a:r>
              <a:rPr lang="zh-CN" altLang="en-US" sz="1600" b="0" dirty="0" smtClean="0">
                <a:ea typeface="宋体" pitchFamily="2" charset="-122"/>
              </a:rPr>
              <a:t> “</a:t>
            </a:r>
            <a:r>
              <a:rPr lang="en-US" altLang="zh-CN" sz="1600" b="0" dirty="0" err="1" smtClean="0">
                <a:ea typeface="宋体" pitchFamily="2" charset="-122"/>
              </a:rPr>
              <a:t>rb</a:t>
            </a:r>
            <a:r>
              <a:rPr lang="en-US" altLang="zh-CN" sz="1600" b="0" dirty="0" smtClean="0">
                <a:ea typeface="宋体" pitchFamily="2" charset="-122"/>
              </a:rPr>
              <a:t>”</a:t>
            </a:r>
            <a:r>
              <a:rPr lang="zh-CN" altLang="en-US" sz="1600" b="0" dirty="0" smtClean="0">
                <a:ea typeface="宋体" pitchFamily="2" charset="-122"/>
              </a:rPr>
              <a:t>和“</a:t>
            </a:r>
            <a:r>
              <a:rPr lang="en-US" altLang="zh-CN" sz="1600" b="0" dirty="0" err="1" smtClean="0">
                <a:ea typeface="宋体" pitchFamily="2" charset="-122"/>
              </a:rPr>
              <a:t>w+b</a:t>
            </a:r>
            <a:r>
              <a:rPr lang="en-US" altLang="zh-CN" sz="1600" b="0" dirty="0" smtClean="0">
                <a:ea typeface="宋体" pitchFamily="2" charset="-122"/>
              </a:rPr>
              <a:t>”</a:t>
            </a:r>
            <a:r>
              <a:rPr lang="zh-CN" altLang="en-US" sz="1600" b="0" dirty="0" smtClean="0">
                <a:ea typeface="宋体" pitchFamily="2" charset="-122"/>
              </a:rPr>
              <a:t>表示读写二进制文件。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0" dirty="0" smtClean="0">
                <a:ea typeface="宋体" pitchFamily="2" charset="-122"/>
              </a:rPr>
              <a:t> 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2B02A0"/>
                </a:solidFill>
                <a:ea typeface="宋体" pitchFamily="2" charset="-122"/>
              </a:rPr>
              <a:t>注意：文件必须打开后，才可进行读写。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004048" y="1"/>
            <a:ext cx="4139952" cy="1916832"/>
          </a:xfrm>
          <a:prstGeom prst="wedgeRoundRectCallout">
            <a:avLst>
              <a:gd name="adj1" fmla="val -40197"/>
              <a:gd name="adj2" fmla="val 856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b="0" dirty="0"/>
              <a:t>一个打开文件的典型用法：</a:t>
            </a:r>
          </a:p>
          <a:p>
            <a:r>
              <a:rPr lang="en-US" altLang="zh-CN" sz="1800" b="0" dirty="0"/>
              <a:t>…</a:t>
            </a:r>
          </a:p>
          <a:p>
            <a:r>
              <a:rPr lang="en-US" altLang="zh-CN" sz="1600" b="0" dirty="0"/>
              <a:t>if((</a:t>
            </a:r>
            <a:r>
              <a:rPr lang="en-US" altLang="zh-CN" sz="1600" b="0" dirty="0" err="1"/>
              <a:t>fp</a:t>
            </a:r>
            <a:r>
              <a:rPr lang="en-US" altLang="zh-CN" sz="1600" b="0" dirty="0"/>
              <a:t> = </a:t>
            </a:r>
            <a:r>
              <a:rPr lang="en-US" altLang="zh-CN" sz="1600" b="0" dirty="0" err="1"/>
              <a:t>fopen</a:t>
            </a:r>
            <a:r>
              <a:rPr lang="en-US" altLang="zh-CN" sz="1600" b="0" dirty="0"/>
              <a:t>(filename, “r”)) == NULL){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printf</a:t>
            </a:r>
            <a:r>
              <a:rPr lang="en-US" altLang="zh-CN" sz="1600" b="0" dirty="0"/>
              <a:t>(“Can’t open file %s!\</a:t>
            </a:r>
            <a:r>
              <a:rPr lang="en-US" altLang="zh-CN" sz="1600" b="0" dirty="0" err="1"/>
              <a:t>n”,filename</a:t>
            </a:r>
            <a:r>
              <a:rPr lang="en-US" altLang="zh-CN" sz="1600" b="0" dirty="0"/>
              <a:t>);</a:t>
            </a:r>
          </a:p>
          <a:p>
            <a:r>
              <a:rPr lang="en-US" altLang="zh-CN" sz="1600" b="0" dirty="0"/>
              <a:t>    return -1;</a:t>
            </a:r>
          </a:p>
          <a:p>
            <a:r>
              <a:rPr lang="en-US" altLang="zh-CN" sz="1600" b="0" dirty="0"/>
              <a:t>}</a:t>
            </a:r>
          </a:p>
          <a:p>
            <a:r>
              <a:rPr lang="en-US" altLang="zh-CN" sz="1600" b="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AB15C9-B9FE-40EB-A053-0695013A35E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打开文件（续）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例如：以只读方式打开一个文件“</a:t>
            </a:r>
            <a:r>
              <a:rPr lang="en-US" altLang="zh-CN" smtClean="0">
                <a:ea typeface="宋体" pitchFamily="2" charset="-122"/>
              </a:rPr>
              <a:t>hello.c”</a:t>
            </a:r>
            <a:r>
              <a:rPr lang="zh-CN" altLang="en-US" smtClean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fp = fopen(“hello.c”, “r”);</a:t>
            </a:r>
          </a:p>
          <a:p>
            <a:r>
              <a:rPr lang="zh-CN" altLang="en-US" smtClean="0">
                <a:ea typeface="宋体" pitchFamily="2" charset="-122"/>
              </a:rPr>
              <a:t>例如：以写方式打开一个文件“</a:t>
            </a:r>
            <a:r>
              <a:rPr lang="en-US" altLang="zh-CN" smtClean="0">
                <a:ea typeface="宋体" pitchFamily="2" charset="-122"/>
              </a:rPr>
              <a:t>output.dat”</a:t>
            </a:r>
            <a:r>
              <a:rPr lang="zh-CN" altLang="en-US" smtClean="0">
                <a:ea typeface="宋体" pitchFamily="2" charset="-122"/>
              </a:rPr>
              <a:t>，该将文件位于</a:t>
            </a:r>
            <a:r>
              <a:rPr lang="en-US" altLang="zh-CN" smtClean="0">
                <a:ea typeface="宋体" pitchFamily="2" charset="-122"/>
              </a:rPr>
              <a:t>C</a:t>
            </a:r>
            <a:r>
              <a:rPr lang="zh-CN" altLang="en-US" smtClean="0">
                <a:ea typeface="宋体" pitchFamily="2" charset="-122"/>
              </a:rPr>
              <a:t>：盘根目录下。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fp = fopen(“c:\\output.dat”, “w”);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300788" y="260350"/>
            <a:ext cx="2843212" cy="1296988"/>
          </a:xfrm>
          <a:prstGeom prst="wedgeRoundRectCallout">
            <a:avLst>
              <a:gd name="adj1" fmla="val -159435"/>
              <a:gd name="adj2" fmla="val 896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与</a:t>
            </a:r>
            <a:r>
              <a:rPr lang="en-US" altLang="zh-CN" b="0"/>
              <a:t>.exe</a:t>
            </a:r>
            <a:r>
              <a:rPr lang="zh-CN" altLang="en-US" b="0"/>
              <a:t>执行程序在同一目录下。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300788" y="1844675"/>
            <a:ext cx="2843212" cy="720725"/>
          </a:xfrm>
          <a:prstGeom prst="wedgeRoundRectCallout">
            <a:avLst>
              <a:gd name="adj1" fmla="val -156310"/>
              <a:gd name="adj2" fmla="val 183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为什么要用</a:t>
            </a:r>
            <a:r>
              <a:rPr lang="en-US" altLang="zh-CN" b="0"/>
              <a:t>\\</a:t>
            </a:r>
            <a:r>
              <a:rPr lang="zh-CN" altLang="en-US" b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19277F-7441-45B0-89EA-DFBCCAD87FB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打开文件（续）*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105650" cy="104457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文本文件与二进制文件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mtClean="0">
                <a:ea typeface="宋体" pitchFamily="2" charset="-122"/>
              </a:rPr>
              <a:t>例：整数 </a:t>
            </a:r>
            <a:r>
              <a:rPr lang="en-US" altLang="zh-CN" smtClean="0">
                <a:ea typeface="宋体" pitchFamily="2" charset="-122"/>
              </a:rPr>
              <a:t>1949	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0x079d),  </a:t>
            </a:r>
            <a:r>
              <a:rPr lang="zh-CN" altLang="en-US" smtClean="0">
                <a:ea typeface="宋体" pitchFamily="2" charset="-122"/>
              </a:rPr>
              <a:t>使用</a:t>
            </a:r>
            <a:r>
              <a:rPr lang="en-US" altLang="zh-CN" smtClean="0">
                <a:ea typeface="宋体" pitchFamily="2" charset="-122"/>
              </a:rPr>
              <a:t>printf  %d</a:t>
            </a:r>
            <a:r>
              <a:rPr lang="zh-CN" altLang="en-US" smtClean="0">
                <a:ea typeface="宋体" pitchFamily="2" charset="-122"/>
              </a:rPr>
              <a:t>输出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00113" y="4149725"/>
            <a:ext cx="7451725" cy="11874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语言支持文本形式和二进制形式的文件操作，无论那种形式，都把文件看作一个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字节的序列</a:t>
            </a:r>
            <a:r>
              <a:rPr lang="zh-CN" altLang="en-US" sz="2400">
                <a:latin typeface="Times New Roman" pitchFamily="18" charset="0"/>
              </a:rPr>
              <a:t>，对文件的存取是以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字节</a:t>
            </a:r>
            <a:r>
              <a:rPr lang="zh-CN" altLang="en-US" sz="2400">
                <a:latin typeface="Times New Roman" pitchFamily="18" charset="0"/>
              </a:rPr>
              <a:t>为单位进行的。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9350" y="2528888"/>
            <a:ext cx="6627813" cy="431800"/>
            <a:chOff x="815" y="1117"/>
            <a:chExt cx="4175" cy="272"/>
          </a:xfrm>
        </p:grpSpPr>
        <p:grpSp>
          <p:nvGrpSpPr>
            <p:cNvPr id="14350" name="Group 6"/>
            <p:cNvGrpSpPr>
              <a:grpSpLocks/>
            </p:cNvGrpSpPr>
            <p:nvPr/>
          </p:nvGrpSpPr>
          <p:grpSpPr bwMode="auto">
            <a:xfrm>
              <a:off x="1723" y="1117"/>
              <a:ext cx="3267" cy="272"/>
              <a:chOff x="1723" y="1117"/>
              <a:chExt cx="3267" cy="272"/>
            </a:xfrm>
          </p:grpSpPr>
          <p:sp>
            <p:nvSpPr>
              <p:cNvPr id="14352" name="Rectangle 7"/>
              <p:cNvSpPr>
                <a:spLocks noChangeArrowheads="1"/>
              </p:cNvSpPr>
              <p:nvPr/>
            </p:nvSpPr>
            <p:spPr bwMode="auto">
              <a:xfrm>
                <a:off x="1723" y="1117"/>
                <a:ext cx="817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00110001</a:t>
                </a:r>
              </a:p>
            </p:txBody>
          </p:sp>
          <p:sp>
            <p:nvSpPr>
              <p:cNvPr id="14353" name="Rectangle 8"/>
              <p:cNvSpPr>
                <a:spLocks noChangeArrowheads="1"/>
              </p:cNvSpPr>
              <p:nvPr/>
            </p:nvSpPr>
            <p:spPr bwMode="auto">
              <a:xfrm>
                <a:off x="2540" y="1117"/>
                <a:ext cx="817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00111001</a:t>
                </a:r>
              </a:p>
            </p:txBody>
          </p:sp>
          <p:sp>
            <p:nvSpPr>
              <p:cNvPr id="14354" name="Rectangle 9"/>
              <p:cNvSpPr>
                <a:spLocks noChangeArrowheads="1"/>
              </p:cNvSpPr>
              <p:nvPr/>
            </p:nvSpPr>
            <p:spPr bwMode="auto">
              <a:xfrm>
                <a:off x="3356" y="1117"/>
                <a:ext cx="817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00110100</a:t>
                </a:r>
              </a:p>
            </p:txBody>
          </p:sp>
          <p:sp>
            <p:nvSpPr>
              <p:cNvPr id="14355" name="Rectangle 10"/>
              <p:cNvSpPr>
                <a:spLocks noChangeArrowheads="1"/>
              </p:cNvSpPr>
              <p:nvPr/>
            </p:nvSpPr>
            <p:spPr bwMode="auto">
              <a:xfrm>
                <a:off x="4173" y="1117"/>
                <a:ext cx="817" cy="27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00111001</a:t>
                </a:r>
              </a:p>
            </p:txBody>
          </p:sp>
        </p:grp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815" y="1139"/>
              <a:ext cx="908" cy="2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文本形式</a:t>
              </a:r>
            </a:p>
          </p:txBody>
        </p:sp>
      </p:grp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627313" y="3068638"/>
            <a:ext cx="5040312" cy="4572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‘1’            ‘9’            ‘4’             ‘9’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42988" y="3500438"/>
            <a:ext cx="4103687" cy="468312"/>
            <a:chOff x="771" y="1797"/>
            <a:chExt cx="2585" cy="295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1722" y="1820"/>
              <a:ext cx="817" cy="27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00000111</a:t>
              </a: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2539" y="1820"/>
              <a:ext cx="817" cy="27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10011101</a:t>
              </a:r>
            </a:p>
          </p:txBody>
        </p:sp>
        <p:sp>
          <p:nvSpPr>
            <p:cNvPr id="14349" name="Text Box 16"/>
            <p:cNvSpPr txBox="1">
              <a:spLocks noChangeArrowheads="1"/>
            </p:cNvSpPr>
            <p:nvPr/>
          </p:nvSpPr>
          <p:spPr bwMode="auto">
            <a:xfrm>
              <a:off x="771" y="1797"/>
              <a:ext cx="998" cy="2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二进制形式</a:t>
              </a:r>
            </a:p>
          </p:txBody>
        </p:sp>
      </p:grp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900113" y="5373688"/>
            <a:ext cx="7416800" cy="120032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文本文件便于显示，</a:t>
            </a:r>
            <a:r>
              <a:rPr lang="zh-CN" altLang="en-US" sz="2400" dirty="0">
                <a:solidFill>
                  <a:srgbClr val="2B02A0"/>
                </a:solidFill>
                <a:latin typeface="Times New Roman" pitchFamily="18" charset="0"/>
              </a:rPr>
              <a:t>二进制</a:t>
            </a:r>
            <a:r>
              <a:rPr lang="zh-CN" altLang="en-US" sz="2400" dirty="0" smtClean="0">
                <a:solidFill>
                  <a:srgbClr val="2B02A0"/>
                </a:solidFill>
                <a:latin typeface="Times New Roman" pitchFamily="18" charset="0"/>
              </a:rPr>
              <a:t>文件一方面节省</a:t>
            </a:r>
            <a:r>
              <a:rPr lang="zh-CN" altLang="en-US" sz="2400" dirty="0">
                <a:solidFill>
                  <a:srgbClr val="2B02A0"/>
                </a:solidFill>
                <a:latin typeface="Times New Roman" pitchFamily="18" charset="0"/>
              </a:rPr>
              <a:t>存储空间，处理速度快，一般用于保存大量</a:t>
            </a:r>
            <a:r>
              <a:rPr lang="zh-CN" altLang="en-US" sz="2400" dirty="0" smtClean="0">
                <a:solidFill>
                  <a:srgbClr val="2B02A0"/>
                </a:solidFill>
                <a:latin typeface="Times New Roman" pitchFamily="18" charset="0"/>
              </a:rPr>
              <a:t>数据；另一方面可以加密数据（以不可见方式存储）。</a:t>
            </a:r>
            <a:endParaRPr lang="zh-CN" altLang="en-US" sz="2400" dirty="0">
              <a:solidFill>
                <a:srgbClr val="2B02A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6" grpId="0"/>
      <p:bldP spid="266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A44299-CE72-4F31-B4B2-C825152BBF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读写文件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5040312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文件读写常用函数：</a:t>
            </a:r>
          </a:p>
          <a:p>
            <a:pPr marL="741363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getc( fp ), putc(c, fp)</a:t>
            </a:r>
          </a:p>
          <a:p>
            <a:pPr marL="741363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fgetc(fp), fputc(c, fp)</a:t>
            </a:r>
          </a:p>
          <a:p>
            <a:pPr marL="741363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2B02A0"/>
                </a:solidFill>
                <a:ea typeface="宋体" pitchFamily="2" charset="-122"/>
              </a:rPr>
              <a:t>fscanf(fp, format, …), fprintf(fp, format, …)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它们与标准输入</a:t>
            </a:r>
            <a:r>
              <a:rPr lang="en-US" altLang="zh-CN" sz="2000" b="0" smtClean="0">
                <a:ea typeface="宋体" pitchFamily="2" charset="-122"/>
              </a:rPr>
              <a:t>/</a:t>
            </a:r>
            <a:r>
              <a:rPr lang="zh-CN" altLang="en-US" sz="2000" b="0" smtClean="0">
                <a:ea typeface="宋体" pitchFamily="2" charset="-122"/>
              </a:rPr>
              <a:t>输出函数几乎相同，只是增加了一个指向已打开的文件的文件指针作为参数。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在程序运行时，系统自动打开三个文件，并提供这三个文件的</a:t>
            </a:r>
            <a:r>
              <a:rPr lang="en-US" altLang="zh-CN" sz="2000" b="0" smtClean="0">
                <a:ea typeface="宋体" pitchFamily="2" charset="-122"/>
              </a:rPr>
              <a:t>FILE</a:t>
            </a:r>
            <a:r>
              <a:rPr lang="zh-CN" altLang="en-US" sz="2000" b="0" smtClean="0">
                <a:ea typeface="宋体" pitchFamily="2" charset="-122"/>
              </a:rPr>
              <a:t>指针（即文件内部名），它们分别为：</a:t>
            </a:r>
            <a:r>
              <a:rPr lang="en-US" altLang="zh-CN" sz="2000" smtClean="0">
                <a:solidFill>
                  <a:srgbClr val="2B02A0"/>
                </a:solidFill>
                <a:ea typeface="宋体" pitchFamily="2" charset="-122"/>
              </a:rPr>
              <a:t>stdin, stdout, stderr</a:t>
            </a:r>
            <a:r>
              <a:rPr lang="zh-CN" altLang="en-US" sz="2000" b="0" smtClean="0">
                <a:ea typeface="宋体" pitchFamily="2" charset="-122"/>
              </a:rPr>
              <a:t>，它们分别对应：标准输入文件、标准输出文件和标准出错信息文件。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ea typeface="宋体" pitchFamily="2" charset="-122"/>
              </a:rPr>
              <a:t>而</a:t>
            </a:r>
            <a:r>
              <a:rPr lang="en-US" altLang="zh-CN" sz="2000" b="0" smtClean="0">
                <a:ea typeface="宋体" pitchFamily="2" charset="-122"/>
              </a:rPr>
              <a:t>getc, putc</a:t>
            </a:r>
            <a:r>
              <a:rPr lang="zh-CN" altLang="en-US" sz="2000" b="0" smtClean="0">
                <a:ea typeface="宋体" pitchFamily="2" charset="-122"/>
              </a:rPr>
              <a:t>和</a:t>
            </a:r>
            <a:r>
              <a:rPr lang="en-US" altLang="zh-CN" sz="2000" b="0" smtClean="0">
                <a:ea typeface="宋体" pitchFamily="2" charset="-122"/>
              </a:rPr>
              <a:t>fgetc,fputc</a:t>
            </a:r>
            <a:r>
              <a:rPr lang="zh-CN" altLang="en-US" sz="2000" b="0" smtClean="0">
                <a:ea typeface="宋体" pitchFamily="2" charset="-122"/>
              </a:rPr>
              <a:t>的区别是</a:t>
            </a:r>
            <a:r>
              <a:rPr lang="en-US" altLang="zh-CN" sz="2000" b="0" smtClean="0">
                <a:ea typeface="宋体" pitchFamily="2" charset="-122"/>
              </a:rPr>
              <a:t>fgetc</a:t>
            </a:r>
            <a:r>
              <a:rPr lang="zh-CN" altLang="en-US" sz="2000" b="0" smtClean="0">
                <a:ea typeface="宋体" pitchFamily="2" charset="-122"/>
              </a:rPr>
              <a:t>和</a:t>
            </a:r>
            <a:r>
              <a:rPr lang="en-US" altLang="zh-CN" sz="2000" b="0" smtClean="0">
                <a:ea typeface="宋体" pitchFamily="2" charset="-122"/>
              </a:rPr>
              <a:t>fputc</a:t>
            </a:r>
            <a:r>
              <a:rPr lang="zh-CN" altLang="en-US" sz="2000" b="0" smtClean="0">
                <a:ea typeface="宋体" pitchFamily="2" charset="-122"/>
              </a:rPr>
              <a:t>是函数，而</a:t>
            </a:r>
            <a:r>
              <a:rPr lang="en-US" altLang="zh-CN" sz="2000" b="0" smtClean="0">
                <a:ea typeface="宋体" pitchFamily="2" charset="-122"/>
              </a:rPr>
              <a:t>getc</a:t>
            </a:r>
            <a:r>
              <a:rPr lang="zh-CN" altLang="en-US" sz="2000" b="0" smtClean="0">
                <a:ea typeface="宋体" pitchFamily="2" charset="-122"/>
              </a:rPr>
              <a:t>和</a:t>
            </a:r>
            <a:r>
              <a:rPr lang="en-US" altLang="zh-CN" sz="2000" b="0" smtClean="0">
                <a:ea typeface="宋体" pitchFamily="2" charset="-122"/>
              </a:rPr>
              <a:t>putc</a:t>
            </a:r>
            <a:r>
              <a:rPr lang="zh-CN" altLang="en-US" sz="2000" b="0" smtClean="0">
                <a:ea typeface="宋体" pitchFamily="2" charset="-122"/>
              </a:rPr>
              <a:t>是宏定义，在</a:t>
            </a:r>
            <a:r>
              <a:rPr lang="en-US" altLang="zh-CN" sz="2000" b="0" smtClean="0">
                <a:ea typeface="宋体" pitchFamily="2" charset="-122"/>
              </a:rPr>
              <a:t>stdio.h</a:t>
            </a:r>
            <a:r>
              <a:rPr lang="zh-CN" altLang="en-US" sz="2000" b="0" smtClean="0">
                <a:ea typeface="宋体" pitchFamily="2" charset="-122"/>
              </a:rPr>
              <a:t>文件中，可以见到如下定义：</a:t>
            </a:r>
          </a:p>
          <a:p>
            <a:pPr marL="741363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getchar ( )  getc(stdin)</a:t>
            </a:r>
          </a:p>
          <a:p>
            <a:pPr marL="741363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#define  putchar(x)  putc(x, stdout)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课程模板1</Template>
  <TotalTime>3477</TotalTime>
  <Words>3688</Words>
  <Application>Microsoft Office PowerPoint</Application>
  <PresentationFormat>全屏显示(4:3)</PresentationFormat>
  <Paragraphs>789</Paragraphs>
  <Slides>55</Slides>
  <Notes>55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BUAA2</vt:lpstr>
      <vt:lpstr>包</vt:lpstr>
      <vt:lpstr>Document</vt:lpstr>
      <vt:lpstr>文档</vt:lpstr>
      <vt:lpstr>程序设计基础 (C Programming)</vt:lpstr>
      <vt:lpstr>本章目标</vt:lpstr>
      <vt:lpstr>文件输入/输出</vt:lpstr>
      <vt:lpstr>打开文件</vt:lpstr>
      <vt:lpstr>打开文件（续）</vt:lpstr>
      <vt:lpstr>打开文件（续）</vt:lpstr>
      <vt:lpstr>打开文件（续）</vt:lpstr>
      <vt:lpstr>打开文件（续）*</vt:lpstr>
      <vt:lpstr>读写文件</vt:lpstr>
      <vt:lpstr>问题6.1</vt:lpstr>
      <vt:lpstr>问题6.1：算法设计</vt:lpstr>
      <vt:lpstr>问题6.1：代码实现</vt:lpstr>
      <vt:lpstr>错误处理及出口</vt:lpstr>
      <vt:lpstr>错误处理及出口（续）</vt:lpstr>
      <vt:lpstr>行输入/输出</vt:lpstr>
      <vt:lpstr>块输入/输出*</vt:lpstr>
      <vt:lpstr>文件读写位置与随机输入/输出</vt:lpstr>
      <vt:lpstr>文件读写位置与随机输入/输出（续）</vt:lpstr>
      <vt:lpstr>标准输入/输出：行输入/输出</vt:lpstr>
      <vt:lpstr>标准输入/输出：格式输入（scanf） </vt:lpstr>
      <vt:lpstr>标准输入/输出：格式输入（scanf）（续）</vt:lpstr>
      <vt:lpstr>标准输入/输出：格式输入（scanf）（续）</vt:lpstr>
      <vt:lpstr>标准输入/输出：格式输出（printf）</vt:lpstr>
      <vt:lpstr>标准输入/输出：格式输出（printf）（续）</vt:lpstr>
      <vt:lpstr>标准输入/输出：格式输出（printf）（续）</vt:lpstr>
      <vt:lpstr>标准输入/输出：格式输出（printf）（续）</vt:lpstr>
      <vt:lpstr>内存格式转换存取</vt:lpstr>
      <vt:lpstr>其它常用库函数</vt:lpstr>
      <vt:lpstr>其它常用库函数（续）</vt:lpstr>
      <vt:lpstr>动态内存管理（malloc与free）*</vt:lpstr>
      <vt:lpstr>其它常用库函数（续）</vt:lpstr>
      <vt:lpstr>预处理程序(Preprocessor)</vt:lpstr>
      <vt:lpstr>预处理程序：include</vt:lpstr>
      <vt:lpstr>预处理程序：include（续）</vt:lpstr>
      <vt:lpstr>预处理程序：define</vt:lpstr>
      <vt:lpstr>预处理程序：define（续）</vt:lpstr>
      <vt:lpstr>预处理程序：define（续）</vt:lpstr>
      <vt:lpstr>预处理程序：define（续）</vt:lpstr>
      <vt:lpstr>预处理程序：if</vt:lpstr>
      <vt:lpstr>预处理程序：if（续）*</vt:lpstr>
      <vt:lpstr>预处理程序：if（续）</vt:lpstr>
      <vt:lpstr>静态变量（static）*</vt:lpstr>
      <vt:lpstr>静态变量（static）（续）*</vt:lpstr>
      <vt:lpstr>变量作用域</vt:lpstr>
      <vt:lpstr>变量作用域（续）</vt:lpstr>
      <vt:lpstr>变量作用域（续）</vt:lpstr>
      <vt:lpstr>变量初始化</vt:lpstr>
      <vt:lpstr>变量初始化（续）</vt:lpstr>
      <vt:lpstr>枚举类型（enum）</vt:lpstr>
      <vt:lpstr>枚举类型（续）</vt:lpstr>
      <vt:lpstr>枚举类型（续）</vt:lpstr>
      <vt:lpstr>位(bits)运算符</vt:lpstr>
      <vt:lpstr>位运算符（续）</vt:lpstr>
      <vt:lpstr>位运算符（续）</vt:lpstr>
      <vt:lpstr>幻灯片 55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晏海华</cp:lastModifiedBy>
  <cp:revision>67</cp:revision>
  <dcterms:created xsi:type="dcterms:W3CDTF">2006-02-12T13:36:01Z</dcterms:created>
  <dcterms:modified xsi:type="dcterms:W3CDTF">2016-01-30T06:43:39Z</dcterms:modified>
</cp:coreProperties>
</file>