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348" r:id="rId2"/>
    <p:sldId id="262" r:id="rId3"/>
    <p:sldId id="263" r:id="rId4"/>
    <p:sldId id="322" r:id="rId5"/>
    <p:sldId id="264" r:id="rId6"/>
    <p:sldId id="265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29" r:id="rId34"/>
    <p:sldId id="327" r:id="rId35"/>
    <p:sldId id="328" r:id="rId36"/>
    <p:sldId id="344" r:id="rId37"/>
    <p:sldId id="333" r:id="rId38"/>
    <p:sldId id="289" r:id="rId39"/>
    <p:sldId id="290" r:id="rId40"/>
    <p:sldId id="291" r:id="rId41"/>
    <p:sldId id="292" r:id="rId42"/>
    <p:sldId id="293" r:id="rId43"/>
    <p:sldId id="334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35" r:id="rId52"/>
    <p:sldId id="301" r:id="rId53"/>
    <p:sldId id="302" r:id="rId54"/>
    <p:sldId id="337" r:id="rId55"/>
    <p:sldId id="303" r:id="rId56"/>
    <p:sldId id="304" r:id="rId57"/>
    <p:sldId id="305" r:id="rId58"/>
    <p:sldId id="306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38" r:id="rId69"/>
    <p:sldId id="339" r:id="rId70"/>
    <p:sldId id="340" r:id="rId71"/>
    <p:sldId id="343" r:id="rId72"/>
    <p:sldId id="346" r:id="rId73"/>
    <p:sldId id="347" r:id="rId74"/>
    <p:sldId id="318" r:id="rId75"/>
    <p:sldId id="319" r:id="rId76"/>
    <p:sldId id="320" r:id="rId77"/>
    <p:sldId id="321" r:id="rId78"/>
    <p:sldId id="260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44" end="8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2018-01-10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85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>
                <a:ea typeface="宋体" charset="-122"/>
              </a:rPr>
              <a:t>现实生活中的栈的例子：比如，航班登机，拥挤的大巴上客，摞起来的盘子，弹夹装弹和射击时出弹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软件方面的应用：函数的逐级调用。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856D-5A33-418B-BDFF-D20C7902DEB4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729432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20272" y="62373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4105" name="Picture 9" descr="sna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3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2718520" y="5495751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北航计算机学院 晏海华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44" y="3559176"/>
            <a:ext cx="6400800" cy="1598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lnSpc>
                <a:spcPts val="2200"/>
              </a:lnSpc>
              <a:buNone/>
            </a:pP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栈与队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lnSpc>
                <a:spcPts val="1800"/>
              </a:lnSpc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(Stack and Queue)</a:t>
            </a:r>
          </a:p>
        </p:txBody>
      </p:sp>
    </p:spTree>
    <p:extLst>
      <p:ext uri="{BB962C8B-B14F-4D97-AF65-F5344CB8AC3E}">
        <p14:creationId xmlns:p14="http://schemas.microsoft.com/office/powerpoint/2010/main" val="17653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733800"/>
            <a:ext cx="6629400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760663" y="4175125"/>
            <a:ext cx="55626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1.  </a:t>
            </a: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其操作仅仅是一般线性表的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操作的一个子集。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782888" y="4972050"/>
            <a:ext cx="5319712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2.  插入和删除操作的位置受到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限制</a:t>
            </a:r>
            <a:r>
              <a:rPr lang="zh-CN" altLang="en-US" sz="2800" b="1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346075"/>
            <a:ext cx="6096000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244600" y="1073150"/>
            <a:ext cx="17335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1.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2406650" y="1090613"/>
            <a:ext cx="3317875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246188" y="1489075"/>
            <a:ext cx="18669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2408238" y="1504950"/>
            <a:ext cx="339883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246188" y="1911350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测试栈是否为空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236663" y="2333625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测试栈是否已满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235075" y="2749550"/>
            <a:ext cx="43815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3399"/>
                </a:solidFill>
              </a:rPr>
              <a:t>5.  </a:t>
            </a:r>
            <a:r>
              <a:rPr kumimoji="1" lang="zh-CN" altLang="en-US" sz="2900" b="1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>
              <a:solidFill>
                <a:srgbClr val="003399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29300" y="1014413"/>
            <a:ext cx="644525" cy="1504950"/>
            <a:chOff x="3672" y="2496"/>
            <a:chExt cx="406" cy="948"/>
          </a:xfrm>
        </p:grpSpPr>
        <p:sp>
          <p:nvSpPr>
            <p:cNvPr id="34830" name="Text Box 30"/>
            <p:cNvSpPr txBox="1">
              <a:spLocks noChangeArrowheads="1"/>
            </p:cNvSpPr>
            <p:nvPr/>
          </p:nvSpPr>
          <p:spPr bwMode="auto">
            <a:xfrm rot="545442">
              <a:off x="3672" y="2496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1" name="Text Box 31"/>
            <p:cNvSpPr txBox="1">
              <a:spLocks noChangeArrowheads="1"/>
            </p:cNvSpPr>
            <p:nvPr/>
          </p:nvSpPr>
          <p:spPr bwMode="auto">
            <a:xfrm rot="545442">
              <a:off x="3684" y="2791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 rot="545442">
              <a:off x="3684" y="307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  <p:bldP spid="260103" grpId="0"/>
      <p:bldP spid="260118" grpId="0"/>
      <p:bldP spid="260119" grpId="0"/>
      <p:bldP spid="260120" grpId="0"/>
      <p:bldP spid="260121" grpId="0"/>
      <p:bldP spid="260122" grpId="0"/>
      <p:bldP spid="260123" grpId="0"/>
      <p:bldP spid="260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/>
              <a:t>void push(Stack s,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e) //</a:t>
            </a:r>
            <a:r>
              <a:rPr lang="zh-CN" altLang="en-US" sz="2000" b="0" dirty="0"/>
              <a:t>压一个元素进栈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pop(Stack s) //</a:t>
            </a:r>
            <a:r>
              <a:rPr lang="zh-CN" altLang="en-US" sz="2000" b="0" dirty="0"/>
              <a:t>从栈中弹出一个元素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isEmpty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判断栈是否为空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isFull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判断栈是否已满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getTop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获取栈顶元素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05000" y="54625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3622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766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81400" y="5964238"/>
            <a:ext cx="746125" cy="609600"/>
            <a:chOff x="2372" y="3504"/>
            <a:chExt cx="470" cy="384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6913" y="2016125"/>
            <a:ext cx="7837487" cy="2133600"/>
            <a:chOff x="439" y="1248"/>
            <a:chExt cx="4937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724" cy="11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描述栈的顺序存储结构最简单的方法是</a:t>
              </a:r>
            </a:p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利用一维数组 </a:t>
              </a:r>
              <a:r>
                <a:rPr kumimoji="1" lang="en-US" altLang="zh-CN" sz="27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来表示,同时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定义一个整型变量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7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7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7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元素的位置。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" y="325438"/>
            <a:ext cx="8035925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.2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栈的顺序存储结构（顺序栈）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4838" y="1362075"/>
            <a:ext cx="274796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3546475" y="623411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4721225"/>
            <a:ext cx="5681663" cy="1244600"/>
            <a:chOff x="672" y="2387"/>
            <a:chExt cx="3579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5" grpId="0" autoUpdateAnimBg="0"/>
      <p:bldP spid="261136" grpId="0" autoUpdateAnimBg="0"/>
      <p:bldP spid="261137" grpId="0" autoUpdateAnimBg="0"/>
      <p:bldP spid="261138" grpId="0" autoUpdateAnimBg="0"/>
      <p:bldP spid="261139" grpId="0" autoUpdateAnimBg="0"/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875" y="4137025"/>
            <a:ext cx="7848600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9913" y="4476750"/>
            <a:ext cx="50180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当栈已满时做入栈操作。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839913" y="4953000"/>
            <a:ext cx="52466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当栈为空时做出栈操作。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143000" y="3500438"/>
            <a:ext cx="1600200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4213" y="1349375"/>
            <a:ext cx="3505200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 栈: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6477000" y="4449763"/>
            <a:ext cx="1905000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>
                <a:solidFill>
                  <a:schemeClr val="accent2"/>
                </a:solidFill>
              </a:rPr>
              <a:t>(</a:t>
            </a:r>
            <a:r>
              <a:rPr kumimoji="1" lang="en-US" altLang="en-US" sz="2600" b="1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en-US" sz="2600" b="1">
                <a:solidFill>
                  <a:schemeClr val="accent2"/>
                </a:solidFill>
              </a:rPr>
              <a:t>1</a:t>
            </a:r>
            <a:r>
              <a:rPr kumimoji="1" lang="en-US" altLang="zh-CN" sz="26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6484938" y="4956175"/>
            <a:ext cx="182086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</a:rPr>
              <a:t>top=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zh-CN" sz="2800" b="1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5006975" y="476250"/>
            <a:ext cx="3144838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5153025" y="1281113"/>
            <a:ext cx="3405188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716464" y="2192338"/>
            <a:ext cx="3402013" cy="1582737"/>
            <a:chOff x="2971" y="1381"/>
            <a:chExt cx="2143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95525" y="1825625"/>
            <a:ext cx="5257800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809875" y="2151063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MAXSIZE     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STACK[MAXSIZE];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Top;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1547813" y="1184275"/>
            <a:ext cx="2660650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1743075" y="1052513"/>
            <a:ext cx="2216150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787900" y="4292600"/>
            <a:ext cx="3097213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初始时,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Top=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619672" y="4869161"/>
            <a:ext cx="2736304" cy="1324511"/>
            <a:chOff x="3016" y="2704"/>
            <a:chExt cx="1584" cy="607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变量需要在多个函数间共享，为了保持函数接口简洁，在此定义为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108075"/>
            <a:ext cx="3270250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69988" y="1943100"/>
            <a:ext cx="5562600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Top=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0063" y="3979863"/>
            <a:ext cx="4300537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65225" y="4648200"/>
            <a:ext cx="5638800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Top==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0475" y="3933825"/>
            <a:ext cx="4038600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39738" y="381000"/>
            <a:ext cx="4565650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218114" y="260350"/>
            <a:ext cx="3402013" cy="1582738"/>
            <a:chOff x="2971" y="1381"/>
            <a:chExt cx="2143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1960563"/>
            <a:ext cx="5562600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Top==MAXSIZE–1;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91000" y="4264025"/>
            <a:ext cx="4038600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2125" y="803275"/>
            <a:ext cx="4498975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00675" y="188913"/>
            <a:ext cx="3452813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   1     2     3                    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59425" y="981075"/>
            <a:ext cx="3405188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90650" y="1295400"/>
            <a:ext cx="5695950" cy="1387475"/>
            <a:chOff x="768" y="1248"/>
            <a:chExt cx="3588" cy="87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43250" y="2108200"/>
            <a:ext cx="609600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487738" y="16764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82650" y="2971800"/>
            <a:ext cx="7696200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chemeClr val="accent2"/>
                  </a:solidFill>
                </a:rPr>
                <a:t>s[++Top]=item；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9550" y="2149475"/>
            <a:ext cx="2044700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447800" y="3429000"/>
            <a:ext cx="7696200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>
                <a:solidFill>
                  <a:srgbClr val="003399"/>
                </a:solidFill>
              </a:rPr>
              <a:t>isFull</a:t>
            </a:r>
            <a:r>
              <a:rPr lang="en-US" altLang="zh-CN" sz="2600" b="1" dirty="0">
                <a:solidFill>
                  <a:srgbClr val="003399"/>
                </a:solidFill>
              </a:rPr>
              <a:t>() 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Error(“Full Stack!”);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else</a:t>
            </a: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940425" y="4343400"/>
            <a:ext cx="2852738" cy="914400"/>
            <a:chOff x="3648" y="2736"/>
            <a:chExt cx="1797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648" y="2736"/>
              <a:ext cx="1536" cy="576"/>
            </a:xfrm>
            <a:prstGeom prst="wedgeRectCallout">
              <a:avLst>
                <a:gd name="adj1" fmla="val -88916"/>
                <a:gd name="adj2" fmla="val 38123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681" y="2784"/>
              <a:ext cx="1764" cy="2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入栈成功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" y="381000"/>
            <a:ext cx="4267200" cy="609600"/>
            <a:chOff x="288" y="288"/>
            <a:chExt cx="2688" cy="38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564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4.  进栈算法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2160" y="5380672"/>
            <a:ext cx="313184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 Error(char s[])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</a:t>
            </a:r>
          </a:p>
          <a:p>
            <a:r>
              <a:rPr lang="en-US" altLang="zh-CN" dirty="0"/>
              <a:t>        exit( -1);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143000"/>
            <a:ext cx="5695950" cy="1387475"/>
            <a:chOff x="768" y="960"/>
            <a:chExt cx="3588" cy="87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M</a:t>
              </a:r>
              <a:r>
                <a:rPr lang="en-US" altLang="zh-CN" sz="1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71850" y="1905000"/>
            <a:ext cx="762000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3752850" y="158273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12825" y="3168650"/>
            <a:ext cx="7696200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950" y="2224088"/>
            <a:ext cx="2208213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27763" y="4076700"/>
            <a:ext cx="2543175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500" b="1" dirty="0">
                  <a:solidFill>
                    <a:srgbClr val="FF3300"/>
                  </a:solidFill>
                  <a:ea typeface="黑体" pitchFamily="2" charset="-122"/>
                </a:rPr>
                <a:t>出栈成功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" y="304800"/>
            <a:ext cx="3962400" cy="609600"/>
            <a:chOff x="288" y="288"/>
            <a:chExt cx="2496" cy="384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5.  出栈算法</a:t>
              </a: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115616" y="3212976"/>
            <a:ext cx="7620000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s[ ])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if(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())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Error</a:t>
            </a:r>
            <a:r>
              <a:rPr kumimoji="1" lang="en-US" altLang="en-US" sz="2600" b="1">
                <a:solidFill>
                  <a:srgbClr val="000099"/>
                </a:solidFill>
                <a:ea typeface="宋体" charset="-122"/>
              </a:rPr>
              <a:t>(“Empty 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Stack!”);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else</a:t>
            </a: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665190" y="4581129"/>
            <a:ext cx="2647950" cy="1008668"/>
            <a:chOff x="1906" y="2523"/>
            <a:chExt cx="1668" cy="847"/>
          </a:xfrm>
        </p:grpSpPr>
        <p:sp>
          <p:nvSpPr>
            <p:cNvPr id="41995" name="Line 49"/>
            <p:cNvSpPr>
              <a:spLocks noChangeShapeType="1"/>
            </p:cNvSpPr>
            <p:nvPr/>
          </p:nvSpPr>
          <p:spPr bwMode="auto">
            <a:xfrm>
              <a:off x="1906" y="2523"/>
              <a:ext cx="1668" cy="0"/>
            </a:xfrm>
            <a:prstGeom prst="line">
              <a:avLst/>
            </a:prstGeom>
            <a:noFill/>
            <a:ln w="539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0"/>
            <p:cNvSpPr>
              <a:spLocks noChangeShapeType="1"/>
            </p:cNvSpPr>
            <p:nvPr/>
          </p:nvSpPr>
          <p:spPr bwMode="auto">
            <a:xfrm>
              <a:off x="1973" y="3370"/>
              <a:ext cx="1179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381000"/>
            <a:ext cx="5324475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584" y="1052736"/>
            <a:ext cx="48768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（以两个栈共享一个数组为例）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201738" y="1731963"/>
            <a:ext cx="6826250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可用空间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11560" y="1484784"/>
            <a:ext cx="7848600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576" y="2134"/>
              <a:ext cx="177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2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2627313" y="5181600"/>
            <a:ext cx="5824537" cy="906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时，将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116013" y="5334000"/>
            <a:ext cx="151765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331913" y="3068638"/>
            <a:ext cx="6813550" cy="1482725"/>
            <a:chOff x="839" y="1933"/>
            <a:chExt cx="4292" cy="934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827088" y="2049463"/>
            <a:ext cx="800809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Top1、Top2 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分别给出第</a:t>
            </a:r>
            <a:r>
              <a:rPr lang="zh-CN" altLang="en-US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7659688" y="4065588"/>
            <a:ext cx="1335087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0188" y="4289425"/>
            <a:ext cx="2714625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407988" y="6157913"/>
            <a:ext cx="18780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82863" y="966788"/>
            <a:ext cx="32115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081463" y="1290638"/>
            <a:ext cx="231775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295775" y="3451225"/>
            <a:ext cx="104457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447198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48260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51657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550545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58451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1880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65151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684053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71850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4202113" y="4289425"/>
            <a:ext cx="3402012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184650" y="1704975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697038" y="6484938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727200" y="3859213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1695450" y="382905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7439025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4953000" y="386080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4960938" y="429101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1697038" y="1708150"/>
            <a:ext cx="249078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4967288" y="168116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221163" y="4427538"/>
            <a:ext cx="3214687" cy="1444625"/>
            <a:chOff x="2354" y="2187"/>
            <a:chExt cx="2025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354" y="2187"/>
              <a:ext cx="271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27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247" y="2187"/>
              <a:ext cx="271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857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683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455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08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05" y="2187"/>
              <a:ext cx="270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591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01" y="2187"/>
              <a:ext cx="271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3471863" y="3462338"/>
            <a:ext cx="428625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2928938" y="3994150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2355850" y="4530725"/>
            <a:ext cx="430213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1795463" y="4981575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3075" y="3160713"/>
            <a:ext cx="1003300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4284663" y="287813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4284663" y="259238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4278313" y="2316163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4267200" y="20383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4256088" y="17335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36512" y="-31774"/>
            <a:ext cx="9361040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6048375" y="5949950"/>
            <a:ext cx="3095625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栈和队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16100"/>
            <a:ext cx="3886200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52" y="1539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STACK[top1]=item；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1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48200" y="1676400"/>
            <a:ext cx="3886200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3849" y="1941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100" b="1" dirty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100" b="1" dirty="0">
                    <a:solidFill>
                      <a:srgbClr val="0033CC"/>
                    </a:solidFill>
                  </a:rPr>
                  <a:t>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STACK[top2]=item；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2</a:t>
              </a:r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26670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27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5753100"/>
            <a:ext cx="3989388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</a:rPr>
                <a:t>top1==top2</a:t>
              </a:r>
              <a:r>
                <a:rPr lang="en-US" altLang="zh-CN" sz="2800" b="1" dirty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8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088" y="3675063"/>
            <a:ext cx="7416800" cy="2052637"/>
            <a:chOff x="1208088" y="3675063"/>
            <a:chExt cx="7416800" cy="2052637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675063"/>
              <a:ext cx="6624638" cy="863600"/>
              <a:chOff x="720" y="2315"/>
              <a:chExt cx="4173" cy="544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315"/>
                <a:ext cx="3831" cy="2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/>
                  <a:t>0  1  2   </a:t>
                </a:r>
                <a:r>
                  <a:rPr lang="zh-CN" altLang="en-US" sz="16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1600" b="1" dirty="0"/>
                  <a:t>                                                                                                       </a:t>
                </a:r>
                <a:r>
                  <a:rPr lang="en-US" altLang="zh-CN" sz="1600" b="1" dirty="0"/>
                  <a:t>M</a:t>
                </a:r>
                <a:r>
                  <a:rPr lang="en-US" altLang="zh-CN" sz="16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6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36" y="2542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top1    top2</a:t>
                </a: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38238" y="387350"/>
            <a:ext cx="6813550" cy="1482725"/>
            <a:chOff x="839" y="1933"/>
            <a:chExt cx="4292" cy="934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420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066800"/>
            <a:ext cx="7924800" cy="4676775"/>
            <a:chOff x="384" y="768"/>
            <a:chExt cx="4992" cy="2946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2928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27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26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void  push(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s[ ], 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if(top1==top2</a:t>
              </a: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–1)             </a:t>
              </a:r>
              <a:r>
                <a:rPr lang="en-US" altLang="zh-CN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/* </a:t>
              </a:r>
              <a:r>
                <a:rPr lang="zh-CN" altLang="en-US" sz="24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      Error(“Full Stack!”);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26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STACK[++top1]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26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top2]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 1;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26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7513" y="115888"/>
            <a:ext cx="2057400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439988" y="304800"/>
            <a:ext cx="5561012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2420938"/>
            <a:ext cx="2743200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top1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–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9388" y="2420938"/>
            <a:ext cx="2940050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top2+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9675" y="4051300"/>
            <a:ext cx="6711950" cy="792163"/>
            <a:chOff x="739" y="2688"/>
            <a:chExt cx="4228" cy="499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88"/>
              <a:ext cx="42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0   1   2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</a:t>
              </a:r>
              <a:r>
                <a:rPr lang="en-US" altLang="zh-CN" sz="1600" b="1" dirty="0"/>
                <a:t>MAXSIZE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79613" y="5851525"/>
            <a:ext cx="2276475" cy="457200"/>
            <a:chOff x="1247" y="3686"/>
            <a:chExt cx="1434" cy="288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000" b="1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3763" y="333375"/>
            <a:ext cx="151765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3635375" y="2924175"/>
            <a:ext cx="1676400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790" y="2634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4863" y="4843463"/>
            <a:ext cx="7921625" cy="703262"/>
            <a:chOff x="476" y="3182"/>
            <a:chExt cx="4990" cy="443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900" b="1" dirty="0">
                  <a:solidFill>
                    <a:srgbClr val="FF3300"/>
                  </a:solidFill>
                </a:rPr>
                <a:t>top1==</a:t>
              </a:r>
              <a:r>
                <a:rPr lang="en-US" altLang="zh-CN" sz="19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900" b="1" dirty="0">
                  <a:solidFill>
                    <a:srgbClr val="FF3300"/>
                  </a:solidFill>
                </a:rPr>
                <a:t>1                                                                                          top2==MAXSIZE</a:t>
              </a: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110163" y="5851525"/>
            <a:ext cx="2254250" cy="457200"/>
            <a:chOff x="3219" y="3686"/>
            <a:chExt cx="1420" cy="288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000" b="1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165225" y="981075"/>
            <a:ext cx="6813550" cy="1482725"/>
            <a:chOff x="839" y="1933"/>
            <a:chExt cx="4292" cy="934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    top2</a:t>
              </a: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778827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/>
              <a:t>EleType</a:t>
            </a:r>
            <a:r>
              <a:rPr lang="en-US" altLang="zh-CN" sz="2600" b="1" dirty="0"/>
              <a:t>  pop( </a:t>
            </a:r>
            <a:r>
              <a:rPr lang="en-US" altLang="zh-CN" sz="2600" b="1" dirty="0" err="1"/>
              <a:t>ElemType</a:t>
            </a:r>
            <a:r>
              <a:rPr lang="en-US" altLang="zh-CN" sz="2600" b="1" dirty="0"/>
              <a:t> s[ ],  </a:t>
            </a:r>
            <a:r>
              <a:rPr lang="en-US" altLang="zh-CN" sz="2600" b="1" dirty="0" err="1"/>
              <a:t>int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Error(“Empty Stack1!”);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else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return s[top1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Error(“Empty Stack2!”);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else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return s[top2++];</a:t>
            </a:r>
          </a:p>
          <a:p>
            <a:pPr>
              <a:lnSpc>
                <a:spcPct val="75000"/>
              </a:lnSpc>
            </a:pP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877050" y="188913"/>
            <a:ext cx="2124075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524000" y="2128838"/>
            <a:ext cx="7620000" cy="1600200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524000" y="3645024"/>
            <a:ext cx="7620000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85800" y="2971800"/>
            <a:ext cx="7783513" cy="2362200"/>
            <a:chOff x="432" y="1872"/>
            <a:chExt cx="4903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10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链接栈就是用一个线性链表来实现一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个栈结构, 同时设置一个指针变量( 这里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不妨仍用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表示)指出当前栈顶元素所在链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结点的位置。栈为空时，有</a:t>
              </a:r>
              <a:r>
                <a:rPr kumimoji="1" lang="en-US" altLang="en-US" sz="2700" b="1" dirty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590550" y="609600"/>
            <a:ext cx="5486400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609600" y="1828800"/>
            <a:ext cx="2882900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8225" y="1295400"/>
            <a:ext cx="2873375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74740" y="4376812"/>
            <a:ext cx="2260600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400" y="549275"/>
            <a:ext cx="7856538" cy="2016125"/>
            <a:chOff x="336" y="255"/>
            <a:chExt cx="4949" cy="1270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8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在一个初始为空的链接栈中依次插入元素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0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栈的状态为</a:t>
              </a:r>
              <a:endParaRPr kumimoji="1" lang="zh-CN" altLang="en-US" sz="26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31640" y="2636912"/>
            <a:ext cx="6437313" cy="1265237"/>
            <a:chOff x="838" y="1480"/>
            <a:chExt cx="4055" cy="79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top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755576" y="5229200"/>
            <a:ext cx="7783513" cy="1340768"/>
            <a:chOff x="432" y="1872"/>
            <a:chExt cx="4903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88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2400" b="1" dirty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24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547813" y="1400175"/>
            <a:ext cx="5976937" cy="3108327"/>
            <a:chOff x="1111" y="709"/>
            <a:chExt cx="3765" cy="19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517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54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*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 Top; //</a:t>
              </a:r>
              <a:r>
                <a:rPr lang="zh-CN" altLang="en-US" sz="3600" b="1" baseline="-10000" dirty="0">
                  <a:solidFill>
                    <a:srgbClr val="FF0000"/>
                  </a:solidFill>
                </a:rPr>
                <a:t>即为链表的头结点指针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  </a:t>
              </a:r>
              <a:endParaRPr lang="en-US" altLang="zh-CN" sz="3600" b="1" baseline="-10000" dirty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-383283">
              <a:off x="1111" y="810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-448457">
              <a:off x="1243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619672" y="5085185"/>
            <a:ext cx="2736304" cy="1512167"/>
            <a:chOff x="3016" y="2704"/>
            <a:chExt cx="1584" cy="607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变量需要在多个函数间共享，为了简化操作在此定义为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22363" y="1319213"/>
            <a:ext cx="6802437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initStack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 Top=NULL;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325" y="990600"/>
            <a:ext cx="407987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228600"/>
            <a:ext cx="4398963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77900" y="4267200"/>
            <a:ext cx="7251700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6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return Top==NULL;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3733800"/>
            <a:ext cx="4572000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220072" y="2708218"/>
            <a:ext cx="2662422" cy="1800230"/>
            <a:chOff x="0" y="43922"/>
            <a:chExt cx="2662422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662422" cy="1800230"/>
              <a:chOff x="476" y="415"/>
              <a:chExt cx="596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461"/>
                <a:ext cx="499" cy="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4400" baseline="0" dirty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440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62400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79600" y="1066801"/>
            <a:ext cx="6021388" cy="1166813"/>
            <a:chOff x="982" y="1044"/>
            <a:chExt cx="3793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3300"/>
                  </a:solidFill>
                </a:rPr>
                <a:t>top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997075" y="1987550"/>
            <a:ext cx="533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216025" y="1752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66813" y="1776413"/>
            <a:ext cx="982662" cy="762000"/>
            <a:chOff x="533" y="1488"/>
            <a:chExt cx="619" cy="48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87475" y="1430338"/>
            <a:ext cx="1371600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" y="2609850"/>
            <a:ext cx="8534400" cy="4019550"/>
            <a:chOff x="152400" y="2609850"/>
            <a:chExt cx="8534400" cy="4019550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429000"/>
              <a:chOff x="288" y="2016"/>
              <a:chExt cx="5184" cy="2160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160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246"/>
                <a:ext cx="4956" cy="17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if( (p=(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(Node)))==NULL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Error(“No memory!”);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kumimoji="1" lang="en-US" altLang="zh-CN" sz="2500" b="1" dirty="0">
                    <a:solidFill>
                      <a:srgbClr val="FF0000"/>
                    </a:solidFill>
                  </a:rPr>
                  <a:t>data=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item;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link=Top;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Top=p;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5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57800" y="2397125"/>
            <a:ext cx="3276600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216525" y="304800"/>
            <a:ext cx="3089275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4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4800" y="152400"/>
            <a:ext cx="3962400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58875" y="990601"/>
            <a:ext cx="6818313" cy="1147763"/>
            <a:chOff x="480" y="1056"/>
            <a:chExt cx="4295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34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158875" y="19558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177925" y="1277938"/>
            <a:ext cx="1428750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15616" y="1628800"/>
            <a:ext cx="1447800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334001" y="228600"/>
            <a:ext cx="3462338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000" y="2362200"/>
            <a:ext cx="8574088" cy="4402138"/>
            <a:chOff x="381000" y="2362200"/>
            <a:chExt cx="8574088" cy="440213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819400"/>
              <a:ext cx="8229600" cy="3944938"/>
              <a:chOff x="240" y="1776"/>
              <a:chExt cx="5184" cy="2485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184" cy="2352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84" y="1942"/>
                <a:ext cx="4896" cy="23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pop( )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() 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Error(“Empty Stack!”);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FF0000"/>
                    </a:solidFill>
                  </a:rPr>
                  <a:t>           p=Top; 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&gt;data;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&gt;link;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 */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free(p);             </a:t>
                </a:r>
                <a:r>
                  <a:rPr lang="en-US" altLang="zh-CN" sz="23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return item;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             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2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94"/>
          <p:cNvSpPr>
            <a:spLocks noChangeArrowheads="1"/>
          </p:cNvSpPr>
          <p:nvPr/>
        </p:nvSpPr>
        <p:spPr bwMode="auto">
          <a:xfrm>
            <a:off x="2255838" y="2560638"/>
            <a:ext cx="42751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Oval 1135"/>
          <p:cNvSpPr>
            <a:spLocks noChangeArrowheads="1"/>
          </p:cNvSpPr>
          <p:nvPr/>
        </p:nvSpPr>
        <p:spPr bwMode="auto">
          <a:xfrm>
            <a:off x="1042988" y="1484313"/>
            <a:ext cx="6934200" cy="32766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FF0066"/>
              </a:gs>
            </a:gsLst>
            <a:lin ang="54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136783" dir="4091915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8676" name="Rectangle 1137"/>
          <p:cNvSpPr>
            <a:spLocks noChangeArrowheads="1"/>
          </p:cNvSpPr>
          <p:nvPr/>
        </p:nvSpPr>
        <p:spPr bwMode="auto">
          <a:xfrm>
            <a:off x="1319213" y="22098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第三讲 </a:t>
            </a:r>
          </a:p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栈和队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：计算器（表达式计算）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从标准输入中读入一个整数算术运算表达式，如</a:t>
            </a:r>
            <a:r>
              <a:rPr lang="en-US" altLang="zh-CN" dirty="0"/>
              <a:t>24 / ( 1 + 2 + 36 / 6 / 2 - 2) * ( 12 / 2 / 2 )= </a:t>
            </a:r>
            <a:r>
              <a:rPr lang="zh-CN" altLang="en-US" dirty="0"/>
              <a:t>，计算表达式结果，并输出。</a:t>
            </a:r>
          </a:p>
          <a:p>
            <a:pPr lvl="1"/>
            <a:r>
              <a:rPr lang="zh-CN" altLang="en-US" dirty="0"/>
              <a:t>要求：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、表达式运算符只有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，表达式末尾的’</a:t>
            </a:r>
            <a:r>
              <a:rPr lang="en-US" altLang="zh-CN" dirty="0"/>
              <a:t>=’</a:t>
            </a:r>
            <a:r>
              <a:rPr lang="zh-CN" altLang="en-US" dirty="0"/>
              <a:t>字符表示表达式输入结束，表达式中可能会出现空格；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、表达式中会出现圆括号，括号可能嵌套，不会出现错误的表达式；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、出现除号</a:t>
            </a:r>
            <a:r>
              <a:rPr lang="en-US" altLang="zh-CN" dirty="0"/>
              <a:t>/</a:t>
            </a:r>
            <a:r>
              <a:rPr lang="zh-CN" altLang="en-US" dirty="0"/>
              <a:t>时，以整数相除进行运算，结果仍为整数，例如：</a:t>
            </a:r>
            <a:r>
              <a:rPr lang="en-US" altLang="zh-CN" dirty="0"/>
              <a:t>5/3</a:t>
            </a:r>
            <a:r>
              <a:rPr lang="zh-CN" altLang="en-US" dirty="0"/>
              <a:t>结果应为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从键盘输入一个以’</a:t>
            </a:r>
            <a:r>
              <a:rPr lang="en-US" altLang="zh-CN" dirty="0"/>
              <a:t>=’</a:t>
            </a:r>
            <a:r>
              <a:rPr lang="zh-CN" altLang="en-US" dirty="0"/>
              <a:t>结尾的整数算术运算表达式。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在屏幕上输出计算结果（为整数）。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24 / ( 1 + 2 + 36 / 6 / 2 - 2) * ( 12 / 2 / 2 )=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：问题分析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对于一般形式的表达式（通常称为</a:t>
            </a:r>
            <a:r>
              <a:rPr lang="zh-CN" altLang="en-US" b="1" dirty="0">
                <a:solidFill>
                  <a:srgbClr val="7030A0"/>
                </a:solidFill>
              </a:rPr>
              <a:t>中缀表达式</a:t>
            </a:r>
            <a:r>
              <a:rPr lang="en-US" altLang="zh-CN" b="1" dirty="0">
                <a:solidFill>
                  <a:srgbClr val="7030A0"/>
                </a:solidFill>
              </a:rPr>
              <a:t>(infix)</a:t>
            </a:r>
            <a:r>
              <a:rPr lang="zh-CN" altLang="en-US" b="1" dirty="0"/>
              <a:t>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1916832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708920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在（计算机）计算表达式的值时面临的主要问题有：</a:t>
            </a:r>
            <a:endParaRPr lang="en-US" altLang="zh-CN" b="1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运算符有优先级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括号会改变计算的次序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488832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(postfix)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400" b="1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55576" y="515719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中缀表达式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后缀表达式（</a:t>
                      </a:r>
                      <a:r>
                        <a:rPr lang="en-US" altLang="zh-CN" dirty="0"/>
                        <a:t>RPN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+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 b *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a + b * c + ( d * e + f ) /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 d e * f + g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652120" y="1484784"/>
            <a:ext cx="3276600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1822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zh-CN" altLang="en-US" dirty="0"/>
              <a:t>中缀到后缀的转换规则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000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等符号，则从栈中弹出并输出优先级高于当前的符号，直到遇到一个优先级低的符号；然后将当前符号压入栈中。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遍历结束，将栈中所有元素依次弹出，直到栈为空。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），则从栈中弹出两个元素进行计算（注意：后弹出的是左运算数）。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23728" y="2276872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322" cy="1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今天许多编译器</a:t>
              </a: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通常</a:t>
              </a: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先将数学表达式转换成后缀表达式，然后再将后缀表达式转换成机器执行代码。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392488"/>
            <a:chOff x="289" y="1200"/>
            <a:chExt cx="5136" cy="260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2600" b="1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对于问题</a:t>
              </a:r>
              <a:r>
                <a:rPr lang="en-US" altLang="zh-CN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3.1</a:t>
              </a: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，在转换中缀表达的同进行表达式的计算。</a:t>
              </a:r>
              <a:r>
                <a:rPr lang="zh-CN" altLang="en-US" sz="24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24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3203848" y="1268760"/>
            <a:ext cx="2808312" cy="917079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203848" y="2420888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501008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8024" y="3501008"/>
            <a:ext cx="26642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3203848" y="4293096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5856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进行计算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28184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>
            <a:off x="4572000" y="980728"/>
            <a:ext cx="360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4608004" y="2185839"/>
            <a:ext cx="0" cy="235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3167844" y="2940566"/>
            <a:ext cx="36004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6012160" y="2940566"/>
            <a:ext cx="108012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3622540" y="1507432"/>
            <a:ext cx="134724" cy="48605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 flipH="1">
            <a:off x="3131840" y="3901118"/>
            <a:ext cx="36004" cy="1039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325290" y="1196752"/>
            <a:ext cx="3246710" cy="2814662"/>
          </a:xfrm>
          <a:prstGeom prst="bentConnector3">
            <a:avLst>
              <a:gd name="adj1" fmla="val -11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6012160" y="1727300"/>
            <a:ext cx="2448272" cy="2421780"/>
          </a:xfrm>
          <a:prstGeom prst="bentConnector3">
            <a:avLst>
              <a:gd name="adj1" fmla="val 99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4608004" y="4161780"/>
            <a:ext cx="3852428" cy="1313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4608004" y="5332452"/>
            <a:ext cx="0" cy="18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</p:cNvCxnSpPr>
          <p:nvPr/>
        </p:nvCxnSpPr>
        <p:spPr bwMode="auto">
          <a:xfrm>
            <a:off x="6012160" y="4812774"/>
            <a:ext cx="1656184" cy="704458"/>
          </a:xfrm>
          <a:prstGeom prst="bentConnector3">
            <a:avLst>
              <a:gd name="adj1" fmla="val 9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>
            <a:off x="3349897" y="5011143"/>
            <a:ext cx="319970" cy="21962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2411760" y="4149080"/>
            <a:ext cx="2232248" cy="2160240"/>
          </a:xfrm>
          <a:prstGeom prst="bentConnector3">
            <a:avLst>
              <a:gd name="adj1" fmla="val 2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788024" y="2132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不是等号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4168" y="12687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是等号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32040" y="5157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不为空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4371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557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561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符号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249108"/>
            <a:chOff x="289" y="1200"/>
            <a:chExt cx="5136" cy="251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72200" y="188640"/>
            <a:ext cx="2448272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08325" y="2393950"/>
            <a:ext cx="33353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08325" y="5407025"/>
            <a:ext cx="33353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3190875" y="23495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705225" y="23717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4221163" y="23653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4210050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4221163" y="304165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418306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4238625" y="245903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4437063" y="3030538"/>
            <a:ext cx="935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3744913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906963" y="3048000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74491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3197225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3717925" y="5407025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3751263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3856038" y="60198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3733800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4243388" y="5429250"/>
            <a:ext cx="576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4078288" y="6021388"/>
            <a:ext cx="12969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4256088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4254500" y="5440363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50825" y="333375"/>
            <a:ext cx="8642350" cy="1776413"/>
            <a:chOff x="250825" y="333375"/>
            <a:chExt cx="8642350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7256462" cy="1655763"/>
              <a:chOff x="703" y="286"/>
              <a:chExt cx="4571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84"/>
                <a:ext cx="444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次进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栈操作与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，经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过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PUSH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23850" y="3646488"/>
            <a:ext cx="8135938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751"/>
                <a:ext cx="395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表示栈顶元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素出栈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PUSH(1), PUSH(2), POP,</a:t>
                </a:r>
              </a:p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PUSH(5), PUSH(7), POP, PUSH(6)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415925"/>
            <a:ext cx="7272337" cy="2879725"/>
            <a:chOff x="839" y="262"/>
            <a:chExt cx="4581" cy="181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gradFill rotWithShape="1">
              <a:gsLst>
                <a:gs pos="0">
                  <a:srgbClr val="0000B4"/>
                </a:gs>
                <a:gs pos="50000">
                  <a:srgbClr val="000053"/>
                </a:gs>
                <a:gs pos="100000">
                  <a:srgbClr val="0000B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385"/>
              <a:ext cx="4546" cy="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  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若符号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分别表示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次进栈与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次出栈操作，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,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出的操作序列中的合法序列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(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即可以进行操作的序列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)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        ①  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82750" y="3716338"/>
            <a:ext cx="3814763" cy="476250"/>
            <a:chOff x="930" y="2411"/>
            <a:chExt cx="2403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30" y="241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93863" y="4437063"/>
            <a:ext cx="3803650" cy="465137"/>
            <a:chOff x="937" y="2865"/>
            <a:chExt cx="2396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37" y="2865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704975" y="5140325"/>
            <a:ext cx="3792538" cy="476250"/>
            <a:chOff x="944" y="3308"/>
            <a:chExt cx="2389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44" y="3308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97038" y="5827713"/>
            <a:ext cx="3811587" cy="514350"/>
            <a:chOff x="939" y="3741"/>
            <a:chExt cx="2401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39" y="374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2297113" y="3671888"/>
            <a:ext cx="4508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5867400" y="36449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2330450" y="378936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263775" y="3671888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2717800" y="36830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28003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6205538" y="363378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2740025" y="36893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2762250" y="381635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743700" y="3616325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23304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7258050" y="36449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8012113" y="1838325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8050213" y="2198688"/>
            <a:ext cx="176212" cy="220662"/>
            <a:chOff x="5012" y="1434"/>
            <a:chExt cx="111" cy="139"/>
          </a:xfrm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2274888" y="439261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2330450" y="450850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5873750" y="43307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22574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27400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3227388" y="50847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3287713" y="5229225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5867400" y="5089525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3265488" y="5113338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6216650" y="50847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3327400" y="523398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3260725" y="51244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3327400" y="52181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770688" y="50800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8234363" y="2447925"/>
            <a:ext cx="176212" cy="220663"/>
            <a:chOff x="5012" y="1434"/>
            <a:chExt cx="111" cy="139"/>
          </a:xfrm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2286000" y="58166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2751138" y="58213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3267075" y="583247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3327400" y="593883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5873750" y="575945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2806700" y="5959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6216650" y="57705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2762250" y="5821363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2822575" y="59547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6732588" y="57658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2341563" y="5949950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269163" y="576103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8012113" y="2757488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3265488" y="1528763"/>
            <a:ext cx="2519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17" grpId="0" animBg="1"/>
      <p:bldP spid="8131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6286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717032"/>
            <a:ext cx="63722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827584" y="0"/>
            <a:ext cx="504056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47664" y="1196752"/>
            <a:ext cx="6480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4437112"/>
            <a:ext cx="5040560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6156176" y="-46608"/>
            <a:ext cx="2715790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8"/>
                <a:ext cx="37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39552" y="5633864"/>
            <a:ext cx="8361684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26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331913" y="415925"/>
            <a:ext cx="720090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1927225" y="627063"/>
            <a:ext cx="63166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b,d,c,f,e,a,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）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65400" y="3909691"/>
            <a:ext cx="6769100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9388" y="3789363"/>
            <a:ext cx="210502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4338" y="4705350"/>
            <a:ext cx="2455862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</a:rPr>
              <a:t>void process(</a:t>
            </a:r>
            <a:r>
              <a:rPr lang="en-US" altLang="zh-CN" sz="1600" b="1" dirty="0" err="1">
                <a:latin typeface="+mn-lt"/>
              </a:rPr>
              <a:t>int</a:t>
            </a:r>
            <a:r>
              <a:rPr lang="en-US" altLang="zh-CN" sz="16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 err="1">
                <a:latin typeface="+mn-lt"/>
              </a:rPr>
              <a:t>printf</a:t>
            </a:r>
            <a:r>
              <a:rPr lang="en-US" altLang="zh-CN" sz="1600" b="1" dirty="0">
                <a:latin typeface="+mn-lt"/>
              </a:rPr>
              <a:t>(“%d “, n);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}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710113"/>
            <a:ext cx="2233613" cy="18145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/>
              <a:t>void process(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</a:t>
            </a:r>
          </a:p>
          <a:p>
            <a:pPr>
              <a:defRPr/>
            </a:pPr>
            <a:r>
              <a:rPr lang="en-US" altLang="zh-CN" sz="1600" b="1" dirty="0"/>
              <a:t>{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n;</a:t>
            </a:r>
          </a:p>
          <a:p>
            <a:pPr>
              <a:defRPr/>
            </a:pPr>
            <a:r>
              <a:rPr lang="en-US" altLang="zh-CN" sz="1600" b="1" dirty="0"/>
              <a:t>     while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&gt; 1)</a:t>
            </a:r>
          </a:p>
          <a:p>
            <a:pPr>
              <a:defRPr/>
            </a:pPr>
            <a:r>
              <a:rPr lang="en-US" altLang="zh-CN" sz="1600" b="1" dirty="0"/>
              <a:t>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(“%d “,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--);</a:t>
            </a:r>
          </a:p>
          <a:p>
            <a:pPr>
              <a:defRPr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6613"/>
            <a:ext cx="8864600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836613"/>
            <a:ext cx="9131300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5656" y="764704"/>
            <a:ext cx="18721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2420888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3933056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360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92" y="3933056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67744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80" y="4869160"/>
            <a:ext cx="8210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9792" y="2420888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064" y="3933056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016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40152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4328" y="3933056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428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22941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587059" y="1287924"/>
            <a:ext cx="824655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2411714" y="1287924"/>
            <a:ext cx="826591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916545" y="2728665"/>
            <a:ext cx="670514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587059" y="2728665"/>
            <a:ext cx="165124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3238305" y="2728665"/>
            <a:ext cx="2470843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3238305" y="2728665"/>
            <a:ext cx="485191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4" y="4240833"/>
            <a:ext cx="5356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916545" y="4240833"/>
            <a:ext cx="50793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2648618" y="4240833"/>
            <a:ext cx="58968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3238305" y="4240833"/>
            <a:ext cx="664105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5096890" y="4240833"/>
            <a:ext cx="61225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5709148" y="4240833"/>
            <a:ext cx="61187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7545162" y="4240833"/>
            <a:ext cx="54505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8090221" y="4240833"/>
            <a:ext cx="613594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32048" y="5516968"/>
          <a:ext cx="755576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2008" y="6669360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61967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259632" y="638132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187624" y="60212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84380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2483768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411760" y="5661248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413995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3851920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07904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36408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5076056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932040" y="5733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6588224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6300192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156176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884368" y="5446648"/>
          <a:ext cx="755576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7596336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452320" y="5445224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8728502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475656" y="1484784"/>
            <a:ext cx="576064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899592" y="2996952"/>
            <a:ext cx="432048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652120" y="0"/>
            <a:ext cx="3491880" cy="242989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400" dirty="0">
                <a:latin typeface="Times New Roman" pitchFamily="18" charset="0"/>
              </a:rPr>
              <a:t>汉诺塔</a:t>
            </a:r>
            <a:r>
              <a:rPr lang="en-US" altLang="zh-CN" sz="1400" dirty="0">
                <a:latin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 tower)</a:t>
            </a:r>
            <a:r>
              <a:rPr lang="zh-CN" altLang="en-US" sz="14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void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 </a:t>
            </a:r>
            <a:r>
              <a:rPr lang="en-US" altLang="zh-CN" sz="1400" dirty="0" err="1">
                <a:latin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printf</a:t>
            </a:r>
            <a:r>
              <a:rPr lang="en-US" altLang="zh-CN" sz="1400" dirty="0">
                <a:latin typeface="Times New Roman" pitchFamily="18" charset="0"/>
              </a:rPr>
              <a:t>(“MOVE %d: %c </a:t>
            </a:r>
            <a:r>
              <a:rPr lang="en-US" altLang="zh-CN" sz="1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40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}</a:t>
            </a:r>
            <a:endParaRPr lang="zh-CN" altLang="en-US" sz="16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6732240" y="2420888"/>
            <a:ext cx="944488" cy="952128"/>
            <a:chOff x="1776" y="2160"/>
            <a:chExt cx="1104" cy="1008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5580112" y="2420888"/>
            <a:ext cx="944488" cy="952128"/>
            <a:chOff x="1776" y="2160"/>
            <a:chExt cx="1104" cy="1008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7956376" y="2420888"/>
            <a:ext cx="944488" cy="952128"/>
            <a:chOff x="1776" y="2160"/>
            <a:chExt cx="1104" cy="1008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5652120" y="2924944"/>
            <a:ext cx="780229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5796136" y="2780928"/>
            <a:ext cx="615970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868144" y="2636912"/>
            <a:ext cx="451712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251520" y="4293096"/>
            <a:ext cx="432048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539552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1560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475656" y="328498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2915816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7824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051720" y="184482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3728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5364088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36096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6012160" y="3573016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84168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7812360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8436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248376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500404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7308304" y="4293096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382588"/>
            <a:ext cx="8734425" cy="6480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0419" name="Rectangle 53"/>
          <p:cNvSpPr>
            <a:spLocks noChangeArrowheads="1"/>
          </p:cNvSpPr>
          <p:nvPr/>
        </p:nvSpPr>
        <p:spPr bwMode="auto">
          <a:xfrm>
            <a:off x="179388" y="0"/>
            <a:ext cx="9145587" cy="406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400" b="1" dirty="0">
                <a:solidFill>
                  <a:srgbClr val="000066"/>
                </a:solidFill>
                <a:ea typeface="黑体" pitchFamily="2" charset="-122"/>
              </a:rPr>
              <a:t>栈与递归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（网站“栈和队列章节下发的执行程序</a:t>
            </a:r>
            <a:r>
              <a:rPr lang="en-US" altLang="zh-CN" sz="1800" b="1" dirty="0">
                <a:solidFill>
                  <a:srgbClr val="000066"/>
                </a:solidFill>
                <a:ea typeface="黑体" pitchFamily="2" charset="-122"/>
              </a:rPr>
              <a:t>---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感谢程序作者！！！</a:t>
            </a:r>
            <a:r>
              <a:rPr lang="en-US" altLang="zh-CN" sz="1800" b="1" dirty="0">
                <a:solidFill>
                  <a:srgbClr val="000066"/>
                </a:solidFill>
                <a:ea typeface="黑体" pitchFamily="2" charset="-122"/>
              </a:rPr>
              <a:t>.</a:t>
            </a:r>
            <a:r>
              <a:rPr lang="en-US" altLang="zh-CN" sz="1800" b="1" dirty="0" err="1">
                <a:solidFill>
                  <a:srgbClr val="000066"/>
                </a:solidFill>
                <a:ea typeface="黑体" pitchFamily="2" charset="-122"/>
              </a:rPr>
              <a:t>rar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”）</a:t>
            </a:r>
          </a:p>
        </p:txBody>
      </p:sp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3"/>
          <p:cNvSpPr>
            <a:spLocks noChangeArrowheads="1"/>
          </p:cNvSpPr>
          <p:nvPr/>
        </p:nvSpPr>
        <p:spPr bwMode="auto">
          <a:xfrm>
            <a:off x="179388" y="0"/>
            <a:ext cx="9145587" cy="406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400" b="1" dirty="0">
                <a:solidFill>
                  <a:srgbClr val="000066"/>
                </a:solidFill>
                <a:ea typeface="黑体" pitchFamily="2" charset="-122"/>
              </a:rPr>
              <a:t>课程网站：关于栈和递归</a:t>
            </a:r>
            <a:r>
              <a:rPr lang="en-US" altLang="zh-CN" sz="2400" b="1" dirty="0">
                <a:solidFill>
                  <a:srgbClr val="000066"/>
                </a:solidFill>
                <a:ea typeface="黑体" pitchFamily="2" charset="-122"/>
              </a:rPr>
              <a:t>.</a:t>
            </a:r>
            <a:r>
              <a:rPr lang="en-US" altLang="zh-CN" sz="2400" b="1" dirty="0" err="1">
                <a:solidFill>
                  <a:srgbClr val="000066"/>
                </a:solidFill>
                <a:ea typeface="黑体" pitchFamily="2" charset="-122"/>
              </a:rPr>
              <a:t>rar</a:t>
            </a:r>
            <a:endParaRPr lang="zh-CN" altLang="en-US" sz="2400" b="1" dirty="0">
              <a:solidFill>
                <a:srgbClr val="000066"/>
              </a:solidFill>
              <a:ea typeface="黑体" pitchFamily="2" charset="-122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9288463" cy="6381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28600"/>
            <a:ext cx="4038600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2681288" y="23701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31384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35956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40528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45100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57688" y="2871788"/>
            <a:ext cx="746125" cy="609600"/>
            <a:chOff x="2372" y="3504"/>
            <a:chExt cx="470" cy="38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4322763" y="314166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843088" y="1628775"/>
            <a:ext cx="5681662" cy="1244600"/>
            <a:chOff x="672" y="2387"/>
            <a:chExt cx="3579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3725" y="3517900"/>
            <a:ext cx="5695950" cy="1387475"/>
            <a:chOff x="768" y="1248"/>
            <a:chExt cx="3588" cy="87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16325" y="4330700"/>
            <a:ext cx="609600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0813" y="38989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11338" y="4794250"/>
            <a:ext cx="5695950" cy="1387475"/>
            <a:chOff x="768" y="960"/>
            <a:chExt cx="3588" cy="87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>
                  <a:solidFill>
                    <a:srgbClr val="000099"/>
                  </a:solidFill>
                </a:rPr>
                <a:t>M</a:t>
              </a:r>
              <a:r>
                <a:rPr lang="en-US" altLang="zh-CN" sz="1500" b="1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>
                  <a:solidFill>
                    <a:srgbClr val="000099"/>
                  </a:solidFill>
                </a:rPr>
                <a:t>1</a:t>
              </a:r>
              <a:r>
                <a:rPr lang="en-US" altLang="zh-CN" sz="1500" b="1">
                  <a:solidFill>
                    <a:schemeClr val="bg1"/>
                  </a:solidFill>
                </a:rPr>
                <a:t> </a:t>
              </a:r>
              <a:r>
                <a:rPr lang="en-US" altLang="zh-CN" sz="15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40138" y="5556250"/>
            <a:ext cx="762000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4021138" y="523398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522288" y="38052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522288" y="50720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88950" y="6115050"/>
            <a:ext cx="859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0825" y="228600"/>
            <a:ext cx="4321175" cy="609600"/>
            <a:chOff x="336" y="192"/>
            <a:chExt cx="1776" cy="384"/>
          </a:xfrm>
        </p:grpSpPr>
        <p:sp>
          <p:nvSpPr>
            <p:cNvPr id="6349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面向对象，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C++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，类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7664" y="1196752"/>
            <a:ext cx="4838184" cy="31393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class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dirty="0">
                <a:latin typeface="+mn-lt"/>
                <a:ea typeface="黑体" pitchFamily="49" charset="-122"/>
              </a:rPr>
              <a:t>stack {</a:t>
            </a: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stack();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stack::pop();          		      // </a:t>
            </a:r>
            <a:r>
              <a:rPr lang="zh-CN" altLang="en-US" dirty="0">
                <a:latin typeface="+mn-lt"/>
                <a:ea typeface="黑体" pitchFamily="49" charset="-122"/>
              </a:rPr>
              <a:t>出栈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stack::push(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&amp;item); //</a:t>
            </a:r>
            <a:r>
              <a:rPr lang="zh-CN" altLang="en-US" dirty="0">
                <a:latin typeface="+mn-lt"/>
                <a:ea typeface="黑体" pitchFamily="49" charset="-122"/>
              </a:rPr>
              <a:t>入栈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stack::top(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// </a:t>
            </a:r>
            <a:r>
              <a:rPr lang="zh-CN" altLang="en-US" dirty="0">
                <a:latin typeface="+mn-lt"/>
                <a:ea typeface="黑体" pitchFamily="49" charset="-122"/>
              </a:rPr>
              <a:t>读栈顶元素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bool</a:t>
            </a:r>
            <a:r>
              <a:rPr lang="en-US" altLang="zh-CN" dirty="0">
                <a:latin typeface="+mn-lt"/>
                <a:ea typeface="黑体" pitchFamily="49" charset="-122"/>
              </a:rPr>
              <a:t> stack::empty()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检查栈空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count; 		</a:t>
            </a:r>
            <a:r>
              <a:rPr lang="en-US" altLang="zh-CN" dirty="0">
                <a:ea typeface="黑体" pitchFamily="49" charset="-122"/>
              </a:rPr>
              <a:t>      </a:t>
            </a:r>
            <a:r>
              <a:rPr lang="en-US" altLang="zh-CN" dirty="0">
                <a:latin typeface="+mn-lt"/>
                <a:ea typeface="黑体" pitchFamily="49" charset="-122"/>
              </a:rPr>
              <a:t>// </a:t>
            </a:r>
            <a:r>
              <a:rPr lang="zh-CN" altLang="en-US" dirty="0">
                <a:latin typeface="+mn-lt"/>
                <a:ea typeface="黑体" pitchFamily="49" charset="-122"/>
              </a:rPr>
              <a:t>栈中元素个数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data[1000];                  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栈的顺序存储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};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51520" y="4437112"/>
            <a:ext cx="5472608" cy="1080120"/>
            <a:chOff x="336" y="192"/>
            <a:chExt cx="1776" cy="673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在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语言中能实现数据隐藏吗？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99992" y="5060072"/>
            <a:ext cx="2088232" cy="1797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dirty="0"/>
              <a:t>//</a:t>
            </a:r>
            <a:r>
              <a:rPr lang="en-US" altLang="zh-CN" sz="1200" dirty="0" err="1"/>
              <a:t>main.c</a:t>
            </a:r>
            <a:endParaRPr lang="en-US" altLang="zh-CN" sz="1200" dirty="0"/>
          </a:p>
          <a:p>
            <a:pPr>
              <a:lnSpc>
                <a:spcPts val="1900"/>
              </a:lnSpc>
            </a:pPr>
            <a:r>
              <a:rPr lang="en-US" altLang="zh-CN" sz="1200" dirty="0"/>
              <a:t>…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int</a:t>
            </a:r>
            <a:r>
              <a:rPr lang="en-US" altLang="zh-CN" sz="1200" dirty="0"/>
              <a:t>  main()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getSym</a:t>
            </a:r>
            <a:r>
              <a:rPr lang="en-US" altLang="zh-CN" sz="1200" dirty="0"/>
              <a:t>()   operate()  compute()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               {…}          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…</a:t>
            </a:r>
            <a:endParaRPr lang="en-US" altLang="zh-C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3720" y="3374995"/>
            <a:ext cx="2520280" cy="345222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dirty="0"/>
              <a:t>//</a:t>
            </a:r>
            <a:r>
              <a:rPr lang="en-US" altLang="zh-CN" sz="1400" dirty="0" err="1"/>
              <a:t>stack.c</a:t>
            </a:r>
            <a:endParaRPr lang="en-US" altLang="zh-CN" sz="1400" dirty="0"/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Num_stack</a:t>
            </a:r>
            <a:r>
              <a:rPr lang="en-US" altLang="zh-CN" sz="1200" dirty="0"/>
              <a:t>[MAXSIZE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enum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Op_stack</a:t>
            </a:r>
            <a:r>
              <a:rPr lang="en-US" altLang="zh-CN" sz="1200" dirty="0"/>
              <a:t>[MAXSIZE];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Nop</a:t>
            </a:r>
            <a:r>
              <a:rPr lang="en-US" altLang="zh-CN" sz="1200" dirty="0"/>
              <a:t>=-1; 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 </a:t>
            </a:r>
            <a:r>
              <a:rPr lang="en-US" altLang="zh-CN" sz="1200" dirty="0" err="1"/>
              <a:t>Otop</a:t>
            </a:r>
            <a:r>
              <a:rPr lang="en-US" altLang="zh-CN" sz="1200" dirty="0"/>
              <a:t>=-1</a:t>
            </a:r>
            <a:r>
              <a:rPr lang="en-US" altLang="zh-CN" sz="1100" dirty="0"/>
              <a:t>; 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pushNum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DataType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popNum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void </a:t>
            </a:r>
            <a:r>
              <a:rPr lang="en-US" altLang="zh-CN" sz="1200" dirty="0" err="1"/>
              <a:t>pushOp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enum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oper</a:t>
            </a:r>
            <a:r>
              <a:rPr lang="en-US" altLang="zh-CN" sz="1200" dirty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enum</a:t>
            </a:r>
            <a:r>
              <a:rPr lang="en-US" altLang="zh-CN" sz="1200" dirty="0"/>
              <a:t> operator  </a:t>
            </a:r>
            <a:r>
              <a:rPr lang="en-US" altLang="zh-CN" sz="1200" dirty="0" err="1"/>
              <a:t>popOp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enum</a:t>
            </a:r>
            <a:r>
              <a:rPr lang="en-US" altLang="zh-CN" sz="1200" dirty="0"/>
              <a:t> operator  </a:t>
            </a:r>
            <a:r>
              <a:rPr lang="en-US" altLang="zh-CN" sz="1200" dirty="0" err="1"/>
              <a:t>topOp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228600"/>
            <a:ext cx="6351240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队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的基本概念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61988" y="2057400"/>
            <a:ext cx="8329612" cy="2286000"/>
            <a:chOff x="417" y="1152"/>
            <a:chExt cx="5247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417" y="1152"/>
              <a:ext cx="4944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624" y="1248"/>
              <a:ext cx="5040" cy="12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     简称   。是一种只允许在表的一端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进行插入操作，而在表的另一端进行删除操作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的线性表。允许插入的一端称为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队尾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，队尾元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头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2064" y="1245"/>
              <a:ext cx="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1066" y="124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队列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90663" y="5276850"/>
            <a:ext cx="495300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633663" y="521493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31670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185863" y="5691188"/>
            <a:ext cx="17049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681413" y="519588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254375" y="5710238"/>
            <a:ext cx="14859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604963" y="53340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233863" y="5233988"/>
            <a:ext cx="3032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72200" y="990600"/>
            <a:ext cx="2438400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5800" y="1208088"/>
            <a:ext cx="3352800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7613" y="5695950"/>
            <a:ext cx="2154237" cy="461963"/>
            <a:chOff x="644" y="3588"/>
            <a:chExt cx="1357" cy="291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182938" y="5703888"/>
            <a:ext cx="2066925" cy="452437"/>
            <a:chOff x="1882" y="3593"/>
            <a:chExt cx="1302" cy="285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8338" y="1557338"/>
            <a:ext cx="8224837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3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6450" y="1773238"/>
            <a:ext cx="1676400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51500" y="1768475"/>
            <a:ext cx="1676400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9750" y="3614738"/>
            <a:ext cx="8399463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19475" y="5805488"/>
            <a:ext cx="3240088" cy="508000"/>
            <a:chOff x="2064" y="3657"/>
            <a:chExt cx="2041" cy="32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队的示意图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457200"/>
            <a:ext cx="7799387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25" y="370"/>
                <a:ext cx="1749" cy="399"/>
                <a:chOff x="1201" y="1342"/>
                <a:chExt cx="1749" cy="399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98" y="1340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9" y="1337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1339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7" y="1352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3" y="1338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7" y="1339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636713" y="1390650"/>
            <a:ext cx="4476750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36713" y="2705100"/>
            <a:ext cx="5524500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6713" y="4000500"/>
            <a:ext cx="5143500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51613" y="1581150"/>
            <a:ext cx="1047750" cy="2228850"/>
            <a:chOff x="4128" y="1236"/>
            <a:chExt cx="660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420" cy="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551613" y="4191000"/>
            <a:ext cx="1066800" cy="1830388"/>
            <a:chOff x="4127" y="2640"/>
            <a:chExt cx="672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420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endParaRPr lang="zh-CN" altLang="en-US" sz="3800" b="1" dirty="0">
                <a:solidFill>
                  <a:srgbClr val="FF3300"/>
                </a:solidFill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92275" y="4941888"/>
            <a:ext cx="5484813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304800"/>
            <a:ext cx="6153150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7750" y="973138"/>
            <a:ext cx="4629150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047750" y="1793875"/>
            <a:ext cx="56197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7750" y="1371600"/>
            <a:ext cx="4648200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8700" y="2209800"/>
            <a:ext cx="5486400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检索当前队头元素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619750" y="885825"/>
            <a:ext cx="644525" cy="1447800"/>
            <a:chOff x="3648" y="750"/>
            <a:chExt cx="406" cy="912"/>
          </a:xfrm>
        </p:grpSpPr>
        <p:sp>
          <p:nvSpPr>
            <p:cNvPr id="66577" name="Text Box 43"/>
            <p:cNvSpPr txBox="1">
              <a:spLocks noChangeArrowheads="1"/>
            </p:cNvSpPr>
            <p:nvPr/>
          </p:nvSpPr>
          <p:spPr bwMode="auto">
            <a:xfrm rot="545442">
              <a:off x="3648" y="750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8" name="Text Box 44"/>
            <p:cNvSpPr txBox="1">
              <a:spLocks noChangeArrowheads="1"/>
            </p:cNvSpPr>
            <p:nvPr/>
          </p:nvSpPr>
          <p:spPr bwMode="auto">
            <a:xfrm rot="545442">
              <a:off x="3660" y="100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9" name="Text Box 45"/>
            <p:cNvSpPr txBox="1">
              <a:spLocks noChangeArrowheads="1"/>
            </p:cNvSpPr>
            <p:nvPr/>
          </p:nvSpPr>
          <p:spPr bwMode="auto">
            <a:xfrm rot="545442">
              <a:off x="3660" y="1297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6000" y="3581400"/>
            <a:ext cx="6246813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365" cy="8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66700" indent="-266700"/>
            <a:r>
              <a:rPr lang="en-US" altLang="zh-CN" sz="2000" b="0" dirty="0"/>
              <a:t>void </a:t>
            </a:r>
            <a:r>
              <a:rPr lang="en-US" altLang="zh-CN" sz="2000" b="0" dirty="0" err="1"/>
              <a:t>enQueue</a:t>
            </a:r>
            <a:r>
              <a:rPr lang="en-US" altLang="zh-CN" sz="2000" b="0" dirty="0"/>
              <a:t>(Queue q,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); //</a:t>
            </a:r>
            <a:r>
              <a:rPr lang="zh-CN" altLang="en-US" sz="2000" b="0" dirty="0"/>
              <a:t>元素进队，即在队尾插入一  个元素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deQueue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元素出队，即队头删除一个元素</a:t>
            </a:r>
            <a:endParaRPr lang="en-US" altLang="zh-CN" sz="2000" b="0" dirty="0"/>
          </a:p>
          <a:p>
            <a:r>
              <a:rPr lang="en-US" altLang="zh-CN" sz="2000" b="0" dirty="0" err="1"/>
              <a:t>isFull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测试队列是否已满</a:t>
            </a:r>
            <a:endParaRPr lang="en-US" altLang="zh-CN" sz="2000" b="0" dirty="0"/>
          </a:p>
          <a:p>
            <a:r>
              <a:rPr lang="en-US" altLang="zh-CN" sz="2000" b="0" dirty="0" err="1"/>
              <a:t>isEmpty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测试队列是否为空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5562600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700213"/>
            <a:ext cx="8167688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390"/>
              <a:ext cx="4435" cy="10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在实际程序设计过程中，通常借助一个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一维数组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来描述队的顺序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存储结构，同时，设置两个变量</a:t>
              </a:r>
              <a:r>
                <a:rPr kumimoji="1" lang="zh-CN" altLang="en-US" sz="2700" b="1" dirty="0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90600" y="4437063"/>
            <a:ext cx="6534150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QUEUE[0..MAXSIZE-1]</a:t>
              </a:r>
            </a:p>
            <a:p>
              <a:r>
                <a:rPr lang="en-US" altLang="zh-CN" sz="1600" b="1" dirty="0"/>
                <a:t>             0       1        2       3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676400" y="50180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13360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046413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35052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691680" y="5013176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491880" y="5013176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9600" y="1219200"/>
            <a:ext cx="2667000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42988" y="5573713"/>
            <a:ext cx="1514475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916238" y="5567363"/>
            <a:ext cx="1555750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420939"/>
            <a:ext cx="5867400" cy="1106488"/>
            <a:chOff x="768" y="1709"/>
            <a:chExt cx="3696" cy="697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709"/>
              <a:ext cx="341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QUEUE[0..MAXSIZE–1]</a:t>
              </a:r>
            </a:p>
            <a:p>
              <a:r>
                <a:rPr lang="en-US" altLang="zh-CN" sz="1600" b="1" dirty="0"/>
                <a:t>             0       1        2      3        4       5                                              </a:t>
              </a:r>
              <a:r>
                <a:rPr lang="en-US" altLang="zh-CN" sz="14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2771800" y="2996952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211960" y="2996952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d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971600" y="4365104"/>
            <a:ext cx="6705600" cy="84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队为空, 有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7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front= </a:t>
            </a:r>
            <a:r>
              <a:rPr lang="en-US" altLang="en-US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    rear= </a:t>
            </a:r>
            <a:r>
              <a:rPr lang="en-US" altLang="zh-CN" sz="26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1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count=0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971600" y="5373216"/>
            <a:ext cx="5473700" cy="8756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>
                <a:solidFill>
                  <a:srgbClr val="003399"/>
                </a:solidFill>
                <a:ea typeface="幼圆" pitchFamily="49" charset="-122"/>
              </a:rPr>
              <a:t>测试队为空的条件是</a:t>
            </a:r>
            <a:r>
              <a:rPr kumimoji="1" lang="zh-CN" altLang="en-US" sz="27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/>
              <a:t>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==0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9600" y="404813"/>
            <a:ext cx="7994650" cy="167640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588" y="288"/>
              <a:ext cx="70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042988" y="136048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0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指出实际队头元素所在位置，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042988" y="941388"/>
            <a:ext cx="6172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0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038600" y="3525838"/>
            <a:ext cx="965200" cy="650875"/>
            <a:chOff x="2544" y="2280"/>
            <a:chExt cx="608" cy="410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187575" y="3517900"/>
            <a:ext cx="965200" cy="658813"/>
            <a:chOff x="1378" y="2275"/>
            <a:chExt cx="608" cy="415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043608" y="170080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3399"/>
                </a:solidFill>
              </a:rPr>
              <a:t>count</a:t>
            </a:r>
            <a:r>
              <a:rPr kumimoji="1" lang="en-US" altLang="en-US" sz="2000" b="1" dirty="0">
                <a:solidFill>
                  <a:srgbClr val="003399"/>
                </a:solidFill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指出实际队中元素个数。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214688"/>
            <a:ext cx="2590800" cy="2805112"/>
            <a:chOff x="3744" y="2025"/>
            <a:chExt cx="1632" cy="176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80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304800"/>
            <a:ext cx="3030538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552" y="1412776"/>
            <a:ext cx="8229601" cy="1600200"/>
            <a:chOff x="384" y="768"/>
            <a:chExt cx="5184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5040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把队列(数组)设想成头尾相连的循环表，使得数组前部由于删除操作而导致的无用空间尽可能得到重复利用，这样的队列称为           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1609" y="1358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1550" y="3429000"/>
            <a:ext cx="5113338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QUEUE[0..MAXSIZE</a:t>
              </a:r>
              <a:r>
                <a:rPr lang="en-US" altLang="zh-CN" sz="33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1]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76700"/>
              <a:ext cx="5073650" cy="798513"/>
              <a:chOff x="727" y="3162"/>
              <a:chExt cx="3196" cy="503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62"/>
                <a:ext cx="3159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3399"/>
                    </a:solidFill>
                  </a:rPr>
                  <a:t>0    1     2      3    4          </a:t>
                </a:r>
                <a:r>
                  <a:rPr lang="zh-CN" altLang="en-US" sz="18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1800" b="1" dirty="0">
                    <a:solidFill>
                      <a:srgbClr val="003399"/>
                    </a:solidFill>
                  </a:rPr>
                  <a:t>                    </a:t>
                </a:r>
                <a:r>
                  <a:rPr lang="en-US" altLang="zh-CN" sz="1600" b="1" dirty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1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800" b="1" dirty="0">
                    <a:solidFill>
                      <a:srgbClr val="003399"/>
                    </a:solidFill>
                  </a:rPr>
                  <a:t>1</a:t>
                </a: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4211960" y="116632"/>
            <a:ext cx="4932040" cy="1440159"/>
            <a:chOff x="3312" y="1510"/>
            <a:chExt cx="2064" cy="946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8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在实际应用中，由于队元素需要频繁的进出，上述结构很容易造成溢出，即</a:t>
              </a:r>
              <a:r>
                <a:rPr lang="en-US" altLang="zh-CN" sz="16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到达数组尾，而实际队中元素并没有超出数组大小。因此，在实际应用中通常将队设计成一个循环队列，从而提高空间利用率。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03350" y="1328738"/>
            <a:ext cx="6005513" cy="2605087"/>
            <a:chOff x="975" y="709"/>
            <a:chExt cx="3783" cy="1641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355"/>
              <a:ext cx="2694" cy="7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B2B2B2"/>
                  </a:solidFill>
                </a:rPr>
                <a:t>#define MAXSIZE     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QUEUE[MAXSIZE];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Front, </a:t>
              </a: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Rear,Count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;</a:t>
              </a: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-448457">
              <a:off x="1098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19672" y="4869160"/>
            <a:ext cx="2736304" cy="1224136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4860032" y="4941168"/>
            <a:ext cx="2736304" cy="1224136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1752600"/>
            <a:ext cx="6705600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(  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Front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Rear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Count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3886202"/>
            <a:ext cx="5262736" cy="1096963"/>
            <a:chOff x="336" y="2448"/>
            <a:chExt cx="3120" cy="691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6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2、测试队列是否为空或满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03313" y="4648200"/>
            <a:ext cx="3036505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0;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12160" y="3428308"/>
            <a:ext cx="2624535" cy="995363"/>
            <a:chOff x="4032" y="2677"/>
            <a:chExt cx="1465" cy="627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6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队空或满，返回1,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04800"/>
            <a:ext cx="5343128" cy="1050925"/>
            <a:chOff x="384" y="720"/>
            <a:chExt cx="1680" cy="662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9588" y="1104900"/>
            <a:ext cx="3833812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4427984" y="4653136"/>
            <a:ext cx="3816424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isFull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MAXSIZE;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4114800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63688" y="1772816"/>
            <a:ext cx="990600" cy="708025"/>
            <a:chOff x="912" y="1296"/>
            <a:chExt cx="624" cy="446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47850"/>
            <a:ext cx="649288" cy="622300"/>
            <a:chOff x="2112" y="1440"/>
            <a:chExt cx="409" cy="392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95650" y="1847850"/>
            <a:ext cx="666750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3679825" y="1368425"/>
            <a:ext cx="7921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9388" y="2516188"/>
            <a:ext cx="8583612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void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queue[ ],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)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Rear = (Rear+1) % MAXSIZE;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queue[Rear]=item;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Count++;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0       </a:t>
              </a:r>
              <a:r>
                <a:rPr lang="en-US" altLang="zh-CN" sz="1600" b="1"/>
                <a:t>1                                                                        M</a:t>
              </a:r>
              <a:r>
                <a:rPr lang="en-US" altLang="zh-CN" sz="1600" b="1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34938"/>
            <a:ext cx="4114800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30375"/>
            <a:ext cx="990600" cy="708025"/>
            <a:chOff x="912" y="1296"/>
            <a:chExt cx="624" cy="446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915816" y="1772816"/>
            <a:ext cx="649288" cy="622300"/>
            <a:chOff x="2112" y="1440"/>
            <a:chExt cx="409" cy="392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0200" y="1673225"/>
            <a:ext cx="609600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547664" y="980728"/>
            <a:ext cx="5130800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    </a:t>
              </a:r>
              <a:r>
                <a:rPr lang="en-US" altLang="zh-CN" sz="1600" b="1" dirty="0"/>
                <a:t>1          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1619672" y="134076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28600" y="2422525"/>
            <a:ext cx="8550275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queue[ ])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())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e=queue[Front];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Count--;                        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5580063" y="4005263"/>
              <a:ext cx="244792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1557338"/>
            <a:ext cx="7796213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388" y="366713"/>
            <a:ext cx="5867400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0850" y="1295400"/>
            <a:ext cx="3113088" cy="1016000"/>
            <a:chOff x="284" y="828"/>
            <a:chExt cx="1728" cy="640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55650" y="3756025"/>
            <a:ext cx="7486650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31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156325" y="404813"/>
            <a:ext cx="2728913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27088" y="5876925"/>
            <a:ext cx="712946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2362200" y="190500"/>
            <a:ext cx="428835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栈和队的整体印象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3419475" y="5588000"/>
            <a:ext cx="5392738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33350" y="1196976"/>
            <a:ext cx="3716338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2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344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43808" y="1556792"/>
            <a:ext cx="6121400" cy="4040187"/>
            <a:chOff x="1791" y="979"/>
            <a:chExt cx="3856" cy="2545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3410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22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21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2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6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355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7250" y="4891088"/>
            <a:ext cx="731520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15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39750" y="209550"/>
            <a:ext cx="7929563" cy="2108200"/>
            <a:chOff x="340" y="132"/>
            <a:chExt cx="4995" cy="1328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492" y="450"/>
              <a:ext cx="4843" cy="10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在一个初始为空的链接队列中依次插入 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数据元素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7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29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017588" y="2349500"/>
            <a:ext cx="78025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15616" y="1484784"/>
            <a:ext cx="6216650" cy="3579300"/>
            <a:chOff x="884" y="709"/>
            <a:chExt cx="3916" cy="1691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200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7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-448457">
              <a:off x="1007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229200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队头及队尾指针</a:t>
            </a:r>
            <a:r>
              <a:rPr lang="en-US" altLang="zh-CN" sz="2000" b="1" dirty="0"/>
              <a:t>front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rear</a:t>
            </a:r>
            <a:r>
              <a:rPr lang="zh-CN" altLang="en-US" sz="2000" b="1" dirty="0"/>
              <a:t>定义如下：</a:t>
            </a:r>
            <a:endParaRPr lang="en-US" altLang="zh-CN" sz="2000" b="1" dirty="0"/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QNodeptr</a:t>
            </a:r>
            <a:r>
              <a:rPr lang="en-US" altLang="zh-CN" sz="2000" b="1" dirty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000" b="1" dirty="0"/>
              <a:t>为了操作方便，通常将它们定义为</a:t>
            </a:r>
            <a:r>
              <a:rPr lang="zh-CN" altLang="en-US" sz="2000" b="1" dirty="0">
                <a:solidFill>
                  <a:srgbClr val="7030A0"/>
                </a:solidFill>
              </a:rPr>
              <a:t>全局变量</a:t>
            </a:r>
            <a:r>
              <a:rPr lang="en-US" altLang="zh-CN" sz="2000" b="1" dirty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875" y="1606550"/>
            <a:ext cx="7391400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Front=NULL;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Rear=NULL；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875" y="4495800"/>
            <a:ext cx="7391400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Front==NULL;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08725" y="4641850"/>
            <a:ext cx="2378075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6075" y="304800"/>
            <a:ext cx="3433763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4675" y="966788"/>
            <a:ext cx="3505200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3413" y="3821113"/>
            <a:ext cx="4419600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436688" y="2713038"/>
            <a:ext cx="871892" cy="685800"/>
            <a:chOff x="1436688" y="2713038"/>
            <a:chExt cx="871892" cy="685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38"/>
              <a:ext cx="838200" cy="685800"/>
              <a:chOff x="816" y="1920"/>
              <a:chExt cx="528" cy="43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081088" y="1989138"/>
            <a:ext cx="233838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2"/>
                </a:solidFill>
              </a:rPr>
              <a:t>front</a:t>
            </a:r>
            <a:r>
              <a:rPr lang="en-US" altLang="zh-CN" sz="2200" b="1">
                <a:solidFill>
                  <a:srgbClr val="FFFFFF"/>
                </a:solidFill>
              </a:rPr>
              <a:t>      </a:t>
            </a:r>
            <a:r>
              <a:rPr lang="en-US" altLang="zh-CN" sz="2200" b="1">
                <a:solidFill>
                  <a:srgbClr val="B20059"/>
                </a:solidFill>
              </a:rPr>
              <a:t>rear</a:t>
            </a:r>
            <a:endParaRPr lang="zh-CN" altLang="en-US" sz="2200" b="1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62088" y="2332038"/>
            <a:ext cx="76200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1844675" y="2320925"/>
            <a:ext cx="357188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30275" y="4194177"/>
            <a:ext cx="6130925" cy="1144588"/>
            <a:chOff x="480" y="2642"/>
            <a:chExt cx="3862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7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accent2"/>
                  </a:solidFill>
                </a:rPr>
                <a:t>front</a:t>
              </a: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43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rgbClr val="B20059"/>
                  </a:solidFill>
                </a:rPr>
                <a:t>rear</a:t>
              </a: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31025" y="4953000"/>
            <a:ext cx="865542" cy="685800"/>
            <a:chOff x="6931025" y="4953000"/>
            <a:chExt cx="865542" cy="685800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0"/>
              <a:ext cx="838200" cy="685800"/>
              <a:chOff x="4272" y="3120"/>
              <a:chExt cx="528" cy="43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6416675" y="51593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959475" y="4514850"/>
            <a:ext cx="1104900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4572000" y="6010275"/>
            <a:ext cx="2600325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>
                  <a:solidFill>
                    <a:srgbClr val="B20059"/>
                  </a:solidFill>
                </a:rPr>
                <a:t>&gt;link=</a:t>
              </a:r>
              <a:r>
                <a:rPr lang="en-US" altLang="zh-CN" sz="2400" b="1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400" b="1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7715250" y="3716338"/>
            <a:ext cx="1355725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5857875" y="620713"/>
            <a:ext cx="2813050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81000" y="381000"/>
            <a:ext cx="3400425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0213" y="1268413"/>
            <a:ext cx="6157912" cy="587375"/>
            <a:chOff x="430213" y="1268413"/>
            <a:chExt cx="6157912" cy="587375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03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front</a:t>
              </a:r>
              <a:r>
                <a:rPr lang="en-US" altLang="zh-CN" sz="2400" b="1">
                  <a:solidFill>
                    <a:srgbClr val="0000CC"/>
                  </a:solidFill>
                </a:rPr>
                <a:t>=</a:t>
              </a:r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0000CC"/>
                  </a:solidFill>
                </a:rPr>
                <a:t>=NULL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244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23850" y="3573463"/>
            <a:ext cx="3654425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244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14400"/>
            <a:ext cx="8523287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2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if((p=(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2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200" b="1" dirty="0">
                  <a:solidFill>
                    <a:srgbClr val="002B80"/>
                  </a:solidFill>
                </a:rPr>
                <a:t>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if(Front==NULL)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Front=p;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25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25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Rear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Rear=p;        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233363"/>
            <a:ext cx="2209800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000" y="1136651"/>
            <a:ext cx="7285038" cy="1195388"/>
            <a:chOff x="480" y="786"/>
            <a:chExt cx="4589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20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85850" y="1412875"/>
            <a:ext cx="1200150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4800" y="1851025"/>
            <a:ext cx="8153400" cy="4659313"/>
            <a:chOff x="304800" y="1851025"/>
            <a:chExt cx="8153400" cy="4659313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3843338"/>
              <a:chOff x="336" y="1776"/>
              <a:chExt cx="4992" cy="2421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400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(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500" b="1" dirty="0" err="1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() 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Error(“Empty queue!”);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队为空，删除失败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p=Front;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return  item;           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队非空，删除成功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563938" y="908050"/>
            <a:ext cx="2970212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500" b="1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500" b="1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81000" y="152400"/>
            <a:ext cx="3400425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1143000"/>
            <a:ext cx="7696200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7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2D88"/>
                  </a:solidFill>
                  <a:ea typeface="幼圆" pitchFamily="49" charset="-122"/>
                </a:rPr>
                <a:t>        所谓销毁一个队是指将队列所对应的链表中所有结点都删除，并且释放其存储空间，使队成为一个空队(空链表)。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031875" y="3581400"/>
            <a:ext cx="6973888" cy="1111250"/>
            <a:chOff x="650" y="2544"/>
            <a:chExt cx="4393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21" y="2960"/>
              <a:ext cx="231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68" y="3004"/>
              <a:ext cx="154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650" y="254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34" y="2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914400" y="5334000"/>
            <a:ext cx="6069013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381000" y="260350"/>
            <a:ext cx="3903663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B20059"/>
                  </a:solidFill>
                </a:rPr>
                <a:t>5. 销毁一个队</a:t>
              </a:r>
              <a:endParaRPr kumimoji="1" lang="zh-CN" altLang="en-US" sz="3100" dirty="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" y="1066800"/>
            <a:ext cx="7772400" cy="3581400"/>
            <a:chOff x="432" y="768"/>
            <a:chExt cx="4896" cy="225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1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2D88"/>
                  </a:solidFill>
                </a:rPr>
                <a:t>destroyLQueue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while(Front != NULL){   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队非空时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Rear=Front</a:t>
              </a:r>
              <a:r>
                <a:rPr lang="en-US" altLang="zh-CN" sz="2600" b="1" dirty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free(Front);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  <a:endParaRPr lang="en-US" altLang="zh-CN" sz="22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Front=Rear;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6575" y="379413"/>
            <a:ext cx="2378075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4155" y="5051425"/>
            <a:ext cx="7186613" cy="1143000"/>
            <a:chOff x="612" y="528"/>
            <a:chExt cx="4527" cy="72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022" y="988"/>
              <a:ext cx="384" cy="240"/>
              <a:chOff x="1344" y="1296"/>
              <a:chExt cx="384" cy="240"/>
            </a:xfrm>
          </p:grpSpPr>
          <p:sp>
            <p:nvSpPr>
              <p:cNvPr id="83997" name="Rectangle 2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8" name="Rectangle 22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694" y="988"/>
              <a:ext cx="384" cy="240"/>
              <a:chOff x="1344" y="1296"/>
              <a:chExt cx="384" cy="240"/>
            </a:xfrm>
          </p:grpSpPr>
          <p:sp>
            <p:nvSpPr>
              <p:cNvPr id="83995" name="Rectangle 24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6" name="Rectangle 25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66" y="988"/>
              <a:ext cx="384" cy="240"/>
              <a:chOff x="1344" y="1296"/>
              <a:chExt cx="384" cy="240"/>
            </a:xfrm>
          </p:grpSpPr>
          <p:sp>
            <p:nvSpPr>
              <p:cNvPr id="83993" name="Rectangle 27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Rectangle 28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01" y="988"/>
              <a:ext cx="384" cy="240"/>
              <a:chOff x="1344" y="1296"/>
              <a:chExt cx="384" cy="240"/>
            </a:xfrm>
          </p:grpSpPr>
          <p:sp>
            <p:nvSpPr>
              <p:cNvPr id="83991" name="Rectangle 30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31"/>
              <p:cNvSpPr>
                <a:spLocks noChangeArrowheads="1"/>
              </p:cNvSpPr>
              <p:nvPr/>
            </p:nvSpPr>
            <p:spPr bwMode="auto">
              <a:xfrm>
                <a:off x="1567" y="1305"/>
                <a:ext cx="161" cy="231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286" y="988"/>
              <a:ext cx="384" cy="240"/>
              <a:chOff x="1344" y="1296"/>
              <a:chExt cx="384" cy="240"/>
            </a:xfrm>
          </p:grpSpPr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978" name="Line 35"/>
            <p:cNvSpPr>
              <a:spLocks noChangeShapeType="1"/>
            </p:cNvSpPr>
            <p:nvPr/>
          </p:nvSpPr>
          <p:spPr bwMode="auto">
            <a:xfrm flipV="1">
              <a:off x="1358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Line 36"/>
            <p:cNvSpPr>
              <a:spLocks noChangeShapeType="1"/>
            </p:cNvSpPr>
            <p:nvPr/>
          </p:nvSpPr>
          <p:spPr bwMode="auto">
            <a:xfrm flipV="1">
              <a:off x="2019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37"/>
            <p:cNvSpPr>
              <a:spLocks noChangeShapeType="1"/>
            </p:cNvSpPr>
            <p:nvPr/>
          </p:nvSpPr>
          <p:spPr bwMode="auto">
            <a:xfrm flipV="1">
              <a:off x="2665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38"/>
            <p:cNvSpPr>
              <a:spLocks noChangeShapeType="1"/>
            </p:cNvSpPr>
            <p:nvPr/>
          </p:nvSpPr>
          <p:spPr bwMode="auto">
            <a:xfrm flipV="1">
              <a:off x="3326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39"/>
            <p:cNvSpPr>
              <a:spLocks noChangeShapeType="1"/>
            </p:cNvSpPr>
            <p:nvPr/>
          </p:nvSpPr>
          <p:spPr bwMode="auto">
            <a:xfrm flipV="1">
              <a:off x="3950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Text Box 40"/>
            <p:cNvSpPr txBox="1">
              <a:spLocks noChangeArrowheads="1"/>
            </p:cNvSpPr>
            <p:nvPr/>
          </p:nvSpPr>
          <p:spPr bwMode="auto">
            <a:xfrm>
              <a:off x="3673" y="944"/>
              <a:ext cx="252" cy="22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solidFill>
                    <a:schemeClr val="bg1"/>
                  </a:solidFill>
                  <a:ea typeface="宋体" charset="-122"/>
                </a:rPr>
                <a:t>…</a:t>
              </a:r>
              <a:endParaRPr lang="zh-CN" altLang="en-US" sz="2600" b="1" baseline="-10000">
                <a:solidFill>
                  <a:schemeClr val="bg1"/>
                </a:solidFill>
              </a:endParaRPr>
            </a:p>
          </p:txBody>
        </p:sp>
        <p:sp>
          <p:nvSpPr>
            <p:cNvPr id="83984" name="Text Box 41"/>
            <p:cNvSpPr txBox="1">
              <a:spLocks noChangeArrowheads="1"/>
            </p:cNvSpPr>
            <p:nvPr/>
          </p:nvSpPr>
          <p:spPr bwMode="auto">
            <a:xfrm>
              <a:off x="4509" y="988"/>
              <a:ext cx="195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>
                  <a:solidFill>
                    <a:schemeClr val="bg1"/>
                  </a:solidFill>
                </a:rPr>
                <a:t>^</a:t>
              </a:r>
            </a:p>
          </p:txBody>
        </p:sp>
        <p:sp>
          <p:nvSpPr>
            <p:cNvPr id="83985" name="Text Box 42"/>
            <p:cNvSpPr txBox="1">
              <a:spLocks noChangeArrowheads="1"/>
            </p:cNvSpPr>
            <p:nvPr/>
          </p:nvSpPr>
          <p:spPr bwMode="auto">
            <a:xfrm>
              <a:off x="612" y="56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3986" name="Line 43"/>
            <p:cNvSpPr>
              <a:spLocks noChangeShapeType="1"/>
            </p:cNvSpPr>
            <p:nvPr/>
          </p:nvSpPr>
          <p:spPr bwMode="auto">
            <a:xfrm rot="904659">
              <a:off x="841" y="818"/>
              <a:ext cx="192" cy="144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Rectangle 44"/>
            <p:cNvSpPr>
              <a:spLocks noChangeArrowheads="1"/>
            </p:cNvSpPr>
            <p:nvPr/>
          </p:nvSpPr>
          <p:spPr bwMode="auto">
            <a:xfrm>
              <a:off x="4656" y="528"/>
              <a:ext cx="483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rear</a:t>
              </a:r>
              <a:endParaRPr lang="zh-CN" altLang="en-US" sz="2500" b="1">
                <a:solidFill>
                  <a:srgbClr val="FF3300"/>
                </a:solidFill>
              </a:endParaRPr>
            </a:p>
          </p:txBody>
        </p:sp>
        <p:sp>
          <p:nvSpPr>
            <p:cNvPr id="83988" name="Line 45"/>
            <p:cNvSpPr>
              <a:spLocks noChangeShapeType="1"/>
            </p:cNvSpPr>
            <p:nvPr/>
          </p:nvSpPr>
          <p:spPr bwMode="auto">
            <a:xfrm flipH="1">
              <a:off x="4608" y="768"/>
              <a:ext cx="144" cy="192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：银行排队模拟</a:t>
            </a:r>
            <a:r>
              <a:rPr lang="en-US" altLang="zh-CN" dirty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1371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0"/>
            <a:ext cx="1581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520" y="1052858"/>
            <a:ext cx="8712968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</a:t>
              </a:r>
              <a:r>
                <a:rPr lang="en-US" altLang="zh-CN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-queuing</a:t>
              </a:r>
              <a:r>
                <a:rPr lang="en-US" altLang="zh-CN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theory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179512" y="3140968"/>
            <a:ext cx="8712968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1646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dirty="0"/>
              <a:t>7</a:t>
            </a:r>
            <a:r>
              <a:rPr lang="zh-CN" altLang="en-US" dirty="0"/>
              <a:t>人时，客户将有抱怨，此时银行可临时将其它窗口中一个或两个改为对私服务，当客户少于</a:t>
            </a:r>
            <a:r>
              <a:rPr lang="en-US" altLang="zh-CN" dirty="0"/>
              <a:t>7</a:t>
            </a:r>
            <a:r>
              <a:rPr lang="zh-CN" altLang="en-US" dirty="0"/>
              <a:t>人时，将恢复原有业务。设计一个程序用来模拟银行服务。</a:t>
            </a:r>
          </a:p>
          <a:p>
            <a:r>
              <a:rPr lang="zh-CN" altLang="en-US" b="1" dirty="0"/>
              <a:t>输入</a:t>
            </a:r>
            <a:r>
              <a:rPr lang="zh-CN" altLang="en-US" dirty="0"/>
              <a:t>：首先输入一个整数表示时间周期数，然后再依次输入每个时间周期中因私业务的到达 客户数。注：一个时间周期指的是银行处理一笔业务的平均处理时间，可以是一分钟、三分钟或其它。例如：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pPr marL="342900" indent="-342900"/>
            <a:r>
              <a:rPr lang="en-US" altLang="zh-CN" dirty="0"/>
              <a:t>2  5  13  11  15   9  </a:t>
            </a:r>
          </a:p>
          <a:p>
            <a:pPr marL="342900" indent="-342900"/>
            <a:r>
              <a:rPr lang="zh-CN" altLang="en-US" dirty="0"/>
              <a:t>说明：表明在</a:t>
            </a:r>
            <a:r>
              <a:rPr lang="en-US" altLang="zh-CN" dirty="0"/>
              <a:t>6</a:t>
            </a:r>
            <a:r>
              <a:rPr lang="zh-CN" altLang="en-US" dirty="0"/>
              <a:t>个时间周期内，第</a:t>
            </a:r>
            <a:r>
              <a:rPr lang="en-US" altLang="zh-CN" dirty="0"/>
              <a:t>1</a:t>
            </a:r>
            <a:r>
              <a:rPr lang="zh-CN" altLang="en-US" dirty="0"/>
              <a:t>个周期来了</a:t>
            </a:r>
            <a:r>
              <a:rPr lang="en-US" altLang="zh-CN" dirty="0"/>
              <a:t>2</a:t>
            </a:r>
            <a:r>
              <a:rPr lang="zh-CN" altLang="en-US" dirty="0"/>
              <a:t>个（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1,2</a:t>
            </a:r>
            <a:r>
              <a:rPr lang="zh-CN" altLang="en-US" dirty="0"/>
              <a:t>），第</a:t>
            </a:r>
            <a:r>
              <a:rPr lang="en-US" altLang="zh-CN" dirty="0"/>
              <a:t>2</a:t>
            </a:r>
            <a:r>
              <a:rPr lang="zh-CN" altLang="en-US" dirty="0"/>
              <a:t>个来了</a:t>
            </a:r>
            <a:r>
              <a:rPr lang="en-US" altLang="zh-CN" dirty="0"/>
              <a:t>5</a:t>
            </a:r>
            <a:r>
              <a:rPr lang="zh-CN" altLang="en-US" dirty="0"/>
              <a:t>人（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3,4,5,6,7</a:t>
            </a:r>
            <a:r>
              <a:rPr lang="zh-CN" altLang="en-US" dirty="0"/>
              <a:t>），以此类推。</a:t>
            </a:r>
            <a:endParaRPr lang="en-US" altLang="zh-CN" dirty="0"/>
          </a:p>
          <a:p>
            <a:r>
              <a:rPr lang="zh-CN" altLang="en-US" b="1" dirty="0"/>
              <a:t>输出</a:t>
            </a:r>
            <a:r>
              <a:rPr lang="zh-CN" altLang="en-US" dirty="0"/>
              <a:t>：每个客户等待服务的时间周期数。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</a:t>
            </a:r>
            <a:r>
              <a:rPr lang="zh-CN" altLang="en-US" dirty="0"/>
              <a:t>应用中消费者显然是先来先得到服务。在此，显然可用一个</a:t>
            </a:r>
            <a:r>
              <a:rPr lang="zh-CN" altLang="en-US" b="1" dirty="0"/>
              <a:t>队列</a:t>
            </a:r>
            <a:r>
              <a:rPr lang="zh-CN" altLang="en-US" dirty="0"/>
              <a:t>来存放等待服务的</a:t>
            </a:r>
            <a:r>
              <a:rPr lang="zh-CN" altLang="en-US" b="1" dirty="0"/>
              <a:t>客户</a:t>
            </a:r>
            <a:r>
              <a:rPr lang="zh-CN" altLang="en-US" dirty="0"/>
              <a:t>队列。每个客户有二个基本属性：排队序号和等待时间（时间周期数）：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cust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id;	//</a:t>
            </a:r>
            <a:r>
              <a:rPr lang="zh-CN" altLang="en-US" dirty="0"/>
              <a:t>客户排队序号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  //</a:t>
            </a:r>
            <a:r>
              <a:rPr lang="zh-CN" altLang="en-US" dirty="0"/>
              <a:t>客户等待服务的时间（时间周期数）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cust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[MAXSIZE]; //</a:t>
            </a:r>
            <a:r>
              <a:rPr lang="zh-CN" altLang="en-US" dirty="0"/>
              <a:t>等待服务的客户队列，一个循环队列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为了简化问题，可用一个变量来表示银行当前提供服务的</a:t>
            </a:r>
            <a:r>
              <a:rPr lang="zh-CN" altLang="en-US" b="1" dirty="0"/>
              <a:t>窗口数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snum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在本问题中，该变量的取值范围为</a:t>
            </a:r>
            <a:r>
              <a:rPr lang="en-US" altLang="zh-CN" dirty="0"/>
              <a:t>3&lt;= </a:t>
            </a:r>
            <a:r>
              <a:rPr lang="en-US" altLang="zh-CN" dirty="0" err="1"/>
              <a:t>snum</a:t>
            </a:r>
            <a:r>
              <a:rPr lang="en-US" altLang="zh-CN" dirty="0"/>
              <a:t> &lt;= 5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576" y="692696"/>
            <a:ext cx="7391400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524000" y="153035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.1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0" y="1946275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.2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2433638"/>
            <a:ext cx="5029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.3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3400425"/>
            <a:ext cx="419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892550"/>
            <a:ext cx="571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384675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961063" y="803275"/>
            <a:ext cx="2819400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24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289675" y="850900"/>
            <a:ext cx="2514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04025" y="1704975"/>
            <a:ext cx="1293813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13" y="3445"/>
              <a:ext cx="50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7" grpId="0"/>
      <p:bldP spid="305159" grpId="0"/>
      <p:bldP spid="30516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for(clock=1; ; clock++) //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 indent="803275"/>
            <a:r>
              <a:rPr lang="zh-CN" altLang="en-US" dirty="0">
                <a:latin typeface="楷体" pitchFamily="49" charset="-122"/>
                <a:ea typeface="楷体" pitchFamily="49" charset="-122"/>
              </a:rPr>
              <a:t>将每个客户的等待时间增加一个时间单元；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 If(clock &lt;=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2.2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从客户队列中取（出队）相应数目（按实际服务窗口数）客户获得服务；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3.2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然后根据等待服务客户数重新计算服务窗口数；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1260475" lvl="1" indent="-457200"/>
            <a:r>
              <a:rPr lang="en-US" altLang="zh-CN" dirty="0">
                <a:latin typeface="楷体" pitchFamily="49" charset="-122"/>
                <a:ea typeface="楷体" pitchFamily="49" charset="-122"/>
              </a:rPr>
              <a:t>Else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结束模拟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084168" y="260648"/>
            <a:ext cx="2851150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7584" y="1340768"/>
            <a:ext cx="7200800" cy="4092537"/>
            <a:chOff x="289" y="1200"/>
            <a:chExt cx="5136" cy="235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Priority queue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5536" y="1196752"/>
            <a:ext cx="8137353" cy="4905122"/>
            <a:chOff x="-19" y="993"/>
            <a:chExt cx="5804" cy="2313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19" y="993"/>
              <a:ext cx="5804" cy="2235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5" y="1197"/>
              <a:ext cx="5061" cy="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在实际应用时，前述简单队列结构是不够的，先入先出机制需要使用某些优先规则来完善。如：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lvl="1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在服务行业，通常有残疾人、老人优先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在公路上某些特殊车辆（如救护车、消防车）优先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在操作系统进程调度中，具有高优先级的进程优先执行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优先队列（</a:t>
              </a:r>
              <a:r>
                <a:rPr lang="en-US" altLang="zh-CN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Priority Queue</a:t>
              </a: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：根据元素的优先级及在队列中的当前位置决定出队的顺序。</a:t>
              </a:r>
              <a:endParaRPr lang="zh-CN" altLang="en-US" sz="24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优先队列的实现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55576" y="1124744"/>
            <a:ext cx="7560840" cy="5402746"/>
            <a:chOff x="672" y="1008"/>
            <a:chExt cx="3504" cy="107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079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72" y="1048"/>
              <a:ext cx="3371" cy="9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方法一：使用两种变种链表实现。一种链表是所有元素都按进入顺序排列（队），取元素效率为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 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；另一种链表是根据元素的优先级决定新增位置（按优先级排序），新增元素效率为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。实现简单。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方法二：使用一个链表和一个指针数组，链表用于存放元素，一个指向链表的指针数组用于确定新加入的元素应该在哪个范围中，算法的时间复杂度为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O(      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。（</a:t>
              </a:r>
              <a:r>
                <a:rPr lang="en-US" altLang="zh-CN" sz="2400" dirty="0" err="1">
                  <a:solidFill>
                    <a:srgbClr val="000099"/>
                  </a:solidFill>
                </a:rPr>
                <a:t>J.O.Hendriksen</a:t>
              </a:r>
              <a:r>
                <a:rPr lang="zh-CN" altLang="en-US" sz="2400" dirty="0">
                  <a:solidFill>
                    <a:srgbClr val="000099"/>
                  </a:solidFill>
                </a:rPr>
                <a:t>提出）。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方法三：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用一个堆（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Heap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）结构实现。这是常用的一种高效实现优先队列的方法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（原理将在树中讲解），算法的时间复杂度为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log</a:t>
              </a:r>
              <a:r>
                <a:rPr lang="en-US" altLang="zh-CN" sz="2400" baseline="-25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N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） 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</a:t>
              </a:r>
              <a:endParaRPr lang="en-US" altLang="zh-CN" sz="2400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10" name="对象 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91680" y="4293096"/>
          <a:ext cx="424684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公式" r:id="rId4" imgW="241200" imgH="228600" progId="Equation.3">
                  <p:embed/>
                </p:oleObj>
              </mc:Choice>
              <mc:Fallback>
                <p:oleObj name="公式" r:id="rId4" imgW="241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424684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-821294">
            <a:off x="1944688" y="2466975"/>
            <a:ext cx="477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-821294">
            <a:off x="2438400" y="1600200"/>
            <a:ext cx="5607050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-821294">
            <a:off x="2833688" y="1946275"/>
            <a:ext cx="5472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533400" y="2514600"/>
          <a:ext cx="2133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hoto Editor 照片" r:id="rId3" imgW="533474" imgH="952633" progId="">
                  <p:embed/>
                </p:oleObj>
              </mc:Choice>
              <mc:Fallback>
                <p:oleObj name="Photo Editor 照片" r:id="rId3" imgW="533474" imgH="952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133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413000"/>
            <a:ext cx="647934" cy="1295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栈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队</a:t>
            </a:r>
            <a:endParaRPr lang="zh-CN" altLang="en-US" sz="3600" b="1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600200" y="957263"/>
            <a:ext cx="4343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00200" y="26336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00200" y="43481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600200" y="5605463"/>
            <a:ext cx="4495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栈、队的应用举例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743200" y="2192338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幼圆" pitchFamily="49" charset="-122"/>
              </a:rPr>
              <a:t>栈、队列是特殊线性表(特殊性)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667000" y="3868738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0" y="1384300"/>
            <a:ext cx="3962400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765300"/>
            <a:ext cx="5029200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57400" y="3060700"/>
            <a:ext cx="3829050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57400" y="3441700"/>
            <a:ext cx="6248400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057400" y="4756150"/>
            <a:ext cx="3848100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057400" y="5118100"/>
            <a:ext cx="6267450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143000" y="1201738"/>
            <a:ext cx="381000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245100" y="188913"/>
            <a:ext cx="3581400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14338"/>
            <a:ext cx="7772400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12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6575" y="115888"/>
            <a:ext cx="2378075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701925"/>
            <a:ext cx="68405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3846513"/>
            <a:ext cx="7070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0113" y="4430713"/>
            <a:ext cx="68405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0113" y="5064125"/>
            <a:ext cx="3700462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5126038" y="5389563"/>
            <a:ext cx="2535237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187450" y="1268413"/>
            <a:ext cx="720090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331913" y="1341438"/>
            <a:ext cx="70294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238" y="333375"/>
            <a:ext cx="2378075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720" y="2348880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8600"/>
            <a:ext cx="449580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栈的基本概念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8323263" cy="1847850"/>
            <a:chOff x="384" y="1152"/>
            <a:chExt cx="5243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5004" cy="9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的一端进行插入操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作和删除操作的线性表。允许操作的一端称为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顶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栈顶位置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的变量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给出。当表中没有元素时，称之为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08688" y="908050"/>
            <a:ext cx="313531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12925" y="4297363"/>
            <a:ext cx="3810000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831975" y="422116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9392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574925" y="421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93687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3336925" y="4214813"/>
            <a:ext cx="341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3717925" y="4259263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84525" y="4699000"/>
            <a:ext cx="608013" cy="609600"/>
            <a:chOff x="2160" y="3120"/>
            <a:chExt cx="383" cy="384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348038" y="4699000"/>
            <a:ext cx="515937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927725" y="4251325"/>
            <a:ext cx="1295400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12925" y="5440363"/>
            <a:ext cx="3810000" cy="1085850"/>
            <a:chOff x="1296" y="3504"/>
            <a:chExt cx="2400" cy="6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94075" y="5573713"/>
            <a:ext cx="2286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108325" y="5897563"/>
            <a:ext cx="628650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09600" y="1108075"/>
            <a:ext cx="3341688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934075" y="5411788"/>
            <a:ext cx="1552575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825" y="476250"/>
            <a:ext cx="4994275" cy="3921125"/>
            <a:chOff x="868" y="767"/>
            <a:chExt cx="3146" cy="2470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32138" y="5767388"/>
            <a:ext cx="3240087" cy="508000"/>
            <a:chOff x="1837" y="3633"/>
            <a:chExt cx="2041" cy="320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栈的示意图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23963" y="4759325"/>
            <a:ext cx="7235825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5207000" y="1557338"/>
            <a:ext cx="34337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28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6575</TotalTime>
  <Words>6503</Words>
  <Application>Microsoft Office PowerPoint</Application>
  <PresentationFormat>全屏显示(4:3)</PresentationFormat>
  <Paragraphs>1143</Paragraphs>
  <Slides>78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8" baseType="lpstr">
      <vt:lpstr>方正舒体</vt:lpstr>
      <vt:lpstr>黑体</vt:lpstr>
      <vt:lpstr>华文彩云</vt:lpstr>
      <vt:lpstr>华文行楷</vt:lpstr>
      <vt:lpstr>华文新魏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Calibri</vt:lpstr>
      <vt:lpstr>Symbol</vt:lpstr>
      <vt:lpstr>Times New Roman</vt:lpstr>
      <vt:lpstr>Wingdings</vt:lpstr>
      <vt:lpstr>BUAA2</vt:lpstr>
      <vt:lpstr>公式</vt:lpstr>
      <vt:lpstr>Photo Editor 照片</vt:lpstr>
      <vt:lpstr>数据结构与程序设计 (Data Structure and Programming)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问题3.1：计算器（表达式计算）</vt:lpstr>
      <vt:lpstr>问题3.1：问题分析</vt:lpstr>
      <vt:lpstr>中缀到后缀的转换规则</vt:lpstr>
      <vt:lpstr>后缀表达式计算</vt:lpstr>
      <vt:lpstr>PowerPoint 演示文稿</vt:lpstr>
      <vt:lpstr>问题3.1：算法分析</vt:lpstr>
      <vt:lpstr>问题3.1：算法分析</vt:lpstr>
      <vt:lpstr>问题3.1：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问题3.2 ：银行排队模拟(Simulation)</vt:lpstr>
      <vt:lpstr>问题3.2 ：问题分析及算法设计</vt:lpstr>
      <vt:lpstr>问题3.2 ：问题分析及算法设计</vt:lpstr>
      <vt:lpstr>问题3.2 ：思考</vt:lpstr>
      <vt:lpstr>优先队列（Priority queue）*</vt:lpstr>
      <vt:lpstr>优先队列的实现*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yhh</cp:lastModifiedBy>
  <cp:revision>75</cp:revision>
  <dcterms:created xsi:type="dcterms:W3CDTF">2015-06-18T09:40:41Z</dcterms:created>
  <dcterms:modified xsi:type="dcterms:W3CDTF">2018-01-10T09:12:31Z</dcterms:modified>
</cp:coreProperties>
</file>