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1"/>
  </p:notesMasterIdLst>
  <p:sldIdLst>
    <p:sldId id="257" r:id="rId2"/>
    <p:sldId id="258" r:id="rId3"/>
    <p:sldId id="272" r:id="rId4"/>
    <p:sldId id="273" r:id="rId5"/>
    <p:sldId id="259" r:id="rId6"/>
    <p:sldId id="332" r:id="rId7"/>
    <p:sldId id="267" r:id="rId8"/>
    <p:sldId id="311" r:id="rId9"/>
    <p:sldId id="312" r:id="rId10"/>
    <p:sldId id="325" r:id="rId11"/>
    <p:sldId id="326" r:id="rId12"/>
    <p:sldId id="327" r:id="rId13"/>
    <p:sldId id="329" r:id="rId14"/>
    <p:sldId id="334" r:id="rId15"/>
    <p:sldId id="328" r:id="rId16"/>
    <p:sldId id="330" r:id="rId17"/>
    <p:sldId id="331" r:id="rId18"/>
    <p:sldId id="333" r:id="rId19"/>
    <p:sldId id="335" r:id="rId20"/>
    <p:sldId id="336" r:id="rId21"/>
    <p:sldId id="337" r:id="rId22"/>
    <p:sldId id="402" r:id="rId23"/>
    <p:sldId id="338" r:id="rId24"/>
    <p:sldId id="339" r:id="rId25"/>
    <p:sldId id="340" r:id="rId26"/>
    <p:sldId id="399" r:id="rId27"/>
    <p:sldId id="341" r:id="rId28"/>
    <p:sldId id="395" r:id="rId29"/>
    <p:sldId id="343" r:id="rId30"/>
    <p:sldId id="384" r:id="rId31"/>
    <p:sldId id="385" r:id="rId32"/>
    <p:sldId id="342" r:id="rId33"/>
    <p:sldId id="345" r:id="rId34"/>
    <p:sldId id="349" r:id="rId35"/>
    <p:sldId id="350" r:id="rId36"/>
    <p:sldId id="348" r:id="rId37"/>
    <p:sldId id="351" r:id="rId38"/>
    <p:sldId id="352" r:id="rId39"/>
    <p:sldId id="353" r:id="rId40"/>
    <p:sldId id="354" r:id="rId41"/>
    <p:sldId id="355" r:id="rId42"/>
    <p:sldId id="356" r:id="rId43"/>
    <p:sldId id="388" r:id="rId44"/>
    <p:sldId id="404" r:id="rId45"/>
    <p:sldId id="400" r:id="rId46"/>
    <p:sldId id="358" r:id="rId47"/>
    <p:sldId id="360" r:id="rId48"/>
    <p:sldId id="375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98" r:id="rId57"/>
    <p:sldId id="389" r:id="rId58"/>
    <p:sldId id="390" r:id="rId59"/>
    <p:sldId id="391" r:id="rId60"/>
    <p:sldId id="392" r:id="rId61"/>
    <p:sldId id="393" r:id="rId62"/>
    <p:sldId id="403" r:id="rId63"/>
    <p:sldId id="396" r:id="rId64"/>
    <p:sldId id="394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425" r:id="rId73"/>
    <p:sldId id="426" r:id="rId74"/>
    <p:sldId id="411" r:id="rId75"/>
    <p:sldId id="412" r:id="rId76"/>
    <p:sldId id="413" r:id="rId77"/>
    <p:sldId id="414" r:id="rId78"/>
    <p:sldId id="415" r:id="rId79"/>
    <p:sldId id="405" r:id="rId80"/>
    <p:sldId id="406" r:id="rId81"/>
    <p:sldId id="407" r:id="rId82"/>
    <p:sldId id="408" r:id="rId83"/>
    <p:sldId id="409" r:id="rId84"/>
    <p:sldId id="427" r:id="rId85"/>
    <p:sldId id="428" r:id="rId86"/>
    <p:sldId id="429" r:id="rId87"/>
    <p:sldId id="416" r:id="rId88"/>
    <p:sldId id="417" r:id="rId89"/>
    <p:sldId id="401" r:id="rId9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9" end="67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1" autoAdjust="0"/>
  </p:normalViewPr>
  <p:slideViewPr>
    <p:cSldViewPr>
      <p:cViewPr varScale="1">
        <p:scale>
          <a:sx n="61" d="100"/>
          <a:sy n="61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C49C9A5-1619-4772-B580-058364B6C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4CC3B-CE24-4CD6-AB3E-C2249609F8C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4FBD1-DCA6-490B-900B-1C646E4CA25F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B1522-A4E2-4808-9A36-1C7F637ACE97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1B913-B6E5-4A71-B325-38A8F373AE9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2631A-58B6-4905-989F-2B18D4CEB09B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544C6-A3AA-4850-A00A-E376478A0262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05EED-E4DA-4DC6-BCCC-67C0D1CC03F3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491D6-0602-4BB1-A57D-E5AB811C5416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1666E-9E41-4A46-A7B7-BA23801CA196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73F9D-14E8-48E4-B9FE-9085317869C8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BE099-FF66-4E30-A216-B27F81808DA3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第七讲至位置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FED02-0B44-4850-8A34-1CE7217C4EB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6B508-EABE-4EC3-8761-0AD15D16300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9D580-A72D-455C-AD1B-07753A33CBF2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4D5E6-5068-4AB3-9A47-9D47F60FDDA1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51D80-A409-405A-83D5-3E7FDB238EE9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2147F-79FC-40AC-8006-90CA03EFF342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4D5E6-5068-4AB3-9A47-9D47F60FDDA1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0CC5C-58D2-4626-8729-1E153B6C40FD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F4FB6-2A77-46E7-B561-75ED8C765C0E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04550-CDFE-44E4-921C-2D741214E612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0652A-2BD3-480D-8757-0E65BD36EB07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36C276-CE18-4640-9DA2-2E4F3901FB85}" type="slidenum">
              <a:rPr lang="en-US" altLang="zh-CN" sz="1200" b="0"/>
              <a:pPr algn="r"/>
              <a:t>30</a:t>
            </a:fld>
            <a:endParaRPr lang="en-US" altLang="zh-CN" sz="1200" b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284A98-0AD7-4BE2-97C1-2FB3B1448C1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69767B-1ACA-4834-827D-2C0C0A42D191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983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7511391-6CFD-4846-89B6-4F01635D1225}" type="slidenum">
              <a:rPr lang="en-US" altLang="zh-CN" sz="1200" b="0"/>
              <a:pPr algn="r"/>
              <a:t>31</a:t>
            </a:fld>
            <a:endParaRPr lang="en-US" altLang="zh-CN" sz="1200" b="0"/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F5314-5A92-4A39-B483-3E2252B70C20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9CC94-F7C8-482F-AC64-7F8141DFF4EE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第七讲结束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98F19-A51E-4EB9-840D-A4EE3095F971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F204D-B0AF-48F1-ABB3-95385C06E11D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340DC-D439-407A-A56F-1674B3AA05CA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22B2-95B4-47E6-B924-983BDD5D3114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E84FC-CE11-4908-9406-E96A4D5DD3CB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EDCBD-B5D5-40D1-B6D1-8D291866717C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5CA4D-C89A-43FA-A01F-41C6225C176C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4C692-46AD-4B6A-9CF5-AA8050189E4A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FD2AD-55AB-482C-B548-AB7FFF204ACF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DB80E-1237-48D8-9A38-249612245260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88E2D-C6BF-4C0F-85FC-06A9FDBCD192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B77893-8BCA-4493-B629-192727282E30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第八讲应讲至位置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48413-B480-4DF9-B4BB-8701B5AA97E1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7E41B-803A-48A0-B0F3-22E3B9F4FA05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DB0F1-2FFE-4468-9B0E-7D12B0BEF3A8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11469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469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431A064-5B0A-4926-B60C-2459467B219D}" type="slidenum">
              <a:rPr lang="en-US" altLang="zh-CN" sz="1200" b="0"/>
              <a:pPr algn="r"/>
              <a:t>49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DC476-8DFD-4184-87C8-EE197507B384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1EE70D-2FC8-4C62-BCE2-213D9A20217F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5E6D6-1879-4976-8C20-B38A91E5F392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11776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进行测试，发现无输出。</a:t>
            </a:r>
          </a:p>
          <a:p>
            <a:pPr eaLnBrk="1" hangingPunct="1"/>
            <a:endParaRPr lang="en-US" altLang="zh-CN"/>
          </a:p>
        </p:txBody>
      </p:sp>
      <p:sp>
        <p:nvSpPr>
          <p:cNvPr id="11776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9D6F85E-CCE3-47FD-A8B0-A889309DAABD}" type="slidenum">
              <a:rPr lang="en-US" altLang="zh-CN" sz="1200" b="0"/>
              <a:pPr algn="r"/>
              <a:t>52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48B923-2240-446F-B16E-1A31A42167C2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CBA7B-9257-4FB0-B0D8-D22E812608E8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907BD-0061-4798-9151-320DF5F266A2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C6BAA-3DA3-4E29-B860-C8654FADC134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9768C-6816-4483-B5D6-95EACC653C2C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6000F-883C-41FD-B0A6-15B20135F0A5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7DFA4-C4F0-4515-8B7F-EEF5AA60A510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CFAC1-3D9B-49C4-9CFF-843C229EE8CD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58A56-0A30-49FB-98BC-A84A56D58134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457810-1020-4CA1-9BDA-A33A067D94FD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>
              <a:ea typeface="宋体" charset="-122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0428F-2FAD-4359-8453-63621A0899F1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2D580-F8ED-4F97-9FE4-14F3B70B6E9F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302F0-C753-480D-866C-F8DDBF800567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第六讲应讲至位置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06890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CDEA0-7335-4CAE-BF1A-C0CEAE0AB51B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69301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8CC39-66B8-4550-A3A5-879FB88F5F47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34825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239F1-DAB8-497E-A7DA-0406222CA7F8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7361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D51638-D119-495A-90D3-BA5101A44366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47654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CE435-2319-4AF0-AD7F-65407E5F6E00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02296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986C2-BDB7-406D-B83A-753B81A690E9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78298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716C8-F8C3-48AD-A42F-B02AD30E3E1A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83034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D402-C861-4EBF-B3EA-7FE133C10786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71578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9DCEC-4A8F-4147-A200-BD92D1C2A0D3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第四讲位置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011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8C90B-7CCA-40E9-9BB6-F9D788A82E77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F389D-A612-4CF1-AFAB-18552870E6A1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76963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CC2F4-EBAC-4D55-9ACD-A9716194F0B3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92148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6CA22-C9D1-4178-B2DC-90FEF7DCFADB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74892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918AB-D5ED-416C-B3D8-05EBCBD8BAA5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68807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801B7-ADB6-42C8-BF4E-61F0FF3A756C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82851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683DA-D120-4C97-9F0B-5237F350F716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71249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第六讲结束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331CF4-95FC-45F0-A0ED-848575624D67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323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B4D6A-B539-4319-ACA8-5514B8626C9D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5E8CDF-C0EE-444B-9ECA-073D2199DDCA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 eaLnBrk="0" hangingPunct="0">
              <a:defRPr/>
            </a:pPr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1650"/>
            <a:ext cx="7772400" cy="774700"/>
          </a:xfrm>
        </p:spPr>
        <p:txBody>
          <a:bodyPr>
            <a:spAutoFit/>
          </a:bodyPr>
          <a:lstStyle>
            <a:lvl1pPr algn="ctr">
              <a:defRPr sz="56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CEEBB-89B0-469F-82AE-E38A66B6E9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1325" y="153988"/>
            <a:ext cx="2046288" cy="5849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7700" y="153988"/>
            <a:ext cx="5991225" cy="58499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B67F3-0177-43BD-BDC3-A53D683466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6925" y="1447800"/>
            <a:ext cx="3476625" cy="2201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06925" y="3802063"/>
            <a:ext cx="3476625" cy="2201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5B4B5-E4F6-4C99-8B05-E1C6528F6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C程序设计基础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748FC-6C5F-4BE2-915F-5987622A6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71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323B3-4FF5-4F45-AF09-0F9021E1AA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6DC7-ADF0-4690-BA00-12B2C09833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1BED3-65F2-4B60-909A-4FF813156A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9577C-CC5F-47F2-92AC-DA9FFDA729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10315-676D-47B7-929E-26C002A06E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AB5EB-6534-40ED-BB80-7DB5D0689A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3E92B-4F46-4FAE-929D-AB757E63A4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95B3E-36B4-4FD7-922D-181E3AA4B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 eaLnBrk="0" hangingPunct="0">
              <a:defRPr/>
            </a:pPr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F419623A-6517-40E9-818B-259968E0B0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8" descr="sna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651500" y="0"/>
            <a:ext cx="3492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164388" y="630872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1600" b="0">
                <a:solidFill>
                  <a:srgbClr val="9F9F9F"/>
                </a:solidFill>
                <a:ea typeface="隶书" pitchFamily="49" charset="-122"/>
              </a:rPr>
              <a:t>晏海华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  <p:sldLayoutId id="2147484208" r:id="rId13"/>
  </p:sldLayoutIdLst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79400" indent="-2794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indent="109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919163" indent="4524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033463" indent="7953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4906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19478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4050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28622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772400" cy="123825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数据结构与程序设计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3800" dirty="0">
                <a:ea typeface="宋体" pitchFamily="2" charset="-122"/>
              </a:rPr>
              <a:t>(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D</a:t>
            </a:r>
            <a:r>
              <a:rPr lang="en-US" altLang="zh-CN" sz="3800" dirty="0">
                <a:ea typeface="宋体" pitchFamily="2" charset="-122"/>
              </a:rPr>
              <a:t>ata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S</a:t>
            </a:r>
            <a:r>
              <a:rPr lang="en-US" altLang="zh-CN" sz="3800" dirty="0">
                <a:ea typeface="宋体" pitchFamily="2" charset="-122"/>
              </a:rPr>
              <a:t>tructure and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P</a:t>
            </a:r>
            <a:r>
              <a:rPr lang="en-US" altLang="zh-CN" sz="3800" dirty="0">
                <a:ea typeface="宋体" pitchFamily="2" charset="-122"/>
              </a:rPr>
              <a:t>rogramming)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2AD7DB-C0F5-47CE-A000-6348F4953C06}"/>
              </a:ext>
            </a:extLst>
          </p:cNvPr>
          <p:cNvSpPr/>
          <p:nvPr/>
        </p:nvSpPr>
        <p:spPr>
          <a:xfrm>
            <a:off x="2718520" y="5495751"/>
            <a:ext cx="3433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北航计算机学院 晏海华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7CD0DA-BADB-4DC6-B108-E7DDA34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96" y="3559176"/>
            <a:ext cx="6400800" cy="13379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9400" indent="-279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563" indent="-296863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804863" indent="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919163" indent="4524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1033463" indent="7953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14906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19478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4050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28622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程序设计方法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问题分析</a:t>
            </a:r>
            <a:endParaRPr lang="en-US" altLang="zh-CN" sz="32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122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8E1323-92AA-465C-BA8D-5EFDD1171FB8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3.1</a:t>
            </a:r>
            <a:r>
              <a:rPr lang="zh-CN" altLang="en-US">
                <a:ea typeface="宋体" pitchFamily="2" charset="-122"/>
              </a:rPr>
              <a:t>：代码实现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05650" cy="471805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00CC"/>
                </a:solidFill>
                <a:ea typeface="宋体" pitchFamily="2" charset="-122"/>
              </a:rPr>
              <a:t>int fact(int n);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int main()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{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int n,i;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double e = 0.0;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scanf(“%d”, &amp;n);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for(i=0; i&lt;=n; i++)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    e += 1.0/fact(i);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printf(“%.10f”, e);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return 0;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}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int fact(int n)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{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int i, f=1;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for(i=1; i&lt;=n; i++)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    f *= i;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return f;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} 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altLang="zh-CN" sz="1800" b="0">
              <a:ea typeface="宋体" pitchFamily="2" charset="-122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724525" y="2565400"/>
            <a:ext cx="2592388" cy="1190625"/>
          </a:xfrm>
          <a:prstGeom prst="wedgeRoundRectCallout">
            <a:avLst>
              <a:gd name="adj1" fmla="val -167968"/>
              <a:gd name="adj2" fmla="val 14560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 b="0"/>
              <a:t>为什么要用  </a:t>
            </a:r>
            <a:endParaRPr lang="en-US" altLang="zh-CN" sz="1600" b="0"/>
          </a:p>
          <a:p>
            <a:pPr eaLnBrk="0" hangingPunct="0"/>
            <a:r>
              <a:rPr lang="en-US" altLang="zh-CN" sz="1600" b="0">
                <a:solidFill>
                  <a:srgbClr val="0000CC"/>
                </a:solidFill>
              </a:rPr>
              <a:t>        </a:t>
            </a:r>
            <a:r>
              <a:rPr lang="en-US" altLang="zh-CN" sz="1600">
                <a:solidFill>
                  <a:srgbClr val="0000CC"/>
                </a:solidFill>
              </a:rPr>
              <a:t>1.0/fact(i) ?</a:t>
            </a:r>
          </a:p>
          <a:p>
            <a:pPr eaLnBrk="0" hangingPunct="0"/>
            <a:r>
              <a:rPr lang="zh-CN" altLang="en-US" sz="1600" b="0"/>
              <a:t>而不是</a:t>
            </a:r>
            <a:endParaRPr lang="en-US" altLang="zh-CN" sz="1600" b="0"/>
          </a:p>
          <a:p>
            <a:pPr eaLnBrk="0" hangingPunct="0"/>
            <a:r>
              <a:rPr lang="en-US" altLang="zh-CN" sz="1600" b="0"/>
              <a:t>        </a:t>
            </a:r>
            <a:r>
              <a:rPr lang="en-US" altLang="zh-CN" sz="1600">
                <a:solidFill>
                  <a:srgbClr val="0000CC"/>
                </a:solidFill>
              </a:rPr>
              <a:t>1/fact(i) ?</a:t>
            </a:r>
            <a:r>
              <a:rPr lang="en-US" altLang="zh-CN" sz="1600" b="0"/>
              <a:t> </a:t>
            </a:r>
            <a:endParaRPr lang="zh-CN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8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8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8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8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80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80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8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133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BD6406-6121-494E-A9D1-6A050C1AE30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3.1</a:t>
            </a:r>
            <a:r>
              <a:rPr lang="zh-CN" altLang="en-US">
                <a:ea typeface="宋体" pitchFamily="2" charset="-122"/>
              </a:rPr>
              <a:t>：测试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>
                <a:ea typeface="宋体" pitchFamily="2" charset="-122"/>
              </a:rPr>
              <a:t>测试数据的考虑</a:t>
            </a:r>
          </a:p>
          <a:p>
            <a:pPr marL="850900" lvl="1" indent="-457200">
              <a:buClr>
                <a:srgbClr val="0000CC"/>
              </a:buClr>
              <a:buSzPct val="90000"/>
              <a:buFont typeface="Wingdings" pitchFamily="2" charset="2"/>
              <a:buAutoNum type="arabicPeriod"/>
            </a:pPr>
            <a:r>
              <a:rPr lang="zh-CN" altLang="en-US">
                <a:ea typeface="宋体" pitchFamily="2" charset="-122"/>
              </a:rPr>
              <a:t>首先选取输入数据区间（</a:t>
            </a:r>
            <a:r>
              <a:rPr lang="en-US" altLang="zh-CN">
                <a:ea typeface="宋体" pitchFamily="2" charset="-122"/>
              </a:rPr>
              <a:t>0&lt;=n&lt;=30</a:t>
            </a:r>
            <a:r>
              <a:rPr lang="zh-CN" altLang="en-US">
                <a:ea typeface="宋体" pitchFamily="2" charset="-122"/>
              </a:rPr>
              <a:t>）的正常值（通常就是题目要求中的样例值）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zh-CN" altLang="en-US">
                <a:ea typeface="宋体" pitchFamily="2" charset="-122"/>
              </a:rPr>
              <a:t>如问题</a:t>
            </a:r>
            <a:r>
              <a:rPr lang="en-US" altLang="zh-CN">
                <a:ea typeface="宋体" pitchFamily="2" charset="-122"/>
              </a:rPr>
              <a:t>3.1</a:t>
            </a:r>
            <a:r>
              <a:rPr lang="zh-CN" altLang="en-US">
                <a:ea typeface="宋体" pitchFamily="2" charset="-122"/>
              </a:rPr>
              <a:t>中所提供的输入样例；</a:t>
            </a:r>
          </a:p>
          <a:p>
            <a:pPr marL="1262063" lvl="2" indent="-457200">
              <a:buClr>
                <a:srgbClr val="0000CC"/>
              </a:buClr>
              <a:buSzPct val="90000"/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输入：</a:t>
            </a:r>
            <a:r>
              <a:rPr lang="en-US" altLang="zh-CN" sz="1800" b="1">
                <a:ea typeface="宋体" pitchFamily="2" charset="-122"/>
              </a:rPr>
              <a:t>12</a:t>
            </a:r>
          </a:p>
          <a:p>
            <a:pPr marL="1262063" lvl="2" indent="-457200">
              <a:buClr>
                <a:srgbClr val="0000CC"/>
              </a:buClr>
              <a:buSzPct val="90000"/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期望（正确）输出： </a:t>
            </a:r>
            <a:r>
              <a:rPr lang="en-US" altLang="zh-CN" sz="1800" b="1">
                <a:solidFill>
                  <a:srgbClr val="0000CC"/>
                </a:solidFill>
                <a:ea typeface="宋体" pitchFamily="2" charset="-122"/>
              </a:rPr>
              <a:t>2.7182818283</a:t>
            </a:r>
          </a:p>
          <a:p>
            <a:pPr marL="1262063" lvl="2" indent="-457200">
              <a:buClr>
                <a:srgbClr val="0000CC"/>
              </a:buClr>
              <a:buSzPct val="90000"/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输入：</a:t>
            </a:r>
            <a:r>
              <a:rPr lang="en-US" altLang="zh-CN" sz="1800" b="1">
                <a:ea typeface="宋体" pitchFamily="2" charset="-122"/>
              </a:rPr>
              <a:t>13</a:t>
            </a:r>
          </a:p>
          <a:p>
            <a:pPr marL="1262063" lvl="2" indent="-457200">
              <a:buClr>
                <a:srgbClr val="0000CC"/>
              </a:buClr>
              <a:buSzPct val="90000"/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期望（正确）输出： </a:t>
            </a:r>
            <a:r>
              <a:rPr lang="en-US" altLang="zh-CN" sz="1800" b="1">
                <a:solidFill>
                  <a:srgbClr val="0000CC"/>
                </a:solidFill>
                <a:ea typeface="宋体" pitchFamily="2" charset="-122"/>
              </a:rPr>
              <a:t>2.7182818284</a:t>
            </a:r>
          </a:p>
          <a:p>
            <a:pPr marL="850900" lvl="1" indent="-457200">
              <a:buClr>
                <a:srgbClr val="0000CC"/>
              </a:buClr>
              <a:buSzPct val="90000"/>
              <a:buFont typeface="Wingdings" pitchFamily="2" charset="2"/>
              <a:buAutoNum type="arabicPeriod"/>
            </a:pPr>
            <a:r>
              <a:rPr lang="zh-CN" altLang="en-US">
                <a:ea typeface="宋体" pitchFamily="2" charset="-122"/>
              </a:rPr>
              <a:t>选取输入数据区间边界附近的值（</a:t>
            </a:r>
            <a:r>
              <a:rPr lang="zh-CN" altLang="en-US" b="1">
                <a:solidFill>
                  <a:srgbClr val="0000CC"/>
                </a:solidFill>
                <a:ea typeface="宋体" pitchFamily="2" charset="-122"/>
              </a:rPr>
              <a:t>特殊数据</a:t>
            </a:r>
            <a:r>
              <a:rPr lang="zh-CN" altLang="en-US">
                <a:ea typeface="宋体" pitchFamily="2" charset="-122"/>
              </a:rPr>
              <a:t>），本例中可选取：</a:t>
            </a:r>
          </a:p>
          <a:p>
            <a:pPr marL="1262063" lvl="2" indent="-457200">
              <a:buClr>
                <a:srgbClr val="0000CC"/>
              </a:buClr>
              <a:buSzPct val="90000"/>
              <a:buFont typeface="Wingdings" pitchFamily="2" charset="2"/>
              <a:buChar char="l"/>
            </a:pPr>
            <a:r>
              <a:rPr lang="en-US" altLang="zh-CN" sz="1800">
                <a:ea typeface="宋体" pitchFamily="2" charset="-122"/>
              </a:rPr>
              <a:t>n=0</a:t>
            </a:r>
            <a:r>
              <a:rPr lang="zh-CN" altLang="en-US" sz="1800">
                <a:ea typeface="宋体" pitchFamily="2" charset="-122"/>
              </a:rPr>
              <a:t>，  期望输出：</a:t>
            </a:r>
            <a:r>
              <a:rPr lang="en-US" altLang="zh-CN" sz="1800" b="1">
                <a:solidFill>
                  <a:srgbClr val="0000CC"/>
                </a:solidFill>
                <a:ea typeface="宋体" pitchFamily="2" charset="-122"/>
              </a:rPr>
              <a:t>1.0000000000</a:t>
            </a:r>
          </a:p>
          <a:p>
            <a:pPr marL="1262063" lvl="2" indent="-457200">
              <a:buClr>
                <a:srgbClr val="0000CC"/>
              </a:buClr>
              <a:buSzPct val="90000"/>
              <a:buFont typeface="Wingdings" pitchFamily="2" charset="2"/>
              <a:buChar char="l"/>
            </a:pPr>
            <a:r>
              <a:rPr lang="en-US" altLang="zh-CN" sz="1800">
                <a:ea typeface="宋体" pitchFamily="2" charset="-122"/>
              </a:rPr>
              <a:t>n=1</a:t>
            </a:r>
            <a:r>
              <a:rPr lang="zh-CN" altLang="en-US" sz="1800">
                <a:ea typeface="宋体" pitchFamily="2" charset="-122"/>
              </a:rPr>
              <a:t>，  期望输出：</a:t>
            </a:r>
            <a:r>
              <a:rPr lang="en-US" altLang="zh-CN" sz="1800" b="1">
                <a:solidFill>
                  <a:srgbClr val="0000CC"/>
                </a:solidFill>
                <a:ea typeface="宋体" pitchFamily="2" charset="-122"/>
              </a:rPr>
              <a:t>2.0000000000</a:t>
            </a:r>
          </a:p>
          <a:p>
            <a:pPr marL="1262063" lvl="2" indent="-457200">
              <a:buClr>
                <a:srgbClr val="0000CC"/>
              </a:buClr>
              <a:buSzPct val="90000"/>
              <a:buFont typeface="Wingdings" pitchFamily="2" charset="2"/>
              <a:buChar char="l"/>
            </a:pPr>
            <a:r>
              <a:rPr lang="en-US" altLang="zh-CN" sz="1800">
                <a:ea typeface="宋体" pitchFamily="2" charset="-122"/>
              </a:rPr>
              <a:t>n=30</a:t>
            </a:r>
            <a:r>
              <a:rPr lang="zh-CN" altLang="en-US" sz="1800">
                <a:ea typeface="宋体" pitchFamily="2" charset="-122"/>
              </a:rPr>
              <a:t>，期望输出： </a:t>
            </a:r>
            <a:r>
              <a:rPr lang="en-US" altLang="zh-CN" sz="1800" b="1">
                <a:solidFill>
                  <a:srgbClr val="0000CC"/>
                </a:solidFill>
                <a:ea typeface="宋体" pitchFamily="2" charset="-122"/>
              </a:rPr>
              <a:t>2.7182818285</a:t>
            </a:r>
            <a:r>
              <a:rPr lang="en-US" altLang="zh-CN" sz="1800">
                <a:ea typeface="宋体" pitchFamily="2" charset="-122"/>
              </a:rPr>
              <a:t> </a:t>
            </a:r>
            <a:r>
              <a:rPr lang="zh-CN" altLang="en-US" sz="1800">
                <a:ea typeface="宋体" pitchFamily="2" charset="-122"/>
              </a:rPr>
              <a:t>（无法事先获知）</a:t>
            </a:r>
            <a:r>
              <a:rPr lang="en-US" altLang="zh-CN" sz="1800">
                <a:ea typeface="宋体" pitchFamily="2" charset="-122"/>
              </a:rPr>
              <a:t>	</a:t>
            </a:r>
          </a:p>
          <a:p>
            <a:pPr marL="850900" lvl="1" indent="-457200">
              <a:buClr>
                <a:srgbClr val="0000CC"/>
              </a:buClr>
              <a:buSzPct val="90000"/>
              <a:buFont typeface="Wingdings" pitchFamily="2" charset="2"/>
              <a:buAutoNum type="arabicPeriod"/>
            </a:pP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143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305C6C-6115-4F8D-B207-89077F2BD97F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3.1</a:t>
            </a:r>
            <a:r>
              <a:rPr lang="zh-CN" altLang="en-US">
                <a:ea typeface="宋体" pitchFamily="2" charset="-122"/>
              </a:rPr>
              <a:t>：测试结果分析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>
                <a:ea typeface="宋体" pitchFamily="2" charset="-122"/>
              </a:rPr>
              <a:t>以整型计算</a:t>
            </a:r>
            <a:r>
              <a:rPr lang="en-US" altLang="zh-CN" sz="2000">
                <a:ea typeface="宋体" pitchFamily="2" charset="-122"/>
              </a:rPr>
              <a:t>n!</a:t>
            </a:r>
            <a:r>
              <a:rPr lang="zh-CN" altLang="en-US" sz="2000">
                <a:ea typeface="宋体" pitchFamily="2" charset="-122"/>
              </a:rPr>
              <a:t>，即函数</a:t>
            </a:r>
            <a:r>
              <a:rPr lang="en-US" altLang="zh-CN" sz="2000">
                <a:ea typeface="宋体" pitchFamily="2" charset="-122"/>
              </a:rPr>
              <a:t>fact</a:t>
            </a:r>
            <a:r>
              <a:rPr lang="zh-CN" altLang="en-US" sz="2000">
                <a:ea typeface="宋体" pitchFamily="2" charset="-122"/>
              </a:rPr>
              <a:t>返回整数（观察现象</a:t>
            </a:r>
            <a:r>
              <a:rPr lang="en-US" altLang="zh-CN" sz="2000">
                <a:ea typeface="宋体" pitchFamily="2" charset="-122"/>
              </a:rPr>
              <a:t>what happened?</a:t>
            </a:r>
            <a:r>
              <a:rPr lang="zh-CN" altLang="en-US" sz="2000">
                <a:ea typeface="宋体" pitchFamily="2" charset="-122"/>
              </a:rPr>
              <a:t>）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n=13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实际输出： </a:t>
            </a:r>
            <a:r>
              <a:rPr lang="en-US" altLang="zh-CN" sz="1800" b="1">
                <a:solidFill>
                  <a:srgbClr val="0000CC"/>
                </a:solidFill>
                <a:ea typeface="宋体" pitchFamily="2" charset="-122"/>
              </a:rPr>
              <a:t>2.7182818288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1">
                <a:solidFill>
                  <a:srgbClr val="0000CC"/>
                </a:solidFill>
                <a:ea typeface="宋体" pitchFamily="2" charset="-122"/>
              </a:rPr>
              <a:t>(</a:t>
            </a:r>
            <a:r>
              <a:rPr lang="zh-CN" altLang="en-US" sz="1800">
                <a:ea typeface="宋体" pitchFamily="2" charset="-122"/>
              </a:rPr>
              <a:t>期望输出：</a:t>
            </a:r>
            <a:r>
              <a:rPr lang="en-US" altLang="zh-CN" sz="1800" b="1">
                <a:solidFill>
                  <a:srgbClr val="0000CC"/>
                </a:solidFill>
                <a:ea typeface="宋体" pitchFamily="2" charset="-122"/>
              </a:rPr>
              <a:t>2.7182818284)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Why?  </a:t>
            </a:r>
            <a:r>
              <a:rPr lang="zh-CN" altLang="en-US" sz="2000">
                <a:ea typeface="宋体" pitchFamily="2" charset="-122"/>
              </a:rPr>
              <a:t>如何调试</a:t>
            </a:r>
            <a:r>
              <a:rPr lang="en-US" altLang="zh-CN" sz="2000">
                <a:ea typeface="宋体" pitchFamily="2" charset="-122"/>
              </a:rPr>
              <a:t>?</a:t>
            </a:r>
          </a:p>
          <a:p>
            <a:r>
              <a:rPr lang="zh-CN" altLang="en-US" sz="2000">
                <a:ea typeface="宋体" pitchFamily="2" charset="-122"/>
              </a:rPr>
              <a:t>计算结果为</a:t>
            </a:r>
            <a:r>
              <a:rPr lang="en-US" altLang="zh-CN" sz="2000">
                <a:ea typeface="宋体" pitchFamily="2" charset="-122"/>
              </a:rPr>
              <a:t>float</a:t>
            </a:r>
            <a:r>
              <a:rPr lang="zh-CN" altLang="en-US" sz="2000">
                <a:ea typeface="宋体" pitchFamily="2" charset="-122"/>
              </a:rPr>
              <a:t>类型，即</a:t>
            </a:r>
            <a:r>
              <a:rPr lang="en-US" altLang="zh-CN" sz="2000">
                <a:ea typeface="宋体" pitchFamily="2" charset="-122"/>
              </a:rPr>
              <a:t>float e; </a:t>
            </a:r>
            <a:r>
              <a:rPr lang="zh-CN" altLang="en-US" sz="2000">
                <a:ea typeface="宋体" pitchFamily="2" charset="-122"/>
              </a:rPr>
              <a:t>（观察现象</a:t>
            </a:r>
            <a:r>
              <a:rPr lang="en-US" altLang="zh-CN" sz="2000">
                <a:ea typeface="宋体" pitchFamily="2" charset="-122"/>
              </a:rPr>
              <a:t>what happened?</a:t>
            </a:r>
            <a:r>
              <a:rPr lang="zh-CN" altLang="en-US" sz="2000">
                <a:ea typeface="宋体" pitchFamily="2" charset="-122"/>
              </a:rPr>
              <a:t>）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n=12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实际输出： </a:t>
            </a:r>
            <a:r>
              <a:rPr lang="en-US" altLang="zh-CN" sz="1800" b="1">
                <a:solidFill>
                  <a:srgbClr val="0000CC"/>
                </a:solidFill>
                <a:ea typeface="宋体" pitchFamily="2" charset="-122"/>
              </a:rPr>
              <a:t>2.7182819841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1">
                <a:solidFill>
                  <a:srgbClr val="0000CC"/>
                </a:solidFill>
                <a:ea typeface="宋体" pitchFamily="2" charset="-122"/>
              </a:rPr>
              <a:t>(</a:t>
            </a:r>
            <a:r>
              <a:rPr lang="zh-CN" altLang="en-US" sz="1800">
                <a:ea typeface="宋体" pitchFamily="2" charset="-122"/>
              </a:rPr>
              <a:t>期望输出：</a:t>
            </a:r>
            <a:r>
              <a:rPr lang="en-US" altLang="zh-CN" sz="1800" b="1">
                <a:solidFill>
                  <a:srgbClr val="0000CC"/>
                </a:solidFill>
                <a:ea typeface="宋体" pitchFamily="2" charset="-122"/>
              </a:rPr>
              <a:t>2.7182818283)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153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8DAD98-745A-4050-881F-7FAABED8AE86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数据范围与精度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42231"/>
            <a:ext cx="7105650" cy="4556125"/>
          </a:xfrm>
        </p:spPr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类型数据范围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对于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IA32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结构的计算机</a:t>
            </a:r>
            <a:r>
              <a:rPr lang="en-US" altLang="zh-CN" dirty="0">
                <a:ea typeface="宋体" pitchFamily="2" charset="-122"/>
              </a:rPr>
              <a:t>):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-2</a:t>
            </a:r>
            <a:r>
              <a:rPr lang="en-US" altLang="zh-CN" baseline="30000" dirty="0">
                <a:ea typeface="宋体" pitchFamily="2" charset="-122"/>
              </a:rPr>
              <a:t>32-1</a:t>
            </a:r>
            <a:r>
              <a:rPr lang="en-US" altLang="zh-CN" dirty="0">
                <a:ea typeface="宋体" pitchFamily="2" charset="-122"/>
              </a:rPr>
              <a:t>  ~  2</a:t>
            </a:r>
            <a:r>
              <a:rPr lang="en-US" altLang="zh-CN" baseline="30000" dirty="0">
                <a:ea typeface="宋体" pitchFamily="2" charset="-122"/>
              </a:rPr>
              <a:t>32-1</a:t>
            </a:r>
            <a:r>
              <a:rPr lang="en-US" altLang="zh-CN" dirty="0">
                <a:ea typeface="宋体" pitchFamily="2" charset="-122"/>
              </a:rPr>
              <a:t> - 1 (</a:t>
            </a:r>
            <a:r>
              <a:rPr lang="zh-CN" altLang="en-US" dirty="0">
                <a:ea typeface="宋体" pitchFamily="2" charset="-122"/>
              </a:rPr>
              <a:t>即</a:t>
            </a:r>
            <a:r>
              <a:rPr lang="en-US" altLang="zh-CN" dirty="0">
                <a:ea typeface="宋体" pitchFamily="2" charset="-122"/>
              </a:rPr>
              <a:t>-2147483648 ~ 2147483647 )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12!</a:t>
            </a:r>
            <a:r>
              <a:rPr lang="en-US" altLang="zh-CN" dirty="0">
                <a:ea typeface="宋体" pitchFamily="2" charset="-122"/>
              </a:rPr>
              <a:t> &lt;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最大值 </a:t>
            </a:r>
            <a:r>
              <a:rPr lang="en-US" altLang="zh-CN" dirty="0">
                <a:ea typeface="宋体" pitchFamily="2" charset="-122"/>
              </a:rPr>
              <a:t>&lt; </a:t>
            </a: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13!</a:t>
            </a:r>
          </a:p>
          <a:p>
            <a:r>
              <a:rPr lang="en-US" altLang="zh-CN" dirty="0">
                <a:ea typeface="宋体" pitchFamily="2" charset="-122"/>
              </a:rPr>
              <a:t>double</a:t>
            </a:r>
            <a:r>
              <a:rPr lang="zh-CN" altLang="en-US" dirty="0">
                <a:ea typeface="宋体" pitchFamily="2" charset="-122"/>
              </a:rPr>
              <a:t>类型比</a:t>
            </a:r>
            <a:r>
              <a:rPr lang="en-US" altLang="zh-CN" dirty="0">
                <a:ea typeface="宋体" pitchFamily="2" charset="-122"/>
              </a:rPr>
              <a:t>float</a:t>
            </a:r>
            <a:r>
              <a:rPr lang="zh-CN" altLang="en-US" dirty="0">
                <a:ea typeface="宋体" pitchFamily="2" charset="-122"/>
              </a:rPr>
              <a:t>类型有更高的精度</a:t>
            </a:r>
          </a:p>
          <a:p>
            <a:pPr lvl="1">
              <a:spcBef>
                <a:spcPts val="275"/>
              </a:spcBef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float</a:t>
            </a:r>
          </a:p>
          <a:p>
            <a:pPr lvl="2" indent="0">
              <a:spcBef>
                <a:spcPts val="275"/>
              </a:spcBef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尾数：</a:t>
            </a:r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23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位，指数：</a:t>
            </a:r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位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lvl="2" indent="0">
              <a:spcBef>
                <a:spcPts val="275"/>
              </a:spcBef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表示范围：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-3.4x10</a:t>
            </a:r>
            <a:r>
              <a:rPr lang="en-US" altLang="zh-CN" baseline="30000" dirty="0">
                <a:solidFill>
                  <a:srgbClr val="000000"/>
                </a:solidFill>
                <a:ea typeface="宋体" pitchFamily="2" charset="-122"/>
              </a:rPr>
              <a:t>38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~ 3.4x10</a:t>
            </a:r>
            <a:r>
              <a:rPr lang="en-US" altLang="zh-CN" baseline="30000" dirty="0">
                <a:solidFill>
                  <a:srgbClr val="000000"/>
                </a:solidFill>
                <a:ea typeface="宋体" pitchFamily="2" charset="-122"/>
              </a:rPr>
              <a:t>38</a:t>
            </a:r>
            <a:endParaRPr lang="zh-CN" altLang="en-US" baseline="30000" dirty="0">
              <a:solidFill>
                <a:srgbClr val="000000"/>
              </a:solidFill>
              <a:ea typeface="宋体" pitchFamily="2" charset="-122"/>
            </a:endParaRPr>
          </a:p>
          <a:p>
            <a:pPr lvl="1">
              <a:spcBef>
                <a:spcPts val="275"/>
              </a:spcBef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double</a:t>
            </a:r>
          </a:p>
          <a:p>
            <a:pPr lvl="2" indent="0">
              <a:spcBef>
                <a:spcPts val="275"/>
              </a:spcBef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尾数：</a:t>
            </a:r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52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位，指数：</a:t>
            </a:r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11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位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lvl="2" indent="0">
              <a:spcBef>
                <a:spcPts val="275"/>
              </a:spcBef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表示范围：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-1.7x10</a:t>
            </a:r>
            <a:r>
              <a:rPr lang="en-US" altLang="zh-CN" baseline="30000" dirty="0">
                <a:solidFill>
                  <a:srgbClr val="000000"/>
                </a:solidFill>
                <a:ea typeface="宋体" pitchFamily="2" charset="-122"/>
              </a:rPr>
              <a:t>308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~ 1.7x10</a:t>
            </a:r>
            <a:r>
              <a:rPr lang="en-US" altLang="zh-CN" baseline="30000" dirty="0">
                <a:solidFill>
                  <a:srgbClr val="000000"/>
                </a:solidFill>
                <a:ea typeface="宋体" pitchFamily="2" charset="-122"/>
              </a:rPr>
              <a:t>308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652120" y="0"/>
            <a:ext cx="3491880" cy="480131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s-ES" altLang="zh-CN" sz="1800" dirty="0"/>
              <a:t>0!  1</a:t>
            </a:r>
          </a:p>
          <a:p>
            <a:pPr eaLnBrk="0" hangingPunct="0"/>
            <a:r>
              <a:rPr lang="es-ES" altLang="zh-CN" sz="1800" dirty="0"/>
              <a:t>1!  1</a:t>
            </a:r>
          </a:p>
          <a:p>
            <a:pPr eaLnBrk="0" hangingPunct="0"/>
            <a:r>
              <a:rPr lang="es-ES" altLang="zh-CN" sz="1800" dirty="0"/>
              <a:t>2!  2</a:t>
            </a:r>
          </a:p>
          <a:p>
            <a:pPr eaLnBrk="0" hangingPunct="0"/>
            <a:r>
              <a:rPr lang="es-ES" altLang="zh-CN" sz="1800" dirty="0"/>
              <a:t>3!  6</a:t>
            </a:r>
          </a:p>
          <a:p>
            <a:pPr eaLnBrk="0" hangingPunct="0"/>
            <a:r>
              <a:rPr lang="es-ES" altLang="zh-CN" sz="1800" dirty="0"/>
              <a:t>4!  24</a:t>
            </a:r>
          </a:p>
          <a:p>
            <a:pPr eaLnBrk="0" hangingPunct="0"/>
            <a:r>
              <a:rPr lang="es-ES" altLang="zh-CN" sz="1800" dirty="0"/>
              <a:t>5!  120</a:t>
            </a:r>
          </a:p>
          <a:p>
            <a:pPr eaLnBrk="0" hangingPunct="0"/>
            <a:r>
              <a:rPr lang="es-ES" altLang="zh-CN" sz="1800" dirty="0"/>
              <a:t>6!  720</a:t>
            </a:r>
          </a:p>
          <a:p>
            <a:pPr eaLnBrk="0" hangingPunct="0"/>
            <a:r>
              <a:rPr lang="es-ES" altLang="zh-CN" sz="1800" dirty="0"/>
              <a:t>7!  5040</a:t>
            </a:r>
          </a:p>
          <a:p>
            <a:pPr eaLnBrk="0" hangingPunct="0"/>
            <a:r>
              <a:rPr lang="es-ES" altLang="zh-CN" sz="1800" dirty="0"/>
              <a:t>8!  40320</a:t>
            </a:r>
          </a:p>
          <a:p>
            <a:pPr eaLnBrk="0" hangingPunct="0"/>
            <a:r>
              <a:rPr lang="es-ES" altLang="zh-CN" sz="1800" dirty="0"/>
              <a:t>9!  362880</a:t>
            </a:r>
          </a:p>
          <a:p>
            <a:pPr eaLnBrk="0" hangingPunct="0"/>
            <a:r>
              <a:rPr lang="es-ES" altLang="zh-CN" sz="1800" dirty="0"/>
              <a:t>10!  3628800</a:t>
            </a:r>
          </a:p>
          <a:p>
            <a:pPr eaLnBrk="0" hangingPunct="0"/>
            <a:r>
              <a:rPr lang="es-ES" altLang="zh-CN" sz="1800" dirty="0"/>
              <a:t>11!  39916800</a:t>
            </a:r>
          </a:p>
          <a:p>
            <a:pPr eaLnBrk="0" hangingPunct="0"/>
            <a:r>
              <a:rPr lang="es-ES" altLang="zh-CN" sz="1800" dirty="0"/>
              <a:t>12!  479001600</a:t>
            </a:r>
          </a:p>
          <a:p>
            <a:pPr eaLnBrk="0" hangingPunct="0"/>
            <a:r>
              <a:rPr lang="es-ES" altLang="zh-CN" sz="1800" dirty="0"/>
              <a:t>13! </a:t>
            </a:r>
            <a:r>
              <a:rPr lang="es-ES" altLang="zh-CN" sz="1800" dirty="0">
                <a:solidFill>
                  <a:schemeClr val="accent2"/>
                </a:solidFill>
              </a:rPr>
              <a:t>1932053504(error!, </a:t>
            </a:r>
            <a:r>
              <a:rPr lang="zh-CN" altLang="es-ES" sz="1800" dirty="0">
                <a:solidFill>
                  <a:schemeClr val="accent2"/>
                </a:solidFill>
              </a:rPr>
              <a:t>溢出</a:t>
            </a:r>
            <a:r>
              <a:rPr lang="es-ES" altLang="zh-CN" sz="1800" dirty="0">
                <a:solidFill>
                  <a:schemeClr val="accent2"/>
                </a:solidFill>
              </a:rPr>
              <a:t>) </a:t>
            </a:r>
          </a:p>
          <a:p>
            <a:pPr eaLnBrk="0" hangingPunct="0"/>
            <a:r>
              <a:rPr lang="es-ES" altLang="zh-CN" sz="1800" dirty="0">
                <a:solidFill>
                  <a:schemeClr val="accent2"/>
                </a:solidFill>
              </a:rPr>
              <a:t>       (</a:t>
            </a:r>
            <a:r>
              <a:rPr lang="zh-CN" altLang="es-ES" sz="1800" dirty="0">
                <a:solidFill>
                  <a:schemeClr val="accent2"/>
                </a:solidFill>
              </a:rPr>
              <a:t>正确结果为</a:t>
            </a:r>
            <a:r>
              <a:rPr lang="es-ES" altLang="zh-CN" sz="1800" dirty="0">
                <a:solidFill>
                  <a:schemeClr val="accent2"/>
                </a:solidFill>
              </a:rPr>
              <a:t>:</a:t>
            </a:r>
            <a:r>
              <a:rPr lang="es-ES" altLang="zh-CN" sz="1800" dirty="0"/>
              <a:t>6227020800</a:t>
            </a:r>
            <a:r>
              <a:rPr lang="es-ES" altLang="zh-CN" sz="1800" dirty="0">
                <a:solidFill>
                  <a:schemeClr val="accent2"/>
                </a:solidFill>
              </a:rPr>
              <a:t>)</a:t>
            </a:r>
          </a:p>
          <a:p>
            <a:pPr eaLnBrk="0" hangingPunct="0"/>
            <a:r>
              <a:rPr lang="es-ES" altLang="zh-CN" sz="1800" dirty="0"/>
              <a:t>14!  </a:t>
            </a:r>
            <a:r>
              <a:rPr lang="es-ES" altLang="zh-CN" sz="1800" dirty="0">
                <a:solidFill>
                  <a:schemeClr val="accent2"/>
                </a:solidFill>
              </a:rPr>
              <a:t>1278945280(error!, </a:t>
            </a:r>
            <a:r>
              <a:rPr lang="zh-CN" altLang="es-ES" sz="1800" dirty="0">
                <a:solidFill>
                  <a:schemeClr val="accent2"/>
                </a:solidFill>
              </a:rPr>
              <a:t>溢出</a:t>
            </a:r>
            <a:r>
              <a:rPr lang="es-ES" altLang="zh-CN" sz="1800" dirty="0">
                <a:solidFill>
                  <a:schemeClr val="accent2"/>
                </a:solidFill>
              </a:rPr>
              <a:t>)</a:t>
            </a:r>
          </a:p>
          <a:p>
            <a:pPr eaLnBrk="0" hangingPunct="0"/>
            <a:r>
              <a:rPr lang="es-ES" altLang="zh-CN" sz="1800" dirty="0">
                <a:solidFill>
                  <a:schemeClr val="accent2"/>
                </a:solidFill>
              </a:rPr>
              <a:t>        </a:t>
            </a:r>
            <a:r>
              <a:rPr lang="en-US" altLang="zh-CN" sz="1800" dirty="0">
                <a:solidFill>
                  <a:schemeClr val="accent2"/>
                </a:solidFill>
              </a:rPr>
              <a:t>(</a:t>
            </a:r>
            <a:r>
              <a:rPr lang="zh-CN" altLang="en-US" sz="1800" dirty="0">
                <a:solidFill>
                  <a:schemeClr val="accent2"/>
                </a:solidFill>
              </a:rPr>
              <a:t>正确结果为</a:t>
            </a:r>
            <a:r>
              <a:rPr lang="en-US" altLang="zh-CN" sz="1800" dirty="0">
                <a:solidFill>
                  <a:schemeClr val="accent2"/>
                </a:solidFill>
              </a:rPr>
              <a:t>:</a:t>
            </a:r>
            <a:r>
              <a:rPr lang="en-US" altLang="zh-CN" sz="1800" dirty="0"/>
              <a:t>87178291200</a:t>
            </a:r>
            <a:r>
              <a:rPr lang="en-US" altLang="zh-CN" sz="1800" dirty="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163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EB9B96-D72B-4680-8108-C4FB38492D67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3.1</a:t>
            </a:r>
            <a:r>
              <a:rPr lang="zh-CN" altLang="en-US">
                <a:ea typeface="宋体" pitchFamily="2" charset="-122"/>
              </a:rPr>
              <a:t>：修改后的代码实现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05650" cy="471805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>
                <a:solidFill>
                  <a:srgbClr val="0000CC"/>
                </a:solidFill>
                <a:ea typeface="宋体" pitchFamily="2" charset="-122"/>
              </a:rPr>
              <a:t>double fact(int n);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int main()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{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int n,i;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double e = 0.0;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scanf(“%d”, &amp;n);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for(i=0; i&lt;=n; i++)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    e += 1.0/fact(i);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printf(“%.10f”, e);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return 0;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}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double fact(int n)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{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int i;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</a:t>
            </a:r>
            <a:r>
              <a:rPr lang="en-US" altLang="zh-CN" sz="1600">
                <a:ea typeface="宋体" pitchFamily="2" charset="-122"/>
              </a:rPr>
              <a:t>double f=1.0</a:t>
            </a:r>
            <a:r>
              <a:rPr lang="en-US" altLang="zh-CN" sz="1600" b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for(i=1; i&lt;=n; i++)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    f *= i;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    return f;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} 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altLang="zh-CN" sz="1800" b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8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8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83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8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83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174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8261AA-6DEA-4A31-B555-5B38F4F181AA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3.1</a:t>
            </a:r>
            <a:r>
              <a:rPr lang="zh-CN" altLang="en-US">
                <a:ea typeface="宋体" pitchFamily="2" charset="-122"/>
              </a:rPr>
              <a:t>：另一种方法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47800"/>
            <a:ext cx="7416800" cy="4556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观察计算 公式</a:t>
            </a:r>
            <a:r>
              <a:rPr lang="en-US" altLang="zh-CN" dirty="0">
                <a:ea typeface="宋体" pitchFamily="2" charset="-122"/>
              </a:rPr>
              <a:t>1 + 1/1! + 1/2! + …1/(n-1)! + 1/n!</a:t>
            </a:r>
            <a:r>
              <a:rPr lang="zh-CN" altLang="en-US" dirty="0">
                <a:ea typeface="宋体" pitchFamily="2" charset="-122"/>
              </a:rPr>
              <a:t>，可知：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若前一次迭代</a:t>
            </a:r>
            <a:r>
              <a:rPr lang="en-US" altLang="zh-CN" dirty="0">
                <a:ea typeface="宋体" pitchFamily="2" charset="-122"/>
              </a:rPr>
              <a:t>1/(n-1)!</a:t>
            </a:r>
            <a:r>
              <a:rPr lang="zh-CN" altLang="en-US" dirty="0">
                <a:ea typeface="宋体" pitchFamily="2" charset="-122"/>
              </a:rPr>
              <a:t>计算结果为</a:t>
            </a:r>
            <a:r>
              <a:rPr lang="en-US" altLang="zh-CN" dirty="0">
                <a:ea typeface="宋体" pitchFamily="2" charset="-122"/>
              </a:rPr>
              <a:t>f</a:t>
            </a:r>
            <a:r>
              <a:rPr lang="en-US" altLang="zh-CN" baseline="-25000" dirty="0">
                <a:ea typeface="宋体" pitchFamily="2" charset="-122"/>
              </a:rPr>
              <a:t>n-1</a:t>
            </a:r>
            <a:r>
              <a:rPr lang="zh-CN" altLang="en-US" dirty="0">
                <a:ea typeface="宋体" pitchFamily="2" charset="-122"/>
              </a:rPr>
              <a:t>，则本次迭代</a:t>
            </a:r>
            <a:r>
              <a:rPr lang="en-US" altLang="zh-CN" dirty="0">
                <a:ea typeface="宋体" pitchFamily="2" charset="-122"/>
              </a:rPr>
              <a:t>1/n!</a:t>
            </a:r>
            <a:r>
              <a:rPr lang="zh-CN" altLang="en-US" dirty="0">
                <a:ea typeface="宋体" pitchFamily="2" charset="-122"/>
              </a:rPr>
              <a:t>的结果则为</a:t>
            </a:r>
            <a:r>
              <a:rPr lang="en-US" altLang="zh-CN" dirty="0">
                <a:ea typeface="宋体" pitchFamily="2" charset="-122"/>
              </a:rPr>
              <a:t>f</a:t>
            </a:r>
            <a:r>
              <a:rPr lang="en-US" altLang="zh-CN" baseline="-25000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= f</a:t>
            </a:r>
            <a:r>
              <a:rPr lang="en-US" altLang="zh-CN" baseline="-25000" dirty="0">
                <a:ea typeface="宋体" pitchFamily="2" charset="-122"/>
              </a:rPr>
              <a:t>n-1</a:t>
            </a:r>
            <a:r>
              <a:rPr lang="en-US" altLang="zh-CN" dirty="0">
                <a:ea typeface="宋体" pitchFamily="2" charset="-122"/>
              </a:rPr>
              <a:t> /n</a:t>
            </a:r>
            <a:r>
              <a:rPr lang="zh-CN" altLang="en-US" dirty="0">
                <a:ea typeface="宋体" pitchFamily="2" charset="-122"/>
              </a:rPr>
              <a:t>。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因此，</a:t>
            </a:r>
            <a:r>
              <a:rPr lang="zh-CN" altLang="en-US" b="1" dirty="0">
                <a:solidFill>
                  <a:srgbClr val="0000CC"/>
                </a:solidFill>
                <a:ea typeface="宋体" pitchFamily="2" charset="-122"/>
              </a:rPr>
              <a:t>没有必要每次迭代都重新计算</a:t>
            </a: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n!</a:t>
            </a:r>
            <a:r>
              <a:rPr lang="zh-CN" altLang="en-US" b="1" dirty="0">
                <a:solidFill>
                  <a:srgbClr val="0000CC"/>
                </a:solidFill>
                <a:ea typeface="宋体" pitchFamily="2" charset="-122"/>
              </a:rPr>
              <a:t>，显然程序运行效率会更高</a:t>
            </a:r>
            <a:r>
              <a:rPr lang="zh-CN" altLang="en-US" dirty="0">
                <a:ea typeface="宋体" pitchFamily="2" charset="-122"/>
              </a:rPr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具体算法（解题步骤）为：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double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e,f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e=f=1.0; 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for(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=1;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&lt;=n;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++){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   f = f/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; </a:t>
            </a:r>
          </a:p>
          <a:p>
            <a:pPr lvl="2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e =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e+f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}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e;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262407-7B6A-4F55-8CC3-8D6CC24CE843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3.1</a:t>
            </a:r>
            <a:r>
              <a:rPr lang="zh-CN" altLang="en-US">
                <a:ea typeface="宋体" pitchFamily="2" charset="-122"/>
              </a:rPr>
              <a:t>：另一种方法（代码）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    int n,i;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    double e ,f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    e = f = 1.0;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    scanf(“%d”, &amp;n);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    for(i=1; i&lt;=n; i++){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        f = f/i;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        e += f;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    printf(“%.10f”, e);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    return 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}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192588" y="3711575"/>
            <a:ext cx="3692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CC"/>
                </a:solidFill>
              </a:rPr>
              <a:t>考虑为什么循环从</a:t>
            </a:r>
            <a:r>
              <a:rPr lang="en-US" altLang="zh-CN">
                <a:solidFill>
                  <a:srgbClr val="0000CC"/>
                </a:solidFill>
              </a:rPr>
              <a:t>i=1</a:t>
            </a:r>
            <a:r>
              <a:rPr lang="zh-CN" altLang="en-US">
                <a:solidFill>
                  <a:srgbClr val="0000CC"/>
                </a:solidFill>
              </a:rPr>
              <a:t>开始，而不从</a:t>
            </a:r>
            <a:r>
              <a:rPr lang="en-US" altLang="zh-CN">
                <a:solidFill>
                  <a:srgbClr val="0000CC"/>
                </a:solidFill>
              </a:rPr>
              <a:t>i=0</a:t>
            </a:r>
            <a:r>
              <a:rPr lang="zh-CN" altLang="en-US">
                <a:solidFill>
                  <a:srgbClr val="0000CC"/>
                </a:solidFill>
              </a:rPr>
              <a:t>开始？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1945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55128B-3B9A-49AC-B42E-F1A03E4904B9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3.1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其它方法</a:t>
            </a:r>
            <a:r>
              <a:rPr lang="en-US" altLang="zh-CN">
                <a:ea typeface="宋体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E40792-2D1E-43BB-B2AC-D962F054F39A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3.1</a:t>
            </a:r>
            <a:r>
              <a:rPr lang="zh-CN" altLang="en-US">
                <a:ea typeface="宋体" pitchFamily="2" charset="-122"/>
              </a:rPr>
              <a:t>：思考</a:t>
            </a:r>
            <a:r>
              <a:rPr lang="en-US" altLang="zh-CN">
                <a:ea typeface="宋体" pitchFamily="2" charset="-122"/>
              </a:rPr>
              <a:t>*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1"/>
            <a:ext cx="7105650" cy="90108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类似</a:t>
            </a:r>
            <a:r>
              <a:rPr lang="en-US" altLang="zh-CN" dirty="0">
                <a:ea typeface="宋体" pitchFamily="2" charset="-122"/>
              </a:rPr>
              <a:t>3.1</a:t>
            </a:r>
            <a:r>
              <a:rPr lang="zh-CN" altLang="en-US" dirty="0">
                <a:ea typeface="宋体" pitchFamily="2" charset="-122"/>
              </a:rPr>
              <a:t>问题的公式很多，如</a:t>
            </a:r>
            <a:r>
              <a:rPr lang="en-US" altLang="zh-CN" dirty="0">
                <a:ea typeface="宋体" pitchFamily="2" charset="-122"/>
              </a:rPr>
              <a:t>sin, </a:t>
            </a:r>
            <a:r>
              <a:rPr lang="en-US" altLang="zh-CN" dirty="0" err="1">
                <a:ea typeface="宋体" pitchFamily="2" charset="-122"/>
              </a:rPr>
              <a:t>cos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l-GR" altLang="zh-CN" dirty="0">
                <a:ea typeface="宋体" pitchFamily="2" charset="-122"/>
              </a:rPr>
              <a:t>π</a:t>
            </a:r>
            <a:r>
              <a:rPr lang="en-US" altLang="zh-CN" dirty="0">
                <a:ea typeface="宋体" pitchFamily="2" charset="-122"/>
              </a:rPr>
              <a:t>…</a:t>
            </a:r>
            <a:r>
              <a:rPr lang="zh-CN" altLang="en-US" dirty="0">
                <a:ea typeface="宋体" pitchFamily="2" charset="-122"/>
              </a:rPr>
              <a:t>等公式，其解决方法是类似的。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87624" y="2276872"/>
            <a:ext cx="6985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dirty="0">
                <a:solidFill>
                  <a:srgbClr val="0000CC"/>
                </a:solidFill>
              </a:rPr>
              <a:t>        e</a:t>
            </a:r>
            <a:r>
              <a:rPr lang="pt-BR" altLang="zh-CN" baseline="30000" dirty="0">
                <a:solidFill>
                  <a:srgbClr val="0000CC"/>
                </a:solidFill>
              </a:rPr>
              <a:t>x </a:t>
            </a:r>
            <a:r>
              <a:rPr lang="pt-BR" altLang="zh-CN" dirty="0">
                <a:solidFill>
                  <a:srgbClr val="0000CC"/>
                </a:solidFill>
              </a:rPr>
              <a:t>= 1 + x/1! + x</a:t>
            </a:r>
            <a:r>
              <a:rPr lang="pt-BR" altLang="zh-CN" baseline="30000" dirty="0">
                <a:solidFill>
                  <a:srgbClr val="0000CC"/>
                </a:solidFill>
              </a:rPr>
              <a:t>2</a:t>
            </a:r>
            <a:r>
              <a:rPr lang="pt-BR" altLang="zh-CN" dirty="0">
                <a:solidFill>
                  <a:srgbClr val="0000CC"/>
                </a:solidFill>
              </a:rPr>
              <a:t>/2! + x</a:t>
            </a:r>
            <a:r>
              <a:rPr lang="pt-BR" altLang="zh-CN" baseline="30000" dirty="0">
                <a:solidFill>
                  <a:srgbClr val="0000CC"/>
                </a:solidFill>
              </a:rPr>
              <a:t>3</a:t>
            </a:r>
            <a:r>
              <a:rPr lang="pt-BR" altLang="zh-CN" dirty="0">
                <a:solidFill>
                  <a:srgbClr val="0000CC"/>
                </a:solidFill>
              </a:rPr>
              <a:t>/3! + ...... + x</a:t>
            </a:r>
            <a:r>
              <a:rPr lang="pt-BR" altLang="zh-CN" baseline="30000" dirty="0">
                <a:solidFill>
                  <a:srgbClr val="0000CC"/>
                </a:solidFill>
              </a:rPr>
              <a:t>n</a:t>
            </a:r>
            <a:r>
              <a:rPr lang="pt-BR" altLang="zh-CN" dirty="0">
                <a:solidFill>
                  <a:srgbClr val="0000CC"/>
                </a:solidFill>
              </a:rPr>
              <a:t>/n!</a:t>
            </a:r>
          </a:p>
          <a:p>
            <a:r>
              <a:rPr lang="pt-BR" altLang="zh-CN" dirty="0">
                <a:solidFill>
                  <a:srgbClr val="0000CC"/>
                </a:solidFill>
              </a:rPr>
              <a:t>sin (x) = x - x</a:t>
            </a:r>
            <a:r>
              <a:rPr lang="pt-BR" altLang="zh-CN" baseline="30000" dirty="0">
                <a:solidFill>
                  <a:srgbClr val="0000CC"/>
                </a:solidFill>
              </a:rPr>
              <a:t>3</a:t>
            </a:r>
            <a:r>
              <a:rPr lang="pt-BR" altLang="zh-CN" dirty="0">
                <a:solidFill>
                  <a:srgbClr val="0000CC"/>
                </a:solidFill>
              </a:rPr>
              <a:t>/3! + x</a:t>
            </a:r>
            <a:r>
              <a:rPr lang="pt-BR" altLang="zh-CN" baseline="30000" dirty="0">
                <a:solidFill>
                  <a:srgbClr val="0000CC"/>
                </a:solidFill>
              </a:rPr>
              <a:t>5</a:t>
            </a:r>
            <a:r>
              <a:rPr lang="pt-BR" altLang="zh-CN" dirty="0">
                <a:solidFill>
                  <a:srgbClr val="0000CC"/>
                </a:solidFill>
              </a:rPr>
              <a:t>/5! - x</a:t>
            </a:r>
            <a:r>
              <a:rPr lang="pt-BR" altLang="zh-CN" baseline="30000" dirty="0">
                <a:solidFill>
                  <a:srgbClr val="0000CC"/>
                </a:solidFill>
              </a:rPr>
              <a:t>7</a:t>
            </a:r>
            <a:r>
              <a:rPr lang="pt-BR" altLang="zh-CN" dirty="0">
                <a:solidFill>
                  <a:srgbClr val="0000CC"/>
                </a:solidFill>
              </a:rPr>
              <a:t>/7! + ... + (-1)</a:t>
            </a:r>
            <a:r>
              <a:rPr lang="pt-BR" altLang="zh-CN" baseline="30000" dirty="0">
                <a:solidFill>
                  <a:srgbClr val="0000CC"/>
                </a:solidFill>
              </a:rPr>
              <a:t>n-1</a:t>
            </a:r>
            <a:r>
              <a:rPr lang="pt-BR" altLang="zh-CN" dirty="0">
                <a:solidFill>
                  <a:srgbClr val="0000CC"/>
                </a:solidFill>
              </a:rPr>
              <a:t>x</a:t>
            </a:r>
            <a:r>
              <a:rPr lang="pt-BR" altLang="zh-CN" baseline="30000" dirty="0">
                <a:solidFill>
                  <a:srgbClr val="0000CC"/>
                </a:solidFill>
              </a:rPr>
              <a:t>2n-1</a:t>
            </a:r>
            <a:r>
              <a:rPr lang="pt-BR" altLang="zh-CN" dirty="0">
                <a:solidFill>
                  <a:srgbClr val="0000CC"/>
                </a:solidFill>
              </a:rPr>
              <a:t>/(2n-1)!</a:t>
            </a:r>
          </a:p>
          <a:p>
            <a:r>
              <a:rPr lang="pt-BR" altLang="zh-CN" dirty="0">
                <a:solidFill>
                  <a:srgbClr val="0000CC"/>
                </a:solidFill>
              </a:rPr>
              <a:t>cos(x) = 1-x</a:t>
            </a:r>
            <a:r>
              <a:rPr lang="pt-BR" altLang="zh-CN" baseline="30000" dirty="0">
                <a:solidFill>
                  <a:srgbClr val="0000CC"/>
                </a:solidFill>
              </a:rPr>
              <a:t>2</a:t>
            </a:r>
            <a:r>
              <a:rPr lang="pt-BR" altLang="zh-CN" dirty="0">
                <a:solidFill>
                  <a:srgbClr val="0000CC"/>
                </a:solidFill>
              </a:rPr>
              <a:t>/2!+x</a:t>
            </a:r>
            <a:r>
              <a:rPr lang="pt-BR" altLang="zh-CN" baseline="30000" dirty="0">
                <a:solidFill>
                  <a:srgbClr val="0000CC"/>
                </a:solidFill>
              </a:rPr>
              <a:t>4</a:t>
            </a:r>
            <a:r>
              <a:rPr lang="pt-BR" altLang="zh-CN" dirty="0">
                <a:solidFill>
                  <a:srgbClr val="0000CC"/>
                </a:solidFill>
              </a:rPr>
              <a:t>/4!-x</a:t>
            </a:r>
            <a:r>
              <a:rPr lang="pt-BR" altLang="zh-CN" baseline="30000" dirty="0">
                <a:solidFill>
                  <a:srgbClr val="0000CC"/>
                </a:solidFill>
              </a:rPr>
              <a:t>6</a:t>
            </a:r>
            <a:r>
              <a:rPr lang="pt-BR" altLang="zh-CN" dirty="0">
                <a:solidFill>
                  <a:srgbClr val="0000CC"/>
                </a:solidFill>
              </a:rPr>
              <a:t>/6!+......+(-1)</a:t>
            </a:r>
            <a:r>
              <a:rPr lang="pt-BR" altLang="zh-CN" baseline="30000" dirty="0">
                <a:solidFill>
                  <a:srgbClr val="0000CC"/>
                </a:solidFill>
              </a:rPr>
              <a:t>n</a:t>
            </a:r>
            <a:r>
              <a:rPr lang="pt-BR" altLang="zh-CN" dirty="0">
                <a:solidFill>
                  <a:srgbClr val="0000CC"/>
                </a:solidFill>
              </a:rPr>
              <a:t>×x</a:t>
            </a:r>
            <a:r>
              <a:rPr lang="pt-BR" altLang="zh-CN" baseline="30000" dirty="0">
                <a:solidFill>
                  <a:srgbClr val="0000CC"/>
                </a:solidFill>
              </a:rPr>
              <a:t>2n</a:t>
            </a:r>
            <a:r>
              <a:rPr lang="pt-BR" altLang="zh-CN" dirty="0">
                <a:solidFill>
                  <a:srgbClr val="0000CC"/>
                </a:solidFill>
              </a:rPr>
              <a:t>/((2n)!)  </a:t>
            </a:r>
          </a:p>
          <a:p>
            <a:r>
              <a:rPr lang="pt-BR" altLang="zh-CN" dirty="0">
                <a:solidFill>
                  <a:srgbClr val="0000CC"/>
                </a:solidFill>
              </a:rPr>
              <a:t>     π/2 = 1+1!/3+2!/(3×5)+3!/(3×5×7)+…+</a:t>
            </a:r>
          </a:p>
          <a:p>
            <a:r>
              <a:rPr lang="pt-BR" altLang="zh-CN" dirty="0">
                <a:solidFill>
                  <a:srgbClr val="0000CC"/>
                </a:solidFill>
              </a:rPr>
              <a:t>                (n-1)! / (3×5×7×…×(2n-1))</a:t>
            </a:r>
            <a:br>
              <a:rPr lang="pt-BR" altLang="zh-CN" dirty="0">
                <a:solidFill>
                  <a:srgbClr val="0000CC"/>
                </a:solidFill>
              </a:rPr>
            </a:br>
            <a:r>
              <a:rPr lang="pt-BR" altLang="zh-CN" dirty="0">
                <a:solidFill>
                  <a:srgbClr val="0000CC"/>
                </a:solidFill>
              </a:rPr>
              <a:t>...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4365104"/>
            <a:ext cx="698477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indent="-279400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zh-CN" altLang="en-US" sz="2400" dirty="0">
                <a:latin typeface="+mn-lt"/>
              </a:rPr>
              <a:t>高精度计算问题：</a:t>
            </a:r>
            <a:r>
              <a:rPr lang="zh-CN" altLang="en-US" sz="2400" b="0" dirty="0">
                <a:latin typeface="+mn-lt"/>
              </a:rPr>
              <a:t>在问题</a:t>
            </a:r>
            <a:r>
              <a:rPr lang="en-US" altLang="zh-CN" sz="2400" b="0" dirty="0">
                <a:latin typeface="+mn-lt"/>
              </a:rPr>
              <a:t>3.1</a:t>
            </a:r>
            <a:r>
              <a:rPr lang="zh-CN" altLang="en-US" sz="2400" b="0" dirty="0">
                <a:latin typeface="+mn-lt"/>
              </a:rPr>
              <a:t>中我们只要求输出自然对数</a:t>
            </a:r>
            <a:r>
              <a:rPr lang="en-US" altLang="zh-CN" sz="2400" b="0" dirty="0">
                <a:latin typeface="+mn-lt"/>
              </a:rPr>
              <a:t>e</a:t>
            </a:r>
            <a:r>
              <a:rPr lang="zh-CN" altLang="en-US" sz="2400" b="0" dirty="0">
                <a:latin typeface="+mn-lt"/>
              </a:rPr>
              <a:t>的小数点后</a:t>
            </a:r>
            <a:r>
              <a:rPr lang="en-US" altLang="zh-CN" sz="2400" b="0" dirty="0">
                <a:latin typeface="+mn-lt"/>
              </a:rPr>
              <a:t>10</a:t>
            </a:r>
            <a:r>
              <a:rPr lang="zh-CN" altLang="en-US" sz="2400" b="0" dirty="0">
                <a:latin typeface="+mn-lt"/>
              </a:rPr>
              <a:t>位。请同学们考虑如何计算并输出小数后</a:t>
            </a:r>
            <a:r>
              <a:rPr lang="en-US" altLang="zh-CN" sz="2400" b="0" dirty="0">
                <a:latin typeface="+mn-lt"/>
              </a:rPr>
              <a:t>n</a:t>
            </a:r>
            <a:r>
              <a:rPr lang="zh-CN" altLang="en-US" sz="2400" b="0" dirty="0">
                <a:latin typeface="+mn-lt"/>
              </a:rPr>
              <a:t>位（</a:t>
            </a:r>
            <a:r>
              <a:rPr lang="en-US" altLang="zh-CN" sz="2400" b="0" dirty="0">
                <a:latin typeface="+mn-lt"/>
              </a:rPr>
              <a:t>n</a:t>
            </a:r>
            <a:r>
              <a:rPr lang="zh-CN" altLang="en-US" sz="2400" b="0" dirty="0">
                <a:latin typeface="+mn-lt"/>
              </a:rPr>
              <a:t>可能为</a:t>
            </a:r>
            <a:r>
              <a:rPr lang="en-US" altLang="zh-CN" sz="2400" b="0" dirty="0">
                <a:latin typeface="+mn-lt"/>
              </a:rPr>
              <a:t>100</a:t>
            </a:r>
            <a:r>
              <a:rPr lang="zh-CN" altLang="en-US" sz="2400" b="0" dirty="0">
                <a:latin typeface="+mn-lt"/>
              </a:rPr>
              <a:t>，也可能为</a:t>
            </a:r>
            <a:r>
              <a:rPr lang="en-US" altLang="zh-CN" sz="2400" b="0" dirty="0">
                <a:latin typeface="+mn-lt"/>
              </a:rPr>
              <a:t>10000</a:t>
            </a:r>
            <a:r>
              <a:rPr lang="zh-CN" altLang="en-US" sz="2400" b="0" dirty="0">
                <a:latin typeface="+mn-lt"/>
              </a:rPr>
              <a:t>）？（这类问题还有输出圆周率）。</a:t>
            </a:r>
            <a:endParaRPr lang="en-US" altLang="zh-CN" sz="24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2150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1DD2D3-9ADE-4F2E-B345-EB5F914AEBA2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3.2</a:t>
            </a:r>
            <a:r>
              <a:rPr lang="zh-CN" altLang="en-US">
                <a:ea typeface="宋体" pitchFamily="2" charset="-122"/>
              </a:rPr>
              <a:t>：简易计算器</a:t>
            </a: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977900" y="1196975"/>
            <a:ext cx="710565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>
                <a:latin typeface="Arial Narrow" pitchFamily="34" charset="0"/>
              </a:rPr>
              <a:t>【</a:t>
            </a:r>
            <a:r>
              <a:rPr lang="zh-CN" altLang="en-US" sz="1600">
                <a:latin typeface="Arial Narrow" pitchFamily="34" charset="0"/>
              </a:rPr>
              <a:t>问题描述</a:t>
            </a:r>
            <a:r>
              <a:rPr lang="en-US" altLang="zh-CN" sz="1600">
                <a:latin typeface="Arial Narrow" pitchFamily="34" charset="0"/>
              </a:rPr>
              <a:t>】</a:t>
            </a:r>
          </a:p>
          <a:p>
            <a:pPr marL="279400" indent="-279400" eaLnBrk="0" hangingPunct="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>
                <a:latin typeface="Arial Narrow" pitchFamily="34" charset="0"/>
              </a:rPr>
              <a:t>     	</a:t>
            </a:r>
            <a:r>
              <a:rPr lang="zh-CN" altLang="en-US" sz="1600">
                <a:latin typeface="Arial Narrow" pitchFamily="34" charset="0"/>
              </a:rPr>
              <a:t>编写程序实现简单的交互式计算器，能进行整数的 </a:t>
            </a:r>
            <a:r>
              <a:rPr lang="en-US" altLang="zh-CN" sz="1600">
                <a:latin typeface="Arial Narrow" pitchFamily="34" charset="0"/>
              </a:rPr>
              <a:t>+  -  *  /  </a:t>
            </a:r>
            <a:r>
              <a:rPr lang="zh-CN" altLang="en-US" sz="1600">
                <a:latin typeface="Arial Narrow" pitchFamily="34" charset="0"/>
              </a:rPr>
              <a:t>运算。</a:t>
            </a:r>
          </a:p>
          <a:p>
            <a:pPr marL="279400" indent="-279400" eaLnBrk="0" hangingPunct="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/>
              <a:t>【</a:t>
            </a:r>
            <a:r>
              <a:rPr lang="zh-CN" altLang="en-US" sz="1600"/>
              <a:t>输入形式</a:t>
            </a:r>
            <a:r>
              <a:rPr lang="en-US" altLang="zh-CN" sz="1600"/>
              <a:t>】</a:t>
            </a:r>
          </a:p>
          <a:p>
            <a:pPr marL="279400" indent="-279400" eaLnBrk="0" hangingPunct="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1600">
                <a:latin typeface="Arial Narrow" pitchFamily="34" charset="0"/>
              </a:rPr>
              <a:t>从键盘读入如下形式的输入行，数据与运算符之间用空格分隔：</a:t>
            </a:r>
          </a:p>
          <a:p>
            <a:pPr marL="279400" indent="-279400" eaLnBrk="0" hangingPunct="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1600">
                <a:latin typeface="Arial Narrow" pitchFamily="34" charset="0"/>
              </a:rPr>
              <a:t>      </a:t>
            </a:r>
            <a:r>
              <a:rPr lang="en-US" altLang="zh-CN" sz="1600">
                <a:latin typeface="Arial Narrow" pitchFamily="34" charset="0"/>
              </a:rPr>
              <a:t>120 + 350</a:t>
            </a:r>
          </a:p>
          <a:p>
            <a:pPr marL="279400" indent="-279400" eaLnBrk="0" hangingPunct="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/>
              <a:t>【</a:t>
            </a:r>
            <a:r>
              <a:rPr lang="zh-CN" altLang="en-US" sz="1600"/>
              <a:t>输出形式</a:t>
            </a:r>
            <a:r>
              <a:rPr lang="en-US" altLang="zh-CN" sz="1600"/>
              <a:t>】</a:t>
            </a:r>
          </a:p>
          <a:p>
            <a:pPr marL="279400" indent="-279400" eaLnBrk="0" hangingPunct="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1600"/>
              <a:t>对于</a:t>
            </a:r>
            <a:r>
              <a:rPr lang="en-US" altLang="zh-CN" sz="1600"/>
              <a:t>+,-</a:t>
            </a:r>
            <a:r>
              <a:rPr lang="zh-CN" altLang="en-US" sz="1600"/>
              <a:t>及*运算，输出形式如下：</a:t>
            </a:r>
            <a:endParaRPr lang="zh-CN" altLang="en-US" sz="1600">
              <a:latin typeface="Arial Narrow" pitchFamily="34" charset="0"/>
            </a:endParaRPr>
          </a:p>
          <a:p>
            <a:pPr marL="279400" indent="-279400" eaLnBrk="0" hangingPunct="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1600">
                <a:latin typeface="Arial Narrow" pitchFamily="34" charset="0"/>
              </a:rPr>
              <a:t>	</a:t>
            </a:r>
            <a:r>
              <a:rPr lang="en-US" altLang="zh-CN" sz="1600">
                <a:latin typeface="Arial Narrow" pitchFamily="34" charset="0"/>
              </a:rPr>
              <a:t>120+350=470</a:t>
            </a:r>
          </a:p>
          <a:p>
            <a:pPr marL="279400" indent="-279400" eaLnBrk="0" hangingPunct="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1600">
                <a:latin typeface="Arial Narrow" pitchFamily="34" charset="0"/>
              </a:rPr>
              <a:t>对于</a:t>
            </a:r>
            <a:r>
              <a:rPr lang="en-US" altLang="zh-CN" sz="1600">
                <a:latin typeface="Arial Narrow" pitchFamily="34" charset="0"/>
              </a:rPr>
              <a:t>/</a:t>
            </a:r>
            <a:r>
              <a:rPr lang="zh-CN" altLang="en-US" sz="1600">
                <a:latin typeface="Arial Narrow" pitchFamily="34" charset="0"/>
              </a:rPr>
              <a:t>运算，输出形式如下（小数后保留两位）：</a:t>
            </a:r>
          </a:p>
          <a:p>
            <a:pPr marL="279400" indent="-279400" eaLnBrk="0" hangingPunct="0"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1600">
                <a:latin typeface="Arial Narrow" pitchFamily="34" charset="0"/>
              </a:rPr>
              <a:t>      </a:t>
            </a:r>
            <a:r>
              <a:rPr lang="en-US" altLang="zh-CN" sz="1600">
                <a:latin typeface="Arial Narrow" pitchFamily="34" charset="0"/>
              </a:rPr>
              <a:t>5/2=2.50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1EC127-0AC3-4B76-AD14-DFF82909250D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本章目标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了解一般程序设计过程</a:t>
            </a:r>
          </a:p>
          <a:p>
            <a:r>
              <a:rPr lang="zh-CN" altLang="en-US">
                <a:ea typeface="宋体" pitchFamily="2" charset="-122"/>
              </a:rPr>
              <a:t>通过实例重点掌握问题分析方法</a:t>
            </a:r>
          </a:p>
          <a:p>
            <a:pPr lvl="1"/>
            <a:r>
              <a:rPr lang="zh-CN" altLang="en-US" b="1">
                <a:ea typeface="宋体" pitchFamily="2" charset="-122"/>
              </a:rPr>
              <a:t>精度计算；</a:t>
            </a:r>
          </a:p>
          <a:p>
            <a:pPr lvl="1"/>
            <a:r>
              <a:rPr lang="zh-CN" altLang="en-US" b="1">
                <a:ea typeface="宋体" pitchFamily="2" charset="-122"/>
              </a:rPr>
              <a:t>输入数据处理；</a:t>
            </a:r>
          </a:p>
          <a:p>
            <a:pPr lvl="1"/>
            <a:r>
              <a:rPr lang="zh-CN" altLang="en-US" b="1">
                <a:ea typeface="宋体" pitchFamily="2" charset="-122"/>
              </a:rPr>
              <a:t>字符串操作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225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66B55A-0846-4A49-BD78-7EE7C83300C1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3.2</a:t>
            </a:r>
            <a:r>
              <a:rPr lang="zh-CN" altLang="en-US">
                <a:ea typeface="宋体" pitchFamily="2" charset="-122"/>
              </a:rPr>
              <a:t>：问题分析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96975"/>
            <a:ext cx="7105650" cy="5018088"/>
          </a:xfrm>
        </p:spPr>
        <p:txBody>
          <a:bodyPr/>
          <a:lstStyle/>
          <a:p>
            <a:pPr marL="342900" lvl="1" indent="-342900">
              <a:lnSpc>
                <a:spcPct val="80000"/>
              </a:lnSpc>
              <a:buSzPct val="70000"/>
              <a:buFont typeface="Wingdings" pitchFamily="2" charset="2"/>
              <a:buChar char="n"/>
              <a:defRPr/>
            </a:pPr>
            <a:r>
              <a:rPr lang="zh-CN" altLang="en-US" sz="2000" b="1" dirty="0">
                <a:ea typeface="宋体" pitchFamily="2" charset="-122"/>
                <a:cs typeface="+mn-cs"/>
              </a:rPr>
              <a:t>输入、输出及数据结构考虑</a:t>
            </a:r>
            <a:r>
              <a:rPr lang="zh-CN" altLang="en-US" sz="2000" dirty="0">
                <a:ea typeface="宋体" pitchFamily="2" charset="-122"/>
                <a:cs typeface="+mn-cs"/>
              </a:rPr>
              <a:t>，</a:t>
            </a:r>
            <a:r>
              <a:rPr lang="zh-CN" altLang="en-US" sz="1800" dirty="0">
                <a:ea typeface="宋体" pitchFamily="2" charset="-122"/>
              </a:rPr>
              <a:t>从问题描述可知，需要如下变量</a:t>
            </a:r>
            <a:endParaRPr lang="en-US" altLang="zh-CN" sz="1800" dirty="0">
              <a:ea typeface="宋体" pitchFamily="2" charset="-122"/>
            </a:endParaRPr>
          </a:p>
          <a:p>
            <a:pPr marL="754063" lvl="1" indent="-3429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int</a:t>
            </a:r>
            <a:r>
              <a:rPr lang="en-US" altLang="zh-CN" sz="1400" dirty="0">
                <a:ea typeface="宋体" pitchFamily="2" charset="-122"/>
              </a:rPr>
              <a:t>  data1, data2, result;  /*</a:t>
            </a:r>
            <a:r>
              <a:rPr lang="zh-CN" altLang="en-US" sz="1400" dirty="0">
                <a:ea typeface="宋体" pitchFamily="2" charset="-122"/>
              </a:rPr>
              <a:t>分别存放计算数据</a:t>
            </a:r>
            <a:r>
              <a:rPr lang="en-US" altLang="zh-CN" sz="1400" dirty="0">
                <a:ea typeface="宋体" pitchFamily="2" charset="-122"/>
              </a:rPr>
              <a:t>1</a:t>
            </a:r>
            <a:r>
              <a:rPr lang="zh-CN" altLang="en-US" sz="1400" dirty="0">
                <a:ea typeface="宋体" pitchFamily="2" charset="-122"/>
              </a:rPr>
              <a:t>和</a:t>
            </a:r>
            <a:r>
              <a:rPr lang="en-US" altLang="zh-CN" sz="1400" dirty="0">
                <a:ea typeface="宋体" pitchFamily="2" charset="-122"/>
              </a:rPr>
              <a:t>2</a:t>
            </a:r>
            <a:r>
              <a:rPr lang="zh-CN" altLang="en-US" sz="1400" dirty="0">
                <a:ea typeface="宋体" pitchFamily="2" charset="-122"/>
              </a:rPr>
              <a:t>，及</a:t>
            </a:r>
            <a:r>
              <a:rPr lang="en-US" altLang="zh-CN" sz="1400" dirty="0">
                <a:ea typeface="宋体" pitchFamily="2" charset="-122"/>
              </a:rPr>
              <a:t>+</a:t>
            </a:r>
            <a:r>
              <a:rPr lang="zh-CN" altLang="en-US" sz="1400" dirty="0">
                <a:ea typeface="宋体" pitchFamily="2" charset="-122"/>
              </a:rPr>
              <a:t>，</a:t>
            </a:r>
            <a:r>
              <a:rPr lang="en-US" altLang="zh-CN" sz="1400" dirty="0">
                <a:ea typeface="宋体" pitchFamily="2" charset="-122"/>
              </a:rPr>
              <a:t>-</a:t>
            </a:r>
            <a:r>
              <a:rPr lang="zh-CN" altLang="en-US" sz="1400" dirty="0">
                <a:ea typeface="宋体" pitchFamily="2" charset="-122"/>
              </a:rPr>
              <a:t>，</a:t>
            </a:r>
            <a:r>
              <a:rPr lang="en-US" altLang="zh-CN" sz="1400" dirty="0">
                <a:ea typeface="宋体" pitchFamily="2" charset="-122"/>
              </a:rPr>
              <a:t>*</a:t>
            </a:r>
            <a:r>
              <a:rPr lang="zh-CN" altLang="en-US" sz="1400" dirty="0">
                <a:ea typeface="宋体" pitchFamily="2" charset="-122"/>
              </a:rPr>
              <a:t>的计算结果（整型）</a:t>
            </a:r>
            <a:r>
              <a:rPr lang="en-US" altLang="zh-CN" sz="1400" dirty="0">
                <a:ea typeface="宋体" pitchFamily="2" charset="-122"/>
              </a:rPr>
              <a:t>*/</a:t>
            </a:r>
          </a:p>
          <a:p>
            <a:pPr marL="754063" lvl="1" indent="-3429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char  op;  /* </a:t>
            </a:r>
            <a:r>
              <a:rPr lang="zh-CN" altLang="en-US" sz="1400" dirty="0">
                <a:ea typeface="宋体" pitchFamily="2" charset="-122"/>
              </a:rPr>
              <a:t>存放运算符</a:t>
            </a:r>
            <a:r>
              <a:rPr lang="en-US" altLang="zh-CN" sz="1400" dirty="0">
                <a:ea typeface="宋体" pitchFamily="2" charset="-122"/>
              </a:rPr>
              <a:t>*/</a:t>
            </a:r>
          </a:p>
          <a:p>
            <a:pPr marL="754063" lvl="1" indent="-3429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float  result1;  /* </a:t>
            </a:r>
            <a:r>
              <a:rPr lang="zh-CN" altLang="en-US" sz="1400" dirty="0">
                <a:ea typeface="宋体" pitchFamily="2" charset="-122"/>
              </a:rPr>
              <a:t>存放</a:t>
            </a:r>
            <a:r>
              <a:rPr lang="en-US" altLang="zh-CN" sz="1400" dirty="0">
                <a:ea typeface="宋体" pitchFamily="2" charset="-122"/>
              </a:rPr>
              <a:t>/</a:t>
            </a:r>
            <a:r>
              <a:rPr lang="zh-CN" altLang="en-US" sz="1400" dirty="0">
                <a:ea typeface="宋体" pitchFamily="2" charset="-122"/>
              </a:rPr>
              <a:t>计算结果（浮点型）</a:t>
            </a:r>
            <a:r>
              <a:rPr lang="en-US" altLang="zh-CN" sz="1400" dirty="0">
                <a:ea typeface="宋体" pitchFamily="2" charset="-122"/>
              </a:rPr>
              <a:t>*/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如何读入数据及运算符（如：</a:t>
            </a:r>
            <a:r>
              <a:rPr lang="en-US" altLang="zh-CN" sz="2000" dirty="0"/>
              <a:t> 120 + 350 </a:t>
            </a:r>
            <a:r>
              <a:rPr lang="zh-CN" altLang="en-US" sz="2000" dirty="0">
                <a:ea typeface="宋体" pitchFamily="2" charset="-122"/>
              </a:rPr>
              <a:t>）？</a:t>
            </a:r>
          </a:p>
          <a:p>
            <a:pPr marL="736600" lvl="1" indent="-342900">
              <a:lnSpc>
                <a:spcPct val="80000"/>
              </a:lnSpc>
              <a:defRPr/>
            </a:pPr>
            <a:r>
              <a:rPr lang="zh-CN" altLang="en-US" sz="1600" dirty="0">
                <a:ea typeface="宋体" pitchFamily="2" charset="-122"/>
              </a:rPr>
              <a:t>方法一</a:t>
            </a:r>
          </a:p>
          <a:p>
            <a:pPr marL="1147763" lvl="2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int</a:t>
            </a:r>
            <a:r>
              <a:rPr lang="en-US" altLang="zh-CN" sz="1400" dirty="0">
                <a:ea typeface="宋体" pitchFamily="2" charset="-122"/>
              </a:rPr>
              <a:t> data1, data2;</a:t>
            </a:r>
          </a:p>
          <a:p>
            <a:pPr marL="1147763" lvl="2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char op;</a:t>
            </a:r>
          </a:p>
          <a:p>
            <a:pPr marL="1147763" lvl="2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scanf</a:t>
            </a:r>
            <a:r>
              <a:rPr lang="en-US" altLang="zh-CN" sz="1400" dirty="0">
                <a:ea typeface="宋体" pitchFamily="2" charset="-122"/>
              </a:rPr>
              <a:t>(“%d”, &amp;data1);  	/*</a:t>
            </a:r>
            <a:r>
              <a:rPr lang="zh-CN" altLang="en-US" sz="1400" dirty="0">
                <a:ea typeface="宋体" pitchFamily="2" charset="-122"/>
              </a:rPr>
              <a:t>读入第一个数据</a:t>
            </a:r>
            <a:r>
              <a:rPr lang="en-US" altLang="zh-CN" sz="1400" dirty="0">
                <a:ea typeface="宋体" pitchFamily="2" charset="-122"/>
              </a:rPr>
              <a:t>*/</a:t>
            </a:r>
          </a:p>
          <a:p>
            <a:pPr marL="1147763" lvl="2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getchar</a:t>
            </a:r>
            <a:r>
              <a:rPr lang="en-US" altLang="zh-CN" sz="1400" dirty="0">
                <a:ea typeface="宋体" pitchFamily="2" charset="-122"/>
              </a:rPr>
              <a:t>();		/*</a:t>
            </a:r>
            <a:r>
              <a:rPr lang="zh-CN" altLang="en-US" sz="1400" dirty="0">
                <a:ea typeface="宋体" pitchFamily="2" charset="-122"/>
              </a:rPr>
              <a:t>跳过一个空格</a:t>
            </a:r>
            <a:r>
              <a:rPr lang="en-US" altLang="zh-CN" sz="1400" dirty="0">
                <a:ea typeface="宋体" pitchFamily="2" charset="-122"/>
              </a:rPr>
              <a:t>*/</a:t>
            </a:r>
          </a:p>
          <a:p>
            <a:pPr marL="1147763" lvl="2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op = </a:t>
            </a:r>
            <a:r>
              <a:rPr lang="en-US" altLang="zh-CN" sz="1400" dirty="0" err="1">
                <a:ea typeface="宋体" pitchFamily="2" charset="-122"/>
              </a:rPr>
              <a:t>getchar</a:t>
            </a:r>
            <a:r>
              <a:rPr lang="en-US" altLang="zh-CN" sz="1400" dirty="0">
                <a:ea typeface="宋体" pitchFamily="2" charset="-122"/>
              </a:rPr>
              <a:t>();		/*</a:t>
            </a:r>
            <a:r>
              <a:rPr lang="zh-CN" altLang="en-US" sz="1400" dirty="0">
                <a:ea typeface="宋体" pitchFamily="2" charset="-122"/>
              </a:rPr>
              <a:t>读入运算符</a:t>
            </a:r>
            <a:r>
              <a:rPr lang="en-US" altLang="zh-CN" sz="1400" dirty="0">
                <a:ea typeface="宋体" pitchFamily="2" charset="-122"/>
              </a:rPr>
              <a:t>*/</a:t>
            </a:r>
          </a:p>
          <a:p>
            <a:pPr marL="1147763" lvl="2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scanf</a:t>
            </a:r>
            <a:r>
              <a:rPr lang="en-US" altLang="zh-CN" sz="1400" dirty="0">
                <a:ea typeface="宋体" pitchFamily="2" charset="-122"/>
              </a:rPr>
              <a:t>(“%d”, &amp;data2);	/*</a:t>
            </a:r>
            <a:r>
              <a:rPr lang="zh-CN" altLang="en-US" sz="1400" dirty="0">
                <a:ea typeface="宋体" pitchFamily="2" charset="-122"/>
              </a:rPr>
              <a:t>读入第二个数据</a:t>
            </a:r>
            <a:r>
              <a:rPr lang="en-US" altLang="zh-CN" sz="1400" dirty="0">
                <a:ea typeface="宋体" pitchFamily="2" charset="-122"/>
              </a:rPr>
              <a:t>*/</a:t>
            </a:r>
          </a:p>
          <a:p>
            <a:pPr marL="1147763" lvl="2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1400" dirty="0">
                <a:solidFill>
                  <a:srgbClr val="0000CC"/>
                </a:solidFill>
                <a:ea typeface="宋体" pitchFamily="2" charset="-122"/>
              </a:rPr>
              <a:t>不足：数据与运算符之间只能有一个空格分隔</a:t>
            </a:r>
          </a:p>
          <a:p>
            <a:pPr marL="736600" lvl="1" indent="-342900">
              <a:lnSpc>
                <a:spcPct val="80000"/>
              </a:lnSpc>
              <a:defRPr/>
            </a:pPr>
            <a:r>
              <a:rPr lang="zh-CN" altLang="en-US" sz="1600" dirty="0">
                <a:ea typeface="宋体" pitchFamily="2" charset="-122"/>
              </a:rPr>
              <a:t>方法二</a:t>
            </a:r>
          </a:p>
          <a:p>
            <a:pPr marL="1147763" lvl="2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int</a:t>
            </a:r>
            <a:r>
              <a:rPr lang="en-US" altLang="zh-CN" sz="1400" dirty="0">
                <a:ea typeface="宋体" pitchFamily="2" charset="-122"/>
              </a:rPr>
              <a:t> data1, data2;</a:t>
            </a:r>
          </a:p>
          <a:p>
            <a:pPr marL="1147763" lvl="2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char op;</a:t>
            </a:r>
          </a:p>
          <a:p>
            <a:pPr marL="1147763" lvl="2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scanf</a:t>
            </a:r>
            <a:r>
              <a:rPr lang="en-US" altLang="zh-CN" sz="1400" dirty="0">
                <a:ea typeface="宋体" pitchFamily="2" charset="-122"/>
              </a:rPr>
              <a:t>(“%d %c %d”, &amp;data1, &amp;op, &amp;data2);</a:t>
            </a:r>
          </a:p>
          <a:p>
            <a:pPr marL="1147763" lvl="2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1400" dirty="0">
                <a:solidFill>
                  <a:srgbClr val="0000CC"/>
                </a:solidFill>
                <a:ea typeface="宋体" pitchFamily="2" charset="-122"/>
              </a:rPr>
              <a:t>好处：数据与运算符之间可以有多个空格分隔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3851275" y="4724400"/>
            <a:ext cx="1368425" cy="865188"/>
          </a:xfrm>
          <a:prstGeom prst="wedgeRoundRectCallout">
            <a:avLst>
              <a:gd name="adj1" fmla="val -142824"/>
              <a:gd name="adj2" fmla="val 570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/>
              <a:t>空格使得跳过两次输入之间的所有空白字符。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0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0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235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C64DA8-74E7-4286-A572-69B07594ED23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3.2</a:t>
            </a:r>
            <a:r>
              <a:rPr lang="zh-CN" altLang="en-US">
                <a:ea typeface="宋体" pitchFamily="2" charset="-122"/>
              </a:rPr>
              <a:t>：算法设计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212194"/>
            <a:ext cx="7105650" cy="45561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data1,data2, result1;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</a:rPr>
              <a:t>float result2;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</a:rPr>
              <a:t>char op;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49" charset="-122"/>
              </a:rPr>
              <a:t>从标准输入中读入整数</a:t>
            </a:r>
            <a:r>
              <a:rPr lang="en-US" altLang="zh-CN" sz="2000" dirty="0">
                <a:ea typeface="楷体_GB2312" pitchFamily="49" charset="-122"/>
              </a:rPr>
              <a:t>data1</a:t>
            </a:r>
            <a:r>
              <a:rPr lang="zh-CN" altLang="en-US" sz="2000" dirty="0">
                <a:ea typeface="楷体_GB2312" pitchFamily="49" charset="-122"/>
              </a:rPr>
              <a:t>，运算符</a:t>
            </a:r>
            <a:r>
              <a:rPr lang="en-US" altLang="zh-CN" sz="2000" dirty="0">
                <a:ea typeface="楷体_GB2312" pitchFamily="49" charset="-122"/>
              </a:rPr>
              <a:t>op</a:t>
            </a:r>
            <a:r>
              <a:rPr lang="zh-CN" altLang="en-US" sz="2000" dirty="0">
                <a:ea typeface="楷体_GB2312" pitchFamily="49" charset="-122"/>
              </a:rPr>
              <a:t>及整数</a:t>
            </a:r>
            <a:r>
              <a:rPr lang="en-US" altLang="zh-CN" sz="2000" dirty="0">
                <a:ea typeface="楷体_GB2312" pitchFamily="49" charset="-122"/>
              </a:rPr>
              <a:t>data2;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49" charset="-122"/>
              </a:rPr>
              <a:t>判断</a:t>
            </a:r>
            <a:r>
              <a:rPr lang="en-US" altLang="zh-CN" sz="2000" dirty="0">
                <a:ea typeface="楷体_GB2312" pitchFamily="49" charset="-122"/>
              </a:rPr>
              <a:t>op: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49" charset="-122"/>
              </a:rPr>
              <a:t>若为‘</a:t>
            </a:r>
            <a:r>
              <a:rPr lang="en-US" altLang="zh-CN" sz="2000" dirty="0">
                <a:ea typeface="楷体_GB2312" pitchFamily="49" charset="-122"/>
              </a:rPr>
              <a:t>+’</a:t>
            </a:r>
            <a:r>
              <a:rPr lang="zh-CN" altLang="en-US" sz="2000" dirty="0">
                <a:ea typeface="楷体_GB2312" pitchFamily="49" charset="-122"/>
              </a:rPr>
              <a:t>，则</a:t>
            </a:r>
            <a:r>
              <a:rPr lang="en-US" altLang="zh-CN" sz="2000" dirty="0">
                <a:ea typeface="楷体_GB2312" pitchFamily="49" charset="-122"/>
              </a:rPr>
              <a:t>result1 = data1 + data2;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49" charset="-122"/>
              </a:rPr>
              <a:t>若为‘</a:t>
            </a:r>
            <a:r>
              <a:rPr lang="en-US" altLang="zh-CN" sz="2000" dirty="0">
                <a:ea typeface="楷体_GB2312" pitchFamily="49" charset="-122"/>
              </a:rPr>
              <a:t>-’</a:t>
            </a:r>
            <a:r>
              <a:rPr lang="zh-CN" altLang="en-US" sz="2000" dirty="0">
                <a:ea typeface="楷体_GB2312" pitchFamily="49" charset="-122"/>
              </a:rPr>
              <a:t>，则</a:t>
            </a:r>
            <a:r>
              <a:rPr lang="en-US" altLang="zh-CN" sz="2000" dirty="0">
                <a:ea typeface="楷体_GB2312" pitchFamily="49" charset="-122"/>
              </a:rPr>
              <a:t>result1 = data1 - data2;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49" charset="-122"/>
              </a:rPr>
              <a:t>若为‘*’，则</a:t>
            </a:r>
            <a:r>
              <a:rPr lang="en-US" altLang="zh-CN" sz="2000" dirty="0">
                <a:ea typeface="楷体_GB2312" pitchFamily="49" charset="-122"/>
              </a:rPr>
              <a:t>result1 = data1 * data2;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49" charset="-122"/>
              </a:rPr>
              <a:t>若为‘</a:t>
            </a:r>
            <a:r>
              <a:rPr lang="en-US" altLang="zh-CN" sz="2000" dirty="0">
                <a:ea typeface="楷体_GB2312" pitchFamily="49" charset="-122"/>
              </a:rPr>
              <a:t>/’</a:t>
            </a:r>
            <a:r>
              <a:rPr lang="zh-CN" altLang="en-US" sz="2000" dirty="0">
                <a:ea typeface="楷体_GB2312" pitchFamily="49" charset="-122"/>
              </a:rPr>
              <a:t>，则</a:t>
            </a:r>
            <a:r>
              <a:rPr lang="en-US" altLang="zh-CN" sz="2000" dirty="0">
                <a:ea typeface="楷体_GB2312" pitchFamily="49" charset="-122"/>
              </a:rPr>
              <a:t>result2 = data1 / data2;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49" charset="-122"/>
              </a:rPr>
              <a:t>若</a:t>
            </a:r>
            <a:r>
              <a:rPr lang="en-US" altLang="zh-CN" sz="2000" dirty="0">
                <a:ea typeface="楷体_GB2312" pitchFamily="49" charset="-122"/>
              </a:rPr>
              <a:t>op</a:t>
            </a:r>
            <a:r>
              <a:rPr lang="zh-CN" altLang="en-US" sz="2000" dirty="0">
                <a:ea typeface="楷体_GB2312" pitchFamily="49" charset="-122"/>
              </a:rPr>
              <a:t>为‘</a:t>
            </a:r>
            <a:r>
              <a:rPr lang="en-US" altLang="zh-CN" sz="2000" dirty="0">
                <a:ea typeface="楷体_GB2312" pitchFamily="49" charset="-122"/>
              </a:rPr>
              <a:t>+’,‘-’</a:t>
            </a:r>
            <a:r>
              <a:rPr lang="zh-CN" altLang="en-US" sz="2000" dirty="0">
                <a:ea typeface="楷体_GB2312" pitchFamily="49" charset="-122"/>
              </a:rPr>
              <a:t>或’*’，输出结果</a:t>
            </a:r>
            <a:r>
              <a:rPr lang="en-US" altLang="zh-CN" sz="2000" dirty="0">
                <a:ea typeface="楷体_GB2312" pitchFamily="49" charset="-122"/>
              </a:rPr>
              <a:t>result1;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000" dirty="0">
                <a:ea typeface="楷体_GB2312" pitchFamily="49" charset="-122"/>
              </a:rPr>
              <a:t>若</a:t>
            </a:r>
            <a:r>
              <a:rPr lang="en-US" altLang="zh-CN" sz="2000" dirty="0">
                <a:ea typeface="楷体_GB2312" pitchFamily="49" charset="-122"/>
              </a:rPr>
              <a:t>op</a:t>
            </a:r>
            <a:r>
              <a:rPr lang="zh-CN" altLang="en-US" sz="2000" dirty="0">
                <a:ea typeface="楷体_GB2312" pitchFamily="49" charset="-122"/>
              </a:rPr>
              <a:t>为‘</a:t>
            </a:r>
            <a:r>
              <a:rPr lang="en-US" altLang="zh-CN" sz="2000" dirty="0">
                <a:ea typeface="楷体_GB2312" pitchFamily="49" charset="-122"/>
              </a:rPr>
              <a:t>/’</a:t>
            </a:r>
            <a:r>
              <a:rPr lang="zh-CN" altLang="en-US" sz="2000" dirty="0">
                <a:ea typeface="楷体_GB2312" pitchFamily="49" charset="-122"/>
              </a:rPr>
              <a:t>，输出结果</a:t>
            </a:r>
            <a:r>
              <a:rPr lang="en-US" altLang="zh-CN" sz="2000" dirty="0">
                <a:ea typeface="楷体_GB2312" pitchFamily="49" charset="-122"/>
              </a:rPr>
              <a:t>result2;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048375" y="3813832"/>
            <a:ext cx="3095625" cy="3033712"/>
            <a:chOff x="3424" y="1797"/>
            <a:chExt cx="1950" cy="1911"/>
          </a:xfrm>
        </p:grpSpPr>
        <p:sp>
          <p:nvSpPr>
            <p:cNvPr id="23561" name="AutoShape 6"/>
            <p:cNvSpPr>
              <a:spLocks noChangeArrowheads="1"/>
            </p:cNvSpPr>
            <p:nvPr/>
          </p:nvSpPr>
          <p:spPr bwMode="auto">
            <a:xfrm>
              <a:off x="3833" y="2024"/>
              <a:ext cx="1043" cy="52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23562" name="Text Box 7"/>
            <p:cNvSpPr txBox="1">
              <a:spLocks noChangeArrowheads="1"/>
            </p:cNvSpPr>
            <p:nvPr/>
          </p:nvSpPr>
          <p:spPr bwMode="auto">
            <a:xfrm>
              <a:off x="4001" y="2187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0"/>
                <a:t>op</a:t>
              </a:r>
              <a:r>
                <a:rPr lang="zh-CN" altLang="en-US" sz="1600" b="0"/>
                <a:t>值</a:t>
              </a:r>
            </a:p>
          </p:txBody>
        </p:sp>
        <p:sp>
          <p:nvSpPr>
            <p:cNvPr id="23563" name="Line 8"/>
            <p:cNvSpPr>
              <a:spLocks noChangeShapeType="1"/>
            </p:cNvSpPr>
            <p:nvPr/>
          </p:nvSpPr>
          <p:spPr bwMode="auto">
            <a:xfrm>
              <a:off x="4332" y="179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4" name="Line 9"/>
            <p:cNvSpPr>
              <a:spLocks noChangeShapeType="1"/>
            </p:cNvSpPr>
            <p:nvPr/>
          </p:nvSpPr>
          <p:spPr bwMode="auto">
            <a:xfrm flipH="1">
              <a:off x="3606" y="2296"/>
              <a:ext cx="22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5" name="Line 10"/>
            <p:cNvSpPr>
              <a:spLocks noChangeShapeType="1"/>
            </p:cNvSpPr>
            <p:nvPr/>
          </p:nvSpPr>
          <p:spPr bwMode="auto">
            <a:xfrm>
              <a:off x="4876" y="2296"/>
              <a:ext cx="1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Line 11"/>
            <p:cNvSpPr>
              <a:spLocks noChangeShapeType="1"/>
            </p:cNvSpPr>
            <p:nvPr/>
          </p:nvSpPr>
          <p:spPr bwMode="auto">
            <a:xfrm flipH="1">
              <a:off x="4059" y="2478"/>
              <a:ext cx="91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4604" y="2432"/>
              <a:ext cx="9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Text Box 14"/>
            <p:cNvSpPr txBox="1">
              <a:spLocks noChangeArrowheads="1"/>
            </p:cNvSpPr>
            <p:nvPr/>
          </p:nvSpPr>
          <p:spPr bwMode="auto">
            <a:xfrm>
              <a:off x="3424" y="3180"/>
              <a:ext cx="4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200" b="0"/>
                <a:t>加运算</a:t>
              </a:r>
            </a:p>
          </p:txBody>
        </p:sp>
        <p:sp>
          <p:nvSpPr>
            <p:cNvPr id="23569" name="Text Box 15"/>
            <p:cNvSpPr txBox="1">
              <a:spLocks noChangeArrowheads="1"/>
            </p:cNvSpPr>
            <p:nvPr/>
          </p:nvSpPr>
          <p:spPr bwMode="auto">
            <a:xfrm>
              <a:off x="3560" y="2478"/>
              <a:ext cx="21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0"/>
                <a:t>‘+’</a:t>
              </a:r>
            </a:p>
          </p:txBody>
        </p:sp>
        <p:sp>
          <p:nvSpPr>
            <p:cNvPr id="23570" name="Text Box 16"/>
            <p:cNvSpPr txBox="1">
              <a:spLocks noChangeArrowheads="1"/>
            </p:cNvSpPr>
            <p:nvPr/>
          </p:nvSpPr>
          <p:spPr bwMode="auto">
            <a:xfrm>
              <a:off x="3833" y="3192"/>
              <a:ext cx="4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200" b="0" dirty="0"/>
                <a:t>减运算</a:t>
              </a:r>
            </a:p>
          </p:txBody>
        </p:sp>
        <p:sp>
          <p:nvSpPr>
            <p:cNvPr id="23571" name="Text Box 18"/>
            <p:cNvSpPr txBox="1">
              <a:spLocks noChangeArrowheads="1"/>
            </p:cNvSpPr>
            <p:nvPr/>
          </p:nvSpPr>
          <p:spPr bwMode="auto">
            <a:xfrm>
              <a:off x="4468" y="3158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200" b="0"/>
                <a:t>乘运算</a:t>
              </a:r>
            </a:p>
          </p:txBody>
        </p:sp>
        <p:sp>
          <p:nvSpPr>
            <p:cNvPr id="23572" name="Text Box 19"/>
            <p:cNvSpPr txBox="1">
              <a:spLocks noChangeArrowheads="1"/>
            </p:cNvSpPr>
            <p:nvPr/>
          </p:nvSpPr>
          <p:spPr bwMode="auto">
            <a:xfrm>
              <a:off x="4830" y="3158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200" b="0"/>
                <a:t>除运算</a:t>
              </a:r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4105" y="2659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0"/>
                <a:t>‘-’</a:t>
              </a:r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4468" y="2614"/>
              <a:ext cx="1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0"/>
                <a:t>‘*’</a:t>
              </a: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4830" y="2568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200" b="0"/>
                <a:t>‘/’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3865" y="3496"/>
              <a:ext cx="6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dirty="0"/>
                <a:t>多路选择</a:t>
              </a:r>
            </a:p>
          </p:txBody>
        </p:sp>
      </p:grpSp>
      <p:sp>
        <p:nvSpPr>
          <p:cNvPr id="101402" name="AutoShape 26"/>
          <p:cNvSpPr>
            <a:spLocks noChangeArrowheads="1"/>
          </p:cNvSpPr>
          <p:nvPr/>
        </p:nvSpPr>
        <p:spPr bwMode="auto">
          <a:xfrm>
            <a:off x="5500717" y="617511"/>
            <a:ext cx="2447925" cy="1081087"/>
          </a:xfrm>
          <a:prstGeom prst="wedgeRoundRectCallout">
            <a:avLst>
              <a:gd name="adj1" fmla="val -45642"/>
              <a:gd name="adj2" fmla="val 1006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/>
              <a:t>多路选择，可使用</a:t>
            </a:r>
            <a:r>
              <a:rPr lang="en-US" altLang="zh-CN" sz="1600"/>
              <a:t>if-else if</a:t>
            </a:r>
            <a:r>
              <a:rPr lang="zh-CN" altLang="en-US" sz="1600"/>
              <a:t>语句实现。在此，更适合</a:t>
            </a:r>
            <a:r>
              <a:rPr lang="en-US" altLang="zh-CN" sz="1600">
                <a:solidFill>
                  <a:srgbClr val="0000CC"/>
                </a:solidFill>
              </a:rPr>
              <a:t>switch</a:t>
            </a:r>
            <a:r>
              <a:rPr lang="zh-CN" altLang="en-US" sz="1600"/>
              <a:t>语句。</a:t>
            </a:r>
          </a:p>
        </p:txBody>
      </p:sp>
      <p:sp>
        <p:nvSpPr>
          <p:cNvPr id="101403" name="AutoShape 27"/>
          <p:cNvSpPr>
            <a:spLocks noChangeArrowheads="1"/>
          </p:cNvSpPr>
          <p:nvPr/>
        </p:nvSpPr>
        <p:spPr bwMode="auto">
          <a:xfrm>
            <a:off x="5791200" y="2693181"/>
            <a:ext cx="3095625" cy="1419142"/>
          </a:xfrm>
          <a:prstGeom prst="wedgeRoundRectCallout">
            <a:avLst>
              <a:gd name="adj1" fmla="val -62337"/>
              <a:gd name="adj2" fmla="val 693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/>
              <a:t>注意：由于</a:t>
            </a:r>
            <a:r>
              <a:rPr lang="en-US" altLang="zh-CN" sz="1600"/>
              <a:t>data1</a:t>
            </a:r>
            <a:r>
              <a:rPr lang="zh-CN" altLang="en-US" sz="1600"/>
              <a:t>和</a:t>
            </a:r>
            <a:r>
              <a:rPr lang="en-US" altLang="zh-CN" sz="1600"/>
              <a:t>data2</a:t>
            </a:r>
            <a:r>
              <a:rPr lang="zh-CN" altLang="en-US" sz="1600"/>
              <a:t>为整数，除法运算结果仍为整数。要用</a:t>
            </a:r>
            <a:r>
              <a:rPr lang="zh-CN" altLang="en-US" sz="1600">
                <a:solidFill>
                  <a:srgbClr val="0000CC"/>
                </a:solidFill>
              </a:rPr>
              <a:t>强制类型</a:t>
            </a:r>
            <a:r>
              <a:rPr lang="zh-CN" altLang="en-US" sz="1600"/>
              <a:t>转换才能得到小数位。</a:t>
            </a:r>
          </a:p>
          <a:p>
            <a:pPr eaLnBrk="0" hangingPunct="0"/>
            <a:r>
              <a:rPr lang="en-US" altLang="zh-CN" sz="1600">
                <a:solidFill>
                  <a:srgbClr val="0000CC"/>
                </a:solidFill>
              </a:rPr>
              <a:t>result2 = (float)data1/data2;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2" grpId="0" animBg="1"/>
      <p:bldP spid="1014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266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A29A7D-9DB5-4105-AECB-8DD3278622E3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3.2</a:t>
            </a:r>
            <a:r>
              <a:rPr lang="zh-CN" altLang="en-US" dirty="0">
                <a:ea typeface="宋体" pitchFamily="2" charset="-122"/>
              </a:rPr>
              <a:t>：代码实现</a:t>
            </a:r>
            <a:r>
              <a:rPr lang="en-US" altLang="zh-CN" dirty="0">
                <a:ea typeface="宋体" pitchFamily="2" charset="-122"/>
              </a:rPr>
              <a:t>(if -else if)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96975"/>
            <a:ext cx="7105650" cy="4806950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//c3_2.c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#include &lt;</a:t>
            </a:r>
            <a:r>
              <a:rPr lang="en-US" altLang="zh-CN" sz="1600" b="0" dirty="0" err="1">
                <a:ea typeface="宋体" pitchFamily="2" charset="-122"/>
              </a:rPr>
              <a:t>stdio.h</a:t>
            </a:r>
            <a:r>
              <a:rPr lang="en-US" altLang="zh-CN" sz="1600" b="0" dirty="0">
                <a:ea typeface="宋体" pitchFamily="2" charset="-122"/>
              </a:rPr>
              <a:t>&gt;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 err="1">
                <a:ea typeface="宋体" pitchFamily="2" charset="-122"/>
              </a:rPr>
              <a:t>int</a:t>
            </a:r>
            <a:r>
              <a:rPr lang="en-US" altLang="zh-CN" sz="1600" b="0" dirty="0">
                <a:ea typeface="宋体" pitchFamily="2" charset="-122"/>
              </a:rPr>
              <a:t> main()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{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</a:t>
            </a:r>
            <a:r>
              <a:rPr lang="en-US" altLang="zh-CN" sz="1600" b="0" dirty="0" err="1">
                <a:ea typeface="宋体" pitchFamily="2" charset="-122"/>
              </a:rPr>
              <a:t>int</a:t>
            </a:r>
            <a:r>
              <a:rPr lang="en-US" altLang="zh-CN" sz="1600" b="0" dirty="0">
                <a:ea typeface="宋体" pitchFamily="2" charset="-122"/>
              </a:rPr>
              <a:t> data1,data2, result1;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      float result2;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char op;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</a:t>
            </a:r>
            <a:r>
              <a:rPr lang="en-US" altLang="zh-CN" sz="1600" b="0" dirty="0" err="1">
                <a:ea typeface="宋体" pitchFamily="2" charset="-122"/>
              </a:rPr>
              <a:t>scanf</a:t>
            </a:r>
            <a:r>
              <a:rPr lang="en-US" altLang="zh-CN" sz="1600" b="0" dirty="0">
                <a:ea typeface="宋体" pitchFamily="2" charset="-122"/>
              </a:rPr>
              <a:t>(“%d %c %d”, &amp;data1, &amp;op, &amp;data2);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if ( op==‘+’ ) 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     result1 = data1+data2; </a:t>
            </a:r>
          </a:p>
          <a:p>
            <a:pPr>
              <a:lnSpc>
                <a:spcPct val="50000"/>
              </a:lnSpc>
              <a:spcBef>
                <a:spcPct val="40000"/>
              </a:spcBef>
              <a:buNone/>
            </a:pPr>
            <a:r>
              <a:rPr lang="en-US" altLang="zh-CN" sz="1600" b="0" dirty="0">
                <a:ea typeface="宋体" pitchFamily="2" charset="-122"/>
              </a:rPr>
              <a:t>	else if ( op==‘-’ ) </a:t>
            </a:r>
          </a:p>
          <a:p>
            <a:pPr>
              <a:lnSpc>
                <a:spcPct val="50000"/>
              </a:lnSpc>
              <a:spcBef>
                <a:spcPct val="40000"/>
              </a:spcBef>
              <a:buNone/>
            </a:pPr>
            <a:r>
              <a:rPr lang="en-US" altLang="zh-CN" sz="1600" b="0" dirty="0">
                <a:ea typeface="宋体" pitchFamily="2" charset="-122"/>
              </a:rPr>
              <a:t>  	     result1 = data1-data2;</a:t>
            </a:r>
          </a:p>
          <a:p>
            <a:pPr>
              <a:lnSpc>
                <a:spcPct val="50000"/>
              </a:lnSpc>
              <a:spcBef>
                <a:spcPct val="40000"/>
              </a:spcBef>
              <a:buNone/>
            </a:pPr>
            <a:r>
              <a:rPr lang="en-US" altLang="zh-CN" sz="1600" b="0" dirty="0">
                <a:ea typeface="宋体" pitchFamily="2" charset="-122"/>
              </a:rPr>
              <a:t>	else if ( op==‘*’ ) 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     result1 = data1*data2; </a:t>
            </a:r>
          </a:p>
          <a:p>
            <a:pPr>
              <a:lnSpc>
                <a:spcPct val="50000"/>
              </a:lnSpc>
              <a:spcBef>
                <a:spcPct val="40000"/>
              </a:spcBef>
              <a:buNone/>
            </a:pPr>
            <a:r>
              <a:rPr lang="en-US" altLang="zh-CN" sz="1600" b="0" dirty="0">
                <a:ea typeface="宋体" pitchFamily="2" charset="-122"/>
              </a:rPr>
              <a:t>	else if ( op==‘/’ ) 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     result2 = (float)data1/data2; 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 	else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     </a:t>
            </a:r>
            <a:r>
              <a:rPr lang="en-US" altLang="zh-CN" sz="1600" b="0" dirty="0" err="1">
                <a:ea typeface="宋体" pitchFamily="2" charset="-122"/>
              </a:rPr>
              <a:t>printf</a:t>
            </a:r>
            <a:r>
              <a:rPr lang="en-US" altLang="zh-CN" sz="1600" b="0" dirty="0">
                <a:ea typeface="宋体" pitchFamily="2" charset="-122"/>
              </a:rPr>
              <a:t>("Input error!\n"); 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if(op == ‘+’ || op == ‘-’ || op == ‘*’)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     </a:t>
            </a:r>
            <a:r>
              <a:rPr lang="en-US" altLang="zh-CN" sz="1600" b="0" dirty="0" err="1">
                <a:ea typeface="宋体" pitchFamily="2" charset="-122"/>
              </a:rPr>
              <a:t>printf</a:t>
            </a:r>
            <a:r>
              <a:rPr lang="en-US" altLang="zh-CN" sz="1600" b="0" dirty="0">
                <a:ea typeface="宋体" pitchFamily="2" charset="-122"/>
              </a:rPr>
              <a:t>("%</a:t>
            </a:r>
            <a:r>
              <a:rPr lang="en-US" altLang="zh-CN" sz="1600" b="0" dirty="0" err="1">
                <a:ea typeface="宋体" pitchFamily="2" charset="-122"/>
              </a:rPr>
              <a:t>d%c%d</a:t>
            </a:r>
            <a:r>
              <a:rPr lang="en-US" altLang="zh-CN" sz="1600" b="0" dirty="0">
                <a:ea typeface="宋体" pitchFamily="2" charset="-122"/>
              </a:rPr>
              <a:t>=%d\n“, data1,op,data2,result1); 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else if(op == ‘/’)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     </a:t>
            </a:r>
            <a:r>
              <a:rPr lang="en-US" altLang="zh-CN" sz="1600" b="0" dirty="0" err="1">
                <a:ea typeface="宋体" pitchFamily="2" charset="-122"/>
              </a:rPr>
              <a:t>printf</a:t>
            </a:r>
            <a:r>
              <a:rPr lang="en-US" altLang="zh-CN" sz="1600" b="0" dirty="0">
                <a:ea typeface="宋体" pitchFamily="2" charset="-122"/>
              </a:rPr>
              <a:t>("%</a:t>
            </a:r>
            <a:r>
              <a:rPr lang="en-US" altLang="zh-CN" sz="1600" b="0" dirty="0" err="1">
                <a:ea typeface="宋体" pitchFamily="2" charset="-122"/>
              </a:rPr>
              <a:t>d%c%d</a:t>
            </a:r>
            <a:r>
              <a:rPr lang="en-US" altLang="zh-CN" sz="1600" b="0" dirty="0">
                <a:ea typeface="宋体" pitchFamily="2" charset="-122"/>
              </a:rPr>
              <a:t>=%.2f\n“, data1,op,data2,result2);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return 0;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245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E18C6B-00AE-4C4E-BD6B-4770929E6581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另一种多路选择：</a:t>
            </a:r>
            <a:r>
              <a:rPr lang="en-US" altLang="zh-CN" dirty="0">
                <a:ea typeface="宋体" pitchFamily="2" charset="-122"/>
              </a:rPr>
              <a:t>switch</a:t>
            </a:r>
            <a:r>
              <a:rPr lang="zh-CN" altLang="en-US" dirty="0">
                <a:ea typeface="宋体" pitchFamily="2" charset="-122"/>
              </a:rPr>
              <a:t>语句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70000"/>
              </a:lnSpc>
            </a:pPr>
            <a:r>
              <a:rPr lang="zh-CN" altLang="en-US" sz="1800" b="0">
                <a:ea typeface="宋体" pitchFamily="2" charset="-122"/>
              </a:rPr>
              <a:t>基本形式：</a:t>
            </a:r>
          </a:p>
          <a:p>
            <a:pPr marL="850900" lvl="1" indent="-45720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switch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（表达式）</a:t>
            </a: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{</a:t>
            </a:r>
          </a:p>
          <a:p>
            <a:pPr marL="1262063" lvl="2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case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常量表达式</a:t>
            </a: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1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：语句</a:t>
            </a: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1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或空；</a:t>
            </a:r>
          </a:p>
          <a:p>
            <a:pPr marL="1262063" lvl="2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case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常量表达式</a:t>
            </a: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2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：语句</a:t>
            </a: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2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或空；</a:t>
            </a:r>
          </a:p>
          <a:p>
            <a:pPr marL="1262063" lvl="2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…</a:t>
            </a:r>
          </a:p>
          <a:p>
            <a:pPr marL="1262063" lvl="2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case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常量表达式</a:t>
            </a: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n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：语句</a:t>
            </a: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n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或空；</a:t>
            </a:r>
          </a:p>
          <a:p>
            <a:pPr marL="1262063" lvl="2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default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：语句</a:t>
            </a: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n+1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或空；</a:t>
            </a:r>
          </a:p>
          <a:p>
            <a:pPr marL="850900" lvl="1" indent="-45720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}</a:t>
            </a:r>
          </a:p>
          <a:p>
            <a:pPr marL="457200" indent="-457200">
              <a:lnSpc>
                <a:spcPct val="70000"/>
              </a:lnSpc>
            </a:pPr>
            <a:r>
              <a:rPr lang="zh-CN" altLang="en-US" sz="1800" b="0">
                <a:ea typeface="宋体" pitchFamily="2" charset="-122"/>
              </a:rPr>
              <a:t>语义动作为：</a:t>
            </a:r>
          </a:p>
          <a:p>
            <a:pPr marL="850900" lvl="1" indent="-457200">
              <a:lnSpc>
                <a:spcPct val="70000"/>
              </a:lnSpc>
              <a:buFont typeface="Wingdings" pitchFamily="2" charset="2"/>
              <a:buAutoNum type="circleNumDbPlain"/>
            </a:pPr>
            <a:r>
              <a:rPr lang="zh-CN" altLang="en-US" sz="1800">
                <a:ea typeface="宋体" pitchFamily="2" charset="-122"/>
              </a:rPr>
              <a:t>先计算表达式的值；</a:t>
            </a:r>
          </a:p>
          <a:p>
            <a:pPr marL="850900" lvl="1" indent="-457200">
              <a:lnSpc>
                <a:spcPct val="70000"/>
              </a:lnSpc>
              <a:buFont typeface="Wingdings" pitchFamily="2" charset="2"/>
              <a:buAutoNum type="circleNumDbPlain"/>
            </a:pPr>
            <a:r>
              <a:rPr lang="zh-CN" altLang="en-US" sz="1800">
                <a:ea typeface="宋体" pitchFamily="2" charset="-122"/>
              </a:rPr>
              <a:t>该值与每一个</a:t>
            </a:r>
            <a:r>
              <a:rPr lang="en-US" altLang="zh-CN" sz="1800">
                <a:ea typeface="宋体" pitchFamily="2" charset="-122"/>
              </a:rPr>
              <a:t>case</a:t>
            </a:r>
            <a:r>
              <a:rPr lang="zh-CN" altLang="en-US" sz="1800">
                <a:ea typeface="宋体" pitchFamily="2" charset="-122"/>
              </a:rPr>
              <a:t>后的常量进行比较；</a:t>
            </a:r>
          </a:p>
          <a:p>
            <a:pPr marL="850900" lvl="1" indent="-457200">
              <a:lnSpc>
                <a:spcPct val="70000"/>
              </a:lnSpc>
              <a:buFont typeface="Wingdings" pitchFamily="2" charset="2"/>
              <a:buAutoNum type="circleNumDbPlain"/>
            </a:pPr>
            <a:r>
              <a:rPr lang="zh-CN" altLang="en-US" sz="1800">
                <a:ea typeface="宋体" pitchFamily="2" charset="-122"/>
              </a:rPr>
              <a:t>若匹配，则控制就转向该常量后的语句；</a:t>
            </a:r>
          </a:p>
          <a:p>
            <a:pPr marL="850900" lvl="1" indent="-457200">
              <a:lnSpc>
                <a:spcPct val="70000"/>
              </a:lnSpc>
              <a:buFont typeface="Wingdings" pitchFamily="2" charset="2"/>
              <a:buAutoNum type="circleNumDbPlain"/>
            </a:pPr>
            <a:r>
              <a:rPr lang="zh-CN" altLang="en-US" sz="1800">
                <a:ea typeface="宋体" pitchFamily="2" charset="-122"/>
              </a:rPr>
              <a:t>若不匹配，若有</a:t>
            </a:r>
            <a:r>
              <a:rPr lang="en-US" altLang="zh-CN" sz="1800">
                <a:ea typeface="宋体" pitchFamily="2" charset="-122"/>
              </a:rPr>
              <a:t>default</a:t>
            </a:r>
            <a:r>
              <a:rPr lang="zh-CN" altLang="en-US" sz="1800">
                <a:ea typeface="宋体" pitchFamily="2" charset="-122"/>
              </a:rPr>
              <a:t>，则转向</a:t>
            </a:r>
            <a:r>
              <a:rPr lang="en-US" altLang="zh-CN" sz="1800">
                <a:ea typeface="宋体" pitchFamily="2" charset="-122"/>
              </a:rPr>
              <a:t>default</a:t>
            </a:r>
            <a:r>
              <a:rPr lang="zh-CN" altLang="en-US" sz="1800">
                <a:ea typeface="宋体" pitchFamily="2" charset="-122"/>
              </a:rPr>
              <a:t>后的语句，否则什么也不做；</a:t>
            </a: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4787900" y="2133600"/>
            <a:ext cx="3429000" cy="1949450"/>
            <a:chOff x="3408" y="1008"/>
            <a:chExt cx="2160" cy="1228"/>
          </a:xfrm>
        </p:grpSpPr>
        <p:sp>
          <p:nvSpPr>
            <p:cNvPr id="24583" name="AutoShape 5"/>
            <p:cNvSpPr>
              <a:spLocks noChangeArrowheads="1"/>
            </p:cNvSpPr>
            <p:nvPr/>
          </p:nvSpPr>
          <p:spPr bwMode="auto">
            <a:xfrm>
              <a:off x="4128" y="1200"/>
              <a:ext cx="720" cy="336"/>
            </a:xfrm>
            <a:prstGeom prst="flowChartDecision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4584" name="Line 6"/>
            <p:cNvSpPr>
              <a:spLocks noChangeShapeType="1"/>
            </p:cNvSpPr>
            <p:nvPr/>
          </p:nvSpPr>
          <p:spPr bwMode="auto">
            <a:xfrm>
              <a:off x="4464" y="100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3408" y="2016"/>
              <a:ext cx="288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 b="0">
                  <a:latin typeface="Times New Roman" pitchFamily="18" charset="0"/>
                </a:rPr>
                <a:t>S1</a:t>
              </a:r>
            </a:p>
          </p:txBody>
        </p:sp>
        <p:sp>
          <p:nvSpPr>
            <p:cNvPr id="24586" name="Text Box 8"/>
            <p:cNvSpPr txBox="1">
              <a:spLocks noChangeArrowheads="1"/>
            </p:cNvSpPr>
            <p:nvPr/>
          </p:nvSpPr>
          <p:spPr bwMode="auto">
            <a:xfrm>
              <a:off x="3888" y="2016"/>
              <a:ext cx="288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 b="0">
                  <a:latin typeface="Times New Roman" pitchFamily="18" charset="0"/>
                </a:rPr>
                <a:t>S2</a:t>
              </a:r>
            </a:p>
          </p:txBody>
        </p:sp>
        <p:sp>
          <p:nvSpPr>
            <p:cNvPr id="24587" name="Text Box 9"/>
            <p:cNvSpPr txBox="1">
              <a:spLocks noChangeArrowheads="1"/>
            </p:cNvSpPr>
            <p:nvPr/>
          </p:nvSpPr>
          <p:spPr bwMode="auto">
            <a:xfrm>
              <a:off x="4608" y="2016"/>
              <a:ext cx="288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 b="0">
                  <a:latin typeface="Times New Roman" pitchFamily="18" charset="0"/>
                </a:rPr>
                <a:t>Sn</a:t>
              </a:r>
            </a:p>
          </p:txBody>
        </p:sp>
        <p:sp>
          <p:nvSpPr>
            <p:cNvPr id="24588" name="Text Box 10"/>
            <p:cNvSpPr txBox="1">
              <a:spLocks noChangeArrowheads="1"/>
            </p:cNvSpPr>
            <p:nvPr/>
          </p:nvSpPr>
          <p:spPr bwMode="auto">
            <a:xfrm>
              <a:off x="5088" y="2016"/>
              <a:ext cx="480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 b="0">
                  <a:latin typeface="Times New Roman" pitchFamily="18" charset="0"/>
                </a:rPr>
                <a:t>Sn+1</a:t>
              </a:r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 flipH="1">
              <a:off x="3552" y="1440"/>
              <a:ext cx="72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H="1">
              <a:off x="4032" y="1488"/>
              <a:ext cx="336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>
              <a:off x="4560" y="1488"/>
              <a:ext cx="24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4"/>
            <p:cNvSpPr>
              <a:spLocks noChangeShapeType="1"/>
            </p:cNvSpPr>
            <p:nvPr/>
          </p:nvSpPr>
          <p:spPr bwMode="auto">
            <a:xfrm>
              <a:off x="4656" y="1440"/>
              <a:ext cx="624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Text Box 15"/>
            <p:cNvSpPr txBox="1">
              <a:spLocks noChangeArrowheads="1"/>
            </p:cNvSpPr>
            <p:nvPr/>
          </p:nvSpPr>
          <p:spPr bwMode="auto">
            <a:xfrm>
              <a:off x="4368" y="1248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4594" name="Text Box 16"/>
            <p:cNvSpPr txBox="1">
              <a:spLocks noChangeArrowheads="1"/>
            </p:cNvSpPr>
            <p:nvPr/>
          </p:nvSpPr>
          <p:spPr bwMode="auto">
            <a:xfrm>
              <a:off x="3648" y="1488"/>
              <a:ext cx="240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200" b="0">
                  <a:latin typeface="Times New Roman" pitchFamily="18" charset="0"/>
                </a:rPr>
                <a:t>C1</a:t>
              </a:r>
            </a:p>
          </p:txBody>
        </p:sp>
        <p:sp>
          <p:nvSpPr>
            <p:cNvPr id="24595" name="Text Box 17"/>
            <p:cNvSpPr txBox="1">
              <a:spLocks noChangeArrowheads="1"/>
            </p:cNvSpPr>
            <p:nvPr/>
          </p:nvSpPr>
          <p:spPr bwMode="auto">
            <a:xfrm>
              <a:off x="3936" y="1680"/>
              <a:ext cx="240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200" b="0">
                  <a:latin typeface="Times New Roman" pitchFamily="18" charset="0"/>
                </a:rPr>
                <a:t>C2</a:t>
              </a:r>
            </a:p>
          </p:txBody>
        </p:sp>
        <p:sp>
          <p:nvSpPr>
            <p:cNvPr id="24596" name="Text Box 18"/>
            <p:cNvSpPr txBox="1">
              <a:spLocks noChangeArrowheads="1"/>
            </p:cNvSpPr>
            <p:nvPr/>
          </p:nvSpPr>
          <p:spPr bwMode="auto">
            <a:xfrm>
              <a:off x="4320" y="1776"/>
              <a:ext cx="240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2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4597" name="Text Box 19"/>
            <p:cNvSpPr txBox="1">
              <a:spLocks noChangeArrowheads="1"/>
            </p:cNvSpPr>
            <p:nvPr/>
          </p:nvSpPr>
          <p:spPr bwMode="auto">
            <a:xfrm>
              <a:off x="4704" y="1680"/>
              <a:ext cx="240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200" b="0">
                  <a:latin typeface="Times New Roman" pitchFamily="18" charset="0"/>
                </a:rPr>
                <a:t>Cn</a:t>
              </a:r>
            </a:p>
          </p:txBody>
        </p:sp>
        <p:sp>
          <p:nvSpPr>
            <p:cNvPr id="24598" name="Text Box 20"/>
            <p:cNvSpPr txBox="1">
              <a:spLocks noChangeArrowheads="1"/>
            </p:cNvSpPr>
            <p:nvPr/>
          </p:nvSpPr>
          <p:spPr bwMode="auto">
            <a:xfrm>
              <a:off x="4992" y="1632"/>
              <a:ext cx="480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200" b="0">
                  <a:latin typeface="Times New Roman" pitchFamily="18" charset="0"/>
                </a:rPr>
                <a:t>default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256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48B88F-C338-49B7-B134-5708BCE90D8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多路选择：</a:t>
            </a:r>
            <a:r>
              <a:rPr lang="en-US" altLang="zh-CN">
                <a:ea typeface="宋体" pitchFamily="2" charset="-122"/>
              </a:rPr>
              <a:t>switch</a:t>
            </a:r>
            <a:r>
              <a:rPr lang="zh-CN" altLang="en-US">
                <a:ea typeface="宋体" pitchFamily="2" charset="-122"/>
              </a:rPr>
              <a:t>语句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续</a:t>
            </a:r>
            <a:r>
              <a:rPr lang="en-US" altLang="zh-CN">
                <a:ea typeface="宋体" pitchFamily="2" charset="-122"/>
              </a:rPr>
              <a:t>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注意：</a:t>
            </a:r>
          </a:p>
          <a:p>
            <a:pPr marL="850900" lvl="1" indent="-457200">
              <a:buFont typeface="Wingdings" pitchFamily="2" charset="2"/>
              <a:buAutoNum type="arabicPeriod"/>
            </a:pPr>
            <a:r>
              <a:rPr lang="zh-CN" altLang="en-US" sz="2000" dirty="0">
                <a:ea typeface="宋体" pitchFamily="2" charset="-122"/>
              </a:rPr>
              <a:t>常量表达式必须是整型（</a:t>
            </a:r>
            <a:r>
              <a:rPr lang="en-US" altLang="zh-CN" sz="2000" dirty="0" err="1">
                <a:solidFill>
                  <a:srgbClr val="0000CC"/>
                </a:solidFill>
                <a:ea typeface="宋体" pitchFamily="2" charset="-122"/>
              </a:rPr>
              <a:t>if_else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 if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可能根据任意条件来进行多路选择</a:t>
            </a:r>
            <a:r>
              <a:rPr lang="zh-CN" altLang="en-US" sz="2000" dirty="0">
                <a:ea typeface="宋体" pitchFamily="2" charset="-122"/>
              </a:rPr>
              <a:t>）；</a:t>
            </a:r>
          </a:p>
          <a:p>
            <a:pPr marL="850900" lvl="1" indent="-457200">
              <a:buFont typeface="Wingdings" pitchFamily="2" charset="2"/>
              <a:buAutoNum type="arabicPeriod"/>
            </a:pPr>
            <a:r>
              <a:rPr lang="zh-CN" altLang="en-US" sz="2000" dirty="0">
                <a:ea typeface="宋体" pitchFamily="2" charset="-122"/>
              </a:rPr>
              <a:t>在同一个</a:t>
            </a:r>
            <a:r>
              <a:rPr lang="en-US" altLang="zh-CN" sz="2000" dirty="0">
                <a:ea typeface="宋体" pitchFamily="2" charset="-122"/>
              </a:rPr>
              <a:t>switch</a:t>
            </a:r>
            <a:r>
              <a:rPr lang="zh-CN" altLang="en-US" sz="2000" dirty="0">
                <a:ea typeface="宋体" pitchFamily="2" charset="-122"/>
              </a:rPr>
              <a:t>中不应出现两个具有同样的情况常量；</a:t>
            </a:r>
          </a:p>
          <a:p>
            <a:pPr marL="850900" lvl="1" indent="-457200">
              <a:buFont typeface="Wingdings" pitchFamily="2" charset="2"/>
              <a:buAutoNum type="arabicPeriod"/>
            </a:pPr>
            <a:r>
              <a:rPr lang="en-US" altLang="zh-CN" sz="2000" dirty="0">
                <a:ea typeface="宋体" pitchFamily="2" charset="-122"/>
              </a:rPr>
              <a:t>default</a:t>
            </a:r>
            <a:r>
              <a:rPr lang="zh-CN" altLang="en-US" sz="2000" dirty="0">
                <a:ea typeface="宋体" pitchFamily="2" charset="-122"/>
              </a:rPr>
              <a:t>语句如果有，只允许出现一次，</a:t>
            </a:r>
            <a:r>
              <a:rPr lang="en-US" altLang="zh-CN" sz="2000" dirty="0">
                <a:ea typeface="宋体" pitchFamily="2" charset="-122"/>
              </a:rPr>
              <a:t>default</a:t>
            </a:r>
            <a:r>
              <a:rPr lang="zh-CN" altLang="en-US" sz="2000" dirty="0">
                <a:ea typeface="宋体" pitchFamily="2" charset="-122"/>
              </a:rPr>
              <a:t>可出现在</a:t>
            </a:r>
            <a:r>
              <a:rPr lang="en-US" altLang="zh-CN" sz="2000" dirty="0">
                <a:ea typeface="宋体" pitchFamily="2" charset="-122"/>
              </a:rPr>
              <a:t>switch</a:t>
            </a:r>
            <a:r>
              <a:rPr lang="zh-CN" altLang="en-US" sz="2000" dirty="0">
                <a:ea typeface="宋体" pitchFamily="2" charset="-122"/>
              </a:rPr>
              <a:t>中的任何位置，通常放在最后；</a:t>
            </a:r>
          </a:p>
          <a:p>
            <a:pPr marL="850900" lvl="1" indent="-457200">
              <a:buFont typeface="Wingdings" pitchFamily="2" charset="2"/>
              <a:buAutoNum type="arabicPeriod"/>
            </a:pP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case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和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default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本身不改变控制流，中断离开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switch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要用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break;</a:t>
            </a:r>
          </a:p>
          <a:p>
            <a:pPr marL="850900" lvl="1" indent="-457200">
              <a:buFont typeface="Wingdings" pitchFamily="2" charset="2"/>
              <a:buAutoNum type="arabicPeriod"/>
            </a:pPr>
            <a:r>
              <a:rPr lang="en-US" altLang="zh-CN" sz="2000" dirty="0">
                <a:ea typeface="宋体" pitchFamily="2" charset="-122"/>
              </a:rPr>
              <a:t>case</a:t>
            </a:r>
            <a:r>
              <a:rPr lang="zh-CN" altLang="en-US" sz="2000" dirty="0">
                <a:ea typeface="宋体" pitchFamily="2" charset="-122"/>
              </a:rPr>
              <a:t>后的语句可以是单个语句，也可以是复合语句（但不带开头和结尾的花括号）</a:t>
            </a:r>
          </a:p>
        </p:txBody>
      </p:sp>
      <p:pic>
        <p:nvPicPr>
          <p:cNvPr id="25606" name="Picture 4" descr="j01958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0763" y="0"/>
            <a:ext cx="1773237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475656" y="5445224"/>
            <a:ext cx="6624637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因此，</a:t>
            </a:r>
            <a:r>
              <a:rPr lang="en-US" altLang="zh-CN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switch</a:t>
            </a:r>
            <a:r>
              <a:rPr lang="zh-CN" altLang="en-US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语句特别适合于依据一组整型常量值来进行判断的多路选择。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266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A29A7D-9DB5-4105-AECB-8DD3278622E3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3.2</a:t>
            </a:r>
            <a:r>
              <a:rPr lang="zh-CN" altLang="en-US" dirty="0">
                <a:ea typeface="宋体" pitchFamily="2" charset="-122"/>
              </a:rPr>
              <a:t>：代码实现</a:t>
            </a:r>
            <a:r>
              <a:rPr lang="en-US" altLang="zh-CN" dirty="0">
                <a:ea typeface="宋体" pitchFamily="2" charset="-122"/>
              </a:rPr>
              <a:t>(switch)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96975"/>
            <a:ext cx="7105650" cy="4806950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//c3_2.c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{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int data1,data2, result1;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      float result2;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char op;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scanf(“%d %c %d”, &amp;data1, &amp;op, &amp;data2);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switch ( op ) {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case '+': result1 = data1+data2; break;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case '-': result1 = data1-data2; break;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case '*': result1 = data1*data2; break;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case '/': result2 = (float)data1/data2; break;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default:	printf("Input error!\n"); break;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}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if(op == ‘+’ || op == ‘-’ || op == ‘*’)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 printf("%d%c%d=%d\n“, data1,op,data2,result1); 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else if(op == ‘/’)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 printf("%d%c%d=%.2f\n“, data1,op,data2,result2);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return 0;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}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300788" y="2492375"/>
            <a:ext cx="1100137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/>
            <a:r>
              <a:rPr lang="zh-CN" altLang="en-US" sz="1600"/>
              <a:t>测试数据</a:t>
            </a:r>
            <a:r>
              <a:rPr lang="en-US" altLang="zh-CN" sz="1600"/>
              <a:t>:</a:t>
            </a:r>
          </a:p>
          <a:p>
            <a:pPr marL="342900" indent="-342900" eaLnBrk="0" hangingPunct="0"/>
            <a:r>
              <a:rPr lang="en-US" altLang="zh-CN" sz="1600">
                <a:solidFill>
                  <a:srgbClr val="0000CC"/>
                </a:solidFill>
              </a:rPr>
              <a:t>120 + 350</a:t>
            </a:r>
          </a:p>
          <a:p>
            <a:pPr marL="342900" indent="-342900" eaLnBrk="0" hangingPunct="0"/>
            <a:r>
              <a:rPr lang="en-US" altLang="zh-CN" sz="1600">
                <a:solidFill>
                  <a:srgbClr val="0000CC"/>
                </a:solidFill>
              </a:rPr>
              <a:t>12 – 12</a:t>
            </a:r>
          </a:p>
          <a:p>
            <a:pPr marL="342900" indent="-342900" eaLnBrk="0" hangingPunct="0"/>
            <a:r>
              <a:rPr lang="en-US" altLang="zh-CN" sz="1600">
                <a:solidFill>
                  <a:srgbClr val="0000CC"/>
                </a:solidFill>
              </a:rPr>
              <a:t>35 * 2</a:t>
            </a:r>
          </a:p>
          <a:p>
            <a:pPr marL="342900" indent="-342900" eaLnBrk="0" hangingPunct="0"/>
            <a:r>
              <a:rPr lang="en-US" altLang="zh-CN" sz="1600">
                <a:solidFill>
                  <a:srgbClr val="0000CC"/>
                </a:solidFill>
              </a:rPr>
              <a:t>3 / 2</a:t>
            </a:r>
          </a:p>
          <a:p>
            <a:pPr marL="342900" indent="-342900" eaLnBrk="0" hangingPunct="0"/>
            <a:r>
              <a:rPr lang="en-US" altLang="zh-CN" sz="1600">
                <a:solidFill>
                  <a:srgbClr val="0000CC"/>
                </a:solidFill>
              </a:rPr>
              <a:t>123+12</a:t>
            </a:r>
          </a:p>
          <a:p>
            <a:pPr marL="342900" indent="-342900" eaLnBrk="0" hangingPunct="0">
              <a:buFontTx/>
              <a:buAutoNum type="arabicPlain" startAt="123"/>
            </a:pPr>
            <a:r>
              <a:rPr lang="en-US" altLang="zh-CN" sz="1600">
                <a:solidFill>
                  <a:srgbClr val="0000CC"/>
                </a:solidFill>
              </a:rPr>
              <a:t>   + 12</a:t>
            </a:r>
          </a:p>
          <a:p>
            <a:pPr marL="342900" indent="-342900" eaLnBrk="0" hangingPunct="0"/>
            <a:r>
              <a:rPr lang="en-US" altLang="zh-CN" sz="1600">
                <a:solidFill>
                  <a:srgbClr val="0000CC"/>
                </a:solidFill>
              </a:rPr>
              <a:t>123 &amp;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276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522034-4254-4955-9C0C-F69175C12FE3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3.2</a:t>
            </a:r>
            <a:r>
              <a:rPr lang="zh-CN" altLang="en-US">
                <a:ea typeface="宋体" pitchFamily="2" charset="-122"/>
              </a:rPr>
              <a:t>：另一个代码实现</a:t>
            </a:r>
            <a:r>
              <a:rPr lang="en-US" altLang="zh-CN">
                <a:ea typeface="宋体" pitchFamily="2" charset="-122"/>
              </a:rPr>
              <a:t>*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96975"/>
            <a:ext cx="7105650" cy="4806950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//c3_2.c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#include &lt;stdio.h&gt;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int main()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{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int data1,data2;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      float result;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char op;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scanf(“%d %c %d”, &amp;data1, &amp;op, &amp;data2);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switch ( op ) {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case '+': result = data1+data2; break;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case '-': result = data1-data2; break;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case '*': result = data1*data2; break;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case '/': result = (float)data1/data2; break;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default:	printf("Input error!\n"); break;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}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if(op == ‘+’ || op == ‘-’ || op == ‘*’)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 printf(“%d%c%d=%.0f\n“, data1,op,data2,result); 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else if(op == ‘/’)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	 printf("%d%c%d=%.2f\n“, data1,op,data2,result);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	return 0;</a:t>
            </a:r>
          </a:p>
          <a:p>
            <a:pPr>
              <a:lnSpc>
                <a:spcPct val="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286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2B5024-B541-46D3-9095-344119A4248A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3.2</a:t>
            </a:r>
            <a:r>
              <a:rPr lang="zh-CN" altLang="en-US">
                <a:ea typeface="宋体" pitchFamily="2" charset="-122"/>
              </a:rPr>
              <a:t>：常见问题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105650" cy="468313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在</a:t>
            </a:r>
            <a:r>
              <a:rPr lang="en-US" altLang="zh-CN">
                <a:ea typeface="宋体" pitchFamily="2" charset="-122"/>
              </a:rPr>
              <a:t>switch</a:t>
            </a:r>
            <a:r>
              <a:rPr lang="zh-CN" altLang="en-US">
                <a:ea typeface="宋体" pitchFamily="2" charset="-122"/>
              </a:rPr>
              <a:t>中遗漏</a:t>
            </a:r>
            <a:r>
              <a:rPr lang="en-US" altLang="zh-CN">
                <a:ea typeface="宋体" pitchFamily="2" charset="-122"/>
              </a:rPr>
              <a:t>break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042988" y="1700213"/>
            <a:ext cx="71056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//c3_2.c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;#include &lt;stdio.h&gt;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int main()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{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int data1,data2, result1;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      float result2;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char op;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scanf(“%d %c %d”, &amp;data1, &amp;op, &amp;data2);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switch ( op ) {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case '+': result1 = data1+data2; </a:t>
            </a:r>
            <a:r>
              <a:rPr lang="en-US" altLang="zh-CN" sz="1400">
                <a:solidFill>
                  <a:srgbClr val="0000CC"/>
                </a:solidFill>
                <a:latin typeface="Arial Narrow" pitchFamily="34" charset="0"/>
              </a:rPr>
              <a:t>break;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case '-': result1 = data1-data2; break;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case '*': result1 = data1*data2; break;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case '/': result2 = (float)data1/data2; break;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default:	printf("Input error!\n"); break;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}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if(op == ‘+’ || op == ‘-’ || op == ‘*’)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 printf("%d%c%d=%d\n“, data1,op,data2,result1); 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else if(op == ‘/’)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 printf("%d%c%d=%.2f\n“, data1,op,data2,result2);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return 0;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}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4067175" y="3357563"/>
            <a:ext cx="576263" cy="21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651500" y="2781300"/>
            <a:ext cx="2665413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/>
              <a:t>测试数据为</a:t>
            </a:r>
            <a:r>
              <a:rPr lang="en-US" altLang="zh-CN" sz="1600"/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600"/>
              <a:t>120 + 350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600"/>
              <a:t>结果为</a:t>
            </a:r>
            <a:r>
              <a:rPr lang="en-US" altLang="zh-CN" sz="1600"/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accent2"/>
                </a:solidFill>
              </a:rPr>
              <a:t>120+350=-230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7000875" y="327977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chemeClr val="accent2"/>
                </a:solidFill>
              </a:rPr>
              <a:t>Why?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700338" y="3501008"/>
            <a:ext cx="6443662" cy="2559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 dirty="0"/>
              <a:t>统计空白字符、数字字符及其它字符出现次数：</a:t>
            </a:r>
            <a:endParaRPr lang="en-US" altLang="zh-CN" sz="1600" dirty="0"/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400" b="0" dirty="0"/>
              <a:t>…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switch(c) {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    case  ‘ ‘: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    case ‘\t’: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    case ‘\n’: </a:t>
            </a:r>
            <a:r>
              <a:rPr lang="en-US" altLang="zh-CN" sz="1200" b="0" dirty="0" err="1"/>
              <a:t>nwhite</a:t>
            </a:r>
            <a:r>
              <a:rPr lang="en-US" altLang="zh-CN" sz="1200" b="0" dirty="0"/>
              <a:t>++; break;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    case ‘0’: case ‘1’: case ‘2’: case  ‘3’: case ‘4’: case ‘5’: case ‘6’ : case ‘7’: case ‘8’: case ‘9’: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            </a:t>
            </a:r>
            <a:r>
              <a:rPr lang="en-US" altLang="zh-CN" sz="1200" b="0" dirty="0" err="1"/>
              <a:t>ndigit</a:t>
            </a:r>
            <a:r>
              <a:rPr lang="en-US" altLang="zh-CN" sz="1200" b="0" dirty="0"/>
              <a:t>[c-’0’] ++; break;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    default: </a:t>
            </a:r>
            <a:r>
              <a:rPr lang="en-US" altLang="zh-CN" sz="1200" b="0" dirty="0" err="1"/>
              <a:t>nother</a:t>
            </a:r>
            <a:r>
              <a:rPr lang="en-US" altLang="zh-CN" sz="1200" b="0" dirty="0"/>
              <a:t>++; 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}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…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535613" y="5091112"/>
            <a:ext cx="3608387" cy="1766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…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 err="1"/>
              <a:t>ifc</a:t>
            </a:r>
            <a:r>
              <a:rPr lang="en-US" altLang="zh-CN" sz="1200" b="0" dirty="0"/>
              <a:t>==‘ ‘ || c == ‘\t’ || c == ‘\n’) 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    </a:t>
            </a:r>
            <a:r>
              <a:rPr lang="en-US" altLang="zh-CN" sz="1200" b="0" dirty="0" err="1"/>
              <a:t>nwhite</a:t>
            </a:r>
            <a:r>
              <a:rPr lang="en-US" altLang="zh-CN" sz="1200" b="0" dirty="0"/>
              <a:t>++; 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else if ( c &gt;= ‘0’ &amp;&amp; c &lt;= ‘9’)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    </a:t>
            </a:r>
            <a:r>
              <a:rPr lang="en-US" altLang="zh-CN" sz="1200" b="0" dirty="0" err="1"/>
              <a:t>ndigit</a:t>
            </a:r>
            <a:r>
              <a:rPr lang="en-US" altLang="zh-CN" sz="1200" b="0" dirty="0"/>
              <a:t>[c-’0’] ++; 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else   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    </a:t>
            </a:r>
            <a:r>
              <a:rPr lang="en-US" altLang="zh-CN" sz="1200" b="0" dirty="0" err="1"/>
              <a:t>nother</a:t>
            </a:r>
            <a:r>
              <a:rPr lang="en-US" altLang="zh-CN" sz="1200" b="0" dirty="0"/>
              <a:t>++; 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</a:pPr>
            <a:r>
              <a:rPr lang="en-US" altLang="zh-CN" sz="1200" b="0" dirty="0"/>
              <a:t>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105477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switch</a:t>
            </a:r>
            <a:r>
              <a:rPr lang="zh-CN" altLang="en-US">
                <a:ea typeface="宋体" pitchFamily="2" charset="-122"/>
              </a:rPr>
              <a:t>与</a:t>
            </a:r>
            <a:r>
              <a:rPr lang="en-US" altLang="zh-CN">
                <a:ea typeface="宋体" pitchFamily="2" charset="-122"/>
              </a:rPr>
              <a:t>if_else if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971600" y="1268760"/>
            <a:ext cx="7105650" cy="4556125"/>
          </a:xfrm>
        </p:spPr>
        <p:txBody>
          <a:bodyPr/>
          <a:lstStyle/>
          <a:p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switch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语句只适合于依据一组整型常量值来进行判断的多路选择。当条件分支较多，且条件判断是根据一组整数值分别判断执行时，通常选择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switch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语句，</a:t>
            </a:r>
            <a:r>
              <a:rPr lang="zh-CN" altLang="en-US" sz="2000" dirty="0">
                <a:ea typeface="宋体" pitchFamily="2" charset="-122"/>
              </a:rPr>
              <a:t>如简易计算器例子。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 err="1">
                <a:solidFill>
                  <a:srgbClr val="0000CC"/>
                </a:solidFill>
                <a:ea typeface="宋体" pitchFamily="2" charset="-122"/>
              </a:rPr>
              <a:t>if_else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 if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可用于依据任意条件（如一个范围）进行判断的多路选择，也就是说，它有更好的适用性。</a:t>
            </a:r>
            <a:r>
              <a:rPr lang="zh-CN" altLang="en-US" sz="2000" dirty="0">
                <a:ea typeface="宋体" pitchFamily="2" charset="-122"/>
              </a:rPr>
              <a:t>如将百分制成绩转换为五级评分例子。</a:t>
            </a:r>
            <a:endParaRPr lang="en-US" altLang="zh-CN" sz="2000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297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err="1"/>
              <a:t>第三讲：程序设计方法-问题分析</a:t>
            </a:r>
            <a:endParaRPr lang="en-US" altLang="zh-CN" dirty="0"/>
          </a:p>
        </p:txBody>
      </p:sp>
      <p:sp>
        <p:nvSpPr>
          <p:cNvPr id="297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F29258-C19C-4DAE-AD97-E203CEB3D118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55576" y="3103126"/>
            <a:ext cx="3456384" cy="375487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400" b="0" dirty="0"/>
              <a:t>#include &lt;</a:t>
            </a:r>
            <a:r>
              <a:rPr lang="en-US" altLang="zh-CN" sz="1400" b="0" dirty="0" err="1"/>
              <a:t>stdio.h</a:t>
            </a:r>
            <a:r>
              <a:rPr lang="en-US" altLang="zh-CN" sz="1400" b="0" dirty="0"/>
              <a:t>&gt;</a:t>
            </a:r>
          </a:p>
          <a:p>
            <a:pPr eaLnBrk="0" hangingPunct="0"/>
            <a:r>
              <a:rPr lang="en-US" altLang="zh-CN" sz="1400" b="0" dirty="0" err="1"/>
              <a:t>int</a:t>
            </a:r>
            <a:r>
              <a:rPr lang="en-US" altLang="zh-CN" sz="1400" b="0" dirty="0"/>
              <a:t> main( )</a:t>
            </a:r>
          </a:p>
          <a:p>
            <a:pPr eaLnBrk="0" hangingPunct="0"/>
            <a:r>
              <a:rPr lang="en-US" altLang="zh-CN" sz="1400" b="0" dirty="0"/>
              <a:t>{</a:t>
            </a:r>
          </a:p>
          <a:p>
            <a:pPr lvl="1" eaLnBrk="0" hangingPunct="0"/>
            <a:r>
              <a:rPr lang="en-US" altLang="zh-CN" sz="1400" b="0" dirty="0"/>
              <a:t>    </a:t>
            </a:r>
            <a:r>
              <a:rPr lang="en-US" altLang="zh-CN" sz="1400" b="0" dirty="0" err="1"/>
              <a:t>int</a:t>
            </a:r>
            <a:r>
              <a:rPr lang="en-US" altLang="zh-CN" sz="1400" b="0" dirty="0"/>
              <a:t> score;</a:t>
            </a:r>
          </a:p>
          <a:p>
            <a:pPr lvl="1" eaLnBrk="0" hangingPunct="0"/>
            <a:r>
              <a:rPr lang="en-US" altLang="zh-CN" sz="1400" b="0" dirty="0"/>
              <a:t>    </a:t>
            </a:r>
            <a:r>
              <a:rPr lang="en-US" altLang="zh-CN" sz="1400" b="0" dirty="0" err="1"/>
              <a:t>scanf</a:t>
            </a:r>
            <a:r>
              <a:rPr lang="en-US" altLang="zh-CN" sz="1400" b="0" dirty="0"/>
              <a:t>(“%d”, &amp;score);</a:t>
            </a:r>
          </a:p>
          <a:p>
            <a:pPr lvl="1" eaLnBrk="0" hangingPunct="0"/>
            <a:r>
              <a:rPr lang="en-US" altLang="zh-CN" sz="1400" b="0" dirty="0"/>
              <a:t>    if( score &gt;= 90)</a:t>
            </a:r>
          </a:p>
          <a:p>
            <a:pPr lvl="2" eaLnBrk="0" hangingPunct="0"/>
            <a:r>
              <a:rPr lang="en-US" altLang="zh-CN" sz="1400" b="0" dirty="0"/>
              <a:t>   </a:t>
            </a:r>
            <a:r>
              <a:rPr lang="en-US" altLang="zh-CN" sz="1400" b="0" dirty="0" err="1"/>
              <a:t>printf</a:t>
            </a:r>
            <a:r>
              <a:rPr lang="en-US" altLang="zh-CN" sz="1400" b="0" dirty="0"/>
              <a:t>(“A\n”);</a:t>
            </a:r>
          </a:p>
          <a:p>
            <a:pPr lvl="1" eaLnBrk="0" hangingPunct="0"/>
            <a:r>
              <a:rPr lang="en-US" altLang="zh-CN" sz="1400" b="0" dirty="0"/>
              <a:t>    else if( score &gt;= 80)</a:t>
            </a:r>
          </a:p>
          <a:p>
            <a:pPr lvl="2" eaLnBrk="0" hangingPunct="0"/>
            <a:r>
              <a:rPr lang="en-US" altLang="zh-CN" sz="1400" b="0" dirty="0"/>
              <a:t>   </a:t>
            </a:r>
            <a:r>
              <a:rPr lang="en-US" altLang="zh-CN" sz="1400" b="0" dirty="0" err="1"/>
              <a:t>printf</a:t>
            </a:r>
            <a:r>
              <a:rPr lang="en-US" altLang="zh-CN" sz="1400" b="0" dirty="0"/>
              <a:t>(“B\n”);</a:t>
            </a:r>
          </a:p>
          <a:p>
            <a:pPr lvl="1" eaLnBrk="0" hangingPunct="0"/>
            <a:r>
              <a:rPr lang="en-US" altLang="zh-CN" sz="1400" b="0" dirty="0"/>
              <a:t>    else if(score &gt;= 70)</a:t>
            </a:r>
          </a:p>
          <a:p>
            <a:pPr lvl="2" eaLnBrk="0" hangingPunct="0"/>
            <a:r>
              <a:rPr lang="en-US" altLang="zh-CN" sz="1400" b="0" dirty="0"/>
              <a:t>   </a:t>
            </a:r>
            <a:r>
              <a:rPr lang="en-US" altLang="zh-CN" sz="1400" b="0" dirty="0" err="1"/>
              <a:t>printf</a:t>
            </a:r>
            <a:r>
              <a:rPr lang="en-US" altLang="zh-CN" sz="1400" b="0" dirty="0"/>
              <a:t>(“C\n”);</a:t>
            </a:r>
          </a:p>
          <a:p>
            <a:pPr lvl="1" eaLnBrk="0" hangingPunct="0"/>
            <a:r>
              <a:rPr lang="en-US" altLang="zh-CN" sz="1400" b="0" dirty="0"/>
              <a:t>    else if(score &gt;= 60)</a:t>
            </a:r>
          </a:p>
          <a:p>
            <a:pPr lvl="2" eaLnBrk="0" hangingPunct="0"/>
            <a:r>
              <a:rPr lang="en-US" altLang="zh-CN" sz="1400" b="0" dirty="0"/>
              <a:t>   </a:t>
            </a:r>
            <a:r>
              <a:rPr lang="en-US" altLang="zh-CN" sz="1400" b="0" dirty="0" err="1"/>
              <a:t>printf</a:t>
            </a:r>
            <a:r>
              <a:rPr lang="en-US" altLang="zh-CN" sz="1400" b="0" dirty="0"/>
              <a:t>(“D\n”);</a:t>
            </a:r>
          </a:p>
          <a:p>
            <a:pPr lvl="1" eaLnBrk="0" hangingPunct="0"/>
            <a:r>
              <a:rPr lang="en-US" altLang="zh-CN" sz="1400" b="0" dirty="0"/>
              <a:t>    else</a:t>
            </a:r>
          </a:p>
          <a:p>
            <a:pPr lvl="2" eaLnBrk="0" hangingPunct="0"/>
            <a:r>
              <a:rPr lang="en-US" altLang="zh-CN" sz="1400" b="0" dirty="0"/>
              <a:t>   </a:t>
            </a:r>
            <a:r>
              <a:rPr lang="en-US" altLang="zh-CN" sz="1400" b="0" dirty="0" err="1"/>
              <a:t>printf</a:t>
            </a:r>
            <a:r>
              <a:rPr lang="en-US" altLang="zh-CN" sz="1400" b="0" dirty="0"/>
              <a:t>(“F\n”);</a:t>
            </a:r>
          </a:p>
          <a:p>
            <a:pPr eaLnBrk="0" hangingPunct="0"/>
            <a:r>
              <a:rPr lang="en-US" altLang="zh-CN" sz="1400" b="0" dirty="0"/>
              <a:t>            return 0;</a:t>
            </a:r>
          </a:p>
          <a:p>
            <a:pPr eaLnBrk="0" hangingPunct="0"/>
            <a:r>
              <a:rPr lang="en-US" altLang="zh-CN" sz="1400" b="0" dirty="0"/>
              <a:t>}    </a:t>
            </a:r>
            <a:r>
              <a:rPr lang="en-US" altLang="zh-CN" sz="1400" dirty="0"/>
              <a:t>/ *</a:t>
            </a:r>
            <a:r>
              <a:rPr lang="zh-CN" altLang="en-US" sz="1400" b="0" dirty="0"/>
              <a:t>判断学生成绩对应的五级评分*</a:t>
            </a:r>
            <a:r>
              <a:rPr lang="en-US" altLang="zh-CN" sz="1400" b="0" dirty="0"/>
              <a:t>/</a:t>
            </a:r>
            <a:endParaRPr lang="en-US" altLang="zh-CN" sz="1400" dirty="0"/>
          </a:p>
        </p:txBody>
      </p:sp>
      <p:sp>
        <p:nvSpPr>
          <p:cNvPr id="11" name="矩形 10"/>
          <p:cNvSpPr/>
          <p:nvPr/>
        </p:nvSpPr>
        <p:spPr>
          <a:xfrm>
            <a:off x="4860032" y="3103126"/>
            <a:ext cx="3456384" cy="332398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400" b="0" dirty="0"/>
              <a:t>#include &lt;</a:t>
            </a:r>
            <a:r>
              <a:rPr lang="en-US" altLang="zh-CN" sz="1400" b="0" dirty="0" err="1"/>
              <a:t>stdio.h</a:t>
            </a:r>
            <a:r>
              <a:rPr lang="en-US" altLang="zh-CN" sz="1400" b="0" dirty="0"/>
              <a:t>&gt;</a:t>
            </a:r>
          </a:p>
          <a:p>
            <a:pPr eaLnBrk="0" hangingPunct="0"/>
            <a:r>
              <a:rPr lang="en-US" altLang="zh-CN" sz="1400" b="0" dirty="0" err="1"/>
              <a:t>int</a:t>
            </a:r>
            <a:r>
              <a:rPr lang="en-US" altLang="zh-CN" sz="1400" b="0" dirty="0"/>
              <a:t> main( )</a:t>
            </a:r>
          </a:p>
          <a:p>
            <a:pPr eaLnBrk="0" hangingPunct="0"/>
            <a:r>
              <a:rPr lang="en-US" altLang="zh-CN" sz="1400" b="0" dirty="0"/>
              <a:t>{</a:t>
            </a:r>
          </a:p>
          <a:p>
            <a:pPr lvl="1" eaLnBrk="0" hangingPunct="0"/>
            <a:r>
              <a:rPr lang="en-US" altLang="zh-CN" sz="1400" b="0" dirty="0"/>
              <a:t>    </a:t>
            </a:r>
            <a:r>
              <a:rPr lang="en-US" altLang="zh-CN" sz="1400" b="0" dirty="0" err="1"/>
              <a:t>int</a:t>
            </a:r>
            <a:r>
              <a:rPr lang="en-US" altLang="zh-CN" sz="1400" b="0" dirty="0"/>
              <a:t> score;</a:t>
            </a:r>
          </a:p>
          <a:p>
            <a:pPr lvl="1" eaLnBrk="0" hangingPunct="0"/>
            <a:r>
              <a:rPr lang="en-US" altLang="zh-CN" sz="1400" b="0" dirty="0"/>
              <a:t>    </a:t>
            </a:r>
            <a:r>
              <a:rPr lang="en-US" altLang="zh-CN" sz="1400" b="0" dirty="0" err="1"/>
              <a:t>scanf</a:t>
            </a:r>
            <a:r>
              <a:rPr lang="en-US" altLang="zh-CN" sz="1400" b="0" dirty="0"/>
              <a:t>(“%d”, &amp;score);</a:t>
            </a:r>
          </a:p>
          <a:p>
            <a:pPr lvl="1" eaLnBrk="0" hangingPunct="0"/>
            <a:r>
              <a:rPr lang="en-US" altLang="zh-CN" sz="1400" b="0" dirty="0"/>
              <a:t>    switch(sore/10) {</a:t>
            </a:r>
          </a:p>
          <a:p>
            <a:pPr lvl="1" eaLnBrk="0" hangingPunct="0"/>
            <a:r>
              <a:rPr lang="en-US" altLang="zh-CN" sz="1400" b="0" dirty="0"/>
              <a:t>        	case 10:</a:t>
            </a:r>
          </a:p>
          <a:p>
            <a:pPr lvl="1" eaLnBrk="0" hangingPunct="0"/>
            <a:r>
              <a:rPr lang="en-US" altLang="zh-CN" sz="1400" b="0" dirty="0"/>
              <a:t>	case 9: </a:t>
            </a:r>
            <a:r>
              <a:rPr lang="en-US" altLang="zh-CN" sz="1400" b="0" dirty="0" err="1"/>
              <a:t>printf</a:t>
            </a:r>
            <a:r>
              <a:rPr lang="en-US" altLang="zh-CN" sz="1400" b="0" dirty="0"/>
              <a:t>(“A\n”); break;</a:t>
            </a:r>
          </a:p>
          <a:p>
            <a:pPr lvl="1" eaLnBrk="0" hangingPunct="0"/>
            <a:r>
              <a:rPr lang="en-US" altLang="zh-CN" sz="1400" b="0" dirty="0"/>
              <a:t>    	case 8: </a:t>
            </a:r>
            <a:r>
              <a:rPr lang="en-US" altLang="zh-CN" sz="1400" b="0" dirty="0" err="1"/>
              <a:t>printf</a:t>
            </a:r>
            <a:r>
              <a:rPr lang="en-US" altLang="zh-CN" sz="1400" b="0" dirty="0"/>
              <a:t>(“B\n”); break;</a:t>
            </a:r>
          </a:p>
          <a:p>
            <a:pPr lvl="1" eaLnBrk="0" hangingPunct="0"/>
            <a:r>
              <a:rPr lang="en-US" altLang="zh-CN" sz="1400" b="0" dirty="0"/>
              <a:t>    	case 7: </a:t>
            </a:r>
            <a:r>
              <a:rPr lang="en-US" altLang="zh-CN" sz="1400" b="0" dirty="0" err="1"/>
              <a:t>printf</a:t>
            </a:r>
            <a:r>
              <a:rPr lang="en-US" altLang="zh-CN" sz="1400" b="0" dirty="0"/>
              <a:t>(“C\n”); break;</a:t>
            </a:r>
          </a:p>
          <a:p>
            <a:pPr lvl="1" eaLnBrk="0" hangingPunct="0"/>
            <a:r>
              <a:rPr lang="en-US" altLang="zh-CN" sz="1400" b="0" dirty="0"/>
              <a:t>	case 6: </a:t>
            </a:r>
            <a:r>
              <a:rPr lang="en-US" altLang="zh-CN" sz="1400" b="0" dirty="0" err="1"/>
              <a:t>printf</a:t>
            </a:r>
            <a:r>
              <a:rPr lang="en-US" altLang="zh-CN" sz="1400" b="0" dirty="0"/>
              <a:t>(“D\n”); break;</a:t>
            </a:r>
          </a:p>
          <a:p>
            <a:pPr lvl="1" eaLnBrk="0" hangingPunct="0"/>
            <a:r>
              <a:rPr lang="en-US" altLang="zh-CN" sz="1400" b="0" dirty="0"/>
              <a:t>    	default: </a:t>
            </a:r>
            <a:r>
              <a:rPr lang="en-US" altLang="zh-CN" sz="1400" b="0" dirty="0" err="1"/>
              <a:t>printf</a:t>
            </a:r>
            <a:r>
              <a:rPr lang="en-US" altLang="zh-CN" sz="1400" b="0" dirty="0"/>
              <a:t>(“F\n”); break;</a:t>
            </a:r>
          </a:p>
          <a:p>
            <a:pPr lvl="1" eaLnBrk="0" hangingPunct="0"/>
            <a:r>
              <a:rPr lang="en-US" altLang="zh-CN" sz="1400" b="0" dirty="0"/>
              <a:t>}</a:t>
            </a:r>
          </a:p>
          <a:p>
            <a:pPr eaLnBrk="0" hangingPunct="0"/>
            <a:r>
              <a:rPr lang="en-US" altLang="zh-CN" sz="1400" b="0" dirty="0"/>
              <a:t>            return 0;</a:t>
            </a:r>
          </a:p>
          <a:p>
            <a:pPr eaLnBrk="0" hangingPunct="0"/>
            <a:r>
              <a:rPr lang="en-US" altLang="zh-CN" sz="1400" b="0" dirty="0"/>
              <a:t>}    </a:t>
            </a:r>
            <a:r>
              <a:rPr lang="en-US" altLang="zh-CN" sz="1400" dirty="0"/>
              <a:t>/ *</a:t>
            </a:r>
            <a:r>
              <a:rPr lang="zh-CN" altLang="en-US" sz="1400" b="0" dirty="0"/>
              <a:t>判断学生成绩对应的五级评分*</a:t>
            </a:r>
            <a:r>
              <a:rPr lang="en-US" altLang="zh-CN" sz="1400" b="0" dirty="0"/>
              <a:t>/</a:t>
            </a:r>
            <a:endParaRPr lang="en-US" altLang="zh-C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4437112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实现？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11B0F2-F281-4344-8DAF-2DF0604D1375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break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continue</a:t>
            </a:r>
            <a:r>
              <a:rPr lang="zh-CN" altLang="en-US">
                <a:ea typeface="宋体" pitchFamily="2" charset="-122"/>
              </a:rPr>
              <a:t>语句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break</a:t>
            </a:r>
            <a:r>
              <a:rPr lang="zh-CN" altLang="en-US">
                <a:ea typeface="宋体" pitchFamily="2" charset="-122"/>
              </a:rPr>
              <a:t>：迫使程序从包含它的最内层</a:t>
            </a:r>
            <a:r>
              <a:rPr lang="zh-CN" altLang="en-US">
                <a:solidFill>
                  <a:srgbClr val="7030A0"/>
                </a:solidFill>
                <a:ea typeface="宋体" pitchFamily="2" charset="-122"/>
              </a:rPr>
              <a:t>循环体</a:t>
            </a:r>
            <a:r>
              <a:rPr lang="zh-CN" altLang="en-US">
                <a:ea typeface="宋体" pitchFamily="2" charset="-122"/>
              </a:rPr>
              <a:t>或</a:t>
            </a:r>
            <a:r>
              <a:rPr lang="zh-CN" altLang="en-US">
                <a:solidFill>
                  <a:srgbClr val="7030A0"/>
                </a:solidFill>
                <a:ea typeface="宋体" pitchFamily="2" charset="-122"/>
              </a:rPr>
              <a:t>开关语句</a:t>
            </a:r>
            <a:r>
              <a:rPr lang="zh-CN" altLang="en-US">
                <a:ea typeface="宋体" pitchFamily="2" charset="-122"/>
              </a:rPr>
              <a:t>中</a:t>
            </a:r>
            <a:r>
              <a:rPr lang="zh-CN" altLang="en-US">
                <a:solidFill>
                  <a:srgbClr val="7030A0"/>
                </a:solidFill>
                <a:ea typeface="宋体" pitchFamily="2" charset="-122"/>
              </a:rPr>
              <a:t>跳出</a:t>
            </a:r>
            <a:r>
              <a:rPr lang="zh-CN" altLang="en-US">
                <a:ea typeface="宋体" pitchFamily="2" charset="-122"/>
              </a:rPr>
              <a:t>（循环只能跳出一层）。</a:t>
            </a:r>
          </a:p>
          <a:p>
            <a:r>
              <a:rPr lang="en-US" altLang="zh-CN">
                <a:ea typeface="宋体" pitchFamily="2" charset="-122"/>
              </a:rPr>
              <a:t>continue</a:t>
            </a:r>
            <a:r>
              <a:rPr lang="zh-CN" altLang="en-US">
                <a:ea typeface="宋体" pitchFamily="2" charset="-122"/>
              </a:rPr>
              <a:t>：迫使程序从包含它的最内层</a:t>
            </a:r>
            <a:r>
              <a:rPr lang="zh-CN" altLang="en-US">
                <a:solidFill>
                  <a:srgbClr val="7030A0"/>
                </a:solidFill>
                <a:ea typeface="宋体" pitchFamily="2" charset="-122"/>
              </a:rPr>
              <a:t>循环体</a:t>
            </a:r>
            <a:r>
              <a:rPr lang="zh-CN" altLang="en-US">
                <a:ea typeface="宋体" pitchFamily="2" charset="-122"/>
              </a:rPr>
              <a:t>立即执行</a:t>
            </a:r>
            <a:r>
              <a:rPr lang="zh-CN" altLang="en-US">
                <a:solidFill>
                  <a:srgbClr val="7030A0"/>
                </a:solidFill>
                <a:ea typeface="宋体" pitchFamily="2" charset="-122"/>
              </a:rPr>
              <a:t>下一次循环</a:t>
            </a:r>
            <a:r>
              <a:rPr lang="zh-CN" altLang="en-US">
                <a:ea typeface="宋体" pitchFamily="2" charset="-122"/>
              </a:rPr>
              <a:t>（不管现在程序执行到何处）。</a:t>
            </a:r>
          </a:p>
          <a:p>
            <a:r>
              <a:rPr lang="en-US" altLang="zh-CN">
                <a:ea typeface="宋体" pitchFamily="2" charset="-122"/>
              </a:rPr>
              <a:t>goto</a:t>
            </a:r>
            <a:r>
              <a:rPr lang="zh-CN" altLang="en-US">
                <a:ea typeface="宋体" pitchFamily="2" charset="-122"/>
              </a:rPr>
              <a:t>标号：使控制转移到标号处。</a:t>
            </a:r>
          </a:p>
          <a:p>
            <a:pPr lvl="1"/>
            <a:r>
              <a:rPr lang="zh-CN" altLang="en-US">
                <a:ea typeface="宋体" pitchFamily="2" charset="-122"/>
              </a:rPr>
              <a:t>标号作用范围是当前函数</a:t>
            </a:r>
            <a:r>
              <a:rPr lang="en-US" altLang="zh-CN">
                <a:ea typeface="宋体" pitchFamily="2" charset="-122"/>
              </a:rPr>
              <a:t>;</a:t>
            </a:r>
          </a:p>
          <a:p>
            <a:pPr lvl="1"/>
            <a:r>
              <a:rPr lang="zh-CN" altLang="en-US">
                <a:ea typeface="宋体" pitchFamily="2" charset="-122"/>
              </a:rPr>
              <a:t>只允许从里层转向外层，而不允许反过来由外层转向里层</a:t>
            </a:r>
            <a:r>
              <a:rPr lang="en-US" altLang="zh-CN">
                <a:ea typeface="宋体" pitchFamily="2" charset="-122"/>
              </a:rPr>
              <a:t>;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700338" y="2763838"/>
            <a:ext cx="3024187" cy="409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……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while(……)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	……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	if(….)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rgbClr val="FE2312"/>
                </a:solidFill>
              </a:rPr>
              <a:t>                   break</a:t>
            </a:r>
            <a:r>
              <a:rPr lang="en-US" altLang="zh-CN"/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	……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}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sp>
        <p:nvSpPr>
          <p:cNvPr id="107525" name="Freeform 5"/>
          <p:cNvSpPr>
            <a:spLocks/>
          </p:cNvSpPr>
          <p:nvPr/>
        </p:nvSpPr>
        <p:spPr bwMode="auto">
          <a:xfrm>
            <a:off x="2916238" y="5373688"/>
            <a:ext cx="1762125" cy="1236662"/>
          </a:xfrm>
          <a:custGeom>
            <a:avLst/>
            <a:gdLst>
              <a:gd name="T0" fmla="*/ 2147483647 w 1502"/>
              <a:gd name="T1" fmla="*/ 0 h 761"/>
              <a:gd name="T2" fmla="*/ 2147483647 w 1502"/>
              <a:gd name="T3" fmla="*/ 2147483647 h 761"/>
              <a:gd name="T4" fmla="*/ 0 w 1502"/>
              <a:gd name="T5" fmla="*/ 2147483647 h 761"/>
              <a:gd name="T6" fmla="*/ 0 60000 65536"/>
              <a:gd name="T7" fmla="*/ 0 60000 65536"/>
              <a:gd name="T8" fmla="*/ 0 60000 65536"/>
              <a:gd name="T9" fmla="*/ 0 w 1502"/>
              <a:gd name="T10" fmla="*/ 0 h 761"/>
              <a:gd name="T11" fmla="*/ 1502 w 1502"/>
              <a:gd name="T12" fmla="*/ 761 h 7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2" h="761">
                <a:moveTo>
                  <a:pt x="1502" y="0"/>
                </a:moveTo>
                <a:cubicBezTo>
                  <a:pt x="1433" y="70"/>
                  <a:pt x="1330" y="295"/>
                  <a:pt x="1080" y="422"/>
                </a:cubicBezTo>
                <a:cubicBezTo>
                  <a:pt x="804" y="567"/>
                  <a:pt x="225" y="691"/>
                  <a:pt x="0" y="761"/>
                </a:cubicBezTo>
              </a:path>
            </a:pathLst>
          </a:custGeom>
          <a:noFill/>
          <a:ln w="57150">
            <a:solidFill>
              <a:srgbClr val="FE231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759450" y="2763838"/>
            <a:ext cx="3384550" cy="409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……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while(……)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	……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	if(…)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rgbClr val="FE2312"/>
                </a:solidFill>
              </a:rPr>
              <a:t>                   continue</a:t>
            </a:r>
            <a:r>
              <a:rPr lang="en-US" altLang="zh-CN"/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	……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}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sp>
        <p:nvSpPr>
          <p:cNvPr id="107527" name="Freeform 7"/>
          <p:cNvSpPr>
            <a:spLocks/>
          </p:cNvSpPr>
          <p:nvPr/>
        </p:nvSpPr>
        <p:spPr bwMode="auto">
          <a:xfrm>
            <a:off x="7164388" y="3644900"/>
            <a:ext cx="963612" cy="1287463"/>
          </a:xfrm>
          <a:custGeom>
            <a:avLst/>
            <a:gdLst>
              <a:gd name="T0" fmla="*/ 2147483647 w 1180"/>
              <a:gd name="T1" fmla="*/ 2147483647 h 802"/>
              <a:gd name="T2" fmla="*/ 2147483647 w 1180"/>
              <a:gd name="T3" fmla="*/ 2147483647 h 802"/>
              <a:gd name="T4" fmla="*/ 0 w 1180"/>
              <a:gd name="T5" fmla="*/ 0 h 802"/>
              <a:gd name="T6" fmla="*/ 0 60000 65536"/>
              <a:gd name="T7" fmla="*/ 0 60000 65536"/>
              <a:gd name="T8" fmla="*/ 0 60000 65536"/>
              <a:gd name="T9" fmla="*/ 0 w 1180"/>
              <a:gd name="T10" fmla="*/ 0 h 802"/>
              <a:gd name="T11" fmla="*/ 1180 w 1180"/>
              <a:gd name="T12" fmla="*/ 802 h 8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0" h="802">
                <a:moveTo>
                  <a:pt x="1029" y="802"/>
                </a:moveTo>
                <a:cubicBezTo>
                  <a:pt x="1026" y="699"/>
                  <a:pt x="1180" y="309"/>
                  <a:pt x="1008" y="175"/>
                </a:cubicBezTo>
                <a:cubicBezTo>
                  <a:pt x="925" y="42"/>
                  <a:pt x="210" y="36"/>
                  <a:pt x="0" y="0"/>
                </a:cubicBezTo>
              </a:path>
            </a:pathLst>
          </a:custGeom>
          <a:noFill/>
          <a:ln w="57150">
            <a:solidFill>
              <a:srgbClr val="FE231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  <p:bldP spid="107525" grpId="0" animBg="1"/>
      <p:bldP spid="107526" grpId="0" animBg="1"/>
      <p:bldP spid="1075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51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0288C4-0B66-4420-9116-C0B640983A43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程序设计过程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程序设计就是解决问题的过程。程序设计通常包括如下五个步骤：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55650" y="2276475"/>
            <a:ext cx="2446338" cy="3473450"/>
            <a:chOff x="476" y="1434"/>
            <a:chExt cx="1541" cy="2188"/>
          </a:xfrm>
        </p:grpSpPr>
        <p:sp>
          <p:nvSpPr>
            <p:cNvPr id="5132" name="Text Box 6"/>
            <p:cNvSpPr txBox="1">
              <a:spLocks noChangeArrowheads="1"/>
            </p:cNvSpPr>
            <p:nvPr/>
          </p:nvSpPr>
          <p:spPr bwMode="auto">
            <a:xfrm>
              <a:off x="1202" y="1434"/>
              <a:ext cx="6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b="0"/>
                <a:t>问题</a:t>
              </a:r>
            </a:p>
          </p:txBody>
        </p:sp>
        <p:sp>
          <p:nvSpPr>
            <p:cNvPr id="5133" name="Text Box 7"/>
            <p:cNvSpPr txBox="1">
              <a:spLocks noChangeArrowheads="1"/>
            </p:cNvSpPr>
            <p:nvPr/>
          </p:nvSpPr>
          <p:spPr bwMode="auto">
            <a:xfrm>
              <a:off x="1202" y="1828"/>
              <a:ext cx="635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b="0"/>
                <a:t>分析</a:t>
              </a:r>
            </a:p>
          </p:txBody>
        </p:sp>
        <p:sp>
          <p:nvSpPr>
            <p:cNvPr id="5134" name="Text Box 8"/>
            <p:cNvSpPr txBox="1">
              <a:spLocks noChangeArrowheads="1"/>
            </p:cNvSpPr>
            <p:nvPr/>
          </p:nvSpPr>
          <p:spPr bwMode="auto">
            <a:xfrm>
              <a:off x="1202" y="2616"/>
              <a:ext cx="635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b="0" dirty="0"/>
                <a:t>编码</a:t>
              </a:r>
            </a:p>
          </p:txBody>
        </p:sp>
        <p:sp>
          <p:nvSpPr>
            <p:cNvPr id="5135" name="Text Box 9"/>
            <p:cNvSpPr txBox="1">
              <a:spLocks noChangeArrowheads="1"/>
            </p:cNvSpPr>
            <p:nvPr/>
          </p:nvSpPr>
          <p:spPr bwMode="auto">
            <a:xfrm>
              <a:off x="1202" y="2222"/>
              <a:ext cx="634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1200" b="0" dirty="0"/>
                <a:t>(</a:t>
              </a:r>
              <a:r>
                <a:rPr lang="zh-CN" altLang="en-US" sz="1200" b="0" dirty="0"/>
                <a:t>算法</a:t>
              </a:r>
              <a:r>
                <a:rPr lang="en-US" altLang="zh-CN" sz="1200" b="0" dirty="0"/>
                <a:t>)</a:t>
              </a:r>
              <a:r>
                <a:rPr lang="zh-CN" altLang="en-US" sz="1200" b="0" dirty="0"/>
                <a:t>设计</a:t>
              </a:r>
            </a:p>
          </p:txBody>
        </p:sp>
        <p:sp>
          <p:nvSpPr>
            <p:cNvPr id="5136" name="Line 10"/>
            <p:cNvSpPr>
              <a:spLocks noChangeShapeType="1"/>
            </p:cNvSpPr>
            <p:nvPr/>
          </p:nvSpPr>
          <p:spPr bwMode="auto">
            <a:xfrm>
              <a:off x="1519" y="1680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7" name="Line 11"/>
            <p:cNvSpPr>
              <a:spLocks noChangeShapeType="1"/>
            </p:cNvSpPr>
            <p:nvPr/>
          </p:nvSpPr>
          <p:spPr bwMode="auto">
            <a:xfrm>
              <a:off x="1519" y="2074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8" name="Line 12"/>
            <p:cNvSpPr>
              <a:spLocks noChangeShapeType="1"/>
            </p:cNvSpPr>
            <p:nvPr/>
          </p:nvSpPr>
          <p:spPr bwMode="auto">
            <a:xfrm>
              <a:off x="1519" y="2468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9" name="Text Box 13"/>
            <p:cNvSpPr txBox="1">
              <a:spLocks noChangeArrowheads="1"/>
            </p:cNvSpPr>
            <p:nvPr/>
          </p:nvSpPr>
          <p:spPr bwMode="auto">
            <a:xfrm>
              <a:off x="1156" y="3430"/>
              <a:ext cx="7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b="0"/>
                <a:t>程序设计步骤</a:t>
              </a:r>
            </a:p>
          </p:txBody>
        </p:sp>
        <p:sp>
          <p:nvSpPr>
            <p:cNvPr id="5140" name="Text Box 16"/>
            <p:cNvSpPr txBox="1">
              <a:spLocks noChangeArrowheads="1"/>
            </p:cNvSpPr>
            <p:nvPr/>
          </p:nvSpPr>
          <p:spPr bwMode="auto">
            <a:xfrm>
              <a:off x="1202" y="2976"/>
              <a:ext cx="635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b="0"/>
                <a:t>测试</a:t>
              </a:r>
            </a:p>
          </p:txBody>
        </p:sp>
        <p:sp>
          <p:nvSpPr>
            <p:cNvPr id="5141" name="Text Box 17"/>
            <p:cNvSpPr txBox="1">
              <a:spLocks noChangeArrowheads="1"/>
            </p:cNvSpPr>
            <p:nvPr/>
          </p:nvSpPr>
          <p:spPr bwMode="auto">
            <a:xfrm>
              <a:off x="476" y="2614"/>
              <a:ext cx="635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b="0"/>
                <a:t>调试</a:t>
              </a:r>
            </a:p>
          </p:txBody>
        </p:sp>
        <p:sp>
          <p:nvSpPr>
            <p:cNvPr id="5142" name="Line 18"/>
            <p:cNvSpPr>
              <a:spLocks noChangeShapeType="1"/>
            </p:cNvSpPr>
            <p:nvPr/>
          </p:nvSpPr>
          <p:spPr bwMode="auto">
            <a:xfrm>
              <a:off x="1519" y="2840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1519" y="3203"/>
              <a:ext cx="0" cy="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4" name="Line 20"/>
            <p:cNvSpPr>
              <a:spLocks noChangeShapeType="1"/>
            </p:cNvSpPr>
            <p:nvPr/>
          </p:nvSpPr>
          <p:spPr bwMode="auto">
            <a:xfrm flipH="1">
              <a:off x="748" y="306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 flipV="1">
              <a:off x="748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6" name="Line 22"/>
            <p:cNvSpPr>
              <a:spLocks noChangeShapeType="1"/>
            </p:cNvSpPr>
            <p:nvPr/>
          </p:nvSpPr>
          <p:spPr bwMode="auto">
            <a:xfrm flipV="1">
              <a:off x="748" y="252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7" name="Line 23"/>
            <p:cNvSpPr>
              <a:spLocks noChangeShapeType="1"/>
            </p:cNvSpPr>
            <p:nvPr/>
          </p:nvSpPr>
          <p:spPr bwMode="auto">
            <a:xfrm>
              <a:off x="748" y="252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8" name="Text Box 24"/>
            <p:cNvSpPr txBox="1">
              <a:spLocks noChangeArrowheads="1"/>
            </p:cNvSpPr>
            <p:nvPr/>
          </p:nvSpPr>
          <p:spPr bwMode="auto">
            <a:xfrm>
              <a:off x="781" y="3014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b="0"/>
                <a:t>有问题</a:t>
              </a:r>
            </a:p>
          </p:txBody>
        </p:sp>
        <p:sp>
          <p:nvSpPr>
            <p:cNvPr id="5149" name="Text Box 25"/>
            <p:cNvSpPr txBox="1">
              <a:spLocks noChangeArrowheads="1"/>
            </p:cNvSpPr>
            <p:nvPr/>
          </p:nvSpPr>
          <p:spPr bwMode="auto">
            <a:xfrm>
              <a:off x="1565" y="3203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b="0"/>
                <a:t>无问题</a:t>
              </a:r>
            </a:p>
          </p:txBody>
        </p:sp>
      </p:grp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3491880" y="1"/>
            <a:ext cx="4103688" cy="2564904"/>
          </a:xfrm>
          <a:prstGeom prst="wedgeRoundRectCallout">
            <a:avLst>
              <a:gd name="adj1" fmla="val -63269"/>
              <a:gd name="adj2" fmla="val 5170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42925" indent="-542925" eaLnBrk="0" hangingPunct="0"/>
            <a:r>
              <a:rPr lang="zh-CN" altLang="en-US" sz="1600" dirty="0"/>
              <a:t>分析问题：</a:t>
            </a:r>
          </a:p>
          <a:p>
            <a:pPr marL="542925" indent="-542925" eaLnBrk="0" hangingPunct="0"/>
            <a:r>
              <a:rPr lang="zh-CN" altLang="en-US" sz="1600" dirty="0"/>
              <a:t>功能</a:t>
            </a:r>
            <a:r>
              <a:rPr lang="zh-CN" altLang="en-US" sz="1600" b="0" dirty="0"/>
              <a:t>：需要弄清楚软件要完成的功能；</a:t>
            </a:r>
          </a:p>
          <a:p>
            <a:pPr marL="542925" indent="-542925" eaLnBrk="0" hangingPunct="0"/>
            <a:r>
              <a:rPr lang="zh-CN" altLang="en-US" sz="1600" dirty="0"/>
              <a:t>输入</a:t>
            </a:r>
            <a:r>
              <a:rPr lang="zh-CN" altLang="en-US" sz="1600" b="0" dirty="0"/>
              <a:t>：如果问题有输入，分析输入是什么及输入数据的类型和数据结构；</a:t>
            </a:r>
          </a:p>
          <a:p>
            <a:pPr marL="542925" indent="-542925" eaLnBrk="0" hangingPunct="0"/>
            <a:r>
              <a:rPr lang="zh-CN" altLang="en-US" sz="1600" b="0" dirty="0"/>
              <a:t> </a:t>
            </a:r>
            <a:r>
              <a:rPr lang="zh-CN" altLang="en-US" sz="1600" dirty="0"/>
              <a:t>处理</a:t>
            </a:r>
            <a:r>
              <a:rPr lang="zh-CN" altLang="en-US" sz="1600" b="0" dirty="0"/>
              <a:t>：对输入数据做什么处理；</a:t>
            </a:r>
          </a:p>
          <a:p>
            <a:pPr marL="542925" indent="-542925" eaLnBrk="0" hangingPunct="0"/>
            <a:r>
              <a:rPr lang="zh-CN" altLang="en-US" sz="1600" b="0" dirty="0"/>
              <a:t> </a:t>
            </a:r>
            <a:r>
              <a:rPr lang="zh-CN" altLang="en-US" sz="1600" dirty="0"/>
              <a:t>输出</a:t>
            </a:r>
            <a:r>
              <a:rPr lang="zh-CN" altLang="en-US" sz="1600" b="0" dirty="0"/>
              <a:t>：如果有输出，输出什么数据及输出数据的格式；</a:t>
            </a:r>
          </a:p>
          <a:p>
            <a:pPr marL="542925" indent="-542925" eaLnBrk="0" hangingPunct="0"/>
            <a:r>
              <a:rPr lang="zh-CN" altLang="en-US" sz="1600" b="0" dirty="0"/>
              <a:t>对于复杂问题，可将问题分解为若干子问题，然后再进行上面的分析。</a:t>
            </a:r>
          </a:p>
        </p:txBody>
      </p:sp>
      <p:sp>
        <p:nvSpPr>
          <p:cNvPr id="24604" name="AutoShape 28"/>
          <p:cNvSpPr>
            <a:spLocks noChangeArrowheads="1"/>
          </p:cNvSpPr>
          <p:nvPr/>
        </p:nvSpPr>
        <p:spPr bwMode="auto">
          <a:xfrm>
            <a:off x="3563888" y="2564904"/>
            <a:ext cx="3960813" cy="720080"/>
          </a:xfrm>
          <a:prstGeom prst="wedgeRoundRectCallout">
            <a:avLst>
              <a:gd name="adj1" fmla="val -62071"/>
              <a:gd name="adj2" fmla="val 864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600" dirty="0"/>
              <a:t>(</a:t>
            </a:r>
            <a:r>
              <a:rPr lang="zh-CN" altLang="en-US" sz="1600" dirty="0"/>
              <a:t>算法</a:t>
            </a:r>
            <a:r>
              <a:rPr lang="en-US" altLang="zh-CN" sz="1600" dirty="0"/>
              <a:t>)</a:t>
            </a:r>
            <a:r>
              <a:rPr lang="zh-CN" altLang="en-US" sz="1600" dirty="0"/>
              <a:t>设计：</a:t>
            </a:r>
          </a:p>
          <a:p>
            <a:pPr eaLnBrk="0" hangingPunct="0"/>
            <a:r>
              <a:rPr lang="zh-CN" altLang="en-US" sz="1600" b="0" dirty="0"/>
              <a:t> 设计解决问题的具体方案</a:t>
            </a:r>
            <a:r>
              <a:rPr lang="en-US" altLang="zh-CN" sz="1600" b="0" dirty="0"/>
              <a:t>(</a:t>
            </a:r>
            <a:r>
              <a:rPr lang="zh-CN" altLang="en-US" sz="1600" b="0" dirty="0"/>
              <a:t>步骤、算法</a:t>
            </a:r>
            <a:r>
              <a:rPr lang="en-US" altLang="zh-CN" sz="1600" b="0" dirty="0"/>
              <a:t>)</a:t>
            </a:r>
            <a:r>
              <a:rPr lang="zh-CN" altLang="en-US" sz="1600" b="0" dirty="0"/>
              <a:t>。</a:t>
            </a:r>
          </a:p>
        </p:txBody>
      </p:sp>
      <p:sp>
        <p:nvSpPr>
          <p:cNvPr id="24605" name="AutoShape 29"/>
          <p:cNvSpPr>
            <a:spLocks noChangeArrowheads="1"/>
          </p:cNvSpPr>
          <p:nvPr/>
        </p:nvSpPr>
        <p:spPr bwMode="auto">
          <a:xfrm>
            <a:off x="3563888" y="3284984"/>
            <a:ext cx="3960813" cy="1008062"/>
          </a:xfrm>
          <a:prstGeom prst="wedgeRoundRectCallout">
            <a:avLst>
              <a:gd name="adj1" fmla="val -62554"/>
              <a:gd name="adj2" fmla="val 457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 dirty="0"/>
              <a:t>编码：</a:t>
            </a:r>
          </a:p>
          <a:p>
            <a:pPr eaLnBrk="0" hangingPunct="0"/>
            <a:r>
              <a:rPr lang="zh-CN" altLang="en-US" sz="1600" b="0" dirty="0"/>
              <a:t> 将算法用高级语言实现。</a:t>
            </a:r>
          </a:p>
        </p:txBody>
      </p:sp>
      <p:sp>
        <p:nvSpPr>
          <p:cNvPr id="24606" name="AutoShape 30"/>
          <p:cNvSpPr>
            <a:spLocks noChangeArrowheads="1"/>
          </p:cNvSpPr>
          <p:nvPr/>
        </p:nvSpPr>
        <p:spPr bwMode="auto">
          <a:xfrm>
            <a:off x="3563888" y="4293096"/>
            <a:ext cx="3960813" cy="1511300"/>
          </a:xfrm>
          <a:prstGeom prst="wedgeRoundRectCallout">
            <a:avLst>
              <a:gd name="adj1" fmla="val -60757"/>
              <a:gd name="adj2" fmla="val -139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 dirty="0"/>
              <a:t>测试：</a:t>
            </a:r>
          </a:p>
          <a:p>
            <a:pPr eaLnBrk="0" hangingPunct="0"/>
            <a:r>
              <a:rPr lang="zh-CN" altLang="en-US" sz="1600" b="0" dirty="0"/>
              <a:t> 运行编译连接后得到的执行程序，以验证程序是否按要求 解决了问题，并没有产生副作用。即程序是否做了该做的事，同时没有做不该做的事。</a:t>
            </a:r>
          </a:p>
        </p:txBody>
      </p:sp>
      <p:sp>
        <p:nvSpPr>
          <p:cNvPr id="24607" name="AutoShape 31"/>
          <p:cNvSpPr>
            <a:spLocks noChangeArrowheads="1"/>
          </p:cNvSpPr>
          <p:nvPr/>
        </p:nvSpPr>
        <p:spPr bwMode="auto">
          <a:xfrm>
            <a:off x="0" y="5849938"/>
            <a:ext cx="3960813" cy="1008062"/>
          </a:xfrm>
          <a:prstGeom prst="wedgeRoundRectCallout">
            <a:avLst>
              <a:gd name="adj1" fmla="val -18763"/>
              <a:gd name="adj2" fmla="val -13361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 dirty="0"/>
              <a:t>调试：</a:t>
            </a:r>
          </a:p>
          <a:p>
            <a:pPr eaLnBrk="0" hangingPunct="0"/>
            <a:r>
              <a:rPr lang="zh-CN" altLang="en-US" sz="1600" b="0" dirty="0"/>
              <a:t> 如果程序经测试发现问题，则通过调试手段找到产生错误的代码并修复它。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3" grpId="0" animBg="1"/>
      <p:bldP spid="24604" grpId="0" animBg="1"/>
      <p:bldP spid="24605" grpId="0" animBg="1"/>
      <p:bldP spid="24606" grpId="0" animBg="1"/>
      <p:bldP spid="2460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3174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613E87-2B9A-4665-892A-424273A53DF2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break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continue</a:t>
            </a:r>
            <a:r>
              <a:rPr lang="zh-CN" altLang="en-US">
                <a:ea typeface="宋体" pitchFamily="2" charset="-122"/>
              </a:rPr>
              <a:t>语句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续</a:t>
            </a:r>
            <a:r>
              <a:rPr lang="en-US" altLang="zh-CN">
                <a:ea typeface="宋体" pitchFamily="2" charset="-122"/>
              </a:rPr>
              <a:t>) *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1476375" y="981075"/>
            <a:ext cx="5832475" cy="557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/*</a:t>
            </a:r>
            <a:r>
              <a:rPr lang="zh-CN" altLang="en-US"/>
              <a:t>判断某班学生成绩对应的五级评分*</a:t>
            </a:r>
            <a:r>
              <a:rPr lang="en-US" altLang="zh-CN"/>
              <a:t>/</a:t>
            </a:r>
          </a:p>
          <a:p>
            <a:pPr eaLnBrk="0" hangingPunct="0"/>
            <a:r>
              <a:rPr lang="en-US" altLang="zh-CN"/>
              <a:t>#include &lt;stdio.h&gt;</a:t>
            </a:r>
          </a:p>
          <a:p>
            <a:pPr eaLnBrk="0" hangingPunct="0"/>
            <a:r>
              <a:rPr lang="en-US" altLang="zh-CN"/>
              <a:t>main( )</a:t>
            </a:r>
          </a:p>
          <a:p>
            <a:pPr eaLnBrk="0" hangingPunct="0"/>
            <a:r>
              <a:rPr lang="en-US" altLang="zh-CN"/>
              <a:t>{</a:t>
            </a:r>
          </a:p>
          <a:p>
            <a:pPr lvl="1" eaLnBrk="0" hangingPunct="0"/>
            <a:r>
              <a:rPr lang="en-US" altLang="zh-CN"/>
              <a:t>    	int n, score;</a:t>
            </a:r>
          </a:p>
          <a:p>
            <a:pPr lvl="1" eaLnBrk="0" hangingPunct="0"/>
            <a:r>
              <a:rPr lang="en-US" altLang="zh-CN"/>
              <a:t>   	for (n=0; n &lt; 30; n++) {</a:t>
            </a:r>
          </a:p>
          <a:p>
            <a:pPr lvl="1" eaLnBrk="0" hangingPunct="0"/>
            <a:r>
              <a:rPr lang="en-US" altLang="zh-CN"/>
              <a:t>        	scanf(“%d”, &amp;score);</a:t>
            </a:r>
          </a:p>
          <a:p>
            <a:pPr lvl="1" eaLnBrk="0" hangingPunct="0"/>
            <a:r>
              <a:rPr lang="en-US" altLang="zh-CN"/>
              <a:t>       	 </a:t>
            </a:r>
            <a:r>
              <a:rPr lang="en-US" altLang="zh-CN">
                <a:solidFill>
                  <a:srgbClr val="0000CC"/>
                </a:solidFill>
              </a:rPr>
              <a:t>if(score &gt;100 || sorce &lt; 0){</a:t>
            </a:r>
          </a:p>
          <a:p>
            <a:pPr lvl="1" eaLnBrk="0" hangingPunct="0"/>
            <a:r>
              <a:rPr lang="en-US" altLang="zh-CN">
                <a:solidFill>
                  <a:srgbClr val="0000CC"/>
                </a:solidFill>
              </a:rPr>
              <a:t>            		printf(“Input error!\n”);</a:t>
            </a:r>
          </a:p>
          <a:p>
            <a:pPr lvl="1" eaLnBrk="0" hangingPunct="0"/>
            <a:r>
              <a:rPr lang="en-US" altLang="zh-CN">
                <a:solidFill>
                  <a:srgbClr val="0000CC"/>
                </a:solidFill>
              </a:rPr>
              <a:t>            		</a:t>
            </a:r>
            <a:r>
              <a:rPr lang="en-US" altLang="zh-CN">
                <a:solidFill>
                  <a:srgbClr val="FE2312"/>
                </a:solidFill>
              </a:rPr>
              <a:t>break;</a:t>
            </a:r>
          </a:p>
          <a:p>
            <a:pPr lvl="1" eaLnBrk="0" hangingPunct="0"/>
            <a:r>
              <a:rPr lang="en-US" altLang="zh-CN">
                <a:solidFill>
                  <a:srgbClr val="0000CC"/>
                </a:solidFill>
              </a:rPr>
              <a:t>       	}</a:t>
            </a:r>
          </a:p>
          <a:p>
            <a:pPr lvl="1" eaLnBrk="0" hangingPunct="0"/>
            <a:r>
              <a:rPr lang="en-US" altLang="zh-CN"/>
              <a:t>        	if(score &gt;= 60)</a:t>
            </a:r>
          </a:p>
          <a:p>
            <a:pPr lvl="2" eaLnBrk="0" hangingPunct="0"/>
            <a:r>
              <a:rPr lang="en-US" altLang="zh-CN"/>
              <a:t>            		printf(“Pass\n”);</a:t>
            </a:r>
          </a:p>
          <a:p>
            <a:pPr lvl="1" eaLnBrk="0" hangingPunct="0"/>
            <a:r>
              <a:rPr lang="en-US" altLang="zh-CN"/>
              <a:t>        	else</a:t>
            </a:r>
          </a:p>
          <a:p>
            <a:pPr lvl="2" eaLnBrk="0" hangingPunct="0"/>
            <a:r>
              <a:rPr lang="en-US" altLang="zh-CN"/>
              <a:t>            		printf(“Fail\n”);</a:t>
            </a:r>
          </a:p>
          <a:p>
            <a:pPr eaLnBrk="0" hangingPunct="0"/>
            <a:r>
              <a:rPr lang="en-US" altLang="zh-CN"/>
              <a:t>    	}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}</a:t>
            </a:r>
          </a:p>
        </p:txBody>
      </p:sp>
      <p:sp>
        <p:nvSpPr>
          <p:cNvPr id="50190" name="Freeform 14"/>
          <p:cNvSpPr>
            <a:spLocks/>
          </p:cNvSpPr>
          <p:nvPr/>
        </p:nvSpPr>
        <p:spPr bwMode="auto">
          <a:xfrm>
            <a:off x="1908175" y="4005263"/>
            <a:ext cx="984250" cy="2160587"/>
          </a:xfrm>
          <a:custGeom>
            <a:avLst/>
            <a:gdLst>
              <a:gd name="T0" fmla="*/ 2147483647 w 530"/>
              <a:gd name="T1" fmla="*/ 0 h 1238"/>
              <a:gd name="T2" fmla="*/ 2147483647 w 530"/>
              <a:gd name="T3" fmla="*/ 2147483647 h 1238"/>
              <a:gd name="T4" fmla="*/ 2147483647 w 530"/>
              <a:gd name="T5" fmla="*/ 2147483647 h 1238"/>
              <a:gd name="T6" fmla="*/ 0 60000 65536"/>
              <a:gd name="T7" fmla="*/ 0 60000 65536"/>
              <a:gd name="T8" fmla="*/ 0 60000 65536"/>
              <a:gd name="T9" fmla="*/ 0 w 530"/>
              <a:gd name="T10" fmla="*/ 0 h 1238"/>
              <a:gd name="T11" fmla="*/ 530 w 530"/>
              <a:gd name="T12" fmla="*/ 1238 h 12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1238">
                <a:moveTo>
                  <a:pt x="530" y="0"/>
                </a:moveTo>
                <a:cubicBezTo>
                  <a:pt x="454" y="55"/>
                  <a:pt x="152" y="127"/>
                  <a:pt x="76" y="333"/>
                </a:cubicBezTo>
                <a:cubicBezTo>
                  <a:pt x="0" y="539"/>
                  <a:pt x="76" y="1050"/>
                  <a:pt x="76" y="1238"/>
                </a:cubicBezTo>
              </a:path>
            </a:pathLst>
          </a:custGeom>
          <a:noFill/>
          <a:ln w="57150">
            <a:solidFill>
              <a:srgbClr val="FE231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" grpId="0" animBg="1"/>
      <p:bldP spid="5019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3379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C331BC-ABD6-4C65-A994-01EC50F61F53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break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continue</a:t>
            </a:r>
            <a:r>
              <a:rPr lang="zh-CN" altLang="en-US">
                <a:ea typeface="宋体" pitchFamily="2" charset="-122"/>
              </a:rPr>
              <a:t>语句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续</a:t>
            </a:r>
            <a:r>
              <a:rPr lang="en-US" altLang="zh-CN">
                <a:ea typeface="宋体" pitchFamily="2" charset="-122"/>
              </a:rPr>
              <a:t>)*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95288" y="1196975"/>
            <a:ext cx="7200900" cy="496887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>
                <a:latin typeface="Times New Roman" pitchFamily="18" charset="0"/>
              </a:rPr>
              <a:t>例：统计非数字字符数。</a:t>
            </a:r>
          </a:p>
          <a:p>
            <a:pPr lvl="1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main( )</a:t>
            </a:r>
          </a:p>
          <a:p>
            <a:pPr lvl="1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{</a:t>
            </a:r>
          </a:p>
          <a:p>
            <a:pPr lvl="2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int count;</a:t>
            </a:r>
          </a:p>
          <a:p>
            <a:pPr lvl="2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char c;</a:t>
            </a:r>
          </a:p>
          <a:p>
            <a:pPr lvl="2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count = 0;</a:t>
            </a:r>
          </a:p>
          <a:p>
            <a:pPr lvl="2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while(( c = getchar( )) != EOF){</a:t>
            </a:r>
          </a:p>
          <a:p>
            <a:pPr lvl="3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if( c &gt;= ‘0’ &amp;&amp; c &lt;= ‘9’)</a:t>
            </a:r>
          </a:p>
          <a:p>
            <a:pPr lvl="4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CC"/>
                </a:solidFill>
                <a:latin typeface="Times New Roman" pitchFamily="18" charset="0"/>
              </a:rPr>
              <a:t>continue;</a:t>
            </a:r>
          </a:p>
          <a:p>
            <a:pPr lvl="3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count++;</a:t>
            </a:r>
          </a:p>
          <a:p>
            <a:pPr lvl="2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}</a:t>
            </a:r>
          </a:p>
          <a:p>
            <a:pPr lvl="2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printf(“non digital character: %d\n”, count);</a:t>
            </a:r>
          </a:p>
          <a:p>
            <a:pPr lvl="1"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}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276600" y="1989138"/>
            <a:ext cx="5472113" cy="35702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/>
              <a:t>不用</a:t>
            </a:r>
            <a:r>
              <a:rPr lang="en-US" altLang="zh-CN" sz="1600"/>
              <a:t>continue</a:t>
            </a:r>
            <a:r>
              <a:rPr lang="zh-CN" altLang="en-US" sz="1600"/>
              <a:t>语句同样可以实现该程序：</a:t>
            </a:r>
          </a:p>
          <a:p>
            <a:pPr eaLnBrk="0" hangingPunct="0"/>
            <a:r>
              <a:rPr lang="en-US" altLang="zh-CN" sz="1800"/>
              <a:t>main( )</a:t>
            </a:r>
          </a:p>
          <a:p>
            <a:pPr eaLnBrk="0" hangingPunct="0"/>
            <a:r>
              <a:rPr lang="en-US" altLang="zh-CN" sz="1800"/>
              <a:t>{</a:t>
            </a:r>
          </a:p>
          <a:p>
            <a:pPr lvl="1" eaLnBrk="0" hangingPunct="0"/>
            <a:r>
              <a:rPr lang="en-US" altLang="zh-CN" sz="1800"/>
              <a:t>    int count;</a:t>
            </a:r>
          </a:p>
          <a:p>
            <a:pPr lvl="1" eaLnBrk="0" hangingPunct="0"/>
            <a:r>
              <a:rPr lang="en-US" altLang="zh-CN" sz="1800"/>
              <a:t>    char c;</a:t>
            </a:r>
          </a:p>
          <a:p>
            <a:pPr lvl="1" eaLnBrk="0" hangingPunct="0"/>
            <a:r>
              <a:rPr lang="en-US" altLang="zh-CN" sz="1800"/>
              <a:t>    count = 0;</a:t>
            </a:r>
          </a:p>
          <a:p>
            <a:pPr lvl="1" eaLnBrk="0" hangingPunct="0"/>
            <a:r>
              <a:rPr lang="en-US" altLang="zh-CN" sz="1800"/>
              <a:t>    while(( c = getchar( )) != EOF)</a:t>
            </a:r>
          </a:p>
          <a:p>
            <a:pPr lvl="2" eaLnBrk="0" hangingPunct="0"/>
            <a:r>
              <a:rPr lang="en-US" altLang="zh-CN" sz="1800"/>
              <a:t>        if( c &lt; ‘0’ || c&gt; ‘9’)</a:t>
            </a:r>
          </a:p>
          <a:p>
            <a:pPr lvl="3" eaLnBrk="0" hangingPunct="0"/>
            <a:r>
              <a:rPr lang="en-US" altLang="zh-CN" sz="1800"/>
              <a:t>            count++;</a:t>
            </a:r>
          </a:p>
          <a:p>
            <a:pPr lvl="1" eaLnBrk="0" hangingPunct="0"/>
            <a:r>
              <a:rPr lang="en-US" altLang="zh-CN" sz="1800"/>
              <a:t>    printf(“non digital character: %d\n”,</a:t>
            </a:r>
          </a:p>
          <a:p>
            <a:pPr lvl="1" eaLnBrk="0" hangingPunct="0"/>
            <a:r>
              <a:rPr lang="en-US" altLang="zh-CN" sz="1800"/>
              <a:t>              count);  </a:t>
            </a:r>
          </a:p>
          <a:p>
            <a:pPr eaLnBrk="0" hangingPunct="0"/>
            <a:r>
              <a:rPr lang="en-US" altLang="zh-CN" sz="1800"/>
              <a:t>}</a:t>
            </a:r>
          </a:p>
          <a:p>
            <a:pPr eaLnBrk="0" hangingPunct="0"/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348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EBF58C-5090-447E-9B61-7F30C76AC368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3.2</a:t>
            </a:r>
            <a:r>
              <a:rPr lang="zh-CN" altLang="en-US">
                <a:ea typeface="宋体" pitchFamily="2" charset="-122"/>
              </a:rPr>
              <a:t>：思考（一）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105650" cy="576263"/>
          </a:xfrm>
        </p:spPr>
        <p:txBody>
          <a:bodyPr/>
          <a:lstStyle/>
          <a:p>
            <a:r>
              <a:rPr lang="zh-CN" altLang="en-US" sz="1600">
                <a:ea typeface="宋体" pitchFamily="2" charset="-122"/>
              </a:rPr>
              <a:t>本问题程序一次运行只能计算一次。若要能进行多次计算，并用</a:t>
            </a:r>
            <a:r>
              <a:rPr lang="en-US" altLang="zh-CN" sz="1600">
                <a:ea typeface="宋体" pitchFamily="2" charset="-122"/>
              </a:rPr>
              <a:t>ctrl+c</a:t>
            </a:r>
            <a:r>
              <a:rPr lang="zh-CN" altLang="en-US" sz="1600">
                <a:ea typeface="宋体" pitchFamily="2" charset="-122"/>
              </a:rPr>
              <a:t>退出程序，如何实现？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042988" y="1844675"/>
            <a:ext cx="71056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//c3_2c.c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#include &lt;stdio.h&gt;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int main()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{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int data1,data2, result1;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      float result2;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char op;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for(; ;){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scanf("%d %c %d", &amp;data1, &amp;op, &amp;data2);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switch ( op ) {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	case '+': result1 = data1+data2; break;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	case '-': result1 = data1-data2; break;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	case '*': result1 = data1*data2; break;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	case '/': result2 = (float)data1/data2; break;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	default: printf("Input error!\n"); </a:t>
            </a:r>
            <a:r>
              <a:rPr lang="en-US" altLang="zh-CN" sz="1400">
                <a:solidFill>
                  <a:srgbClr val="0000CC"/>
                </a:solidFill>
                <a:latin typeface="Arial Narrow" pitchFamily="34" charset="0"/>
              </a:rPr>
              <a:t>continue;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}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if(op == '/')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	printf("%d%c%d=%.2f\n", data1,op,data2,result2);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else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		printf("%d%c%d=%d\n", data1,op,data2,result1);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}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	return 0;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400" b="0">
                <a:latin typeface="Arial Narrow" pitchFamily="34" charset="0"/>
              </a:rPr>
              <a:t>}</a:t>
            </a:r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3132138" y="2133600"/>
            <a:ext cx="1441450" cy="649288"/>
          </a:xfrm>
          <a:prstGeom prst="wedgeRoundRectCallout">
            <a:avLst>
              <a:gd name="adj1" fmla="val -132157"/>
              <a:gd name="adj2" fmla="val 1204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400"/>
              <a:t>无穷循环，可用</a:t>
            </a:r>
            <a:r>
              <a:rPr lang="en-US" altLang="zh-CN" sz="1400"/>
              <a:t>ctrl+c</a:t>
            </a:r>
            <a:r>
              <a:rPr lang="zh-CN" altLang="en-US" sz="1400"/>
              <a:t>退出</a:t>
            </a:r>
          </a:p>
        </p:txBody>
      </p:sp>
      <p:sp>
        <p:nvSpPr>
          <p:cNvPr id="106502" name="AutoShape 6"/>
          <p:cNvSpPr>
            <a:spLocks noChangeArrowheads="1"/>
          </p:cNvSpPr>
          <p:nvPr/>
        </p:nvSpPr>
        <p:spPr bwMode="auto">
          <a:xfrm>
            <a:off x="6588125" y="3357563"/>
            <a:ext cx="1439863" cy="863600"/>
          </a:xfrm>
          <a:prstGeom prst="wedgeRoundRectCallout">
            <a:avLst>
              <a:gd name="adj1" fmla="val -113616"/>
              <a:gd name="adj2" fmla="val 886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400"/>
              <a:t>continue</a:t>
            </a:r>
            <a:r>
              <a:rPr lang="zh-CN" altLang="en-US" sz="1400"/>
              <a:t>语句，跳到下一次循环。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01" grpId="0" animBg="1"/>
      <p:bldP spid="10650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358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F4E059-FF0D-4438-A1C5-537F7BFE2C86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3.2</a:t>
            </a:r>
            <a:r>
              <a:rPr lang="zh-CN" altLang="en-US">
                <a:ea typeface="宋体" pitchFamily="2" charset="-122"/>
              </a:rPr>
              <a:t>：思考（二）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本问题程序一次运行只能进行单个运算符计算。若要使程序能支持多运算符的</a:t>
            </a:r>
            <a:r>
              <a:rPr lang="zh-CN" altLang="en-US">
                <a:solidFill>
                  <a:srgbClr val="0000CC"/>
                </a:solidFill>
                <a:ea typeface="宋体" pitchFamily="2" charset="-122"/>
              </a:rPr>
              <a:t>混合运算</a:t>
            </a:r>
            <a:r>
              <a:rPr lang="zh-CN" altLang="en-US">
                <a:ea typeface="宋体" pitchFamily="2" charset="-122"/>
              </a:rPr>
              <a:t>，并输入等号（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）结束输入，如，</a:t>
            </a:r>
            <a:r>
              <a:rPr lang="en-US" altLang="zh-CN">
                <a:solidFill>
                  <a:srgbClr val="0000CC"/>
                </a:solidFill>
                <a:ea typeface="宋体" pitchFamily="2" charset="-122"/>
              </a:rPr>
              <a:t>1+2-3*5-3/2=</a:t>
            </a:r>
            <a:r>
              <a:rPr lang="zh-CN" altLang="en-US">
                <a:ea typeface="宋体" pitchFamily="2" charset="-122"/>
              </a:rPr>
              <a:t>，如何实现？难点：</a:t>
            </a:r>
          </a:p>
          <a:p>
            <a:pPr lvl="1"/>
            <a:r>
              <a:rPr lang="zh-CN" altLang="en-US">
                <a:ea typeface="宋体" pitchFamily="2" charset="-122"/>
              </a:rPr>
              <a:t>如何读入数据及运算符？</a:t>
            </a:r>
          </a:p>
          <a:p>
            <a:pPr lvl="1"/>
            <a:r>
              <a:rPr lang="zh-CN" altLang="en-US">
                <a:ea typeface="宋体" pitchFamily="2" charset="-122"/>
              </a:rPr>
              <a:t>如何保证计算时运算符的优先级？</a:t>
            </a:r>
          </a:p>
          <a:p>
            <a:r>
              <a:rPr lang="zh-CN" altLang="en-US">
                <a:ea typeface="宋体" pitchFamily="2" charset="-122"/>
              </a:rPr>
              <a:t>更进一步，若要程序支持圆括号来改变计算次序，如，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>
                <a:solidFill>
                  <a:srgbClr val="0000CC"/>
                </a:solidFill>
                <a:ea typeface="宋体" pitchFamily="2" charset="-122"/>
              </a:rPr>
              <a:t>1+2-3)*(5-3)/2=</a:t>
            </a:r>
            <a:r>
              <a:rPr lang="zh-CN" altLang="en-US">
                <a:solidFill>
                  <a:srgbClr val="0000CC"/>
                </a:solidFill>
                <a:ea typeface="宋体" pitchFamily="2" charset="-122"/>
              </a:rPr>
              <a:t>，</a:t>
            </a:r>
            <a:r>
              <a:rPr lang="zh-CN" altLang="en-US">
                <a:ea typeface="宋体" pitchFamily="2" charset="-122"/>
              </a:rPr>
              <a:t>如何实现？</a:t>
            </a:r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>
            <a:off x="6011863" y="1341438"/>
            <a:ext cx="3132137" cy="2232025"/>
          </a:xfrm>
          <a:prstGeom prst="wedgeRoundRectCallout">
            <a:avLst>
              <a:gd name="adj1" fmla="val -74532"/>
              <a:gd name="adj2" fmla="val 3157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400" b="0"/>
              <a:t>输入串可表示为</a:t>
            </a:r>
          </a:p>
          <a:p>
            <a:pPr eaLnBrk="0" hangingPunct="0"/>
            <a:r>
              <a:rPr lang="en-US" altLang="zh-CN" sz="1000" i="1"/>
              <a:t>data</a:t>
            </a:r>
            <a:r>
              <a:rPr lang="en-US" altLang="zh-CN" sz="1000" i="1" baseline="-25000"/>
              <a:t>1</a:t>
            </a:r>
            <a:r>
              <a:rPr lang="en-US" altLang="zh-CN" sz="1000" i="1"/>
              <a:t> op</a:t>
            </a:r>
            <a:r>
              <a:rPr lang="en-US" altLang="zh-CN" sz="1000" i="1" baseline="-25000"/>
              <a:t>1</a:t>
            </a:r>
            <a:r>
              <a:rPr lang="en-US" altLang="zh-CN" sz="1000" i="1"/>
              <a:t> …data</a:t>
            </a:r>
            <a:r>
              <a:rPr lang="en-US" altLang="zh-CN" sz="1000" i="1" baseline="-25000"/>
              <a:t>i </a:t>
            </a:r>
            <a:r>
              <a:rPr lang="en-US" altLang="zh-CN" sz="1000" i="1"/>
              <a:t>op</a:t>
            </a:r>
            <a:r>
              <a:rPr lang="en-US" altLang="zh-CN" sz="1000" i="1" baseline="-25000"/>
              <a:t>i</a:t>
            </a:r>
            <a:r>
              <a:rPr lang="en-US" altLang="zh-CN" sz="1000" i="1"/>
              <a:t>…  </a:t>
            </a:r>
            <a:r>
              <a:rPr lang="en-US" altLang="zh-CN" sz="1400" b="0"/>
              <a:t>op</a:t>
            </a:r>
            <a:r>
              <a:rPr lang="en-US" altLang="zh-CN" sz="1000" b="0" i="1" baseline="-25000"/>
              <a:t>i</a:t>
            </a:r>
            <a:r>
              <a:rPr lang="zh-CN" altLang="en-US" sz="1400" b="0"/>
              <a:t>为</a:t>
            </a:r>
            <a:r>
              <a:rPr lang="en-US" altLang="zh-CN" sz="1400" b="0"/>
              <a:t>+,-,*,/,=</a:t>
            </a:r>
          </a:p>
          <a:p>
            <a:pPr eaLnBrk="0" hangingPunct="0"/>
            <a:r>
              <a:rPr lang="zh-CN" altLang="en-US" sz="1400" b="0"/>
              <a:t>因此可采用如下方式读入数据和运算符</a:t>
            </a:r>
            <a:r>
              <a:rPr lang="en-US" altLang="zh-CN" sz="1400" b="0"/>
              <a:t>:</a:t>
            </a:r>
          </a:p>
          <a:p>
            <a:pPr eaLnBrk="0" hangingPunct="0"/>
            <a:r>
              <a:rPr lang="en-US" altLang="zh-CN" sz="1200" b="0"/>
              <a:t>…</a:t>
            </a:r>
          </a:p>
          <a:p>
            <a:pPr eaLnBrk="0" hangingPunct="0"/>
            <a:r>
              <a:rPr lang="en-US" altLang="zh-CN" sz="1200" b="0"/>
              <a:t>scanf(“%d %c”, &amp;data, &amp;op);</a:t>
            </a:r>
          </a:p>
          <a:p>
            <a:pPr eaLnBrk="0" hangingPunct="0"/>
            <a:r>
              <a:rPr lang="en-US" altLang="zh-CN" sz="1200" b="0"/>
              <a:t>while(op != ‘=‘){</a:t>
            </a:r>
          </a:p>
          <a:p>
            <a:pPr eaLnBrk="0" hangingPunct="0"/>
            <a:r>
              <a:rPr lang="en-US" altLang="zh-CN" sz="1200" b="0"/>
              <a:t>    ….</a:t>
            </a:r>
          </a:p>
          <a:p>
            <a:pPr eaLnBrk="0" hangingPunct="0"/>
            <a:r>
              <a:rPr lang="en-US" altLang="zh-CN" sz="1200" b="0"/>
              <a:t>    scanf(“%d %c”, &amp;data, &amp;op);</a:t>
            </a:r>
          </a:p>
          <a:p>
            <a:pPr eaLnBrk="0" hangingPunct="0"/>
            <a:r>
              <a:rPr lang="en-US" altLang="zh-CN" sz="1200" b="0"/>
              <a:t>    …</a:t>
            </a:r>
          </a:p>
          <a:p>
            <a:pPr eaLnBrk="0" hangingPunct="0"/>
            <a:r>
              <a:rPr lang="en-US" altLang="zh-CN" sz="1200" b="0"/>
              <a:t>}</a:t>
            </a:r>
          </a:p>
        </p:txBody>
      </p:sp>
      <p:sp>
        <p:nvSpPr>
          <p:cNvPr id="109573" name="AutoShape 5"/>
          <p:cNvSpPr>
            <a:spLocks noChangeArrowheads="1"/>
          </p:cNvSpPr>
          <p:nvPr/>
        </p:nvSpPr>
        <p:spPr bwMode="auto">
          <a:xfrm>
            <a:off x="4859338" y="3789363"/>
            <a:ext cx="4284662" cy="2735262"/>
          </a:xfrm>
          <a:prstGeom prst="wedgeRoundRectCallout">
            <a:avLst>
              <a:gd name="adj1" fmla="val -61079"/>
              <a:gd name="adj2" fmla="val -4466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000"/>
              <a:t>算法分析</a:t>
            </a:r>
            <a:r>
              <a:rPr lang="en-US" altLang="zh-CN" sz="1000"/>
              <a:t>:</a:t>
            </a:r>
          </a:p>
          <a:p>
            <a:pPr eaLnBrk="0" hangingPunct="0"/>
            <a:r>
              <a:rPr lang="zh-CN" altLang="en-US" sz="1000" b="0"/>
              <a:t>当前</a:t>
            </a:r>
            <a:r>
              <a:rPr lang="en-US" altLang="zh-CN" sz="1000" i="1"/>
              <a:t>data</a:t>
            </a:r>
            <a:r>
              <a:rPr lang="en-US" altLang="zh-CN" sz="1000" i="1" baseline="-25000"/>
              <a:t>i</a:t>
            </a:r>
            <a:r>
              <a:rPr lang="en-US" altLang="zh-CN" sz="1000" i="1"/>
              <a:t> op</a:t>
            </a:r>
            <a:r>
              <a:rPr lang="en-US" altLang="zh-CN" sz="1000" i="1" baseline="-25000"/>
              <a:t>i </a:t>
            </a:r>
            <a:r>
              <a:rPr lang="en-US" altLang="zh-CN" sz="1000" i="1"/>
              <a:t>data</a:t>
            </a:r>
            <a:r>
              <a:rPr lang="en-US" altLang="zh-CN" sz="1000" i="1" baseline="-25000"/>
              <a:t>i+1 </a:t>
            </a:r>
            <a:r>
              <a:rPr lang="zh-CN" altLang="en-US" sz="1000" b="0"/>
              <a:t>是否进行计算是由</a:t>
            </a:r>
            <a:r>
              <a:rPr lang="en-US" altLang="zh-CN" sz="1000" i="1"/>
              <a:t>op</a:t>
            </a:r>
            <a:r>
              <a:rPr lang="en-US" altLang="zh-CN" sz="1000" i="1" baseline="-25000"/>
              <a:t>i+1</a:t>
            </a:r>
            <a:r>
              <a:rPr lang="zh-CN" altLang="en-US" sz="1000" b="0"/>
              <a:t>决定。当 </a:t>
            </a:r>
            <a:r>
              <a:rPr lang="en-US" altLang="zh-CN" sz="1000" i="1"/>
              <a:t>op</a:t>
            </a:r>
            <a:r>
              <a:rPr lang="en-US" altLang="zh-CN" sz="1000" i="1" baseline="-25000"/>
              <a:t>i+1</a:t>
            </a:r>
            <a:r>
              <a:rPr lang="zh-CN" altLang="en-US" sz="1000" b="0"/>
              <a:t>为</a:t>
            </a:r>
            <a:r>
              <a:rPr lang="en-US" altLang="zh-CN" sz="1000" b="0"/>
              <a:t>+,-,=</a:t>
            </a:r>
            <a:r>
              <a:rPr lang="zh-CN" altLang="en-US" sz="1000" b="0"/>
              <a:t>时，立即进行当前运算，否则先进行下一步运算，以此迭代。部分伪代码如下：</a:t>
            </a:r>
            <a:endParaRPr lang="zh-CN" altLang="en-US" sz="1000" i="1"/>
          </a:p>
          <a:p>
            <a:pPr eaLnBrk="0" hangingPunct="0"/>
            <a:r>
              <a:rPr lang="en-US" altLang="zh-CN" sz="1000" b="0"/>
              <a:t>…</a:t>
            </a:r>
          </a:p>
          <a:p>
            <a:pPr eaLnBrk="0" hangingPunct="0"/>
            <a:r>
              <a:rPr lang="en-US" altLang="zh-CN" sz="1000" b="0"/>
              <a:t>scanf(“%d %c”, &amp;data1, &amp;op1);</a:t>
            </a:r>
          </a:p>
          <a:p>
            <a:pPr eaLnBrk="0" hangingPunct="0"/>
            <a:r>
              <a:rPr lang="en-US" altLang="zh-CN" sz="1000" b="0"/>
              <a:t>while(op1 != ‘=‘){</a:t>
            </a:r>
          </a:p>
          <a:p>
            <a:pPr eaLnBrk="0" hangingPunct="0"/>
            <a:r>
              <a:rPr lang="en-US" altLang="zh-CN" sz="1000" b="0"/>
              <a:t>    scanf(“%d %c”, &amp;data2, &amp;op2);</a:t>
            </a:r>
          </a:p>
          <a:p>
            <a:pPr eaLnBrk="0" hangingPunct="0"/>
            <a:r>
              <a:rPr lang="en-US" altLang="zh-CN" sz="1000" b="0"/>
              <a:t>    while(op2 == ‘*’ || op2 == ‘/’){</a:t>
            </a:r>
          </a:p>
          <a:p>
            <a:pPr eaLnBrk="0" hangingPunct="0"/>
            <a:r>
              <a:rPr lang="en-US" altLang="zh-CN" sz="1000" b="0"/>
              <a:t>         scanf(“%d %c”, &amp;data, &amp;op);</a:t>
            </a:r>
          </a:p>
          <a:p>
            <a:pPr eaLnBrk="0" hangingPunct="0"/>
            <a:r>
              <a:rPr lang="en-US" altLang="zh-CN" sz="1000" b="0"/>
              <a:t>         data2 = data2 op2 data; </a:t>
            </a:r>
          </a:p>
          <a:p>
            <a:pPr eaLnBrk="0" hangingPunct="0"/>
            <a:r>
              <a:rPr lang="en-US" altLang="zh-CN" sz="1000" b="0"/>
              <a:t>         op2 = op;</a:t>
            </a:r>
          </a:p>
          <a:p>
            <a:pPr eaLnBrk="0" hangingPunct="0"/>
            <a:r>
              <a:rPr lang="en-US" altLang="zh-CN" sz="1000" b="0"/>
              <a:t>     }</a:t>
            </a:r>
          </a:p>
          <a:p>
            <a:pPr eaLnBrk="0" hangingPunct="0"/>
            <a:r>
              <a:rPr lang="en-US" altLang="zh-CN" sz="1000" b="0"/>
              <a:t>     data1 = data1 op1 data2;</a:t>
            </a:r>
          </a:p>
          <a:p>
            <a:pPr eaLnBrk="0" hangingPunct="0"/>
            <a:r>
              <a:rPr lang="en-US" altLang="zh-CN" sz="1000" b="0"/>
              <a:t>     op1 = op2;</a:t>
            </a:r>
          </a:p>
          <a:p>
            <a:pPr eaLnBrk="0" hangingPunct="0"/>
            <a:r>
              <a:rPr lang="en-US" altLang="zh-CN" sz="1000" b="0"/>
              <a:t>}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4000500" y="4500563"/>
            <a:ext cx="3132138" cy="792162"/>
          </a:xfrm>
          <a:prstGeom prst="wedgeRoundRectCallout">
            <a:avLst>
              <a:gd name="adj1" fmla="val -63125"/>
              <a:gd name="adj2" fmla="val -1245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400"/>
              <a:t>其它方法</a:t>
            </a:r>
            <a:r>
              <a:rPr lang="en-US" altLang="zh-CN" sz="2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/>
      <p:bldP spid="109573" grpId="0" animBg="1"/>
      <p:bldP spid="1095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368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A5BD7B-7B69-4848-8DC7-8E568887CC60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3.3 </a:t>
            </a:r>
            <a:r>
              <a:rPr lang="zh-CN" altLang="en-US">
                <a:ea typeface="宋体" pitchFamily="2" charset="-122"/>
              </a:rPr>
              <a:t>：扩展字符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55650" y="1196975"/>
            <a:ext cx="7561263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/>
              <a:t>【</a:t>
            </a:r>
            <a:r>
              <a:rPr lang="zh-CN" altLang="en-US" sz="1600"/>
              <a:t>问题描述</a:t>
            </a:r>
            <a:r>
              <a:rPr lang="en-US" altLang="zh-CN" sz="1600"/>
              <a:t>】</a:t>
            </a:r>
            <a:br>
              <a:rPr lang="en-US" altLang="zh-CN" sz="1600"/>
            </a:br>
            <a:r>
              <a:rPr lang="zh-CN" altLang="en-US" sz="1600"/>
              <a:t>编写程序将含有缩记符号的字符串扩展为等价的完整字符串，例如将</a:t>
            </a:r>
            <a:r>
              <a:rPr lang="en-US" altLang="zh-CN" sz="1600"/>
              <a:t>a-d</a:t>
            </a:r>
            <a:r>
              <a:rPr lang="zh-CN" altLang="en-US" sz="1600"/>
              <a:t>扩展为</a:t>
            </a:r>
            <a:r>
              <a:rPr lang="en-US" altLang="zh-CN" sz="1600"/>
              <a:t>abcd</a:t>
            </a:r>
            <a:r>
              <a:rPr lang="zh-CN" altLang="en-US" sz="1600"/>
              <a:t>。该程序可以处理大小写字母和数字，并可以处理</a:t>
            </a:r>
            <a:r>
              <a:rPr lang="en-US" altLang="zh-CN" sz="1600"/>
              <a:t>a-b-c</a:t>
            </a:r>
            <a:r>
              <a:rPr lang="zh-CN" altLang="en-US" sz="1600"/>
              <a:t>、</a:t>
            </a:r>
            <a:r>
              <a:rPr lang="en-US" altLang="zh-CN" sz="1600"/>
              <a:t>a-z0-9</a:t>
            </a:r>
            <a:r>
              <a:rPr lang="zh-CN" altLang="en-US" sz="1600"/>
              <a:t>与</a:t>
            </a:r>
            <a:r>
              <a:rPr lang="en-US" altLang="zh-CN" sz="1600"/>
              <a:t>-a-z</a:t>
            </a:r>
            <a:r>
              <a:rPr lang="zh-CN" altLang="en-US" sz="1600"/>
              <a:t>等类似的情况。要求扩展符</a:t>
            </a:r>
            <a:r>
              <a:rPr lang="en-US" altLang="zh-CN" sz="1600"/>
              <a:t>’-’</a:t>
            </a:r>
            <a:r>
              <a:rPr lang="zh-CN" altLang="en-US" sz="1600"/>
              <a:t>两边的字符只要右边的大于左边就扩展（即</a:t>
            </a:r>
            <a:r>
              <a:rPr lang="en-US" altLang="zh-CN" sz="1600"/>
              <a:t>Z-b</a:t>
            </a:r>
            <a:r>
              <a:rPr lang="zh-CN" altLang="en-US" sz="1600"/>
              <a:t>情况也要扩展），并且</a:t>
            </a:r>
            <a:r>
              <a:rPr lang="en-US" altLang="zh-CN" sz="1600"/>
              <a:t>’-’</a:t>
            </a:r>
            <a:r>
              <a:rPr lang="zh-CN" altLang="en-US" sz="1600"/>
              <a:t>两边不能有空格。</a:t>
            </a:r>
            <a:br>
              <a:rPr lang="zh-CN" altLang="en-US" sz="1600"/>
            </a:br>
            <a:r>
              <a:rPr lang="en-US" altLang="zh-CN" sz="1600"/>
              <a:t>【</a:t>
            </a:r>
            <a:r>
              <a:rPr lang="zh-CN" altLang="en-US" sz="1600"/>
              <a:t>输入形式</a:t>
            </a:r>
            <a:r>
              <a:rPr lang="en-US" altLang="zh-CN" sz="1600"/>
              <a:t>】</a:t>
            </a:r>
            <a:br>
              <a:rPr lang="en-US" altLang="zh-CN" sz="1600"/>
            </a:br>
            <a:r>
              <a:rPr lang="zh-CN" altLang="en-US" sz="1600"/>
              <a:t>从键盘输入包含扩展符的字符串，字符串中可以包含空格</a:t>
            </a:r>
            <a:br>
              <a:rPr lang="zh-CN" altLang="en-US" sz="1600"/>
            </a:br>
            <a:r>
              <a:rPr lang="en-US" altLang="zh-CN" sz="1600"/>
              <a:t>【</a:t>
            </a:r>
            <a:r>
              <a:rPr lang="zh-CN" altLang="en-US" sz="1600"/>
              <a:t>输出形式</a:t>
            </a:r>
            <a:r>
              <a:rPr lang="en-US" altLang="zh-CN" sz="1600"/>
              <a:t>】</a:t>
            </a:r>
            <a:br>
              <a:rPr lang="en-US" altLang="zh-CN" sz="1600"/>
            </a:br>
            <a:r>
              <a:rPr lang="zh-CN" altLang="en-US" sz="1600"/>
              <a:t>输出扩展后的字符串</a:t>
            </a:r>
            <a:br>
              <a:rPr lang="zh-CN" altLang="en-US" sz="1600"/>
            </a:br>
            <a:r>
              <a:rPr lang="en-US" altLang="zh-CN" sz="1600"/>
              <a:t>【</a:t>
            </a:r>
            <a:r>
              <a:rPr lang="zh-CN" altLang="en-US" sz="1600"/>
              <a:t>输入样例</a:t>
            </a:r>
            <a:r>
              <a:rPr lang="en-US" altLang="zh-CN" sz="1600"/>
              <a:t>1】</a:t>
            </a:r>
            <a:br>
              <a:rPr lang="en-US" altLang="zh-CN" sz="1600"/>
            </a:br>
            <a:r>
              <a:rPr lang="en-US" altLang="zh-CN" sz="1600"/>
              <a:t>a-c-u-B</a:t>
            </a:r>
            <a:br>
              <a:rPr lang="en-US" altLang="zh-CN" sz="1600"/>
            </a:br>
            <a:r>
              <a:rPr lang="en-US" altLang="zh-CN" sz="1600"/>
              <a:t>【</a:t>
            </a:r>
            <a:r>
              <a:rPr lang="zh-CN" altLang="en-US" sz="1600"/>
              <a:t>输出样例</a:t>
            </a:r>
            <a:r>
              <a:rPr lang="en-US" altLang="zh-CN" sz="1600"/>
              <a:t>1】</a:t>
            </a:r>
            <a:br>
              <a:rPr lang="en-US" altLang="zh-CN" sz="1600"/>
            </a:br>
            <a:r>
              <a:rPr lang="en-US" altLang="zh-CN" sz="1600"/>
              <a:t>abcdefghijklmnopqrstu-B</a:t>
            </a:r>
            <a:br>
              <a:rPr lang="en-US" altLang="zh-CN" sz="1600"/>
            </a:br>
            <a:r>
              <a:rPr lang="en-US" altLang="zh-CN" sz="1800"/>
              <a:t>【</a:t>
            </a:r>
            <a:r>
              <a:rPr lang="zh-CN" altLang="en-US" sz="1800"/>
              <a:t>输入样例</a:t>
            </a:r>
            <a:r>
              <a:rPr lang="en-US" altLang="zh-CN" sz="1800"/>
              <a:t>2】</a:t>
            </a:r>
            <a:br>
              <a:rPr lang="en-US" altLang="zh-CN" sz="1800"/>
            </a:br>
            <a:r>
              <a:rPr lang="en-US" altLang="zh-CN" sz="1800"/>
              <a:t>a-b-c a-a 0-4</a:t>
            </a:r>
            <a:br>
              <a:rPr lang="en-US" altLang="zh-CN" sz="1800"/>
            </a:br>
            <a:r>
              <a:rPr lang="en-US" altLang="zh-CN" sz="1800"/>
              <a:t>【</a:t>
            </a:r>
            <a:r>
              <a:rPr lang="zh-CN" altLang="en-US" sz="1800"/>
              <a:t>输出样例</a:t>
            </a:r>
            <a:r>
              <a:rPr lang="en-US" altLang="zh-CN" sz="1800"/>
              <a:t>2】</a:t>
            </a:r>
            <a:br>
              <a:rPr lang="en-US" altLang="zh-CN" sz="1800"/>
            </a:br>
            <a:r>
              <a:rPr lang="en-US" altLang="zh-CN" sz="1800"/>
              <a:t>abc a-a 01234</a:t>
            </a:r>
            <a:endParaRPr lang="en-US" altLang="zh-CN" sz="1600"/>
          </a:p>
          <a:p>
            <a:pPr eaLnBrk="0" hangingPunct="0"/>
            <a:r>
              <a:rPr lang="en-US" altLang="zh-CN" sz="1600"/>
              <a:t>【</a:t>
            </a:r>
            <a:r>
              <a:rPr lang="zh-CN" altLang="en-US" sz="1600"/>
              <a:t>样例</a:t>
            </a:r>
            <a:r>
              <a:rPr lang="en-US" altLang="zh-CN" sz="1600"/>
              <a:t>1</a:t>
            </a:r>
            <a:r>
              <a:rPr lang="zh-CN" altLang="en-US" sz="1600"/>
              <a:t>说明</a:t>
            </a:r>
            <a:r>
              <a:rPr lang="en-US" altLang="zh-CN" sz="1600"/>
              <a:t>】</a:t>
            </a:r>
            <a:br>
              <a:rPr lang="en-US" altLang="zh-CN" sz="1600"/>
            </a:br>
            <a:r>
              <a:rPr lang="zh-CN" altLang="en-US" sz="1600"/>
              <a:t>扩展输入</a:t>
            </a:r>
            <a:r>
              <a:rPr lang="en-US" altLang="zh-CN" sz="1600"/>
              <a:t>a-c-u</a:t>
            </a:r>
            <a:r>
              <a:rPr lang="zh-CN" altLang="en-US" sz="1600"/>
              <a:t>为：</a:t>
            </a:r>
            <a:r>
              <a:rPr lang="en-US" altLang="zh-CN" sz="1600"/>
              <a:t>abcdefghijklmnopqrstu</a:t>
            </a:r>
            <a:r>
              <a:rPr lang="zh-CN" altLang="en-US" sz="1600"/>
              <a:t>，而</a:t>
            </a:r>
            <a:r>
              <a:rPr lang="en-US" altLang="zh-CN" sz="1600"/>
              <a:t>B</a:t>
            </a:r>
            <a:r>
              <a:rPr lang="zh-CN" altLang="en-US" sz="1600"/>
              <a:t>比</a:t>
            </a:r>
            <a:r>
              <a:rPr lang="en-US" altLang="zh-CN" sz="1600"/>
              <a:t>u</a:t>
            </a:r>
            <a:r>
              <a:rPr lang="zh-CN" altLang="en-US" sz="1600"/>
              <a:t>值小，所以无法扩展，直接输出。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378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4361A8-746D-4EA2-89A6-2176263FBD54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3.3 </a:t>
            </a:r>
            <a:r>
              <a:rPr lang="zh-CN" altLang="en-US">
                <a:ea typeface="宋体" pitchFamily="2" charset="-122"/>
              </a:rPr>
              <a:t>：问题分析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000" dirty="0">
                <a:ea typeface="宋体" pitchFamily="2" charset="-122"/>
              </a:rPr>
              <a:t>数据结构考虑</a:t>
            </a:r>
            <a:endParaRPr lang="en-US" altLang="zh-CN" sz="2000" dirty="0">
              <a:ea typeface="宋体" pitchFamily="2" charset="-122"/>
            </a:endParaRPr>
          </a:p>
          <a:p>
            <a:pPr marL="363538" lvl="1" indent="30163">
              <a:buFont typeface="Wingdings" pitchFamily="2" charset="2"/>
              <a:buNone/>
              <a:defRPr/>
            </a:pPr>
            <a:r>
              <a:rPr lang="zh-CN" altLang="en-US" sz="1800" dirty="0">
                <a:ea typeface="宋体" pitchFamily="2" charset="-122"/>
              </a:rPr>
              <a:t>由于问题简单，可用两个字符数组来分别存放输入串和展开后字符串，如：</a:t>
            </a:r>
            <a:endParaRPr lang="en-US" altLang="zh-CN" sz="1800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1800" dirty="0">
                <a:ea typeface="宋体" pitchFamily="2" charset="-122"/>
              </a:rPr>
              <a:t>char  s1[512], s2[512]; </a:t>
            </a:r>
          </a:p>
          <a:p>
            <a:pPr>
              <a:defRPr/>
            </a:pPr>
            <a:r>
              <a:rPr lang="zh-CN" altLang="en-US" sz="2000" dirty="0">
                <a:ea typeface="宋体" pitchFamily="2" charset="-122"/>
              </a:rPr>
              <a:t>如何读入一个包含空格的字符串？（不能用</a:t>
            </a:r>
            <a:r>
              <a:rPr lang="en-US" altLang="zh-CN" sz="2000" dirty="0" err="1">
                <a:ea typeface="宋体" pitchFamily="2" charset="-122"/>
              </a:rPr>
              <a:t>scanf</a:t>
            </a:r>
            <a:r>
              <a:rPr lang="zh-CN" altLang="en-US" sz="2000" dirty="0">
                <a:ea typeface="宋体" pitchFamily="2" charset="-122"/>
              </a:rPr>
              <a:t>函数，为什么？）</a:t>
            </a:r>
          </a:p>
          <a:p>
            <a:pPr lvl="1">
              <a:defRPr/>
            </a:pPr>
            <a:r>
              <a:rPr lang="zh-CN" altLang="en-US" sz="2000" dirty="0">
                <a:ea typeface="宋体" pitchFamily="2" charset="-122"/>
              </a:rPr>
              <a:t>方法一：</a:t>
            </a:r>
          </a:p>
          <a:p>
            <a:pPr lvl="2" indent="0">
              <a:buFont typeface="Wingdings" pitchFamily="2" charset="2"/>
              <a:buNone/>
              <a:defRPr/>
            </a:pPr>
            <a:r>
              <a:rPr lang="en-US" altLang="zh-CN" sz="1800" dirty="0">
                <a:ea typeface="宋体" pitchFamily="2" charset="-122"/>
              </a:rPr>
              <a:t>char c, s[512];</a:t>
            </a:r>
          </a:p>
          <a:p>
            <a:pPr lvl="2" indent="0">
              <a:buFont typeface="Wingdings" pitchFamily="2" charset="2"/>
              <a:buNone/>
              <a:defRPr/>
            </a:pPr>
            <a:r>
              <a:rPr lang="en-US" altLang="zh-CN" sz="1800" dirty="0">
                <a:ea typeface="宋体" pitchFamily="2" charset="-122"/>
              </a:rPr>
              <a:t>for(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=0; (c=</a:t>
            </a:r>
            <a:r>
              <a:rPr lang="en-US" altLang="zh-CN" sz="1800" dirty="0" err="1">
                <a:ea typeface="宋体" pitchFamily="2" charset="-122"/>
              </a:rPr>
              <a:t>getchar</a:t>
            </a:r>
            <a:r>
              <a:rPr lang="en-US" altLang="zh-CN" sz="1800" dirty="0">
                <a:ea typeface="宋体" pitchFamily="2" charset="-122"/>
              </a:rPr>
              <a:t>()) != ‘\n’; 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++)</a:t>
            </a:r>
          </a:p>
          <a:p>
            <a:pPr lvl="2" indent="0">
              <a:buFont typeface="Wingdings" pitchFamily="2" charset="2"/>
              <a:buNone/>
              <a:defRPr/>
            </a:pPr>
            <a:r>
              <a:rPr lang="en-US" altLang="zh-CN" sz="1800" dirty="0">
                <a:ea typeface="宋体" pitchFamily="2" charset="-122"/>
              </a:rPr>
              <a:t>    s[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] = c;</a:t>
            </a:r>
          </a:p>
          <a:p>
            <a:pPr lvl="2" indent="0"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0000CC"/>
                </a:solidFill>
                <a:ea typeface="宋体" pitchFamily="2" charset="-122"/>
              </a:rPr>
              <a:t>s[</a:t>
            </a:r>
            <a:r>
              <a:rPr lang="en-US" altLang="zh-CN" sz="1800" b="1" dirty="0" err="1">
                <a:solidFill>
                  <a:srgbClr val="0000CC"/>
                </a:solidFill>
                <a:ea typeface="宋体" pitchFamily="2" charset="-122"/>
              </a:rPr>
              <a:t>i</a:t>
            </a:r>
            <a:r>
              <a:rPr lang="en-US" altLang="zh-CN" sz="1800" b="1" dirty="0">
                <a:solidFill>
                  <a:srgbClr val="0000CC"/>
                </a:solidFill>
                <a:ea typeface="宋体" pitchFamily="2" charset="-122"/>
              </a:rPr>
              <a:t>] = ‘\0’;</a:t>
            </a:r>
          </a:p>
          <a:p>
            <a:pPr lvl="1">
              <a:defRPr/>
            </a:pPr>
            <a:r>
              <a:rPr lang="zh-CN" altLang="en-US" sz="2000" dirty="0">
                <a:ea typeface="宋体" pitchFamily="2" charset="-122"/>
              </a:rPr>
              <a:t>方法二（简单）：使用</a:t>
            </a:r>
            <a:r>
              <a:rPr lang="en-US" altLang="zh-CN" sz="2000" dirty="0">
                <a:ea typeface="宋体" pitchFamily="2" charset="-122"/>
              </a:rPr>
              <a:t>gets</a:t>
            </a:r>
            <a:r>
              <a:rPr lang="zh-CN" altLang="en-US" sz="2000" dirty="0">
                <a:ea typeface="宋体" pitchFamily="2" charset="-122"/>
              </a:rPr>
              <a:t>标准库函数</a:t>
            </a:r>
          </a:p>
          <a:p>
            <a:pPr lvl="2" indent="0">
              <a:buFont typeface="Wingdings" pitchFamily="2" charset="2"/>
              <a:buNone/>
              <a:defRPr/>
            </a:pPr>
            <a:r>
              <a:rPr lang="en-US" altLang="zh-CN" sz="1800" dirty="0">
                <a:ea typeface="宋体" pitchFamily="2" charset="-122"/>
              </a:rPr>
              <a:t>gets(s);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4860032" y="4005064"/>
            <a:ext cx="2447925" cy="1223963"/>
          </a:xfrm>
          <a:prstGeom prst="wedgeRoundRectCallout">
            <a:avLst>
              <a:gd name="adj1" fmla="val -109121"/>
              <a:gd name="adj2" fmla="val 449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dirty="0">
                <a:solidFill>
                  <a:schemeClr val="accent2"/>
                </a:solidFill>
              </a:rPr>
              <a:t>注意</a:t>
            </a:r>
            <a:r>
              <a:rPr lang="zh-CN" altLang="en-US" dirty="0"/>
              <a:t>：不要忘记加字符串最后的结束符（</a:t>
            </a:r>
            <a:r>
              <a:rPr lang="en-US" altLang="zh-CN" dirty="0"/>
              <a:t>\0</a:t>
            </a:r>
            <a:r>
              <a:rPr lang="zh-CN" altLang="en-US" dirty="0"/>
              <a:t>）！！！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3891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766689-D0B6-4EE9-A38D-1096554CD59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891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标准输入输出：行输入输出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行输入函数：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	</a:t>
            </a:r>
            <a:r>
              <a:rPr lang="en-US" altLang="zh-CN" dirty="0">
                <a:ea typeface="宋体" pitchFamily="2" charset="-122"/>
              </a:rPr>
              <a:t>char * gets ( char s[ ] 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从标准输入读取完整的一行（以回车结束），将读取的内容存入</a:t>
            </a:r>
            <a:r>
              <a:rPr lang="en-US" altLang="zh-CN" dirty="0">
                <a:ea typeface="宋体" pitchFamily="2" charset="-122"/>
              </a:rPr>
              <a:t>s</a:t>
            </a:r>
            <a:r>
              <a:rPr lang="zh-CN" altLang="en-US" dirty="0">
                <a:ea typeface="宋体" pitchFamily="2" charset="-122"/>
              </a:rPr>
              <a:t>字符数组中，并用字符串结束符’</a:t>
            </a:r>
            <a:r>
              <a:rPr lang="en-US" altLang="zh-CN" dirty="0">
                <a:ea typeface="宋体" pitchFamily="2" charset="-122"/>
              </a:rPr>
              <a:t>\0’</a:t>
            </a:r>
            <a:r>
              <a:rPr lang="zh-CN" altLang="en-US" dirty="0">
                <a:ea typeface="宋体" pitchFamily="2" charset="-122"/>
              </a:rPr>
              <a:t>取代行尾的’</a:t>
            </a:r>
            <a:r>
              <a:rPr lang="en-US" altLang="zh-CN" dirty="0">
                <a:ea typeface="宋体" pitchFamily="2" charset="-122"/>
              </a:rPr>
              <a:t>\n’</a:t>
            </a:r>
            <a:r>
              <a:rPr lang="zh-CN" altLang="en-US" dirty="0">
                <a:ea typeface="宋体" pitchFamily="2" charset="-122"/>
              </a:rPr>
              <a:t>。若读取错误或遇到输入结束则返回</a:t>
            </a:r>
            <a:r>
              <a:rPr lang="en-US" altLang="zh-CN" dirty="0">
                <a:ea typeface="宋体" pitchFamily="2" charset="-122"/>
              </a:rPr>
              <a:t>NULL</a:t>
            </a:r>
            <a:r>
              <a:rPr lang="zh-CN" altLang="en-US" dirty="0">
                <a:ea typeface="宋体" pitchFamily="2" charset="-122"/>
              </a:rPr>
              <a:t>。</a:t>
            </a:r>
          </a:p>
          <a:p>
            <a:r>
              <a:rPr lang="zh-CN" altLang="en-US" dirty="0">
                <a:ea typeface="宋体" pitchFamily="2" charset="-122"/>
              </a:rPr>
              <a:t>行输出函数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puts ( char s [ ] 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将字符数组</a:t>
            </a:r>
            <a:r>
              <a:rPr lang="en-US" altLang="zh-CN" dirty="0">
                <a:ea typeface="宋体" pitchFamily="2" charset="-122"/>
              </a:rPr>
              <a:t>s</a:t>
            </a:r>
            <a:r>
              <a:rPr lang="zh-CN" altLang="en-US" dirty="0">
                <a:ea typeface="宋体" pitchFamily="2" charset="-122"/>
              </a:rPr>
              <a:t>中的内容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以</a:t>
            </a:r>
            <a:r>
              <a:rPr lang="en-US" altLang="zh-CN" dirty="0">
                <a:ea typeface="宋体" pitchFamily="2" charset="-122"/>
              </a:rPr>
              <a:t>’\0’</a:t>
            </a:r>
            <a:r>
              <a:rPr lang="zh-CN" altLang="en-US" dirty="0">
                <a:ea typeface="宋体" pitchFamily="2" charset="-122"/>
              </a:rPr>
              <a:t>结束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输出到标准输出上，并在末尾添加一个换行符。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39939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6DCE4B-60E3-4BD8-8339-359866CD86A1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3.3 </a:t>
            </a:r>
            <a:r>
              <a:rPr lang="zh-CN" altLang="en-US">
                <a:ea typeface="宋体" pitchFamily="2" charset="-122"/>
              </a:rPr>
              <a:t>：算法设计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2852738"/>
            <a:ext cx="7050088" cy="3222625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char s1[512],s2[512];  /*s1</a:t>
            </a:r>
            <a:r>
              <a:rPr lang="zh-CN" altLang="en-US" sz="1400" b="0" dirty="0">
                <a:latin typeface="楷体" pitchFamily="49" charset="-122"/>
                <a:ea typeface="楷体" pitchFamily="49" charset="-122"/>
              </a:rPr>
              <a:t>用来读入字符串，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s2</a:t>
            </a:r>
            <a:r>
              <a:rPr lang="zh-CN" altLang="en-US" sz="1400" b="0" dirty="0">
                <a:latin typeface="楷体" pitchFamily="49" charset="-122"/>
                <a:ea typeface="楷体" pitchFamily="49" charset="-122"/>
              </a:rPr>
              <a:t>用来存放扩展后字符串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*/</a:t>
            </a:r>
            <a:endParaRPr lang="zh-CN" altLang="en-US" sz="1400" b="0" dirty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400" b="0" dirty="0">
                <a:latin typeface="楷体" pitchFamily="49" charset="-122"/>
                <a:ea typeface="楷体" pitchFamily="49" charset="-122"/>
              </a:rPr>
              <a:t>从标准输入中读入字符串到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s1</a:t>
            </a:r>
            <a:r>
              <a:rPr lang="zh-CN" altLang="en-US" sz="1400" b="0" dirty="0">
                <a:latin typeface="楷体" pitchFamily="49" charset="-122"/>
                <a:ea typeface="楷体" pitchFamily="49" charset="-122"/>
              </a:rPr>
              <a:t>中；</a:t>
            </a:r>
            <a:endParaRPr lang="en-US" altLang="zh-CN" sz="1400" b="0" dirty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 = j = 0; /* </a:t>
            </a:r>
            <a:r>
              <a:rPr lang="en-US" altLang="zh-CN" sz="1400" b="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1400" b="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j</a:t>
            </a:r>
            <a:r>
              <a:rPr lang="zh-CN" altLang="en-US" sz="1400" b="0" dirty="0">
                <a:latin typeface="楷体" pitchFamily="49" charset="-122"/>
                <a:ea typeface="楷体" pitchFamily="49" charset="-122"/>
              </a:rPr>
              <a:t>分别为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s1</a:t>
            </a:r>
            <a:r>
              <a:rPr lang="zh-CN" altLang="en-US" sz="1400" b="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s2</a:t>
            </a:r>
            <a:r>
              <a:rPr lang="zh-CN" altLang="en-US" sz="1400" b="0" dirty="0">
                <a:latin typeface="楷体" pitchFamily="49" charset="-122"/>
                <a:ea typeface="楷体" pitchFamily="49" charset="-122"/>
              </a:rPr>
              <a:t>字符数组中当前存放字符的位置 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*/</a:t>
            </a:r>
            <a:endParaRPr lang="zh-CN" altLang="en-US" sz="1400" b="0" dirty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while s1[</a:t>
            </a:r>
            <a:r>
              <a:rPr lang="en-US" altLang="zh-CN" sz="1400" b="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] != ‘\0’</a:t>
            </a:r>
          </a:p>
          <a:p>
            <a:pPr marL="744538"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s1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当前字符放到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s2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中，即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s2[j] = s1[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];</a:t>
            </a:r>
          </a:p>
          <a:p>
            <a:pPr marL="744538"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if s1[i+1]==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‘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-’ &amp;&amp; s1[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]&lt;s1[i+2]</a:t>
            </a:r>
          </a:p>
          <a:p>
            <a:pPr marL="923925" lvl="2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s1[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s1[i+2]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区间字符写到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s2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中；</a:t>
            </a:r>
            <a:r>
              <a:rPr lang="en-US" altLang="zh-CN" sz="1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/*</a:t>
            </a:r>
            <a:r>
              <a:rPr lang="zh-CN" altLang="en-US" sz="1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注意不含</a:t>
            </a:r>
            <a:r>
              <a:rPr lang="en-US" altLang="zh-CN" sz="1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s1[i+2]</a:t>
            </a:r>
            <a:r>
              <a:rPr lang="zh-CN" altLang="en-US" sz="1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字符</a:t>
            </a:r>
            <a:r>
              <a:rPr lang="en-US" altLang="zh-CN" sz="1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*/</a:t>
            </a:r>
            <a:endParaRPr lang="zh-CN" altLang="en-US" sz="1400" dirty="0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  <a:p>
            <a:pPr marL="923925" lvl="2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将当前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s1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读位置移至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s1[i+2],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= i+2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744538"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否则</a:t>
            </a:r>
          </a:p>
          <a:p>
            <a:pPr marL="923925"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加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1 ;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400" b="0" dirty="0">
                <a:latin typeface="楷体" pitchFamily="49" charset="-122"/>
                <a:ea typeface="楷体" pitchFamily="49" charset="-122"/>
              </a:rPr>
              <a:t>给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s2</a:t>
            </a:r>
            <a:r>
              <a:rPr lang="zh-CN" altLang="en-US" sz="1400" b="0" dirty="0">
                <a:latin typeface="楷体" pitchFamily="49" charset="-122"/>
                <a:ea typeface="楷体" pitchFamily="49" charset="-122"/>
              </a:rPr>
              <a:t>置结束符，即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s2[j] = ‘\0’;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400" b="0" dirty="0">
                <a:latin typeface="楷体" pitchFamily="49" charset="-122"/>
                <a:ea typeface="楷体" pitchFamily="49" charset="-122"/>
              </a:rPr>
              <a:t>输出字符串</a:t>
            </a:r>
            <a:r>
              <a:rPr lang="en-US" altLang="zh-CN" sz="1400" b="0" dirty="0">
                <a:latin typeface="楷体" pitchFamily="49" charset="-122"/>
                <a:ea typeface="楷体" pitchFamily="49" charset="-122"/>
              </a:rPr>
              <a:t>s2;</a:t>
            </a:r>
          </a:p>
        </p:txBody>
      </p:sp>
      <p:graphicFrame>
        <p:nvGraphicFramePr>
          <p:cNvPr id="116799" name="Group 63"/>
          <p:cNvGraphicFramePr>
            <a:graphicFrameLocks noGrp="1"/>
          </p:cNvGraphicFramePr>
          <p:nvPr>
            <p:ph sz="quarter" idx="2"/>
          </p:nvPr>
        </p:nvGraphicFramePr>
        <p:xfrm>
          <a:off x="5667375" y="4941168"/>
          <a:ext cx="3476625" cy="396875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‘-’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S1[i+2]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042988" y="1196975"/>
            <a:ext cx="6985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200"/>
              <a:t>解决该问题的常见方法是先将要扩展的字符串读到一个字符数组</a:t>
            </a:r>
            <a:r>
              <a:rPr lang="en-US" altLang="zh-CN" sz="1200"/>
              <a:t>(s1)</a:t>
            </a:r>
            <a:r>
              <a:rPr lang="zh-CN" altLang="en-US" sz="1200"/>
              <a:t>中并设立另一个字符数组用于存放扩展后的字符串</a:t>
            </a:r>
            <a:r>
              <a:rPr lang="en-US" altLang="zh-CN" sz="1200"/>
              <a:t>(s2)</a:t>
            </a:r>
            <a:r>
              <a:rPr lang="zh-CN" altLang="en-US" sz="1200"/>
              <a:t>，然后依次检查所读入字符串</a:t>
            </a:r>
            <a:r>
              <a:rPr lang="en-US" altLang="zh-CN" sz="1200"/>
              <a:t>(s1)</a:t>
            </a:r>
            <a:r>
              <a:rPr lang="zh-CN" altLang="en-US" sz="1200"/>
              <a:t>中字符。</a:t>
            </a:r>
          </a:p>
          <a:p>
            <a:pPr lvl="1" eaLnBrk="0" hangingPunct="0"/>
            <a:r>
              <a:rPr lang="zh-CN" altLang="en-US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s1[i+1]==‘-’ &amp;&amp; s1[i] &lt; s1[i+2]</a:t>
            </a:r>
            <a:r>
              <a:rPr lang="zh-CN" altLang="en-US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时，</a:t>
            </a:r>
          </a:p>
          <a:p>
            <a:pPr lvl="1" eaLnBrk="0" hangingPunct="0"/>
            <a:r>
              <a:rPr lang="zh-CN" altLang="en-US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     将</a:t>
            </a:r>
            <a:r>
              <a:rPr lang="en-US" altLang="zh-CN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s1[i]</a:t>
            </a:r>
            <a:r>
              <a:rPr lang="zh-CN" altLang="en-US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至</a:t>
            </a:r>
            <a:r>
              <a:rPr lang="en-US" altLang="zh-CN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s1[i+2]</a:t>
            </a:r>
            <a:r>
              <a:rPr lang="zh-CN" altLang="en-US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之间的字符展开到</a:t>
            </a:r>
            <a:r>
              <a:rPr lang="en-US" altLang="zh-CN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s2</a:t>
            </a:r>
            <a:r>
              <a:rPr lang="zh-CN" altLang="en-US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中</a:t>
            </a:r>
          </a:p>
          <a:p>
            <a:pPr lvl="1" eaLnBrk="0" hangingPunct="0"/>
            <a:r>
              <a:rPr lang="zh-CN" altLang="en-US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否则</a:t>
            </a:r>
          </a:p>
          <a:p>
            <a:pPr lvl="1" eaLnBrk="0" hangingPunct="0"/>
            <a:r>
              <a:rPr lang="zh-CN" altLang="en-US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     将</a:t>
            </a:r>
            <a:r>
              <a:rPr lang="en-US" altLang="zh-CN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s1[i]</a:t>
            </a:r>
            <a:r>
              <a:rPr lang="zh-CN" altLang="en-US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原封不动的写到</a:t>
            </a:r>
            <a:r>
              <a:rPr lang="en-US" altLang="zh-CN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s2</a:t>
            </a:r>
            <a:r>
              <a:rPr lang="zh-CN" altLang="en-US" sz="1200" b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中</a:t>
            </a:r>
          </a:p>
          <a:p>
            <a:pPr eaLnBrk="0" hangingPunct="0"/>
            <a:r>
              <a:rPr lang="zh-CN" altLang="en-US" sz="1200"/>
              <a:t>下面是该问题的详细算法描述：</a:t>
            </a:r>
          </a:p>
        </p:txBody>
      </p:sp>
      <p:graphicFrame>
        <p:nvGraphicFramePr>
          <p:cNvPr id="116793" name="Group 57"/>
          <p:cNvGraphicFramePr>
            <a:graphicFrameLocks noGrp="1"/>
          </p:cNvGraphicFramePr>
          <p:nvPr>
            <p:ph sz="quarter" idx="3"/>
          </p:nvPr>
        </p:nvGraphicFramePr>
        <p:xfrm>
          <a:off x="5667375" y="6165130"/>
          <a:ext cx="3476625" cy="4191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91" name="Line 55"/>
          <p:cNvSpPr>
            <a:spLocks noChangeShapeType="1"/>
          </p:cNvSpPr>
          <p:nvPr/>
        </p:nvSpPr>
        <p:spPr bwMode="auto">
          <a:xfrm>
            <a:off x="5883275" y="544440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6794" name="Line 58"/>
          <p:cNvSpPr>
            <a:spLocks noChangeShapeType="1"/>
          </p:cNvSpPr>
          <p:nvPr/>
        </p:nvSpPr>
        <p:spPr bwMode="auto">
          <a:xfrm>
            <a:off x="6316663" y="544440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6795" name="Line 59"/>
          <p:cNvSpPr>
            <a:spLocks noChangeShapeType="1"/>
          </p:cNvSpPr>
          <p:nvPr/>
        </p:nvSpPr>
        <p:spPr bwMode="auto">
          <a:xfrm>
            <a:off x="6748463" y="544440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6800" name="Line 64"/>
          <p:cNvSpPr>
            <a:spLocks noChangeShapeType="1"/>
          </p:cNvSpPr>
          <p:nvPr/>
        </p:nvSpPr>
        <p:spPr bwMode="auto">
          <a:xfrm>
            <a:off x="7612063" y="5444405"/>
            <a:ext cx="792162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801" name="Text Box 65"/>
          <p:cNvSpPr txBox="1">
            <a:spLocks noChangeArrowheads="1"/>
          </p:cNvSpPr>
          <p:nvPr/>
        </p:nvSpPr>
        <p:spPr bwMode="auto">
          <a:xfrm>
            <a:off x="6727825" y="5492030"/>
            <a:ext cx="19573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000"/>
              <a:t>if s1[i+1]==‘-’ &amp;&amp; s1[i]&lt;s1[i+2]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  <p:bldP spid="116740" grpId="0"/>
      <p:bldP spid="116791" grpId="0" animBg="1"/>
      <p:bldP spid="116794" grpId="0" animBg="1"/>
      <p:bldP spid="116795" grpId="0" animBg="1"/>
      <p:bldP spid="116800" grpId="0" animBg="1"/>
      <p:bldP spid="11680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47664" y="1196752"/>
            <a:ext cx="611505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#include &lt;</a:t>
            </a:r>
            <a:r>
              <a:rPr lang="en-US" altLang="zh-CN" sz="1400" b="0" kern="0" dirty="0" err="1">
                <a:latin typeface="+mn-lt"/>
              </a:rPr>
              <a:t>stdio.h</a:t>
            </a:r>
            <a:r>
              <a:rPr lang="en-US" altLang="zh-CN" sz="1400" b="0" kern="0" dirty="0">
                <a:latin typeface="+mn-lt"/>
              </a:rPr>
              <a:t>&gt;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#include &lt;</a:t>
            </a:r>
            <a:r>
              <a:rPr lang="en-US" altLang="zh-CN" sz="1400" b="0" kern="0" dirty="0" err="1">
                <a:latin typeface="+mn-lt"/>
              </a:rPr>
              <a:t>ctype.h</a:t>
            </a:r>
            <a:r>
              <a:rPr lang="en-US" altLang="zh-CN" sz="1400" b="0" kern="0" dirty="0">
                <a:latin typeface="+mn-lt"/>
              </a:rPr>
              <a:t>&gt;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#define MAXLINE 512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 err="1">
                <a:latin typeface="+mn-lt"/>
              </a:rPr>
              <a:t>int</a:t>
            </a:r>
            <a:r>
              <a:rPr lang="en-US" altLang="zh-CN" sz="1400" b="0" kern="0" dirty="0">
                <a:latin typeface="+mn-lt"/>
              </a:rPr>
              <a:t> main()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{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char c,s1[MAXLINE],s2[MAXLINE];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</a:t>
            </a:r>
            <a:r>
              <a:rPr lang="en-US" altLang="zh-CN" sz="1400" b="0" kern="0" dirty="0" err="1">
                <a:latin typeface="+mn-lt"/>
              </a:rPr>
              <a:t>int</a:t>
            </a:r>
            <a:r>
              <a:rPr lang="en-US" altLang="zh-CN" sz="1400" b="0" kern="0" dirty="0">
                <a:latin typeface="+mn-lt"/>
              </a:rPr>
              <a:t> </a:t>
            </a:r>
            <a:r>
              <a:rPr lang="en-US" altLang="zh-CN" sz="1400" b="0" kern="0" dirty="0" err="1">
                <a:latin typeface="+mn-lt"/>
              </a:rPr>
              <a:t>i,j</a:t>
            </a:r>
            <a:r>
              <a:rPr lang="en-US" altLang="zh-CN" sz="1400" b="0" kern="0" dirty="0">
                <a:latin typeface="+mn-lt"/>
              </a:rPr>
              <a:t>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</a:t>
            </a:r>
            <a:r>
              <a:rPr lang="en-US" altLang="zh-CN" sz="1400" b="0" kern="0" dirty="0" err="1">
                <a:latin typeface="+mn-lt"/>
              </a:rPr>
              <a:t>i</a:t>
            </a:r>
            <a:r>
              <a:rPr lang="en-US" altLang="zh-CN" sz="1400" b="0" kern="0" dirty="0">
                <a:latin typeface="+mn-lt"/>
              </a:rPr>
              <a:t> = j = 0;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gets(s1);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while(s1[</a:t>
            </a:r>
            <a:r>
              <a:rPr lang="en-US" altLang="zh-CN" sz="1400" b="0" kern="0" dirty="0" err="1">
                <a:latin typeface="+mn-lt"/>
              </a:rPr>
              <a:t>i</a:t>
            </a:r>
            <a:r>
              <a:rPr lang="en-US" altLang="zh-CN" sz="1400" b="0" kern="0" dirty="0">
                <a:latin typeface="+mn-lt"/>
              </a:rPr>
              <a:t>] != '\0'){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    s2[j++] = s1[</a:t>
            </a:r>
            <a:r>
              <a:rPr lang="en-US" altLang="zh-CN" sz="1400" b="0" kern="0" dirty="0" err="1">
                <a:latin typeface="+mn-lt"/>
              </a:rPr>
              <a:t>i</a:t>
            </a:r>
            <a:r>
              <a:rPr lang="en-US" altLang="zh-CN" sz="1400" b="0" kern="0" dirty="0">
                <a:latin typeface="+mn-lt"/>
              </a:rPr>
              <a:t>];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    if(s1[i+1] == '-' &amp;&amp; s1[</a:t>
            </a:r>
            <a:r>
              <a:rPr lang="en-US" altLang="zh-CN" sz="1400" b="0" kern="0" dirty="0" err="1">
                <a:latin typeface="+mn-lt"/>
              </a:rPr>
              <a:t>i</a:t>
            </a:r>
            <a:r>
              <a:rPr lang="en-US" altLang="zh-CN" sz="1400" b="0" kern="0" dirty="0">
                <a:latin typeface="+mn-lt"/>
              </a:rPr>
              <a:t>] &lt; s1[i+2]){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defRPr/>
            </a:pPr>
            <a:r>
              <a:rPr lang="en-US" altLang="zh-CN" sz="1400" b="0" kern="0" dirty="0">
                <a:latin typeface="+mn-lt"/>
              </a:rPr>
              <a:t>	        </a:t>
            </a:r>
            <a:r>
              <a:rPr lang="en-US" altLang="zh-CN" sz="1400" kern="0" dirty="0">
                <a:solidFill>
                  <a:srgbClr val="0000CC"/>
                </a:solidFill>
                <a:latin typeface="+mn-lt"/>
              </a:rPr>
              <a:t>for(c = s1[</a:t>
            </a:r>
            <a:r>
              <a:rPr lang="en-US" altLang="zh-CN" sz="1400" kern="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sz="1400" kern="0" dirty="0">
                <a:solidFill>
                  <a:srgbClr val="0000CC"/>
                </a:solidFill>
                <a:latin typeface="+mn-lt"/>
              </a:rPr>
              <a:t>]+1; c &lt; s1[i+2]</a:t>
            </a:r>
            <a:r>
              <a:rPr lang="en-US" altLang="zh-CN" sz="1400" dirty="0"/>
              <a:t> </a:t>
            </a:r>
            <a:r>
              <a:rPr lang="en-US" altLang="zh-CN" sz="1400" kern="0" dirty="0">
                <a:solidFill>
                  <a:srgbClr val="0000CC"/>
                </a:solidFill>
                <a:latin typeface="+mn-lt"/>
              </a:rPr>
              <a:t>; </a:t>
            </a:r>
            <a:r>
              <a:rPr lang="en-US" altLang="zh-CN" sz="1400" kern="0" dirty="0" err="1">
                <a:solidFill>
                  <a:srgbClr val="0000CC"/>
                </a:solidFill>
                <a:latin typeface="+mn-lt"/>
              </a:rPr>
              <a:t>c++</a:t>
            </a:r>
            <a:r>
              <a:rPr lang="en-US" altLang="zh-CN" sz="1400" kern="0" dirty="0">
                <a:solidFill>
                  <a:srgbClr val="0000CC"/>
                </a:solidFill>
                <a:latin typeface="+mn-lt"/>
              </a:rPr>
              <a:t>)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	s2[j++] = c;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        </a:t>
            </a:r>
            <a:r>
              <a:rPr lang="en-US" altLang="zh-CN" sz="1400" b="0" kern="0" dirty="0" err="1">
                <a:latin typeface="+mn-lt"/>
              </a:rPr>
              <a:t>i</a:t>
            </a:r>
            <a:r>
              <a:rPr lang="en-US" altLang="zh-CN" sz="1400" b="0" kern="0" dirty="0">
                <a:latin typeface="+mn-lt"/>
              </a:rPr>
              <a:t> = i+2;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    }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    else </a:t>
            </a:r>
            <a:r>
              <a:rPr lang="en-US" altLang="zh-CN" sz="1400" b="0" kern="0" dirty="0" err="1">
                <a:latin typeface="+mn-lt"/>
              </a:rPr>
              <a:t>i</a:t>
            </a:r>
            <a:r>
              <a:rPr lang="en-US" altLang="zh-CN" sz="1400" b="0" kern="0" dirty="0">
                <a:latin typeface="+mn-lt"/>
              </a:rPr>
              <a:t>++;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}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</a:t>
            </a:r>
            <a:r>
              <a:rPr lang="en-US" altLang="zh-CN" sz="1400" kern="0" dirty="0">
                <a:solidFill>
                  <a:srgbClr val="0000CC"/>
                </a:solidFill>
                <a:latin typeface="+mn-lt"/>
              </a:rPr>
              <a:t>s2[j] = '\0';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puts(s2);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	return 0;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}</a:t>
            </a:r>
          </a:p>
        </p:txBody>
      </p:sp>
      <p:sp>
        <p:nvSpPr>
          <p:cNvPr id="409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err="1"/>
              <a:t>第三讲：程序设计方法-问题分析</a:t>
            </a:r>
            <a:endParaRPr lang="en-US" altLang="zh-CN" dirty="0"/>
          </a:p>
        </p:txBody>
      </p:sp>
      <p:sp>
        <p:nvSpPr>
          <p:cNvPr id="409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D49B79-20AC-41A4-B8A8-F3EDABB6A369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3.3 </a:t>
            </a:r>
            <a:r>
              <a:rPr lang="zh-CN" altLang="en-US" dirty="0">
                <a:ea typeface="宋体" pitchFamily="2" charset="-122"/>
              </a:rPr>
              <a:t>：代码实现</a:t>
            </a:r>
          </a:p>
        </p:txBody>
      </p:sp>
      <p:sp>
        <p:nvSpPr>
          <p:cNvPr id="6" name="矩形 5"/>
          <p:cNvSpPr/>
          <p:nvPr/>
        </p:nvSpPr>
        <p:spPr>
          <a:xfrm>
            <a:off x="4895528" y="1656576"/>
            <a:ext cx="4248472" cy="52014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void  expand(char s1[], char s2[])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{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</a:t>
            </a:r>
            <a:r>
              <a:rPr lang="en-US" altLang="zh-CN" b="0" dirty="0" err="1">
                <a:latin typeface="+mn-lt"/>
              </a:rPr>
              <a:t>int</a:t>
            </a:r>
            <a:r>
              <a:rPr lang="en-US" altLang="zh-CN" b="0" dirty="0">
                <a:latin typeface="+mn-lt"/>
              </a:rPr>
              <a:t> </a:t>
            </a:r>
            <a:r>
              <a:rPr lang="en-US" altLang="zh-CN" b="0" dirty="0" err="1">
                <a:latin typeface="+mn-lt"/>
              </a:rPr>
              <a:t>i,j</a:t>
            </a:r>
            <a:r>
              <a:rPr lang="en-US" altLang="zh-CN" b="0" dirty="0">
                <a:latin typeface="+mn-lt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</a:t>
            </a:r>
            <a:r>
              <a:rPr lang="en-US" altLang="zh-CN" b="0" dirty="0" err="1">
                <a:latin typeface="+mn-lt"/>
              </a:rPr>
              <a:t>i</a:t>
            </a:r>
            <a:r>
              <a:rPr lang="en-US" altLang="zh-CN" b="0" dirty="0">
                <a:latin typeface="+mn-lt"/>
              </a:rPr>
              <a:t> = j = 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while(s1[</a:t>
            </a:r>
            <a:r>
              <a:rPr lang="en-US" altLang="zh-CN" b="0" dirty="0" err="1">
                <a:latin typeface="+mn-lt"/>
              </a:rPr>
              <a:t>i</a:t>
            </a:r>
            <a:r>
              <a:rPr lang="en-US" altLang="zh-CN" b="0" dirty="0">
                <a:latin typeface="+mn-lt"/>
              </a:rPr>
              <a:t>] != '\0'){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    s2[j++] = s1[</a:t>
            </a:r>
            <a:r>
              <a:rPr lang="en-US" altLang="zh-CN" b="0" dirty="0" err="1">
                <a:latin typeface="+mn-lt"/>
              </a:rPr>
              <a:t>i</a:t>
            </a:r>
            <a:r>
              <a:rPr lang="en-US" altLang="zh-CN" b="0" dirty="0">
                <a:latin typeface="+mn-lt"/>
              </a:rPr>
              <a:t>];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    if(s1[i+1] == '-' &amp;&amp; s1[</a:t>
            </a:r>
            <a:r>
              <a:rPr lang="en-US" altLang="zh-CN" b="0" dirty="0" err="1">
                <a:latin typeface="+mn-lt"/>
              </a:rPr>
              <a:t>i</a:t>
            </a:r>
            <a:r>
              <a:rPr lang="en-US" altLang="zh-CN" b="0" dirty="0">
                <a:latin typeface="+mn-lt"/>
              </a:rPr>
              <a:t>] &lt; s1[i+2]){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        for(c = s1[</a:t>
            </a:r>
            <a:r>
              <a:rPr lang="en-US" altLang="zh-CN" b="0" dirty="0" err="1">
                <a:latin typeface="+mn-lt"/>
              </a:rPr>
              <a:t>i</a:t>
            </a:r>
            <a:r>
              <a:rPr lang="en-US" altLang="zh-CN" b="0" dirty="0">
                <a:latin typeface="+mn-lt"/>
              </a:rPr>
              <a:t>]+1; c &lt; s1[i+2]; </a:t>
            </a:r>
            <a:r>
              <a:rPr lang="en-US" altLang="zh-CN" b="0" dirty="0" err="1">
                <a:latin typeface="+mn-lt"/>
              </a:rPr>
              <a:t>c++</a:t>
            </a:r>
            <a:r>
              <a:rPr lang="en-US" altLang="zh-CN" b="0" dirty="0">
                <a:latin typeface="+mn-lt"/>
              </a:rPr>
              <a:t>,j++)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            s2[j] = c;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        </a:t>
            </a:r>
            <a:r>
              <a:rPr lang="en-US" altLang="zh-CN" b="0" dirty="0" err="1">
                <a:latin typeface="+mn-lt"/>
              </a:rPr>
              <a:t>i</a:t>
            </a:r>
            <a:r>
              <a:rPr lang="en-US" altLang="zh-CN" b="0" dirty="0">
                <a:latin typeface="+mn-lt"/>
              </a:rPr>
              <a:t> = i+2;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    }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    else </a:t>
            </a:r>
            <a:r>
              <a:rPr lang="en-US" altLang="zh-CN" b="0" dirty="0" err="1">
                <a:latin typeface="+mn-lt"/>
              </a:rPr>
              <a:t>i</a:t>
            </a:r>
            <a:r>
              <a:rPr lang="en-US" altLang="zh-CN" b="0" dirty="0">
                <a:latin typeface="+mn-lt"/>
              </a:rPr>
              <a:t>++;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 }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s2[j] = '\0';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}</a:t>
            </a:r>
            <a:endParaRPr lang="zh-CN" altLang="en-US" b="0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196752"/>
            <a:ext cx="4572000" cy="535531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//c3_3.c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#include &lt;</a:t>
            </a:r>
            <a:r>
              <a:rPr lang="en-US" altLang="zh-CN" b="0" dirty="0" err="1">
                <a:latin typeface="+mn-lt"/>
              </a:rPr>
              <a:t>stdio.h</a:t>
            </a:r>
            <a:r>
              <a:rPr lang="en-US" altLang="zh-CN" b="0" dirty="0">
                <a:latin typeface="+mn-lt"/>
              </a:rPr>
              <a:t>&gt;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#define MAXLINE 512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void  expand(char s1[ ],char s2[ ]);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 err="1">
                <a:latin typeface="+mn-lt"/>
              </a:rPr>
              <a:t>int</a:t>
            </a:r>
            <a:r>
              <a:rPr lang="en-US" altLang="zh-CN" b="0" dirty="0">
                <a:latin typeface="+mn-lt"/>
              </a:rPr>
              <a:t> main()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{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char ,s1[MAXLINE],s2[MAXLINE];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b="0" dirty="0">
              <a:latin typeface="+mn-lt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gets(s1);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expand(s1,s2);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puts(s2);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    return 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0" dirty="0">
                <a:latin typeface="+mn-lt"/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b="0" dirty="0">
              <a:latin typeface="+mn-lt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b="0" dirty="0">
              <a:latin typeface="+mn-lt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419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F6A0DE-AF54-4BD1-8C7C-8D5B198F6060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3.3 </a:t>
            </a:r>
            <a:r>
              <a:rPr lang="zh-CN" altLang="en-US">
                <a:ea typeface="宋体" pitchFamily="2" charset="-122"/>
              </a:rPr>
              <a:t>：测试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ea typeface="宋体" pitchFamily="2" charset="-122"/>
              </a:rPr>
              <a:t>测试数据	期望结果			数据类型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ea typeface="宋体" pitchFamily="2" charset="-122"/>
              </a:rPr>
              <a:t>a-d		abcd				</a:t>
            </a:r>
            <a:r>
              <a:rPr lang="zh-CN" altLang="en-US" b="0">
                <a:ea typeface="宋体" pitchFamily="2" charset="-122"/>
              </a:rPr>
              <a:t>正常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a-c-u-B 	abcdefghijklmnopqrstu-B 	</a:t>
            </a:r>
            <a:r>
              <a:rPr lang="zh-CN" altLang="en-US">
                <a:solidFill>
                  <a:schemeClr val="accent2"/>
                </a:solidFill>
                <a:ea typeface="宋体" pitchFamily="2" charset="-122"/>
              </a:rPr>
              <a:t>特殊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a-d d-a		abcd d-a			</a:t>
            </a:r>
            <a:r>
              <a:rPr lang="zh-CN" altLang="en-US">
                <a:solidFill>
                  <a:schemeClr val="accent2"/>
                </a:solidFill>
                <a:ea typeface="宋体" pitchFamily="2" charset="-122"/>
              </a:rPr>
              <a:t>特殊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Z-b		 Z[\]^_`ab 			</a:t>
            </a:r>
            <a:r>
              <a:rPr lang="zh-CN" altLang="en-US">
                <a:solidFill>
                  <a:schemeClr val="accent2"/>
                </a:solidFill>
                <a:ea typeface="宋体" pitchFamily="2" charset="-122"/>
              </a:rPr>
              <a:t>特殊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a-b-c		abc				</a:t>
            </a:r>
            <a:r>
              <a:rPr lang="zh-CN" altLang="en-US">
                <a:solidFill>
                  <a:schemeClr val="accent2"/>
                </a:solidFill>
                <a:ea typeface="宋体" pitchFamily="2" charset="-122"/>
              </a:rPr>
              <a:t>边界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-a-8		-a-8</a:t>
            </a:r>
            <a:r>
              <a:rPr lang="en-US" altLang="zh-CN" b="0">
                <a:ea typeface="宋体" pitchFamily="2" charset="-122"/>
              </a:rPr>
              <a:t>				</a:t>
            </a:r>
            <a:r>
              <a:rPr lang="zh-CN" altLang="en-US" b="0">
                <a:ea typeface="宋体" pitchFamily="2" charset="-122"/>
              </a:rPr>
              <a:t>非正常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a-a		a-a</a:t>
            </a:r>
            <a:r>
              <a:rPr lang="en-US" altLang="zh-CN" b="0">
                <a:ea typeface="宋体" pitchFamily="2" charset="-122"/>
              </a:rPr>
              <a:t>				</a:t>
            </a:r>
            <a:r>
              <a:rPr lang="zh-CN" altLang="en-US" b="0">
                <a:ea typeface="宋体" pitchFamily="2" charset="-122"/>
              </a:rPr>
              <a:t>非正常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60F826-8CDC-4844-83A7-B2C989CAE86A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结构化程序设计（</a:t>
            </a:r>
            <a:r>
              <a:rPr lang="en-US" altLang="zh-CN">
                <a:ea typeface="宋体" pitchFamily="2" charset="-122"/>
              </a:rPr>
              <a:t>structured programming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常用的程序设计方法为结构化程序设计，其特点为：</a:t>
            </a:r>
          </a:p>
          <a:p>
            <a:pPr lvl="1"/>
            <a:r>
              <a:rPr lang="zh-CN" altLang="en-US">
                <a:ea typeface="宋体" pitchFamily="2" charset="-122"/>
              </a:rPr>
              <a:t>自顶向下（</a:t>
            </a:r>
            <a:r>
              <a:rPr lang="en-US" altLang="zh-CN">
                <a:ea typeface="宋体" pitchFamily="2" charset="-122"/>
              </a:rPr>
              <a:t>top-down</a:t>
            </a:r>
            <a:r>
              <a:rPr lang="zh-CN" altLang="en-US">
                <a:ea typeface="宋体" pitchFamily="2" charset="-122"/>
              </a:rPr>
              <a:t>）；</a:t>
            </a:r>
          </a:p>
          <a:p>
            <a:pPr lvl="1"/>
            <a:r>
              <a:rPr lang="zh-CN" altLang="en-US">
                <a:ea typeface="宋体" pitchFamily="2" charset="-122"/>
              </a:rPr>
              <a:t>逐步细化（</a:t>
            </a:r>
            <a:r>
              <a:rPr lang="en-US" altLang="zh-CN">
                <a:ea typeface="宋体" pitchFamily="2" charset="-122"/>
              </a:rPr>
              <a:t>stepwise refinement</a:t>
            </a:r>
            <a:r>
              <a:rPr lang="zh-CN" altLang="en-US">
                <a:ea typeface="宋体" pitchFamily="2" charset="-122"/>
              </a:rPr>
              <a:t>）；</a:t>
            </a:r>
          </a:p>
          <a:p>
            <a:pPr lvl="1"/>
            <a:r>
              <a:rPr lang="zh-CN" altLang="en-US">
                <a:ea typeface="宋体" pitchFamily="2" charset="-122"/>
              </a:rPr>
              <a:t>模块化（</a:t>
            </a:r>
            <a:r>
              <a:rPr lang="en-US" altLang="zh-CN">
                <a:ea typeface="宋体" pitchFamily="2" charset="-122"/>
              </a:rPr>
              <a:t>modular</a:t>
            </a:r>
            <a:r>
              <a:rPr lang="zh-CN" altLang="en-US">
                <a:ea typeface="宋体" pitchFamily="2" charset="-122"/>
              </a:rPr>
              <a:t>）；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430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21998B-A29A-439B-9C00-3124A059AF8A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3.3 </a:t>
            </a:r>
            <a:r>
              <a:rPr lang="zh-CN" altLang="en-US">
                <a:ea typeface="宋体" pitchFamily="2" charset="-122"/>
              </a:rPr>
              <a:t>：常见问题及分析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处理带空格的输入串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不要用</a:t>
            </a:r>
            <a:r>
              <a:rPr lang="en-US" altLang="zh-CN" dirty="0" err="1">
                <a:ea typeface="宋体" pitchFamily="2" charset="-122"/>
              </a:rPr>
              <a:t>scanf</a:t>
            </a:r>
            <a:r>
              <a:rPr lang="zh-CN" altLang="en-US" dirty="0">
                <a:ea typeface="宋体" pitchFamily="2" charset="-122"/>
              </a:rPr>
              <a:t>来读输入串，建议用</a:t>
            </a:r>
            <a:r>
              <a:rPr lang="en-US" altLang="zh-CN" dirty="0">
                <a:ea typeface="宋体" pitchFamily="2" charset="-122"/>
              </a:rPr>
              <a:t>gets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 err="1">
                <a:ea typeface="宋体" pitchFamily="2" charset="-122"/>
              </a:rPr>
              <a:t>getchar</a:t>
            </a:r>
            <a:r>
              <a:rPr lang="zh-CN" altLang="en-US" dirty="0">
                <a:ea typeface="宋体" pitchFamily="2" charset="-122"/>
              </a:rPr>
              <a:t>来读输入串；</a:t>
            </a:r>
          </a:p>
          <a:p>
            <a:r>
              <a:rPr lang="zh-CN" altLang="en-US" dirty="0">
                <a:ea typeface="宋体" pitchFamily="2" charset="-122"/>
              </a:rPr>
              <a:t>字符串没有结束标志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在用</a:t>
            </a:r>
            <a:r>
              <a:rPr lang="en-US" altLang="zh-CN" dirty="0" err="1">
                <a:ea typeface="宋体" pitchFamily="2" charset="-122"/>
              </a:rPr>
              <a:t>getchar</a:t>
            </a:r>
            <a:r>
              <a:rPr lang="zh-CN" altLang="en-US" dirty="0">
                <a:ea typeface="宋体" pitchFamily="2" charset="-122"/>
              </a:rPr>
              <a:t>读入一个字符串及生成扩展字符串</a:t>
            </a:r>
            <a:r>
              <a:rPr lang="en-US" altLang="zh-CN" dirty="0">
                <a:ea typeface="宋体" pitchFamily="2" charset="-122"/>
              </a:rPr>
              <a:t>s2</a:t>
            </a:r>
            <a:r>
              <a:rPr lang="zh-CN" altLang="en-US" dirty="0">
                <a:ea typeface="宋体" pitchFamily="2" charset="-122"/>
              </a:rPr>
              <a:t>时，一定要给字符串置一个结束符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’</a:t>
            </a:r>
            <a:r>
              <a:rPr lang="en-US" altLang="zh-CN" dirty="0">
                <a:ea typeface="宋体" pitchFamily="2" charset="-122"/>
              </a:rPr>
              <a:t>\0’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（通过实例演示一下现象）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440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89264B-19AD-4C63-9747-9324EA8B6F8D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3.3 </a:t>
            </a:r>
            <a:r>
              <a:rPr lang="zh-CN" altLang="en-US">
                <a:ea typeface="宋体" pitchFamily="2" charset="-122"/>
              </a:rPr>
              <a:t>：常见问题及分析（续）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105650" cy="431800"/>
          </a:xfrm>
        </p:spPr>
        <p:txBody>
          <a:bodyPr/>
          <a:lstStyle/>
          <a:p>
            <a:r>
              <a:rPr lang="zh-CN" altLang="en-US" sz="1800">
                <a:ea typeface="宋体" pitchFamily="2" charset="-122"/>
              </a:rPr>
              <a:t>用</a:t>
            </a:r>
            <a:r>
              <a:rPr lang="en-US" altLang="zh-CN" sz="1800">
                <a:ea typeface="宋体" pitchFamily="2" charset="-122"/>
              </a:rPr>
              <a:t>a-d, a-b, a-d-g</a:t>
            </a:r>
            <a:r>
              <a:rPr lang="zh-CN" altLang="en-US" sz="1800">
                <a:ea typeface="宋体" pitchFamily="2" charset="-122"/>
              </a:rPr>
              <a:t>作输入观察下面程序现象。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如何调试？</a:t>
            </a: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977900" y="1628775"/>
            <a:ext cx="7105650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//c3_3a.c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#include &lt;</a:t>
            </a:r>
            <a:r>
              <a:rPr lang="en-US" altLang="zh-CN" sz="1200" b="0" dirty="0" err="1">
                <a:latin typeface="Arial Narrow" pitchFamily="34" charset="0"/>
              </a:rPr>
              <a:t>stdio.h</a:t>
            </a:r>
            <a:r>
              <a:rPr lang="en-US" altLang="zh-CN" sz="1200" b="0" dirty="0">
                <a:latin typeface="Arial Narrow" pitchFamily="34" charset="0"/>
              </a:rPr>
              <a:t>&gt;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#define MAXLINE 512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 err="1">
                <a:latin typeface="Arial Narrow" pitchFamily="34" charset="0"/>
              </a:rPr>
              <a:t>int</a:t>
            </a:r>
            <a:r>
              <a:rPr lang="en-US" altLang="zh-CN" sz="1200" b="0" dirty="0">
                <a:latin typeface="Arial Narrow" pitchFamily="34" charset="0"/>
              </a:rPr>
              <a:t> main()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{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char c,s1[MAXLINE],s2[MAXLINE];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</a:t>
            </a:r>
            <a:r>
              <a:rPr lang="en-US" altLang="zh-CN" sz="1200" b="0" dirty="0" err="1">
                <a:latin typeface="Arial Narrow" pitchFamily="34" charset="0"/>
              </a:rPr>
              <a:t>int</a:t>
            </a:r>
            <a:r>
              <a:rPr lang="en-US" altLang="zh-CN" sz="1200" b="0" dirty="0">
                <a:latin typeface="Arial Narrow" pitchFamily="34" charset="0"/>
              </a:rPr>
              <a:t> </a:t>
            </a:r>
            <a:r>
              <a:rPr lang="en-US" altLang="zh-CN" sz="1200" b="0" dirty="0" err="1">
                <a:latin typeface="Arial Narrow" pitchFamily="34" charset="0"/>
              </a:rPr>
              <a:t>i,j</a:t>
            </a:r>
            <a:r>
              <a:rPr lang="en-US" altLang="zh-CN" sz="1200" b="0" dirty="0">
                <a:latin typeface="Arial Narrow" pitchFamily="34" charset="0"/>
              </a:rPr>
              <a:t>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</a:t>
            </a:r>
            <a:r>
              <a:rPr lang="en-US" altLang="zh-CN" sz="1200" b="0" dirty="0" err="1">
                <a:latin typeface="Arial Narrow" pitchFamily="34" charset="0"/>
              </a:rPr>
              <a:t>i</a:t>
            </a:r>
            <a:r>
              <a:rPr lang="en-US" altLang="zh-CN" sz="1200" b="0" dirty="0">
                <a:latin typeface="Arial Narrow" pitchFamily="34" charset="0"/>
              </a:rPr>
              <a:t> = j = 0;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gets(s1);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while(s1[</a:t>
            </a:r>
            <a:r>
              <a:rPr lang="en-US" altLang="zh-CN" sz="1200" b="0" dirty="0" err="1">
                <a:latin typeface="Arial Narrow" pitchFamily="34" charset="0"/>
              </a:rPr>
              <a:t>i</a:t>
            </a:r>
            <a:r>
              <a:rPr lang="en-US" altLang="zh-CN" sz="1200" b="0" dirty="0">
                <a:latin typeface="Arial Narrow" pitchFamily="34" charset="0"/>
              </a:rPr>
              <a:t>] != '\0'){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    s2[j++] = s1[</a:t>
            </a:r>
            <a:r>
              <a:rPr lang="en-US" altLang="zh-CN" sz="1200" b="0" dirty="0" err="1">
                <a:latin typeface="Arial Narrow" pitchFamily="34" charset="0"/>
              </a:rPr>
              <a:t>i</a:t>
            </a:r>
            <a:r>
              <a:rPr lang="en-US" altLang="zh-CN" sz="1200" b="0" dirty="0">
                <a:latin typeface="Arial Narrow" pitchFamily="34" charset="0"/>
              </a:rPr>
              <a:t>];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    if(s1[i+1] == '-' &amp;&amp; s1[</a:t>
            </a:r>
            <a:r>
              <a:rPr lang="en-US" altLang="zh-CN" sz="1200" b="0" dirty="0" err="1">
                <a:latin typeface="Arial Narrow" pitchFamily="34" charset="0"/>
              </a:rPr>
              <a:t>i</a:t>
            </a:r>
            <a:r>
              <a:rPr lang="en-US" altLang="zh-CN" sz="1200" b="0" dirty="0">
                <a:latin typeface="Arial Narrow" pitchFamily="34" charset="0"/>
              </a:rPr>
              <a:t>] &lt; s1[i+2]){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        for(c = s1[</a:t>
            </a:r>
            <a:r>
              <a:rPr lang="en-US" altLang="zh-CN" sz="1200" b="0" dirty="0" err="1">
                <a:latin typeface="Arial Narrow" pitchFamily="34" charset="0"/>
              </a:rPr>
              <a:t>i</a:t>
            </a:r>
            <a:r>
              <a:rPr lang="en-US" altLang="zh-CN" sz="1200" b="0" dirty="0">
                <a:latin typeface="Arial Narrow" pitchFamily="34" charset="0"/>
              </a:rPr>
              <a:t>]+1; c </a:t>
            </a:r>
            <a:r>
              <a:rPr lang="en-US" altLang="zh-CN" sz="1200" dirty="0">
                <a:solidFill>
                  <a:srgbClr val="0000CC"/>
                </a:solidFill>
                <a:latin typeface="Arial Narrow" pitchFamily="34" charset="0"/>
              </a:rPr>
              <a:t>&lt;=</a:t>
            </a:r>
            <a:r>
              <a:rPr lang="en-US" altLang="zh-CN" sz="1200" b="0" dirty="0">
                <a:latin typeface="Arial Narrow" pitchFamily="34" charset="0"/>
              </a:rPr>
              <a:t> s1[i+2]; </a:t>
            </a:r>
            <a:r>
              <a:rPr lang="en-US" altLang="zh-CN" sz="1200" b="0" dirty="0" err="1">
                <a:latin typeface="Arial Narrow" pitchFamily="34" charset="0"/>
              </a:rPr>
              <a:t>c++</a:t>
            </a:r>
            <a:r>
              <a:rPr lang="en-US" altLang="zh-CN" sz="1200" b="0" dirty="0">
                <a:latin typeface="Arial Narrow" pitchFamily="34" charset="0"/>
              </a:rPr>
              <a:t>)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            s2[j++] = c;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        </a:t>
            </a:r>
            <a:r>
              <a:rPr lang="en-US" altLang="zh-CN" sz="1200" b="0" dirty="0" err="1">
                <a:latin typeface="Arial Narrow" pitchFamily="34" charset="0"/>
              </a:rPr>
              <a:t>i</a:t>
            </a:r>
            <a:r>
              <a:rPr lang="en-US" altLang="zh-CN" sz="1200" b="0" dirty="0">
                <a:latin typeface="Arial Narrow" pitchFamily="34" charset="0"/>
              </a:rPr>
              <a:t> = i+</a:t>
            </a:r>
            <a:r>
              <a:rPr lang="en-US" altLang="zh-CN" sz="1200" dirty="0">
                <a:solidFill>
                  <a:srgbClr val="0000CC"/>
                </a:solidFill>
                <a:latin typeface="Arial Narrow" pitchFamily="34" charset="0"/>
              </a:rPr>
              <a:t>3</a:t>
            </a:r>
            <a:r>
              <a:rPr lang="en-US" altLang="zh-CN" sz="1200" b="0" dirty="0">
                <a:latin typeface="Arial Narrow" pitchFamily="34" charset="0"/>
              </a:rPr>
              <a:t>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    }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    else </a:t>
            </a:r>
            <a:r>
              <a:rPr lang="en-US" altLang="zh-CN" sz="1200" b="0" dirty="0" err="1">
                <a:latin typeface="Arial Narrow" pitchFamily="34" charset="0"/>
              </a:rPr>
              <a:t>i</a:t>
            </a:r>
            <a:r>
              <a:rPr lang="en-US" altLang="zh-CN" sz="1200" b="0" dirty="0">
                <a:latin typeface="Arial Narrow" pitchFamily="34" charset="0"/>
              </a:rPr>
              <a:t>++;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}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s2[j] = '\0';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puts(s2);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	return 0;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 dirty="0">
                <a:latin typeface="Arial Narrow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4505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61939F-3048-4D2E-BEBE-A2A4D66CC378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3.3 </a:t>
            </a:r>
            <a:r>
              <a:rPr lang="zh-CN" altLang="en-US">
                <a:ea typeface="宋体" pitchFamily="2" charset="-122"/>
              </a:rPr>
              <a:t>：其它方法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105650" cy="43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>
                <a:ea typeface="宋体" pitchFamily="2" charset="-122"/>
              </a:rPr>
              <a:t>其实在上述代码实现中，数组</a:t>
            </a:r>
            <a:r>
              <a:rPr lang="en-US" altLang="zh-CN" sz="1800">
                <a:ea typeface="宋体" pitchFamily="2" charset="-122"/>
              </a:rPr>
              <a:t>s2</a:t>
            </a:r>
            <a:r>
              <a:rPr lang="zh-CN" altLang="en-US" sz="1800">
                <a:ea typeface="宋体" pitchFamily="2" charset="-122"/>
              </a:rPr>
              <a:t>可以省略，如：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977900" y="1628775"/>
            <a:ext cx="7105650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//c3_3b.c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#include &lt;</a:t>
            </a:r>
            <a:r>
              <a:rPr lang="en-US" altLang="zh-CN" sz="1600" b="0" dirty="0" err="1">
                <a:latin typeface="Arial Narrow" pitchFamily="34" charset="0"/>
              </a:rPr>
              <a:t>stdio.h</a:t>
            </a:r>
            <a:r>
              <a:rPr lang="en-US" altLang="zh-CN" sz="1600" b="0" dirty="0">
                <a:latin typeface="Arial Narrow" pitchFamily="34" charset="0"/>
              </a:rPr>
              <a:t>&gt;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#define MAXLINE 512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 err="1">
                <a:latin typeface="Arial Narrow" pitchFamily="34" charset="0"/>
              </a:rPr>
              <a:t>int</a:t>
            </a:r>
            <a:r>
              <a:rPr lang="en-US" altLang="zh-CN" sz="1600" b="0" dirty="0">
                <a:latin typeface="Arial Narrow" pitchFamily="34" charset="0"/>
              </a:rPr>
              <a:t> main()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{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char c,s1[MAXLINE];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</a:t>
            </a:r>
            <a:r>
              <a:rPr lang="en-US" altLang="zh-CN" sz="1600" b="0" dirty="0" err="1">
                <a:latin typeface="Arial Narrow" pitchFamily="34" charset="0"/>
              </a:rPr>
              <a:t>int</a:t>
            </a:r>
            <a:r>
              <a:rPr lang="en-US" altLang="zh-CN" sz="1600" b="0" dirty="0">
                <a:latin typeface="Arial Narrow" pitchFamily="34" charset="0"/>
              </a:rPr>
              <a:t> </a:t>
            </a:r>
            <a:r>
              <a:rPr lang="en-US" altLang="zh-CN" sz="1600" b="0" dirty="0" err="1">
                <a:latin typeface="Arial Narrow" pitchFamily="34" charset="0"/>
              </a:rPr>
              <a:t>i</a:t>
            </a:r>
            <a:r>
              <a:rPr lang="en-US" altLang="zh-CN" sz="1600" b="0" dirty="0">
                <a:latin typeface="Arial Narrow" pitchFamily="34" charset="0"/>
              </a:rPr>
              <a:t>=0;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gets(s1);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while(s1[</a:t>
            </a:r>
            <a:r>
              <a:rPr lang="en-US" altLang="zh-CN" sz="1600" b="0" dirty="0" err="1">
                <a:latin typeface="Arial Narrow" pitchFamily="34" charset="0"/>
              </a:rPr>
              <a:t>i</a:t>
            </a:r>
            <a:r>
              <a:rPr lang="en-US" altLang="zh-CN" sz="1600" b="0" dirty="0">
                <a:latin typeface="Arial Narrow" pitchFamily="34" charset="0"/>
              </a:rPr>
              <a:t>] != '\0'){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    </a:t>
            </a:r>
            <a:r>
              <a:rPr lang="en-US" altLang="zh-CN" sz="1600" b="0" dirty="0" err="1">
                <a:latin typeface="Arial Narrow" pitchFamily="34" charset="0"/>
              </a:rPr>
              <a:t>putchar</a:t>
            </a:r>
            <a:r>
              <a:rPr lang="en-US" altLang="zh-CN" sz="1600" b="0" dirty="0">
                <a:latin typeface="Arial Narrow" pitchFamily="34" charset="0"/>
              </a:rPr>
              <a:t>(s1[</a:t>
            </a:r>
            <a:r>
              <a:rPr lang="en-US" altLang="zh-CN" sz="1600" b="0" dirty="0" err="1">
                <a:latin typeface="Arial Narrow" pitchFamily="34" charset="0"/>
              </a:rPr>
              <a:t>i</a:t>
            </a:r>
            <a:r>
              <a:rPr lang="en-US" altLang="zh-CN" sz="1600" b="0" dirty="0">
                <a:latin typeface="Arial Narrow" pitchFamily="34" charset="0"/>
              </a:rPr>
              <a:t>]);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    if(s1[i+1] == '-' &amp;&amp; s1[</a:t>
            </a:r>
            <a:r>
              <a:rPr lang="en-US" altLang="zh-CN" sz="1600" b="0" dirty="0" err="1">
                <a:latin typeface="Arial Narrow" pitchFamily="34" charset="0"/>
              </a:rPr>
              <a:t>i</a:t>
            </a:r>
            <a:r>
              <a:rPr lang="en-US" altLang="zh-CN" sz="1600" b="0" dirty="0">
                <a:latin typeface="Arial Narrow" pitchFamily="34" charset="0"/>
              </a:rPr>
              <a:t>] &lt; s1[i+2]){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        for(c = s1[</a:t>
            </a:r>
            <a:r>
              <a:rPr lang="en-US" altLang="zh-CN" sz="1600" b="0" dirty="0" err="1">
                <a:latin typeface="Arial Narrow" pitchFamily="34" charset="0"/>
              </a:rPr>
              <a:t>i</a:t>
            </a:r>
            <a:r>
              <a:rPr lang="en-US" altLang="zh-CN" sz="1600" b="0" dirty="0">
                <a:latin typeface="Arial Narrow" pitchFamily="34" charset="0"/>
              </a:rPr>
              <a:t>]+1; c &lt; s1[i+2]; </a:t>
            </a:r>
            <a:r>
              <a:rPr lang="en-US" altLang="zh-CN" sz="1600" b="0" dirty="0" err="1">
                <a:latin typeface="Arial Narrow" pitchFamily="34" charset="0"/>
              </a:rPr>
              <a:t>c++</a:t>
            </a:r>
            <a:r>
              <a:rPr lang="en-US" altLang="zh-CN" sz="1600" b="0" dirty="0">
                <a:latin typeface="Arial Narrow" pitchFamily="34" charset="0"/>
              </a:rPr>
              <a:t>)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	</a:t>
            </a:r>
            <a:r>
              <a:rPr lang="en-US" altLang="zh-CN" sz="1600" b="0" dirty="0" err="1">
                <a:latin typeface="Arial Narrow" pitchFamily="34" charset="0"/>
              </a:rPr>
              <a:t>putchar</a:t>
            </a:r>
            <a:r>
              <a:rPr lang="en-US" altLang="zh-CN" sz="1600" b="0" dirty="0">
                <a:latin typeface="Arial Narrow" pitchFamily="34" charset="0"/>
              </a:rPr>
              <a:t>(c);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        </a:t>
            </a:r>
            <a:r>
              <a:rPr lang="en-US" altLang="zh-CN" sz="1600" b="0" dirty="0" err="1">
                <a:latin typeface="Arial Narrow" pitchFamily="34" charset="0"/>
              </a:rPr>
              <a:t>i</a:t>
            </a:r>
            <a:r>
              <a:rPr lang="en-US" altLang="zh-CN" sz="1600" b="0" dirty="0">
                <a:latin typeface="Arial Narrow" pitchFamily="34" charset="0"/>
              </a:rPr>
              <a:t> = i+2;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    }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    else </a:t>
            </a:r>
            <a:r>
              <a:rPr lang="en-US" altLang="zh-CN" sz="1600" b="0" dirty="0" err="1">
                <a:latin typeface="Arial Narrow" pitchFamily="34" charset="0"/>
              </a:rPr>
              <a:t>i</a:t>
            </a:r>
            <a:r>
              <a:rPr lang="en-US" altLang="zh-CN" sz="1600" b="0" dirty="0">
                <a:latin typeface="Arial Narrow" pitchFamily="34" charset="0"/>
              </a:rPr>
              <a:t>++;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}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</a:t>
            </a:r>
            <a:r>
              <a:rPr lang="en-US" altLang="zh-CN" sz="1600" b="0" dirty="0" err="1">
                <a:latin typeface="Arial Narrow" pitchFamily="34" charset="0"/>
              </a:rPr>
              <a:t>putchar</a:t>
            </a:r>
            <a:r>
              <a:rPr lang="en-US" altLang="zh-CN" sz="1600" b="0" dirty="0">
                <a:latin typeface="Arial Narrow" pitchFamily="34" charset="0"/>
              </a:rPr>
              <a:t>('\n');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	return 0;</a:t>
            </a:r>
          </a:p>
          <a:p>
            <a:pPr marL="279400" indent="-279400" eaLnBrk="0" hangingPunct="0">
              <a:lnSpc>
                <a:spcPct val="5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 dirty="0">
                <a:latin typeface="Arial Narrow" pitchFamily="34" charset="0"/>
              </a:rPr>
              <a:t>}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5127625" y="2760663"/>
            <a:ext cx="1462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CC"/>
                </a:solidFill>
              </a:rPr>
              <a:t>其它方法？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460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24DBAD-D37C-4538-958B-C42EA8A07EC9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3.3 </a:t>
            </a:r>
            <a:r>
              <a:rPr lang="zh-CN" altLang="en-US" dirty="0">
                <a:ea typeface="宋体" pitchFamily="2" charset="-122"/>
              </a:rPr>
              <a:t>：思考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若要求扩展符‘</a:t>
            </a:r>
            <a:r>
              <a:rPr lang="en-US" altLang="zh-CN" dirty="0">
                <a:ea typeface="宋体" pitchFamily="2" charset="-122"/>
              </a:rPr>
              <a:t>-’</a:t>
            </a:r>
            <a:r>
              <a:rPr lang="zh-CN" altLang="en-US" dirty="0">
                <a:ea typeface="宋体" pitchFamily="2" charset="-122"/>
              </a:rPr>
              <a:t>两边的字符为同类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即均为小写字母、大写字母或数字字符）时才扩展，即 出现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Z-b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、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8-B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这种情况将不扩展，程序如何修改？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2195513" y="2708275"/>
            <a:ext cx="5040312" cy="3292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/>
              <a:t>算法分析：</a:t>
            </a:r>
            <a:endParaRPr lang="en-US" altLang="zh-CN" sz="1600"/>
          </a:p>
          <a:p>
            <a:pPr eaLnBrk="0" hangingPunct="0"/>
            <a:r>
              <a:rPr lang="zh-CN" altLang="en-US" sz="1200"/>
              <a:t>其实在扩展字符操作前，在判断</a:t>
            </a:r>
          </a:p>
          <a:p>
            <a:pPr eaLnBrk="0" hangingPunct="0"/>
            <a:r>
              <a:rPr lang="en-US" altLang="zh-CN" sz="1200"/>
              <a:t>     s1[i+1] == '-' &amp;&amp; s1[i] &lt; s1[i+2]</a:t>
            </a:r>
          </a:p>
          <a:p>
            <a:pPr eaLnBrk="0" hangingPunct="0"/>
            <a:r>
              <a:rPr lang="zh-CN" altLang="en-US" sz="1200"/>
              <a:t>中增加一个判断扩展符两边的字符是否同类的函数即可。</a:t>
            </a:r>
          </a:p>
          <a:p>
            <a:pPr eaLnBrk="0" hangingPunct="0"/>
            <a:r>
              <a:rPr lang="en-US" altLang="zh-CN" sz="1200"/>
              <a:t>     if(s1[i+1] == ‘-’ &amp;&amp; s1[i] &lt; s1[i+2] &amp;&amp; </a:t>
            </a:r>
            <a:r>
              <a:rPr lang="en-US" altLang="zh-CN" sz="1200">
                <a:solidFill>
                  <a:srgbClr val="0000CC"/>
                </a:solidFill>
              </a:rPr>
              <a:t>isCongener(s1[i],s1[i+2])</a:t>
            </a:r>
            <a:r>
              <a:rPr lang="en-US" altLang="zh-CN" sz="1200"/>
              <a:t> ){</a:t>
            </a:r>
          </a:p>
          <a:p>
            <a:pPr eaLnBrk="0" hangingPunct="0"/>
            <a:endParaRPr lang="en-US" altLang="zh-CN" sz="1200"/>
          </a:p>
          <a:p>
            <a:pPr eaLnBrk="0" hangingPunct="0"/>
            <a:r>
              <a:rPr lang="zh-CN" altLang="en-US" sz="1200"/>
              <a:t>判断两个字符是否是同类的函数实现如下：</a:t>
            </a:r>
          </a:p>
          <a:p>
            <a:pPr eaLnBrk="0" hangingPunct="0"/>
            <a:r>
              <a:rPr lang="en-US" altLang="zh-CN" sz="1200">
                <a:solidFill>
                  <a:srgbClr val="0000CC"/>
                </a:solidFill>
              </a:rPr>
              <a:t>int isCongener(char c1, char c2)</a:t>
            </a:r>
          </a:p>
          <a:p>
            <a:pPr eaLnBrk="0" hangingPunct="0"/>
            <a:r>
              <a:rPr lang="en-US" altLang="zh-CN" sz="1200">
                <a:solidFill>
                  <a:srgbClr val="0000CC"/>
                </a:solidFill>
              </a:rPr>
              <a:t>{</a:t>
            </a:r>
          </a:p>
          <a:p>
            <a:pPr eaLnBrk="0" hangingPunct="0"/>
            <a:r>
              <a:rPr lang="en-US" altLang="zh-CN" sz="1200">
                <a:solidFill>
                  <a:srgbClr val="0000CC"/>
                </a:solidFill>
              </a:rPr>
              <a:t>    if(isupper(c1) &amp;&amp; isupper(c2))</a:t>
            </a:r>
          </a:p>
          <a:p>
            <a:pPr eaLnBrk="0" hangingPunct="0"/>
            <a:r>
              <a:rPr lang="en-US" altLang="zh-CN" sz="1200">
                <a:solidFill>
                  <a:srgbClr val="0000CC"/>
                </a:solidFill>
              </a:rPr>
              <a:t>        return 1;</a:t>
            </a:r>
          </a:p>
          <a:p>
            <a:pPr eaLnBrk="0" hangingPunct="0"/>
            <a:r>
              <a:rPr lang="en-US" altLang="zh-CN" sz="1200">
                <a:solidFill>
                  <a:srgbClr val="0000CC"/>
                </a:solidFill>
              </a:rPr>
              <a:t>    if(islower(c1) &amp;&amp; islower(c2))</a:t>
            </a:r>
          </a:p>
          <a:p>
            <a:pPr eaLnBrk="0" hangingPunct="0"/>
            <a:r>
              <a:rPr lang="en-US" altLang="zh-CN" sz="1200">
                <a:solidFill>
                  <a:srgbClr val="0000CC"/>
                </a:solidFill>
              </a:rPr>
              <a:t>        return 1;</a:t>
            </a:r>
          </a:p>
          <a:p>
            <a:pPr eaLnBrk="0" hangingPunct="0"/>
            <a:r>
              <a:rPr lang="en-US" altLang="zh-CN" sz="1200">
                <a:solidFill>
                  <a:srgbClr val="0000CC"/>
                </a:solidFill>
              </a:rPr>
              <a:t>    if(isdigit(c1) &amp;&amp; isdigit(c2))</a:t>
            </a:r>
          </a:p>
          <a:p>
            <a:pPr eaLnBrk="0" hangingPunct="0"/>
            <a:r>
              <a:rPr lang="en-US" altLang="zh-CN" sz="1200">
                <a:solidFill>
                  <a:srgbClr val="0000CC"/>
                </a:solidFill>
              </a:rPr>
              <a:t>        return 1;</a:t>
            </a:r>
          </a:p>
          <a:p>
            <a:pPr eaLnBrk="0" hangingPunct="0"/>
            <a:r>
              <a:rPr lang="en-US" altLang="zh-CN" sz="1200">
                <a:solidFill>
                  <a:srgbClr val="0000CC"/>
                </a:solidFill>
              </a:rPr>
              <a:t>    return 0;</a:t>
            </a:r>
          </a:p>
          <a:p>
            <a:pPr eaLnBrk="0" hangingPunct="0"/>
            <a:r>
              <a:rPr lang="en-US" altLang="zh-CN" sz="120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217093" name="AutoShape 5"/>
          <p:cNvSpPr>
            <a:spLocks noChangeArrowheads="1"/>
          </p:cNvSpPr>
          <p:nvPr/>
        </p:nvSpPr>
        <p:spPr bwMode="auto">
          <a:xfrm>
            <a:off x="6516688" y="4508500"/>
            <a:ext cx="2160587" cy="1728788"/>
          </a:xfrm>
          <a:prstGeom prst="wedgeRoundRectCallout">
            <a:avLst>
              <a:gd name="adj1" fmla="val -132954"/>
              <a:gd name="adj2" fmla="val -371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/>
              <a:t>isupper, islower, isdigit</a:t>
            </a:r>
            <a:r>
              <a:rPr lang="zh-CN" altLang="en-US" sz="1200"/>
              <a:t>均为系统标准库函数。使用前要加：</a:t>
            </a:r>
          </a:p>
          <a:p>
            <a:pPr eaLnBrk="0" hangingPunct="0"/>
            <a:r>
              <a:rPr lang="en-US" altLang="zh-CN" sz="1200"/>
              <a:t>#include &lt;ctype.h&gt;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426325" y="620688"/>
            <a:ext cx="1717675" cy="701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工欲善其事，</a:t>
            </a:r>
          </a:p>
          <a:p>
            <a:pPr eaLnBrk="0" hangingPunct="0">
              <a:defRPr/>
            </a:pPr>
            <a:r>
              <a:rPr lang="zh-CN" altLang="en-US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必先利其器。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nimBg="1"/>
      <p:bldP spid="21709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常用标准库函数：字符类型判断和转换</a:t>
            </a:r>
            <a:r>
              <a:rPr lang="en-US" altLang="zh-CN" b="0" dirty="0"/>
              <a:t>*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ctype.h</a:t>
            </a:r>
            <a:r>
              <a:rPr lang="en-US" altLang="zh-CN" dirty="0"/>
              <a:t>&gt;</a:t>
            </a:r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isalpha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是否是字母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isdigit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是否是数字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islower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是否是小写字母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isupper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是否是大写字母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isspace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是否是空白字符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tolower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将大写字母转换为小写字母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toupper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将小写字母转换为大写字母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4323B3-4FF5-4F45-AF09-0F9021E1AA6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3.3 </a:t>
            </a:r>
            <a:r>
              <a:rPr lang="zh-CN" altLang="en-US">
                <a:ea typeface="宋体" pitchFamily="2" charset="-122"/>
              </a:rPr>
              <a:t>：思考</a:t>
            </a:r>
            <a:r>
              <a:rPr lang="en-US" altLang="zh-CN">
                <a:ea typeface="宋体" pitchFamily="2" charset="-122"/>
              </a:rPr>
              <a:t>*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710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4710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5BD1DE-EA54-481E-9FEE-A1FFED0F5A53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7900" y="1196975"/>
            <a:ext cx="611505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#include &lt;</a:t>
            </a:r>
            <a:r>
              <a:rPr lang="en-US" altLang="zh-CN" sz="1200" b="0" kern="0" dirty="0" err="1">
                <a:latin typeface="+mn-lt"/>
              </a:rPr>
              <a:t>stdio.h</a:t>
            </a:r>
            <a:r>
              <a:rPr lang="en-US" altLang="zh-CN" sz="1200" b="0" kern="0" dirty="0">
                <a:latin typeface="+mn-lt"/>
              </a:rPr>
              <a:t>&gt;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#include &lt;</a:t>
            </a:r>
            <a:r>
              <a:rPr lang="en-US" altLang="zh-CN" sz="1200" b="0" kern="0" dirty="0" err="1">
                <a:latin typeface="+mn-lt"/>
              </a:rPr>
              <a:t>ctype.h</a:t>
            </a:r>
            <a:r>
              <a:rPr lang="en-US" altLang="zh-CN" sz="1200" b="0" kern="0" dirty="0">
                <a:latin typeface="+mn-lt"/>
              </a:rPr>
              <a:t>&gt;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#define MAXLINE 512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defRPr/>
            </a:pPr>
            <a:r>
              <a:rPr lang="en-US" altLang="zh-CN" sz="1200" b="0" dirty="0" err="1">
                <a:solidFill>
                  <a:srgbClr val="0000CC"/>
                </a:solidFill>
              </a:rPr>
              <a:t>int</a:t>
            </a:r>
            <a:r>
              <a:rPr lang="en-US" altLang="zh-CN" sz="1200" b="0" dirty="0">
                <a:solidFill>
                  <a:srgbClr val="0000CC"/>
                </a:solidFill>
              </a:rPr>
              <a:t> </a:t>
            </a:r>
            <a:r>
              <a:rPr lang="en-US" altLang="zh-CN" sz="1200" b="0" dirty="0" err="1">
                <a:solidFill>
                  <a:srgbClr val="0000CC"/>
                </a:solidFill>
              </a:rPr>
              <a:t>isCongener</a:t>
            </a:r>
            <a:r>
              <a:rPr lang="en-US" altLang="zh-CN" sz="1200" b="0" dirty="0">
                <a:solidFill>
                  <a:srgbClr val="0000CC"/>
                </a:solidFill>
              </a:rPr>
              <a:t>(char c1, char c2);</a:t>
            </a:r>
            <a:endParaRPr lang="en-US" altLang="zh-CN" sz="1200" b="0" kern="0" dirty="0">
              <a:latin typeface="+mn-lt"/>
            </a:endParaRP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 err="1">
                <a:latin typeface="+mn-lt"/>
              </a:rPr>
              <a:t>int</a:t>
            </a:r>
            <a:r>
              <a:rPr lang="en-US" altLang="zh-CN" sz="1200" b="0" kern="0" dirty="0">
                <a:latin typeface="+mn-lt"/>
              </a:rPr>
              <a:t> main()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{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char c,s1[MAXLINE],s2[MAXLINE];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</a:t>
            </a:r>
            <a:r>
              <a:rPr lang="en-US" altLang="zh-CN" sz="1200" b="0" kern="0" dirty="0" err="1">
                <a:latin typeface="+mn-lt"/>
              </a:rPr>
              <a:t>int</a:t>
            </a:r>
            <a:r>
              <a:rPr lang="en-US" altLang="zh-CN" sz="1200" b="0" kern="0" dirty="0">
                <a:latin typeface="+mn-lt"/>
              </a:rPr>
              <a:t> </a:t>
            </a:r>
            <a:r>
              <a:rPr lang="en-US" altLang="zh-CN" sz="1200" b="0" kern="0" dirty="0" err="1">
                <a:latin typeface="+mn-lt"/>
              </a:rPr>
              <a:t>i,j</a:t>
            </a:r>
            <a:r>
              <a:rPr lang="en-US" altLang="zh-CN" sz="1200" b="0" kern="0" dirty="0">
                <a:latin typeface="+mn-lt"/>
              </a:rPr>
              <a:t>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</a:t>
            </a:r>
            <a:r>
              <a:rPr lang="en-US" altLang="zh-CN" sz="1200" b="0" kern="0" dirty="0" err="1">
                <a:latin typeface="+mn-lt"/>
              </a:rPr>
              <a:t>i</a:t>
            </a:r>
            <a:r>
              <a:rPr lang="en-US" altLang="zh-CN" sz="1200" b="0" kern="0" dirty="0">
                <a:latin typeface="+mn-lt"/>
              </a:rPr>
              <a:t> = j = 0;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gets(s1);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while(s1[</a:t>
            </a:r>
            <a:r>
              <a:rPr lang="en-US" altLang="zh-CN" sz="1200" b="0" kern="0" dirty="0" err="1">
                <a:latin typeface="+mn-lt"/>
              </a:rPr>
              <a:t>i</a:t>
            </a:r>
            <a:r>
              <a:rPr lang="en-US" altLang="zh-CN" sz="1200" b="0" kern="0" dirty="0">
                <a:latin typeface="+mn-lt"/>
              </a:rPr>
              <a:t>] != '\0'){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    s2[j++] = s1[</a:t>
            </a:r>
            <a:r>
              <a:rPr lang="en-US" altLang="zh-CN" sz="1200" b="0" kern="0" dirty="0" err="1">
                <a:latin typeface="+mn-lt"/>
              </a:rPr>
              <a:t>i</a:t>
            </a:r>
            <a:r>
              <a:rPr lang="en-US" altLang="zh-CN" sz="1200" b="0" kern="0" dirty="0">
                <a:latin typeface="+mn-lt"/>
              </a:rPr>
              <a:t>];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    if(s1[i+1] == '-' &amp;&amp; s1[</a:t>
            </a:r>
            <a:r>
              <a:rPr lang="en-US" altLang="zh-CN" sz="1200" b="0" kern="0" dirty="0" err="1">
                <a:latin typeface="+mn-lt"/>
              </a:rPr>
              <a:t>i</a:t>
            </a:r>
            <a:r>
              <a:rPr lang="en-US" altLang="zh-CN" sz="1200" b="0" kern="0" dirty="0">
                <a:latin typeface="+mn-lt"/>
              </a:rPr>
              <a:t>] &lt; s1[i+2]){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defRPr/>
            </a:pPr>
            <a:r>
              <a:rPr lang="en-US" altLang="zh-CN" sz="1200" b="0" kern="0" dirty="0">
                <a:latin typeface="+mn-lt"/>
              </a:rPr>
              <a:t>	        </a:t>
            </a:r>
            <a:r>
              <a:rPr lang="en-US" altLang="zh-CN" sz="1200" kern="0" dirty="0">
                <a:solidFill>
                  <a:srgbClr val="0000CC"/>
                </a:solidFill>
                <a:latin typeface="+mn-lt"/>
              </a:rPr>
              <a:t>for(c = s1[</a:t>
            </a:r>
            <a:r>
              <a:rPr lang="en-US" altLang="zh-CN" sz="1200" kern="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sz="1200" kern="0" dirty="0">
                <a:solidFill>
                  <a:srgbClr val="0000CC"/>
                </a:solidFill>
                <a:latin typeface="+mn-lt"/>
              </a:rPr>
              <a:t>]+1; (c &lt; s1[i+2])</a:t>
            </a:r>
            <a:r>
              <a:rPr lang="en-US" altLang="zh-CN" sz="1200" dirty="0"/>
              <a:t> &amp;&amp; </a:t>
            </a:r>
            <a:r>
              <a:rPr lang="en-US" altLang="zh-CN" sz="1200" dirty="0" err="1">
                <a:solidFill>
                  <a:srgbClr val="0000CC"/>
                </a:solidFill>
              </a:rPr>
              <a:t>isCongener</a:t>
            </a:r>
            <a:r>
              <a:rPr lang="en-US" altLang="zh-CN" sz="1200" dirty="0">
                <a:solidFill>
                  <a:srgbClr val="0000CC"/>
                </a:solidFill>
              </a:rPr>
              <a:t>(s1[</a:t>
            </a:r>
            <a:r>
              <a:rPr lang="en-US" altLang="zh-CN" sz="1200" dirty="0" err="1">
                <a:solidFill>
                  <a:srgbClr val="0000CC"/>
                </a:solidFill>
              </a:rPr>
              <a:t>i</a:t>
            </a:r>
            <a:r>
              <a:rPr lang="en-US" altLang="zh-CN" sz="1200" dirty="0">
                <a:solidFill>
                  <a:srgbClr val="0000CC"/>
                </a:solidFill>
              </a:rPr>
              <a:t>],s1[i+2])</a:t>
            </a:r>
            <a:r>
              <a:rPr lang="en-US" altLang="zh-CN" sz="1200" dirty="0"/>
              <a:t> </a:t>
            </a:r>
            <a:r>
              <a:rPr lang="en-US" altLang="zh-CN" sz="1200" kern="0" dirty="0">
                <a:solidFill>
                  <a:srgbClr val="0000CC"/>
                </a:solidFill>
                <a:latin typeface="+mn-lt"/>
              </a:rPr>
              <a:t>; </a:t>
            </a:r>
            <a:r>
              <a:rPr lang="en-US" altLang="zh-CN" sz="1200" kern="0" dirty="0" err="1">
                <a:solidFill>
                  <a:srgbClr val="0000CC"/>
                </a:solidFill>
                <a:latin typeface="+mn-lt"/>
              </a:rPr>
              <a:t>c++</a:t>
            </a:r>
            <a:r>
              <a:rPr lang="en-US" altLang="zh-CN" sz="1200" kern="0" dirty="0">
                <a:solidFill>
                  <a:srgbClr val="0000CC"/>
                </a:solidFill>
                <a:latin typeface="+mn-lt"/>
              </a:rPr>
              <a:t>)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	s2[j++] = c;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        </a:t>
            </a:r>
            <a:r>
              <a:rPr lang="en-US" altLang="zh-CN" sz="1200" b="0" kern="0" dirty="0" err="1">
                <a:latin typeface="+mn-lt"/>
              </a:rPr>
              <a:t>i</a:t>
            </a:r>
            <a:r>
              <a:rPr lang="en-US" altLang="zh-CN" sz="1200" b="0" kern="0" dirty="0">
                <a:latin typeface="+mn-lt"/>
              </a:rPr>
              <a:t> = i+2;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    }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    else </a:t>
            </a:r>
            <a:r>
              <a:rPr lang="en-US" altLang="zh-CN" sz="1200" b="0" kern="0" dirty="0" err="1">
                <a:latin typeface="+mn-lt"/>
              </a:rPr>
              <a:t>i</a:t>
            </a:r>
            <a:r>
              <a:rPr lang="en-US" altLang="zh-CN" sz="1200" b="0" kern="0" dirty="0">
                <a:latin typeface="+mn-lt"/>
              </a:rPr>
              <a:t>++;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}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</a:t>
            </a:r>
            <a:r>
              <a:rPr lang="en-US" altLang="zh-CN" sz="1200" kern="0" dirty="0">
                <a:solidFill>
                  <a:srgbClr val="0000CC"/>
                </a:solidFill>
                <a:latin typeface="+mn-lt"/>
              </a:rPr>
              <a:t>s2[j] = '\0';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puts(s2);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	return 0;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200" b="0" kern="0" dirty="0">
                <a:latin typeface="+mn-lt"/>
              </a:rPr>
              <a:t>}</a:t>
            </a:r>
          </a:p>
        </p:txBody>
      </p:sp>
      <p:sp>
        <p:nvSpPr>
          <p:cNvPr id="47110" name="TextBox 7"/>
          <p:cNvSpPr txBox="1">
            <a:spLocks noChangeArrowheads="1"/>
          </p:cNvSpPr>
          <p:nvPr/>
        </p:nvSpPr>
        <p:spPr bwMode="auto">
          <a:xfrm>
            <a:off x="5399088" y="4611688"/>
            <a:ext cx="3744912" cy="224631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0" dirty="0" err="1">
                <a:solidFill>
                  <a:srgbClr val="0000CC"/>
                </a:solidFill>
              </a:rPr>
              <a:t>int</a:t>
            </a:r>
            <a:r>
              <a:rPr lang="en-US" altLang="zh-CN" sz="1400" b="0" dirty="0">
                <a:solidFill>
                  <a:srgbClr val="0000CC"/>
                </a:solidFill>
              </a:rPr>
              <a:t> </a:t>
            </a:r>
            <a:r>
              <a:rPr lang="en-US" altLang="zh-CN" sz="1400" b="0" dirty="0" err="1">
                <a:solidFill>
                  <a:srgbClr val="0000CC"/>
                </a:solidFill>
              </a:rPr>
              <a:t>isCongener</a:t>
            </a:r>
            <a:r>
              <a:rPr lang="en-US" altLang="zh-CN" sz="1400" b="0" dirty="0">
                <a:solidFill>
                  <a:srgbClr val="0000CC"/>
                </a:solidFill>
              </a:rPr>
              <a:t>(char c1, char c2)</a:t>
            </a:r>
          </a:p>
          <a:p>
            <a:pPr eaLnBrk="0" hangingPunct="0"/>
            <a:r>
              <a:rPr lang="en-US" altLang="zh-CN" sz="1400" b="0" dirty="0">
                <a:solidFill>
                  <a:srgbClr val="0000CC"/>
                </a:solidFill>
              </a:rPr>
              <a:t>{</a:t>
            </a:r>
          </a:p>
          <a:p>
            <a:pPr eaLnBrk="0" hangingPunct="0"/>
            <a:r>
              <a:rPr lang="en-US" altLang="zh-CN" sz="1400" b="0" dirty="0">
                <a:solidFill>
                  <a:srgbClr val="0000CC"/>
                </a:solidFill>
              </a:rPr>
              <a:t>    if(</a:t>
            </a:r>
            <a:r>
              <a:rPr lang="en-US" altLang="zh-CN" sz="1400" b="0" dirty="0" err="1">
                <a:solidFill>
                  <a:srgbClr val="0000CC"/>
                </a:solidFill>
              </a:rPr>
              <a:t>isupper</a:t>
            </a:r>
            <a:r>
              <a:rPr lang="en-US" altLang="zh-CN" sz="1400" b="0" dirty="0">
                <a:solidFill>
                  <a:srgbClr val="0000CC"/>
                </a:solidFill>
              </a:rPr>
              <a:t>(c1) &amp;&amp; </a:t>
            </a:r>
            <a:r>
              <a:rPr lang="en-US" altLang="zh-CN" sz="1400" b="0" dirty="0" err="1">
                <a:solidFill>
                  <a:srgbClr val="0000CC"/>
                </a:solidFill>
              </a:rPr>
              <a:t>isupper</a:t>
            </a:r>
            <a:r>
              <a:rPr lang="en-US" altLang="zh-CN" sz="1400" b="0" dirty="0">
                <a:solidFill>
                  <a:srgbClr val="0000CC"/>
                </a:solidFill>
              </a:rPr>
              <a:t>(c2))</a:t>
            </a:r>
          </a:p>
          <a:p>
            <a:pPr eaLnBrk="0" hangingPunct="0"/>
            <a:r>
              <a:rPr lang="en-US" altLang="zh-CN" sz="1400" b="0" dirty="0">
                <a:solidFill>
                  <a:srgbClr val="0000CC"/>
                </a:solidFill>
              </a:rPr>
              <a:t>        return 1;</a:t>
            </a:r>
          </a:p>
          <a:p>
            <a:pPr eaLnBrk="0" hangingPunct="0"/>
            <a:r>
              <a:rPr lang="en-US" altLang="zh-CN" sz="1400" b="0" dirty="0">
                <a:solidFill>
                  <a:srgbClr val="0000CC"/>
                </a:solidFill>
              </a:rPr>
              <a:t>    if(</a:t>
            </a:r>
            <a:r>
              <a:rPr lang="en-US" altLang="zh-CN" sz="1400" b="0" dirty="0" err="1">
                <a:solidFill>
                  <a:srgbClr val="0000CC"/>
                </a:solidFill>
              </a:rPr>
              <a:t>islower</a:t>
            </a:r>
            <a:r>
              <a:rPr lang="en-US" altLang="zh-CN" sz="1400" b="0" dirty="0">
                <a:solidFill>
                  <a:srgbClr val="0000CC"/>
                </a:solidFill>
              </a:rPr>
              <a:t>(c1) &amp;&amp; </a:t>
            </a:r>
            <a:r>
              <a:rPr lang="en-US" altLang="zh-CN" sz="1400" b="0" dirty="0" err="1">
                <a:solidFill>
                  <a:srgbClr val="0000CC"/>
                </a:solidFill>
              </a:rPr>
              <a:t>islower</a:t>
            </a:r>
            <a:r>
              <a:rPr lang="en-US" altLang="zh-CN" sz="1400" b="0" dirty="0">
                <a:solidFill>
                  <a:srgbClr val="0000CC"/>
                </a:solidFill>
              </a:rPr>
              <a:t>(c2))</a:t>
            </a:r>
          </a:p>
          <a:p>
            <a:pPr eaLnBrk="0" hangingPunct="0"/>
            <a:r>
              <a:rPr lang="en-US" altLang="zh-CN" sz="1400" b="0" dirty="0">
                <a:solidFill>
                  <a:srgbClr val="0000CC"/>
                </a:solidFill>
              </a:rPr>
              <a:t>        return 1;</a:t>
            </a:r>
          </a:p>
          <a:p>
            <a:pPr eaLnBrk="0" hangingPunct="0"/>
            <a:r>
              <a:rPr lang="en-US" altLang="zh-CN" sz="1400" b="0" dirty="0">
                <a:solidFill>
                  <a:srgbClr val="0000CC"/>
                </a:solidFill>
              </a:rPr>
              <a:t>    if(</a:t>
            </a:r>
            <a:r>
              <a:rPr lang="en-US" altLang="zh-CN" sz="1400" b="0" dirty="0" err="1">
                <a:solidFill>
                  <a:srgbClr val="0000CC"/>
                </a:solidFill>
              </a:rPr>
              <a:t>isdigit</a:t>
            </a:r>
            <a:r>
              <a:rPr lang="en-US" altLang="zh-CN" sz="1400" b="0" dirty="0">
                <a:solidFill>
                  <a:srgbClr val="0000CC"/>
                </a:solidFill>
              </a:rPr>
              <a:t>(c1) &amp;&amp; </a:t>
            </a:r>
            <a:r>
              <a:rPr lang="en-US" altLang="zh-CN" sz="1400" b="0" dirty="0" err="1">
                <a:solidFill>
                  <a:srgbClr val="0000CC"/>
                </a:solidFill>
              </a:rPr>
              <a:t>isdigit</a:t>
            </a:r>
            <a:r>
              <a:rPr lang="en-US" altLang="zh-CN" sz="1400" b="0" dirty="0">
                <a:solidFill>
                  <a:srgbClr val="0000CC"/>
                </a:solidFill>
              </a:rPr>
              <a:t>(c2))</a:t>
            </a:r>
          </a:p>
          <a:p>
            <a:pPr eaLnBrk="0" hangingPunct="0"/>
            <a:r>
              <a:rPr lang="en-US" altLang="zh-CN" sz="1400" b="0" dirty="0">
                <a:solidFill>
                  <a:srgbClr val="0000CC"/>
                </a:solidFill>
              </a:rPr>
              <a:t>        return 1;</a:t>
            </a:r>
          </a:p>
          <a:p>
            <a:pPr eaLnBrk="0" hangingPunct="0"/>
            <a:r>
              <a:rPr lang="en-US" altLang="zh-CN" sz="1400" b="0" dirty="0">
                <a:solidFill>
                  <a:srgbClr val="0000CC"/>
                </a:solidFill>
              </a:rPr>
              <a:t>    return 0;</a:t>
            </a:r>
          </a:p>
          <a:p>
            <a:pPr eaLnBrk="0" hangingPunct="0"/>
            <a:r>
              <a:rPr lang="en-US" altLang="zh-CN" sz="1400" b="0" dirty="0">
                <a:solidFill>
                  <a:srgbClr val="0000CC"/>
                </a:solidFill>
              </a:rPr>
              <a:t>}</a:t>
            </a:r>
            <a:endParaRPr lang="en-US" altLang="zh-CN" sz="1600" b="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4813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2ABC8C-E9BA-401A-8317-70A155629D0C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4813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3.4</a:t>
            </a:r>
            <a:r>
              <a:rPr lang="zh-CN" altLang="en-US">
                <a:ea typeface="宋体" pitchFamily="2" charset="-122"/>
              </a:rPr>
              <a:t>：多项式相加</a:t>
            </a:r>
          </a:p>
        </p:txBody>
      </p:sp>
      <p:sp>
        <p:nvSpPr>
          <p:cNvPr id="48133" name="矩形 4"/>
          <p:cNvSpPr>
            <a:spLocks noChangeArrowheads="1"/>
          </p:cNvSpPr>
          <p:nvPr/>
        </p:nvSpPr>
        <p:spPr bwMode="auto">
          <a:xfrm>
            <a:off x="857250" y="1143000"/>
            <a:ext cx="7386638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dirty="0"/>
              <a:t>【</a:t>
            </a:r>
            <a:r>
              <a:rPr lang="zh-CN" altLang="en-US" sz="1600" dirty="0"/>
              <a:t>问题描述</a:t>
            </a:r>
            <a:r>
              <a:rPr lang="en-US" altLang="zh-CN" sz="1600" dirty="0"/>
              <a:t>】</a:t>
            </a:r>
            <a:r>
              <a:rPr lang="zh-CN" altLang="en-US" sz="1600" b="0" dirty="0"/>
              <a:t>编写一个程序实现两个一元多项式相加。</a:t>
            </a:r>
          </a:p>
          <a:p>
            <a:pPr eaLnBrk="0" hangingPunct="0"/>
            <a:r>
              <a:rPr lang="en-US" altLang="zh-CN" sz="1600" dirty="0"/>
              <a:t>【</a:t>
            </a:r>
            <a:r>
              <a:rPr lang="zh-CN" altLang="en-US" sz="1600" dirty="0"/>
              <a:t>输入形式</a:t>
            </a:r>
            <a:r>
              <a:rPr lang="en-US" altLang="zh-CN" sz="1600" dirty="0"/>
              <a:t>】</a:t>
            </a:r>
            <a:r>
              <a:rPr lang="zh-CN" altLang="en-US" sz="1600" b="0" dirty="0"/>
              <a:t>从标准输入中读入两行以空格分隔的整数，每一行代表一个多项式，且该多项式中各项的系数均为</a:t>
            </a:r>
            <a:r>
              <a:rPr lang="en-US" altLang="zh-CN" sz="1600" b="0" dirty="0"/>
              <a:t>0</a:t>
            </a:r>
            <a:r>
              <a:rPr lang="zh-CN" altLang="en-US" sz="1600" b="0" dirty="0"/>
              <a:t>或正整数，最高幂次不超过</a:t>
            </a:r>
            <a:r>
              <a:rPr lang="en-US" altLang="zh-CN" sz="1600" b="0" dirty="0"/>
              <a:t>50</a:t>
            </a:r>
            <a:r>
              <a:rPr lang="zh-CN" altLang="en-US" sz="1600" b="0" dirty="0"/>
              <a:t>。对于多项式 </a:t>
            </a:r>
            <a:r>
              <a:rPr lang="en-US" altLang="zh-CN" sz="1600" b="0" dirty="0" err="1"/>
              <a:t>a</a:t>
            </a:r>
            <a:r>
              <a:rPr lang="en-US" altLang="zh-CN" sz="1600" b="0" baseline="30000" dirty="0" err="1"/>
              <a:t>n</a:t>
            </a:r>
            <a:r>
              <a:rPr lang="en-US" altLang="zh-CN" sz="1600" b="0" dirty="0" err="1"/>
              <a:t>x</a:t>
            </a:r>
            <a:r>
              <a:rPr lang="en-US" altLang="zh-CN" sz="1600" b="0" baseline="30000" dirty="0" err="1"/>
              <a:t>n</a:t>
            </a:r>
            <a:r>
              <a:rPr lang="en-US" altLang="zh-CN" sz="1600" b="0" dirty="0"/>
              <a:t> +  a</a:t>
            </a:r>
            <a:r>
              <a:rPr lang="en-US" altLang="zh-CN" sz="1600" b="0" baseline="30000" dirty="0"/>
              <a:t>n-1</a:t>
            </a:r>
            <a:r>
              <a:rPr lang="en-US" altLang="zh-CN" sz="1600" b="0" dirty="0"/>
              <a:t>x</a:t>
            </a:r>
            <a:r>
              <a:rPr lang="en-US" altLang="zh-CN" sz="1600" b="0" baseline="30000" dirty="0"/>
              <a:t>n-1</a:t>
            </a:r>
            <a:r>
              <a:rPr lang="en-US" altLang="zh-CN" sz="1600" b="0" dirty="0"/>
              <a:t>+ … + a</a:t>
            </a:r>
            <a:r>
              <a:rPr lang="en-US" altLang="zh-CN" sz="1600" b="0" baseline="30000" dirty="0"/>
              <a:t>1</a:t>
            </a:r>
            <a:r>
              <a:rPr lang="en-US" altLang="zh-CN" sz="1600" b="0" dirty="0"/>
              <a:t>x</a:t>
            </a:r>
            <a:r>
              <a:rPr lang="en-US" altLang="zh-CN" sz="1600" b="0" baseline="30000" dirty="0"/>
              <a:t>1</a:t>
            </a:r>
            <a:r>
              <a:rPr lang="en-US" altLang="zh-CN" sz="1600" b="0" dirty="0"/>
              <a:t> + a</a:t>
            </a:r>
            <a:r>
              <a:rPr lang="en-US" altLang="zh-CN" sz="1600" b="0" baseline="30000" dirty="0"/>
              <a:t>0</a:t>
            </a:r>
            <a:r>
              <a:rPr lang="en-US" altLang="zh-CN" sz="1600" b="0" dirty="0"/>
              <a:t>x</a:t>
            </a:r>
            <a:r>
              <a:rPr lang="en-US" altLang="zh-CN" sz="1600" b="0" baseline="30000" dirty="0"/>
              <a:t>0</a:t>
            </a:r>
            <a:r>
              <a:rPr lang="en-US" altLang="zh-CN" sz="1600" b="0" dirty="0"/>
              <a:t>  </a:t>
            </a:r>
            <a:r>
              <a:rPr lang="zh-CN" altLang="en-US" sz="1600" b="0" dirty="0"/>
              <a:t>（</a:t>
            </a:r>
            <a:r>
              <a:rPr lang="en-US" altLang="zh-CN" sz="1600" b="0" dirty="0"/>
              <a:t>n≤50</a:t>
            </a:r>
            <a:r>
              <a:rPr lang="zh-CN" altLang="en-US" sz="1600" b="0" dirty="0"/>
              <a:t>）的输入方法如下： </a:t>
            </a:r>
            <a:endParaRPr lang="en-US" altLang="zh-CN" sz="1600" b="0" dirty="0"/>
          </a:p>
          <a:p>
            <a:pPr eaLnBrk="0" hangingPunct="0"/>
            <a:r>
              <a:rPr lang="en-US" altLang="zh-CN" sz="1600" b="0" dirty="0"/>
              <a:t>         a</a:t>
            </a:r>
            <a:r>
              <a:rPr lang="en-US" altLang="zh-CN" sz="1600" b="0" baseline="30000" dirty="0"/>
              <a:t>n</a:t>
            </a:r>
            <a:r>
              <a:rPr lang="en-US" altLang="zh-CN" sz="1600" b="0" dirty="0"/>
              <a:t>  n  a</a:t>
            </a:r>
            <a:r>
              <a:rPr lang="en-US" altLang="zh-CN" sz="1600" b="0" baseline="30000" dirty="0"/>
              <a:t>n-1</a:t>
            </a:r>
            <a:r>
              <a:rPr lang="en-US" altLang="zh-CN" sz="1600" b="0" dirty="0"/>
              <a:t>  n-1 …  a</a:t>
            </a:r>
            <a:r>
              <a:rPr lang="en-US" altLang="zh-CN" sz="1600" b="0" baseline="30000" dirty="0"/>
              <a:t>1</a:t>
            </a:r>
            <a:r>
              <a:rPr lang="en-US" altLang="zh-CN" sz="1600" b="0" dirty="0"/>
              <a:t>  1  a</a:t>
            </a:r>
            <a:r>
              <a:rPr lang="en-US" altLang="zh-CN" sz="1600" b="0" baseline="30000" dirty="0"/>
              <a:t>0</a:t>
            </a:r>
            <a:r>
              <a:rPr lang="en-US" altLang="zh-CN" sz="1600" b="0" dirty="0"/>
              <a:t>  0</a:t>
            </a:r>
            <a:r>
              <a:rPr lang="en-US" altLang="zh-CN" sz="1600" dirty="0"/>
              <a:t> </a:t>
            </a:r>
          </a:p>
          <a:p>
            <a:pPr eaLnBrk="0" hangingPunct="0"/>
            <a:r>
              <a:rPr lang="zh-CN" altLang="en-US" sz="1600" b="0" dirty="0"/>
              <a:t>即相邻两个整数分别表示表达式中一项的系数和指数。在输入中只出现系数不为</a:t>
            </a:r>
            <a:r>
              <a:rPr lang="en-US" altLang="zh-CN" sz="1600" b="0" dirty="0"/>
              <a:t>0</a:t>
            </a:r>
            <a:r>
              <a:rPr lang="zh-CN" altLang="en-US" sz="1600" b="0" dirty="0"/>
              <a:t>的项。</a:t>
            </a:r>
          </a:p>
          <a:p>
            <a:pPr eaLnBrk="0" hangingPunct="0"/>
            <a:r>
              <a:rPr lang="en-US" altLang="zh-CN" sz="1600" dirty="0"/>
              <a:t>【</a:t>
            </a:r>
            <a:r>
              <a:rPr lang="zh-CN" altLang="en-US" sz="1600" dirty="0"/>
              <a:t>输出形式</a:t>
            </a:r>
            <a:r>
              <a:rPr lang="en-US" altLang="zh-CN" sz="1600" dirty="0"/>
              <a:t>】</a:t>
            </a:r>
            <a:r>
              <a:rPr lang="zh-CN" altLang="en-US" sz="1600" b="0" dirty="0"/>
              <a:t>将运算结果输出到屏幕。将系数不为</a:t>
            </a:r>
            <a:r>
              <a:rPr lang="en-US" altLang="zh-CN" sz="1600" b="0" dirty="0"/>
              <a:t>0</a:t>
            </a:r>
            <a:r>
              <a:rPr lang="zh-CN" altLang="en-US" sz="1600" b="0" dirty="0"/>
              <a:t>的项按指数从高到低的顺序输出，每次输出其系数和指数，均以一个空格分隔。最后要求换行。</a:t>
            </a:r>
          </a:p>
          <a:p>
            <a:pPr eaLnBrk="0" hangingPunct="0"/>
            <a:r>
              <a:rPr lang="en-US" altLang="zh-CN" sz="1600" dirty="0"/>
              <a:t>【</a:t>
            </a:r>
            <a:r>
              <a:rPr lang="zh-CN" altLang="en-US" sz="1600" dirty="0"/>
              <a:t>样例输入</a:t>
            </a:r>
            <a:r>
              <a:rPr lang="en-US" altLang="zh-CN" sz="1600" dirty="0"/>
              <a:t>】</a:t>
            </a:r>
          </a:p>
          <a:p>
            <a:pPr eaLnBrk="0" hangingPunct="0"/>
            <a:r>
              <a:rPr lang="en-US" altLang="zh-CN" sz="1600" b="0" dirty="0"/>
              <a:t>54  8  2  6  7  3  25  1  78  0 </a:t>
            </a:r>
          </a:p>
          <a:p>
            <a:pPr eaLnBrk="0" hangingPunct="0"/>
            <a:r>
              <a:rPr lang="en-US" altLang="zh-CN" sz="1600" b="0" dirty="0"/>
              <a:t>43  7  4  2  8  1</a:t>
            </a:r>
            <a:r>
              <a:rPr lang="en-US" altLang="zh-CN" sz="1600" dirty="0"/>
              <a:t>   </a:t>
            </a:r>
          </a:p>
          <a:p>
            <a:pPr eaLnBrk="0" hangingPunct="0"/>
            <a:r>
              <a:rPr lang="en-US" altLang="zh-CN" sz="1600" dirty="0"/>
              <a:t>【</a:t>
            </a:r>
            <a:r>
              <a:rPr lang="zh-CN" altLang="en-US" sz="1600" dirty="0"/>
              <a:t>样例输出</a:t>
            </a:r>
            <a:r>
              <a:rPr lang="en-US" altLang="zh-CN" sz="1600" dirty="0"/>
              <a:t>】</a:t>
            </a:r>
          </a:p>
          <a:p>
            <a:pPr eaLnBrk="0" hangingPunct="0"/>
            <a:r>
              <a:rPr lang="en-US" altLang="zh-CN" sz="1600" b="0" dirty="0"/>
              <a:t>54  8  43  7  2  6  7  3  4  2  33  1  78  0</a:t>
            </a:r>
          </a:p>
          <a:p>
            <a:pPr eaLnBrk="0" hangingPunct="0"/>
            <a:r>
              <a:rPr lang="en-US" altLang="zh-CN" sz="1600" dirty="0"/>
              <a:t>【</a:t>
            </a:r>
            <a:r>
              <a:rPr lang="zh-CN" altLang="en-US" sz="1600" dirty="0"/>
              <a:t>样例说明</a:t>
            </a:r>
            <a:r>
              <a:rPr lang="en-US" altLang="zh-CN" sz="1600" dirty="0"/>
              <a:t>】</a:t>
            </a:r>
            <a:r>
              <a:rPr lang="zh-CN" altLang="en-US" sz="1600" b="0" dirty="0"/>
              <a:t>输入的两行分别代表如下表达式： </a:t>
            </a:r>
          </a:p>
          <a:p>
            <a:pPr eaLnBrk="0" hangingPunct="0"/>
            <a:r>
              <a:rPr lang="en-US" altLang="zh-CN" sz="1600" b="0" dirty="0"/>
              <a:t>54x</a:t>
            </a:r>
            <a:r>
              <a:rPr lang="en-US" altLang="zh-CN" sz="1600" b="0" baseline="30000" dirty="0"/>
              <a:t>8</a:t>
            </a:r>
            <a:r>
              <a:rPr lang="en-US" altLang="zh-CN" sz="1600" b="0" dirty="0"/>
              <a:t> + 2x</a:t>
            </a:r>
            <a:r>
              <a:rPr lang="en-US" altLang="zh-CN" sz="1600" b="0" baseline="30000" dirty="0"/>
              <a:t>6</a:t>
            </a:r>
            <a:r>
              <a:rPr lang="en-US" altLang="zh-CN" sz="1600" b="0" dirty="0"/>
              <a:t> + 7x</a:t>
            </a:r>
            <a:r>
              <a:rPr lang="en-US" altLang="zh-CN" sz="1600" b="0" baseline="30000" dirty="0"/>
              <a:t>3</a:t>
            </a:r>
            <a:r>
              <a:rPr lang="en-US" altLang="zh-CN" sz="1600" b="0" dirty="0"/>
              <a:t> + 25x + 78 </a:t>
            </a:r>
          </a:p>
          <a:p>
            <a:pPr eaLnBrk="0" hangingPunct="0"/>
            <a:r>
              <a:rPr lang="en-US" altLang="zh-CN" sz="1600" b="0" dirty="0"/>
              <a:t>43x</a:t>
            </a:r>
            <a:r>
              <a:rPr lang="en-US" altLang="zh-CN" sz="1600" b="0" baseline="30000" dirty="0"/>
              <a:t>7</a:t>
            </a:r>
            <a:r>
              <a:rPr lang="en-US" altLang="zh-CN" sz="1600" b="0" dirty="0"/>
              <a:t> + 4x</a:t>
            </a:r>
            <a:r>
              <a:rPr lang="en-US" altLang="zh-CN" sz="1600" b="0" baseline="30000" dirty="0"/>
              <a:t>2</a:t>
            </a:r>
            <a:r>
              <a:rPr lang="en-US" altLang="zh-CN" sz="1600" b="0" dirty="0"/>
              <a:t> + 8x </a:t>
            </a:r>
          </a:p>
          <a:p>
            <a:pPr eaLnBrk="0" hangingPunct="0"/>
            <a:r>
              <a:rPr lang="zh-CN" altLang="en-US" sz="1600" b="0" dirty="0"/>
              <a:t>其和为 </a:t>
            </a:r>
          </a:p>
          <a:p>
            <a:pPr eaLnBrk="0" hangingPunct="0"/>
            <a:r>
              <a:rPr lang="en-US" altLang="zh-CN" sz="1600" b="0" dirty="0"/>
              <a:t>54x</a:t>
            </a:r>
            <a:r>
              <a:rPr lang="en-US" altLang="zh-CN" sz="1600" b="0" baseline="30000" dirty="0"/>
              <a:t>8</a:t>
            </a:r>
            <a:r>
              <a:rPr lang="en-US" altLang="zh-CN" sz="1600" b="0" dirty="0"/>
              <a:t> + 43x</a:t>
            </a:r>
            <a:r>
              <a:rPr lang="en-US" altLang="zh-CN" sz="1600" b="0" baseline="30000" dirty="0"/>
              <a:t>7</a:t>
            </a:r>
            <a:r>
              <a:rPr lang="en-US" altLang="zh-CN" sz="1600" b="0" dirty="0"/>
              <a:t> + 2x</a:t>
            </a:r>
            <a:r>
              <a:rPr lang="en-US" altLang="zh-CN" sz="1600" b="0" baseline="30000" dirty="0"/>
              <a:t>6</a:t>
            </a:r>
            <a:r>
              <a:rPr lang="en-US" altLang="zh-CN" sz="1600" b="0" dirty="0"/>
              <a:t> + 7x</a:t>
            </a:r>
            <a:r>
              <a:rPr lang="en-US" altLang="zh-CN" sz="1600" b="0" baseline="30000" dirty="0"/>
              <a:t>3</a:t>
            </a:r>
            <a:r>
              <a:rPr lang="en-US" altLang="zh-CN" sz="1600" b="0" dirty="0"/>
              <a:t> + 4x</a:t>
            </a:r>
            <a:r>
              <a:rPr lang="en-US" altLang="zh-CN" sz="1600" b="0" baseline="30000" dirty="0"/>
              <a:t>2</a:t>
            </a:r>
            <a:r>
              <a:rPr lang="en-US" altLang="zh-CN" sz="1600" b="0" dirty="0"/>
              <a:t> + 33x + 78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4915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B8EFBA-746C-46A9-A89A-30A838FB451D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4915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3.4</a:t>
            </a:r>
            <a:r>
              <a:rPr lang="zh-CN" altLang="en-US">
                <a:ea typeface="宋体" pitchFamily="2" charset="-122"/>
              </a:rPr>
              <a:t>：问题分析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77900" y="1447800"/>
            <a:ext cx="7265988" cy="2767013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如何读取输入的数据？</a:t>
            </a:r>
          </a:p>
          <a:p>
            <a:pPr lvl="1"/>
            <a:r>
              <a:rPr lang="zh-CN" altLang="en-US" b="1">
                <a:ea typeface="宋体" pitchFamily="2" charset="-122"/>
              </a:rPr>
              <a:t>输入的数据项个数未知（最多不超过</a:t>
            </a:r>
            <a:r>
              <a:rPr lang="en-US" altLang="zh-CN" b="1">
                <a:ea typeface="宋体" pitchFamily="2" charset="-122"/>
              </a:rPr>
              <a:t>51x2=102</a:t>
            </a:r>
            <a:r>
              <a:rPr lang="zh-CN" altLang="en-US" b="1">
                <a:ea typeface="宋体" pitchFamily="2" charset="-122"/>
              </a:rPr>
              <a:t>）</a:t>
            </a:r>
          </a:p>
          <a:p>
            <a:pPr lvl="1"/>
            <a:r>
              <a:rPr lang="zh-CN" altLang="en-US" b="1">
                <a:ea typeface="宋体" pitchFamily="2" charset="-122"/>
              </a:rPr>
              <a:t>每行数据输入时没有明显结束标志（但以</a:t>
            </a:r>
            <a:r>
              <a:rPr lang="en-US" altLang="zh-CN" b="1">
                <a:ea typeface="宋体" pitchFamily="2" charset="-122"/>
              </a:rPr>
              <a:t>’\n’</a:t>
            </a:r>
            <a:r>
              <a:rPr lang="zh-CN" altLang="en-US" b="1">
                <a:ea typeface="宋体" pitchFamily="2" charset="-122"/>
              </a:rPr>
              <a:t>结束）</a:t>
            </a:r>
          </a:p>
          <a:p>
            <a:r>
              <a:rPr lang="zh-CN" altLang="en-US">
                <a:ea typeface="宋体" pitchFamily="2" charset="-122"/>
              </a:rPr>
              <a:t>如何保存输入的多项式系数和指数（数据结构设计）？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501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D18BF6-B047-4921-A238-E389C1A876B0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3.4</a:t>
            </a:r>
            <a:r>
              <a:rPr lang="zh-CN" altLang="en-US">
                <a:ea typeface="宋体" pitchFamily="2" charset="-122"/>
              </a:rPr>
              <a:t>：问题分析（续）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68413"/>
            <a:ext cx="7105650" cy="4897437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 sz="1600">
                <a:ea typeface="宋体" pitchFamily="2" charset="-122"/>
              </a:rPr>
              <a:t>如何读取输入的数据？</a:t>
            </a:r>
          </a:p>
          <a:p>
            <a:pPr lvl="1">
              <a:lnSpc>
                <a:spcPct val="70000"/>
              </a:lnSpc>
            </a:pPr>
            <a:r>
              <a:rPr lang="zh-CN" altLang="en-US" sz="1600">
                <a:ea typeface="宋体" pitchFamily="2" charset="-122"/>
              </a:rPr>
              <a:t>方法一：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设变量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a,n</a:t>
            </a: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分别存储读入项和相应项系数；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while(1){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scanf(</a:t>
            </a:r>
            <a:r>
              <a:rPr lang="en-US" altLang="zh-CN" sz="1400">
                <a:latin typeface="Arial" charset="0"/>
                <a:ea typeface="楷体_GB2312" pitchFamily="49" charset="-122"/>
              </a:rPr>
              <a:t>“</a:t>
            </a: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%d%d%c</a:t>
            </a:r>
            <a:r>
              <a:rPr lang="en-US" altLang="zh-CN" sz="1400">
                <a:latin typeface="Arial" charset="0"/>
                <a:ea typeface="楷体_GB2312" pitchFamily="49" charset="-122"/>
              </a:rPr>
              <a:t>”</a:t>
            </a: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, &amp;a, &amp;n, &amp;c);</a:t>
            </a:r>
          </a:p>
          <a:p>
            <a:pPr lvl="4" indent="0">
              <a:lnSpc>
                <a:spcPct val="80000"/>
              </a:lnSpc>
            </a:pPr>
            <a:r>
              <a:rPr lang="zh-CN" altLang="en-US" sz="1400">
                <a:latin typeface="楷体_GB2312" pitchFamily="49" charset="-122"/>
                <a:ea typeface="楷体_GB2312" pitchFamily="49" charset="-122"/>
              </a:rPr>
              <a:t>保存</a:t>
            </a: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n;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if(c == </a:t>
            </a:r>
            <a:r>
              <a:rPr lang="en-US" altLang="zh-CN" sz="1400">
                <a:latin typeface="Arial" charset="0"/>
                <a:ea typeface="楷体_GB2312" pitchFamily="49" charset="-122"/>
              </a:rPr>
              <a:t>‘</a:t>
            </a: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\n</a:t>
            </a:r>
            <a:r>
              <a:rPr lang="en-US" altLang="zh-CN" sz="1400">
                <a:latin typeface="Arial" charset="0"/>
                <a:ea typeface="楷体_GB2312" pitchFamily="49" charset="-122"/>
              </a:rPr>
              <a:t>’</a:t>
            </a: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  break;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或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do {</a:t>
            </a:r>
          </a:p>
          <a:p>
            <a:pPr lvl="4" indent="0">
              <a:lnSpc>
                <a:spcPct val="80000"/>
              </a:lnSpc>
            </a:pP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scanf(</a:t>
            </a:r>
            <a:r>
              <a:rPr lang="en-US" altLang="zh-CN" sz="1400">
                <a:latin typeface="Arial" charset="0"/>
                <a:ea typeface="楷体_GB2312" pitchFamily="49" charset="-122"/>
              </a:rPr>
              <a:t>“</a:t>
            </a: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%d%d%c</a:t>
            </a:r>
            <a:r>
              <a:rPr lang="en-US" altLang="zh-CN" sz="1400">
                <a:latin typeface="Arial" charset="0"/>
                <a:ea typeface="楷体_GB2312" pitchFamily="49" charset="-122"/>
              </a:rPr>
              <a:t>”</a:t>
            </a: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, &amp;a, &amp;n, &amp;c);</a:t>
            </a:r>
          </a:p>
          <a:p>
            <a:pPr lvl="4" indent="0">
              <a:lnSpc>
                <a:spcPct val="80000"/>
              </a:lnSpc>
            </a:pPr>
            <a:r>
              <a:rPr lang="zh-CN" altLang="en-US" sz="1400">
                <a:latin typeface="楷体_GB2312" pitchFamily="49" charset="-122"/>
                <a:ea typeface="楷体_GB2312" pitchFamily="49" charset="-122"/>
              </a:rPr>
              <a:t>保存</a:t>
            </a: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n;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} while(c != </a:t>
            </a:r>
            <a:r>
              <a:rPr lang="en-US" altLang="zh-CN" sz="1600">
                <a:latin typeface="Arial" charset="0"/>
                <a:ea typeface="楷体_GB2312" pitchFamily="49" charset="-122"/>
              </a:rPr>
              <a:t>‘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\n</a:t>
            </a:r>
            <a:r>
              <a:rPr lang="en-US" altLang="zh-CN" sz="1600">
                <a:latin typeface="Arial" charset="0"/>
                <a:ea typeface="楷体_GB2312" pitchFamily="49" charset="-122"/>
              </a:rPr>
              <a:t>’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lvl="1">
              <a:lnSpc>
                <a:spcPct val="70000"/>
              </a:lnSpc>
            </a:pPr>
            <a:r>
              <a:rPr lang="zh-CN" altLang="en-US" sz="1600">
                <a:ea typeface="宋体" pitchFamily="2" charset="-122"/>
              </a:rPr>
              <a:t>方法二：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>
                <a:latin typeface="楷体_GB2312" pitchFamily="49" charset="-122"/>
                <a:ea typeface="楷体_GB2312" pitchFamily="49" charset="-122"/>
              </a:rPr>
              <a:t>下面方法可按行依次读入一个整数：</a:t>
            </a:r>
            <a:endParaRPr lang="en-US" altLang="zh-CN" sz="1400">
              <a:latin typeface="楷体_GB2312" pitchFamily="49" charset="-122"/>
              <a:ea typeface="楷体_GB2312" pitchFamily="49" charset="-122"/>
            </a:endParaRP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gets(buf);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for(i=0;buf[i]!=‘\0’;i++){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  if(b[i]==‘ ‘|| buf[i]==‘\t’) continue;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  for(n=0;buf[i]&gt;=‘0’&amp;&amp;buf[i]&lt;=‘9’;i++)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    n = n*10+buf[i]-’0’;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400">
                <a:latin typeface="楷体_GB2312" pitchFamily="49" charset="-122"/>
                <a:ea typeface="楷体_GB2312" pitchFamily="49" charset="-122"/>
              </a:rPr>
              <a:t>保存整数</a:t>
            </a: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n;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72000" y="1268413"/>
            <a:ext cx="45720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54  8  2  6  7  3  25  1  78  0 </a:t>
            </a:r>
          </a:p>
        </p:txBody>
      </p:sp>
      <p:sp>
        <p:nvSpPr>
          <p:cNvPr id="147461" name="AutoShape 5"/>
          <p:cNvSpPr>
            <a:spLocks noChangeArrowheads="1"/>
          </p:cNvSpPr>
          <p:nvPr/>
        </p:nvSpPr>
        <p:spPr bwMode="auto">
          <a:xfrm>
            <a:off x="4716016" y="2204864"/>
            <a:ext cx="1800225" cy="719138"/>
          </a:xfrm>
          <a:prstGeom prst="wedgeRoundRectCallout">
            <a:avLst>
              <a:gd name="adj1" fmla="val -126366"/>
              <a:gd name="adj2" fmla="val 594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600">
                <a:solidFill>
                  <a:srgbClr val="0000CC"/>
                </a:solidFill>
              </a:rPr>
              <a:t>break</a:t>
            </a:r>
            <a:r>
              <a:rPr lang="zh-CN" altLang="en-US" sz="1600" b="0"/>
              <a:t>语句，用于跳出循环。</a:t>
            </a:r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4283968" y="2996952"/>
            <a:ext cx="2016125" cy="863600"/>
          </a:xfrm>
          <a:prstGeom prst="wedgeRoundRectCallout">
            <a:avLst>
              <a:gd name="adj1" fmla="val -139227"/>
              <a:gd name="adj2" fmla="val 3760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600" dirty="0" err="1">
                <a:solidFill>
                  <a:srgbClr val="0000CC"/>
                </a:solidFill>
              </a:rPr>
              <a:t>do_while</a:t>
            </a:r>
            <a:r>
              <a:rPr lang="zh-CN" altLang="en-US" sz="1600" b="0" dirty="0"/>
              <a:t>循环，一种在循环尾部进行判断的循环。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516688" y="2420938"/>
            <a:ext cx="2087562" cy="1006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方法一的缺点是回车之前不能有空格</a:t>
            </a:r>
            <a:r>
              <a:rPr lang="en-US" altLang="zh-CN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436096" y="4437112"/>
            <a:ext cx="2663825" cy="792163"/>
          </a:xfrm>
          <a:prstGeom prst="wedgeRoundRectCallout">
            <a:avLst>
              <a:gd name="adj1" fmla="val -99026"/>
              <a:gd name="adj2" fmla="val 473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600">
                <a:solidFill>
                  <a:srgbClr val="0000CC"/>
                </a:solidFill>
              </a:rPr>
              <a:t>gets(char s[ ])</a:t>
            </a:r>
            <a:r>
              <a:rPr lang="zh-CN" altLang="en-US" sz="1600" b="0"/>
              <a:t>函数从标准输入中读入一行（以回车结束）。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74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74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7461" grpId="0" animBg="1"/>
      <p:bldP spid="147462" grpId="0" animBg="1"/>
      <p:bldP spid="147465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5120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546023-6D0E-4977-BF94-824AA3BB9E0E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5120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3.4</a:t>
            </a:r>
            <a:r>
              <a:rPr lang="zh-CN" altLang="en-US">
                <a:ea typeface="宋体" pitchFamily="2" charset="-122"/>
              </a:rPr>
              <a:t>：问题分析（续）</a:t>
            </a:r>
          </a:p>
        </p:txBody>
      </p:sp>
      <p:graphicFrame>
        <p:nvGraphicFramePr>
          <p:cNvPr id="150531" name="Group 3"/>
          <p:cNvGraphicFramePr>
            <a:graphicFrameLocks noGrp="1"/>
          </p:cNvGraphicFramePr>
          <p:nvPr/>
        </p:nvGraphicFramePr>
        <p:xfrm>
          <a:off x="1285875" y="2492375"/>
          <a:ext cx="6691313" cy="665163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57313" y="2643188"/>
            <a:ext cx="6559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n       </a:t>
            </a:r>
            <a:r>
              <a:rPr lang="en-US" altLang="zh-CN">
                <a:solidFill>
                  <a:schemeClr val="bg1"/>
                </a:solidFill>
              </a:rPr>
              <a:t>n     a</a:t>
            </a:r>
            <a:r>
              <a:rPr lang="en-US" altLang="zh-CN" baseline="30000">
                <a:solidFill>
                  <a:schemeClr val="bg1"/>
                </a:solidFill>
              </a:rPr>
              <a:t>n-1</a:t>
            </a:r>
            <a:r>
              <a:rPr lang="en-US" altLang="zh-CN">
                <a:solidFill>
                  <a:schemeClr val="bg1"/>
                </a:solidFill>
              </a:rPr>
              <a:t>  n-1  …     …    …     …     a</a:t>
            </a:r>
            <a:r>
              <a:rPr lang="en-US" altLang="zh-CN" baseline="30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    1     a</a:t>
            </a:r>
            <a:r>
              <a:rPr lang="en-US" altLang="zh-CN" baseline="30000">
                <a:solidFill>
                  <a:schemeClr val="bg1"/>
                </a:solidFill>
              </a:rPr>
              <a:t>0        </a:t>
            </a:r>
            <a:r>
              <a:rPr lang="en-US" altLang="zh-CN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95513" y="1773238"/>
            <a:ext cx="4572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/>
              <a:t>54  8  2  6  7  3  25  1  78  0 </a:t>
            </a:r>
          </a:p>
        </p:txBody>
      </p:sp>
      <p:sp>
        <p:nvSpPr>
          <p:cNvPr id="12" name="下箭头 11"/>
          <p:cNvSpPr>
            <a:spLocks noChangeArrowheads="1"/>
          </p:cNvSpPr>
          <p:nvPr/>
        </p:nvSpPr>
        <p:spPr bwMode="auto">
          <a:xfrm>
            <a:off x="4211638" y="3644900"/>
            <a:ext cx="500062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47813" y="4221163"/>
          <a:ext cx="4460896" cy="6565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65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692275" y="4292600"/>
            <a:ext cx="4548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     a</a:t>
            </a:r>
            <a:r>
              <a:rPr lang="en-US" altLang="zh-CN" baseline="30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   a</a:t>
            </a:r>
            <a:r>
              <a:rPr lang="en-US" altLang="zh-CN" baseline="30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en-US" altLang="zh-CN" baseline="30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…     …   a</a:t>
            </a:r>
            <a:r>
              <a:rPr lang="en-US" altLang="zh-CN" baseline="30000">
                <a:solidFill>
                  <a:schemeClr val="bg1"/>
                </a:solidFill>
              </a:rPr>
              <a:t>n-2</a:t>
            </a:r>
            <a:r>
              <a:rPr lang="en-US" altLang="zh-CN">
                <a:solidFill>
                  <a:schemeClr val="bg1"/>
                </a:solidFill>
              </a:rPr>
              <a:t>   a</a:t>
            </a:r>
            <a:r>
              <a:rPr lang="en-US" altLang="zh-CN" baseline="30000">
                <a:solidFill>
                  <a:schemeClr val="bg1"/>
                </a:solidFill>
              </a:rPr>
              <a:t>n-1</a:t>
            </a:r>
            <a:r>
              <a:rPr lang="en-US" altLang="zh-CN">
                <a:solidFill>
                  <a:schemeClr val="bg1"/>
                </a:solidFill>
              </a:rPr>
              <a:t>   a</a:t>
            </a:r>
            <a:r>
              <a:rPr lang="en-US" altLang="zh-CN" baseline="30000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619250" y="4868863"/>
            <a:ext cx="452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0       1      2     …     …   n-2   n-1    n  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87450" y="5445125"/>
            <a:ext cx="6985000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en-US" altLang="zh-CN" baseline="30000" dirty="0"/>
              <a:t>n</a:t>
            </a:r>
            <a:r>
              <a:rPr lang="zh-CN" altLang="en-US" dirty="0"/>
              <a:t>中的</a:t>
            </a:r>
            <a:r>
              <a:rPr lang="en-US" altLang="zh-CN" dirty="0"/>
              <a:t>a</a:t>
            </a:r>
            <a:r>
              <a:rPr lang="zh-CN" altLang="en-US" dirty="0"/>
              <a:t>保存在下标为</a:t>
            </a:r>
            <a:r>
              <a:rPr lang="en-US" altLang="zh-CN" dirty="0"/>
              <a:t>n</a:t>
            </a:r>
            <a:r>
              <a:rPr lang="zh-CN" altLang="en-US" dirty="0"/>
              <a:t>的数组元素中，数组长度为</a:t>
            </a:r>
            <a:r>
              <a:rPr lang="en-US" altLang="zh-CN" dirty="0"/>
              <a:t>51(0~50),</a:t>
            </a:r>
            <a:r>
              <a:rPr lang="zh-CN" altLang="en-US" dirty="0"/>
              <a:t> 保存系数方式为</a:t>
            </a:r>
            <a:r>
              <a:rPr lang="en-US" altLang="zh-CN" dirty="0"/>
              <a:t>: array[n] = a; </a:t>
            </a:r>
          </a:p>
          <a:p>
            <a:pPr eaLnBrk="0" hangingPunct="0"/>
            <a:endParaRPr lang="en-US" altLang="zh-CN" dirty="0"/>
          </a:p>
          <a:p>
            <a:pPr eaLnBrk="0" hangingPunct="0"/>
            <a:r>
              <a:rPr lang="zh-CN" altLang="en-US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这样的数据存储方式将使得多项式相加算法非常简单！</a:t>
            </a:r>
            <a:endParaRPr lang="en-US" altLang="zh-CN" dirty="0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0593" name="Rectangle 65"/>
          <p:cNvSpPr>
            <a:spLocks noChangeArrowheads="1"/>
          </p:cNvSpPr>
          <p:nvPr/>
        </p:nvSpPr>
        <p:spPr bwMode="auto">
          <a:xfrm>
            <a:off x="827088" y="1196975"/>
            <a:ext cx="71056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latin typeface="Arial Narrow" pitchFamily="34" charset="0"/>
              </a:rPr>
              <a:t>如何保存输入的多项式系数和指数（数据结构设计）？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258888" y="3141663"/>
            <a:ext cx="6972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0       1      2      3</a:t>
            </a:r>
            <a:r>
              <a:rPr lang="en-US" altLang="zh-CN" baseline="30000"/>
              <a:t>       </a:t>
            </a:r>
            <a:r>
              <a:rPr lang="en-US" altLang="zh-CN"/>
              <a:t>…    …     …    …     …    99    100  101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  <p:bldP spid="14" grpId="0"/>
      <p:bldP spid="16" grpId="0"/>
      <p:bldP spid="17" grpId="0" animBg="1"/>
      <p:bldP spid="15059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F7FDBF-6879-4674-88D2-E67EF48F27C2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算法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47800"/>
            <a:ext cx="7255966" cy="4556125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任何计算问题的解决都是按指定的顺序执行一系列动作的结果。解决问题的步骤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动作及动作之间的顺序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称为算法（</a:t>
            </a:r>
            <a:r>
              <a:rPr lang="en-US" altLang="zh-CN" dirty="0">
                <a:ea typeface="宋体" pitchFamily="2" charset="-122"/>
              </a:rPr>
              <a:t>algorithm</a:t>
            </a:r>
            <a:r>
              <a:rPr lang="zh-CN" altLang="en-US" dirty="0">
                <a:ea typeface="宋体" pitchFamily="2" charset="-122"/>
              </a:rPr>
              <a:t>）。算法的一般定义：</a:t>
            </a:r>
            <a:endParaRPr lang="en-US" altLang="zh-CN" dirty="0">
              <a:ea typeface="宋体" pitchFamily="2" charset="-122"/>
            </a:endParaRPr>
          </a:p>
          <a:p>
            <a:pPr marL="625475" lvl="1" indent="0">
              <a:buNone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“算法是解决特定问题求解步骤的描述，在计算机中表现为指令的有限序列，并且每条指令表示一个或多个操作。”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522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92D7B9-A1B2-4463-8A50-EC157A2187E6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3.4</a:t>
            </a:r>
            <a:r>
              <a:rPr lang="zh-CN" altLang="en-US">
                <a:ea typeface="宋体" pitchFamily="2" charset="-122"/>
              </a:rPr>
              <a:t>：算法设计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1.int array1[51],</a:t>
            </a:r>
            <a:r>
              <a:rPr lang="en-US" altLang="zh-CN" sz="2000" b="0" dirty="0" err="1"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 array2[51];//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分别用来存储第一个多项式和第二个多项式；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初始化数组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array1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array2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元素值均为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读入第一行数据保存在数组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array1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中；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读入第二行数据保存在数组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array2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中；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5.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依次将数组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array1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array2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相应元素相加，并将结果放到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array1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中，即：</a:t>
            </a:r>
            <a:endParaRPr lang="en-US" altLang="zh-CN" sz="2000" b="0" dirty="0"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     array1[</a:t>
            </a:r>
            <a:r>
              <a:rPr lang="en-US" altLang="zh-CN" sz="2000" b="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]=array1[</a:t>
            </a:r>
            <a:r>
              <a:rPr lang="en-US" altLang="zh-CN" sz="2000" b="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]+array2[</a:t>
            </a:r>
            <a:r>
              <a:rPr lang="en-US" altLang="zh-CN" sz="2000" b="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6.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依次从后往前输出数组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array1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中不为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的元素。</a:t>
            </a:r>
          </a:p>
        </p:txBody>
      </p:sp>
      <p:sp>
        <p:nvSpPr>
          <p:cNvPr id="152580" name="AutoShape 4"/>
          <p:cNvSpPr>
            <a:spLocks noChangeArrowheads="1"/>
          </p:cNvSpPr>
          <p:nvPr/>
        </p:nvSpPr>
        <p:spPr bwMode="auto">
          <a:xfrm>
            <a:off x="6156176" y="1484784"/>
            <a:ext cx="2555875" cy="1295400"/>
          </a:xfrm>
          <a:prstGeom prst="wedgeRoundRectCallout">
            <a:avLst>
              <a:gd name="adj1" fmla="val -63852"/>
              <a:gd name="adj2" fmla="val 656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 b="0" dirty="0"/>
              <a:t>用一个函数来分别读入一个多项式的系数和指数，如，</a:t>
            </a:r>
          </a:p>
          <a:p>
            <a:pPr eaLnBrk="0" hangingPunct="0"/>
            <a:r>
              <a:rPr lang="en-US" altLang="zh-CN" sz="1600" dirty="0">
                <a:solidFill>
                  <a:srgbClr val="0000CC"/>
                </a:solidFill>
              </a:rPr>
              <a:t>void </a:t>
            </a:r>
            <a:r>
              <a:rPr lang="en-US" altLang="zh-CN" sz="1600" dirty="0" err="1">
                <a:solidFill>
                  <a:srgbClr val="0000CC"/>
                </a:solidFill>
              </a:rPr>
              <a:t>getExp</a:t>
            </a:r>
            <a:r>
              <a:rPr lang="en-US" altLang="zh-CN" sz="1600" dirty="0">
                <a:solidFill>
                  <a:srgbClr val="0000CC"/>
                </a:solidFill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</a:rPr>
              <a:t>int</a:t>
            </a:r>
            <a:r>
              <a:rPr lang="en-US" altLang="zh-CN" sz="1600" dirty="0">
                <a:solidFill>
                  <a:srgbClr val="0000CC"/>
                </a:solidFill>
              </a:rPr>
              <a:t> a[ 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532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A1B3D7-499A-45E8-8B5D-56178CE8F801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3.4</a:t>
            </a:r>
            <a:r>
              <a:rPr lang="zh-CN" altLang="en-US">
                <a:ea typeface="宋体" pitchFamily="2" charset="-122"/>
              </a:rPr>
              <a:t>：代码实现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68413"/>
            <a:ext cx="7105650" cy="4735512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//c3_4.c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#include &lt;</a:t>
            </a:r>
            <a:r>
              <a:rPr lang="en-US" altLang="zh-CN" sz="1600" b="0" dirty="0" err="1">
                <a:ea typeface="宋体" pitchFamily="2" charset="-122"/>
              </a:rPr>
              <a:t>stdio.h</a:t>
            </a:r>
            <a:r>
              <a:rPr lang="en-US" altLang="zh-CN" sz="1600" b="0" dirty="0">
                <a:ea typeface="宋体" pitchFamily="2" charset="-122"/>
              </a:rPr>
              <a:t>&gt;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#define LENGTH  51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void </a:t>
            </a:r>
            <a:r>
              <a:rPr lang="en-US" altLang="zh-CN" sz="1600" b="0" dirty="0" err="1">
                <a:ea typeface="宋体" pitchFamily="2" charset="-122"/>
              </a:rPr>
              <a:t>getExp</a:t>
            </a:r>
            <a:r>
              <a:rPr lang="en-US" altLang="zh-CN" sz="1600" b="0" dirty="0">
                <a:ea typeface="宋体" pitchFamily="2" charset="-122"/>
              </a:rPr>
              <a:t>(</a:t>
            </a:r>
            <a:r>
              <a:rPr lang="en-US" altLang="zh-CN" sz="1600" b="0" dirty="0" err="1">
                <a:ea typeface="宋体" pitchFamily="2" charset="-122"/>
              </a:rPr>
              <a:t>int</a:t>
            </a:r>
            <a:r>
              <a:rPr lang="en-US" altLang="zh-CN" sz="1600" b="0" dirty="0">
                <a:ea typeface="宋体" pitchFamily="2" charset="-122"/>
              </a:rPr>
              <a:t> array[]);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 err="1">
                <a:ea typeface="宋体" pitchFamily="2" charset="-122"/>
              </a:rPr>
              <a:t>int</a:t>
            </a:r>
            <a:r>
              <a:rPr lang="en-US" altLang="zh-CN" sz="1600" b="0" dirty="0">
                <a:ea typeface="宋体" pitchFamily="2" charset="-122"/>
              </a:rPr>
              <a:t> main()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</a:t>
            </a:r>
            <a:r>
              <a:rPr lang="en-US" altLang="zh-CN" sz="1600" b="0" dirty="0" err="1">
                <a:ea typeface="宋体" pitchFamily="2" charset="-122"/>
              </a:rPr>
              <a:t>int</a:t>
            </a:r>
            <a:r>
              <a:rPr lang="en-US" altLang="zh-CN" sz="1600" b="0" dirty="0">
                <a:ea typeface="宋体" pitchFamily="2" charset="-122"/>
              </a:rPr>
              <a:t> array1[LENGTH]={0}, array2[LENGTH]={0}, </a:t>
            </a:r>
            <a:r>
              <a:rPr lang="en-US" altLang="zh-CN" sz="1600" b="0" dirty="0" err="1">
                <a:ea typeface="宋体" pitchFamily="2" charset="-122"/>
              </a:rPr>
              <a:t>i</a:t>
            </a:r>
            <a:r>
              <a:rPr lang="en-US" altLang="zh-CN" sz="1600" b="0" dirty="0">
                <a:ea typeface="宋体" pitchFamily="2" charset="-122"/>
              </a:rPr>
              <a:t>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altLang="zh-CN" sz="1600" b="0" dirty="0">
              <a:ea typeface="宋体" pitchFamily="2" charset="-122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</a:t>
            </a:r>
            <a:r>
              <a:rPr lang="en-US" altLang="zh-CN" sz="1600" b="0" dirty="0" err="1">
                <a:ea typeface="宋体" pitchFamily="2" charset="-122"/>
              </a:rPr>
              <a:t>getExp</a:t>
            </a:r>
            <a:r>
              <a:rPr lang="en-US" altLang="zh-CN" sz="1600" b="0" dirty="0">
                <a:ea typeface="宋体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ea typeface="宋体" pitchFamily="2" charset="-122"/>
              </a:rPr>
              <a:t>array1</a:t>
            </a:r>
            <a:r>
              <a:rPr lang="en-US" altLang="zh-CN" sz="1600" b="0" dirty="0">
                <a:ea typeface="宋体" pitchFamily="2" charset="-122"/>
              </a:rPr>
              <a:t>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</a:t>
            </a:r>
            <a:r>
              <a:rPr lang="en-US" altLang="zh-CN" sz="1600" b="0" dirty="0" err="1">
                <a:ea typeface="宋体" pitchFamily="2" charset="-122"/>
              </a:rPr>
              <a:t>getExp</a:t>
            </a:r>
            <a:r>
              <a:rPr lang="en-US" altLang="zh-CN" sz="1600" b="0" dirty="0">
                <a:ea typeface="宋体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ea typeface="宋体" pitchFamily="2" charset="-122"/>
              </a:rPr>
              <a:t>array2</a:t>
            </a:r>
            <a:r>
              <a:rPr lang="en-US" altLang="zh-CN" sz="1600" b="0" dirty="0">
                <a:ea typeface="宋体" pitchFamily="2" charset="-122"/>
              </a:rPr>
              <a:t>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altLang="zh-CN" sz="1600" b="0" dirty="0">
              <a:ea typeface="宋体" pitchFamily="2" charset="-122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for (</a:t>
            </a:r>
            <a:r>
              <a:rPr lang="en-US" altLang="zh-CN" sz="1600" b="0" dirty="0" err="1">
                <a:ea typeface="宋体" pitchFamily="2" charset="-122"/>
              </a:rPr>
              <a:t>i</a:t>
            </a:r>
            <a:r>
              <a:rPr lang="en-US" altLang="zh-CN" sz="1600" b="0" dirty="0">
                <a:ea typeface="宋体" pitchFamily="2" charset="-122"/>
              </a:rPr>
              <a:t>=0;i&lt;</a:t>
            </a:r>
            <a:r>
              <a:rPr lang="en-US" altLang="zh-CN" sz="1600" b="0" dirty="0" err="1">
                <a:ea typeface="宋体" pitchFamily="2" charset="-122"/>
              </a:rPr>
              <a:t>LENGTH;i</a:t>
            </a:r>
            <a:r>
              <a:rPr lang="en-US" altLang="zh-CN" sz="1600" b="0" dirty="0">
                <a:ea typeface="宋体" pitchFamily="2" charset="-122"/>
              </a:rPr>
              <a:t>++) 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    array1[</a:t>
            </a:r>
            <a:r>
              <a:rPr lang="en-US" altLang="zh-CN" sz="1600" b="0" dirty="0" err="1">
                <a:ea typeface="宋体" pitchFamily="2" charset="-122"/>
              </a:rPr>
              <a:t>i</a:t>
            </a:r>
            <a:r>
              <a:rPr lang="en-US" altLang="zh-CN" sz="1600" b="0" dirty="0">
                <a:ea typeface="宋体" pitchFamily="2" charset="-122"/>
              </a:rPr>
              <a:t>] += array2[</a:t>
            </a:r>
            <a:r>
              <a:rPr lang="en-US" altLang="zh-CN" sz="1600" b="0" dirty="0" err="1">
                <a:ea typeface="宋体" pitchFamily="2" charset="-122"/>
              </a:rPr>
              <a:t>i</a:t>
            </a:r>
            <a:r>
              <a:rPr lang="en-US" altLang="zh-CN" sz="1600" b="0" dirty="0">
                <a:ea typeface="宋体" pitchFamily="2" charset="-122"/>
              </a:rPr>
              <a:t>];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altLang="zh-CN" sz="1600" b="0" dirty="0">
              <a:ea typeface="宋体" pitchFamily="2" charset="-122"/>
            </a:endParaRP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for (</a:t>
            </a:r>
            <a:r>
              <a:rPr lang="en-US" altLang="zh-CN" sz="1600" b="0" dirty="0" err="1">
                <a:ea typeface="宋体" pitchFamily="2" charset="-122"/>
              </a:rPr>
              <a:t>i</a:t>
            </a:r>
            <a:r>
              <a:rPr lang="en-US" altLang="zh-CN" sz="1600" b="0" dirty="0">
                <a:ea typeface="宋体" pitchFamily="2" charset="-122"/>
              </a:rPr>
              <a:t>=LENGTH-1;i&gt;=0;i-- 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    if(array1[</a:t>
            </a:r>
            <a:r>
              <a:rPr lang="en-US" altLang="zh-CN" sz="1600" b="0" dirty="0" err="1">
                <a:ea typeface="宋体" pitchFamily="2" charset="-122"/>
              </a:rPr>
              <a:t>i</a:t>
            </a:r>
            <a:r>
              <a:rPr lang="en-US" altLang="zh-CN" sz="1600" b="0" dirty="0">
                <a:ea typeface="宋体" pitchFamily="2" charset="-122"/>
              </a:rPr>
              <a:t>] != 0)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        </a:t>
            </a:r>
            <a:r>
              <a:rPr lang="en-US" altLang="zh-CN" sz="1600" b="0" dirty="0" err="1">
                <a:ea typeface="宋体" pitchFamily="2" charset="-122"/>
              </a:rPr>
              <a:t>printf</a:t>
            </a:r>
            <a:r>
              <a:rPr lang="en-US" altLang="zh-CN" sz="1600" b="0" dirty="0">
                <a:ea typeface="宋体" pitchFamily="2" charset="-122"/>
              </a:rPr>
              <a:t>("%d %d ",array1[</a:t>
            </a:r>
            <a:r>
              <a:rPr lang="en-US" altLang="zh-CN" sz="1600" b="0" dirty="0" err="1">
                <a:ea typeface="宋体" pitchFamily="2" charset="-122"/>
              </a:rPr>
              <a:t>i</a:t>
            </a:r>
            <a:r>
              <a:rPr lang="en-US" altLang="zh-CN" sz="1600" b="0" dirty="0">
                <a:ea typeface="宋体" pitchFamily="2" charset="-122"/>
              </a:rPr>
              <a:t>], </a:t>
            </a:r>
            <a:r>
              <a:rPr lang="en-US" altLang="zh-CN" sz="1600" b="0" dirty="0" err="1">
                <a:ea typeface="宋体" pitchFamily="2" charset="-122"/>
              </a:rPr>
              <a:t>i</a:t>
            </a:r>
            <a:r>
              <a:rPr lang="en-US" altLang="zh-CN" sz="1600" b="0" dirty="0">
                <a:ea typeface="宋体" pitchFamily="2" charset="-122"/>
              </a:rPr>
              <a:t> 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	</a:t>
            </a:r>
            <a:r>
              <a:rPr lang="en-US" altLang="zh-CN" sz="1600" b="0" dirty="0" err="1">
                <a:ea typeface="宋体" pitchFamily="2" charset="-122"/>
              </a:rPr>
              <a:t>printf</a:t>
            </a:r>
            <a:r>
              <a:rPr lang="en-US" altLang="zh-CN" sz="1600" b="0" dirty="0">
                <a:ea typeface="宋体" pitchFamily="2" charset="-122"/>
              </a:rPr>
              <a:t>("\n");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600" b="0" dirty="0"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43601" y="1628800"/>
            <a:ext cx="3600399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600" b="0" dirty="0"/>
              <a:t>void </a:t>
            </a:r>
            <a:r>
              <a:rPr lang="en-US" altLang="zh-CN" sz="1600" b="0" dirty="0" err="1"/>
              <a:t>getExp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array[])</a:t>
            </a:r>
          </a:p>
          <a:p>
            <a:pPr eaLnBrk="0" hangingPunct="0"/>
            <a:r>
              <a:rPr lang="en-US" altLang="zh-CN" sz="1600" b="0" dirty="0"/>
              <a:t>{</a:t>
            </a:r>
          </a:p>
          <a:p>
            <a:pPr eaLnBrk="0" hangingPunct="0"/>
            <a:r>
              <a:rPr lang="en-US" altLang="zh-CN" sz="1600" b="0" dirty="0"/>
              <a:t>     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</a:t>
            </a:r>
            <a:r>
              <a:rPr lang="en-US" altLang="zh-CN" sz="1600" b="0" dirty="0" err="1"/>
              <a:t>a,n</a:t>
            </a:r>
            <a:r>
              <a:rPr lang="en-US" altLang="zh-CN" sz="1600" b="0" dirty="0"/>
              <a:t>;</a:t>
            </a:r>
          </a:p>
          <a:p>
            <a:pPr eaLnBrk="0" hangingPunct="0"/>
            <a:r>
              <a:rPr lang="en-US" altLang="zh-CN" sz="1600" b="0" dirty="0"/>
              <a:t>     char c;</a:t>
            </a:r>
          </a:p>
          <a:p>
            <a:pPr eaLnBrk="0" hangingPunct="0"/>
            <a:r>
              <a:rPr lang="en-US" altLang="zh-CN" sz="1600" b="0" dirty="0"/>
              <a:t>     do {</a:t>
            </a:r>
          </a:p>
          <a:p>
            <a:pPr eaLnBrk="0" hangingPunct="0"/>
            <a:r>
              <a:rPr lang="en-US" altLang="zh-CN" sz="1600" b="0" dirty="0"/>
              <a:t>         </a:t>
            </a:r>
            <a:r>
              <a:rPr lang="en-US" altLang="zh-CN" sz="1600" b="0" dirty="0" err="1"/>
              <a:t>scanf</a:t>
            </a:r>
            <a:r>
              <a:rPr lang="en-US" altLang="zh-CN" sz="1600" b="0" dirty="0"/>
              <a:t>(“%</a:t>
            </a:r>
            <a:r>
              <a:rPr lang="en-US" altLang="zh-CN" sz="1600" b="0" dirty="0" err="1"/>
              <a:t>d%d%c</a:t>
            </a:r>
            <a:r>
              <a:rPr lang="en-US" altLang="zh-CN" sz="1600" b="0" dirty="0"/>
              <a:t>”, &amp;a, &amp;n, &amp;c);</a:t>
            </a:r>
          </a:p>
          <a:p>
            <a:pPr eaLnBrk="0" hangingPunct="0"/>
            <a:r>
              <a:rPr lang="en-US" altLang="zh-CN" sz="1600" b="0" dirty="0"/>
              <a:t>         array[n] = a;</a:t>
            </a:r>
          </a:p>
          <a:p>
            <a:pPr eaLnBrk="0" hangingPunct="0"/>
            <a:r>
              <a:rPr lang="en-US" altLang="zh-CN" sz="1600" b="0" dirty="0"/>
              <a:t>     } while ( c != ‘\n’);</a:t>
            </a:r>
          </a:p>
          <a:p>
            <a:pPr eaLnBrk="0" hangingPunct="0"/>
            <a:r>
              <a:rPr lang="en-US" altLang="zh-CN" sz="1600" b="0" dirty="0"/>
              <a:t>}</a:t>
            </a:r>
          </a:p>
        </p:txBody>
      </p:sp>
      <p:sp>
        <p:nvSpPr>
          <p:cNvPr id="153606" name="AutoShape 6"/>
          <p:cNvSpPr>
            <a:spLocks noChangeArrowheads="1"/>
          </p:cNvSpPr>
          <p:nvPr/>
        </p:nvSpPr>
        <p:spPr bwMode="auto">
          <a:xfrm>
            <a:off x="3779838" y="2924175"/>
            <a:ext cx="1800225" cy="576263"/>
          </a:xfrm>
          <a:prstGeom prst="wedgeRoundRectCallout">
            <a:avLst>
              <a:gd name="adj1" fmla="val -97715"/>
              <a:gd name="adj2" fmla="val 297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>
                <a:solidFill>
                  <a:srgbClr val="0000CC"/>
                </a:solidFill>
              </a:rPr>
              <a:t>从标准输入中读数据到数组中</a:t>
            </a:r>
            <a:endParaRPr lang="zh-CN" altLang="en-US" sz="1600" b="0"/>
          </a:p>
        </p:txBody>
      </p:sp>
      <p:sp>
        <p:nvSpPr>
          <p:cNvPr id="153607" name="AutoShape 7"/>
          <p:cNvSpPr>
            <a:spLocks noChangeArrowheads="1"/>
          </p:cNvSpPr>
          <p:nvPr/>
        </p:nvSpPr>
        <p:spPr bwMode="auto">
          <a:xfrm>
            <a:off x="3563888" y="3645024"/>
            <a:ext cx="1800225" cy="576263"/>
          </a:xfrm>
          <a:prstGeom prst="wedgeRoundRectCallout">
            <a:avLst>
              <a:gd name="adj1" fmla="val -75397"/>
              <a:gd name="adj2" fmla="val 369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 b="0"/>
              <a:t>两多项式相应项相加</a:t>
            </a:r>
          </a:p>
        </p:txBody>
      </p:sp>
      <p:sp>
        <p:nvSpPr>
          <p:cNvPr id="153608" name="AutoShape 8"/>
          <p:cNvSpPr>
            <a:spLocks noChangeArrowheads="1"/>
          </p:cNvSpPr>
          <p:nvPr/>
        </p:nvSpPr>
        <p:spPr bwMode="auto">
          <a:xfrm>
            <a:off x="3779912" y="4293096"/>
            <a:ext cx="1800225" cy="576262"/>
          </a:xfrm>
          <a:prstGeom prst="wedgeRoundRectCallout">
            <a:avLst>
              <a:gd name="adj1" fmla="val -106873"/>
              <a:gd name="adj2" fmla="val 71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 b="0" dirty="0"/>
              <a:t>输出多项式系数不为</a:t>
            </a:r>
            <a:r>
              <a:rPr lang="en-US" altLang="zh-CN" sz="1600" b="0" dirty="0"/>
              <a:t>0</a:t>
            </a:r>
            <a:r>
              <a:rPr lang="zh-CN" altLang="en-US" sz="1600" b="0" dirty="0"/>
              <a:t>的项。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91880" y="1484784"/>
            <a:ext cx="1800225" cy="576263"/>
          </a:xfrm>
          <a:prstGeom prst="wedgeRoundRectCallout">
            <a:avLst>
              <a:gd name="adj1" fmla="val -70010"/>
              <a:gd name="adj2" fmla="val 1427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 b="0" dirty="0"/>
              <a:t>初始化数组，元素全为</a:t>
            </a:r>
            <a:r>
              <a:rPr lang="en-US" altLang="zh-CN" sz="1600" b="0" dirty="0"/>
              <a:t>0</a:t>
            </a:r>
            <a:endParaRPr lang="zh-CN" alt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3606" grpId="0" animBg="1"/>
      <p:bldP spid="153607" grpId="0" animBg="1"/>
      <p:bldP spid="15360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5427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6AC732-7589-4508-BFF9-E8166FFCE7DF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5427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3.4</a:t>
            </a:r>
            <a:r>
              <a:rPr lang="zh-CN" altLang="en-US">
                <a:ea typeface="宋体" pitchFamily="2" charset="-122"/>
              </a:rPr>
              <a:t>：测试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55650" y="1125538"/>
            <a:ext cx="792956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/>
              <a:t>正常数据：</a:t>
            </a:r>
          </a:p>
          <a:p>
            <a:pPr eaLnBrk="0" hangingPunct="0"/>
            <a:r>
              <a:rPr lang="zh-CN" altLang="en-US" sz="1800"/>
              <a:t>     </a:t>
            </a:r>
            <a:r>
              <a:rPr lang="en-US" altLang="zh-CN"/>
              <a:t>54  8  2  6  7  3  25  1  78  0 </a:t>
            </a:r>
            <a:r>
              <a:rPr lang="en-US" altLang="zh-CN" sz="1800"/>
              <a:t>↙</a:t>
            </a:r>
            <a:r>
              <a:rPr lang="en-US" altLang="zh-CN"/>
              <a:t> </a:t>
            </a:r>
          </a:p>
          <a:p>
            <a:pPr eaLnBrk="0" hangingPunct="0"/>
            <a:r>
              <a:rPr lang="en-US" altLang="zh-CN"/>
              <a:t>    43  7  4  2  8  1 </a:t>
            </a:r>
            <a:r>
              <a:rPr lang="en-US" altLang="zh-CN" sz="1800"/>
              <a:t>↙</a:t>
            </a:r>
            <a:endParaRPr lang="en-US" altLang="zh-CN"/>
          </a:p>
          <a:p>
            <a:pPr eaLnBrk="0" hangingPunct="0"/>
            <a:r>
              <a:rPr lang="en-US" altLang="zh-CN"/>
              <a:t>    </a:t>
            </a:r>
            <a:r>
              <a:rPr lang="zh-CN" altLang="en-US"/>
              <a:t>期望结果：</a:t>
            </a:r>
          </a:p>
          <a:p>
            <a:pPr eaLnBrk="0" hangingPunct="0"/>
            <a:r>
              <a:rPr lang="zh-CN" altLang="en-US"/>
              <a:t>    </a:t>
            </a:r>
            <a:r>
              <a:rPr lang="en-US" altLang="zh-CN"/>
              <a:t>54  8  43  7  2  6  7  3  4  2  33  1  78  0 </a:t>
            </a:r>
            <a:r>
              <a:rPr lang="en-US" altLang="zh-CN" sz="1800"/>
              <a:t>↙</a:t>
            </a:r>
            <a:r>
              <a:rPr lang="en-US" altLang="zh-CN"/>
              <a:t> </a:t>
            </a:r>
          </a:p>
          <a:p>
            <a:pPr eaLnBrk="0" hangingPunct="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/>
              <a:t>边界数据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  <a:p>
            <a:pPr eaLnBrk="0" hangingPunct="0"/>
            <a:r>
              <a:rPr lang="zh-CN" altLang="en-US"/>
              <a:t>    </a:t>
            </a:r>
            <a:r>
              <a:rPr lang="en-US" altLang="zh-CN"/>
              <a:t>105  50  23  49  46  25  12  1  57  0↙</a:t>
            </a:r>
          </a:p>
          <a:p>
            <a:pPr eaLnBrk="0" hangingPunct="0"/>
            <a:r>
              <a:rPr lang="en-US" altLang="zh-CN"/>
              <a:t>    203  50  22  48  21  25  13  2  9  1  200  0↙</a:t>
            </a:r>
          </a:p>
          <a:p>
            <a:pPr eaLnBrk="0" hangingPunct="0"/>
            <a:r>
              <a:rPr lang="en-US" altLang="zh-CN"/>
              <a:t>    </a:t>
            </a:r>
            <a:r>
              <a:rPr lang="zh-CN" altLang="en-US"/>
              <a:t>期望结果：</a:t>
            </a:r>
          </a:p>
          <a:p>
            <a:pPr eaLnBrk="0" hangingPunct="0"/>
            <a:r>
              <a:rPr lang="zh-CN" altLang="en-US"/>
              <a:t>    </a:t>
            </a:r>
            <a:r>
              <a:rPr lang="en-US" altLang="zh-CN"/>
              <a:t>308  50  23  49  22  48  67  25  13  2  21  1  257  0↙</a:t>
            </a:r>
          </a:p>
          <a:p>
            <a:pPr eaLnBrk="0" hangingPunct="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/>
              <a:t> </a:t>
            </a:r>
            <a:r>
              <a:rPr lang="zh-CN" altLang="en-US"/>
              <a:t>边界数据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  <a:p>
            <a:pPr eaLnBrk="0" hangingPunct="0">
              <a:buClr>
                <a:srgbClr val="FF0000"/>
              </a:buClr>
              <a:buSzPct val="80000"/>
            </a:pPr>
            <a:r>
              <a:rPr lang="zh-CN" altLang="en-US"/>
              <a:t>    </a:t>
            </a:r>
            <a:r>
              <a:rPr lang="en-US" altLang="zh-CN"/>
              <a:t>12  50↙</a:t>
            </a:r>
          </a:p>
          <a:p>
            <a:pPr eaLnBrk="0" hangingPunct="0">
              <a:buClr>
                <a:srgbClr val="FF0000"/>
              </a:buClr>
              <a:buSzPct val="80000"/>
            </a:pPr>
            <a:r>
              <a:rPr lang="en-US" altLang="zh-CN"/>
              <a:t>    25  0↙</a:t>
            </a:r>
          </a:p>
          <a:p>
            <a:pPr eaLnBrk="0" hangingPunct="0">
              <a:buClr>
                <a:srgbClr val="FF0000"/>
              </a:buClr>
              <a:buSzPct val="80000"/>
            </a:pPr>
            <a:r>
              <a:rPr lang="en-US" altLang="zh-CN"/>
              <a:t>    </a:t>
            </a:r>
            <a:r>
              <a:rPr lang="zh-CN" altLang="en-US"/>
              <a:t>期望结果：</a:t>
            </a:r>
          </a:p>
          <a:p>
            <a:pPr eaLnBrk="0" hangingPunct="0">
              <a:buClr>
                <a:srgbClr val="FF0000"/>
              </a:buClr>
              <a:buSzPct val="80000"/>
            </a:pPr>
            <a:r>
              <a:rPr lang="zh-CN" altLang="en-US"/>
              <a:t>    </a:t>
            </a:r>
            <a:r>
              <a:rPr lang="en-US" altLang="zh-CN"/>
              <a:t>12  50  25  0↙</a:t>
            </a:r>
          </a:p>
          <a:p>
            <a:pPr eaLnBrk="0" hangingPunct="0"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552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DA8FA1-CCC1-403C-A8DB-9390298903E2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3.4</a:t>
            </a:r>
            <a:r>
              <a:rPr lang="zh-CN" altLang="en-US">
                <a:ea typeface="宋体" pitchFamily="2" charset="-122"/>
              </a:rPr>
              <a:t>：常见问题分析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105650" cy="720725"/>
          </a:xfrm>
        </p:spPr>
        <p:txBody>
          <a:bodyPr/>
          <a:lstStyle/>
          <a:p>
            <a:r>
              <a:rPr lang="zh-CN" altLang="en-US" sz="2000">
                <a:ea typeface="宋体" pitchFamily="2" charset="-122"/>
              </a:rPr>
              <a:t>未初始化数组（</a:t>
            </a:r>
            <a:r>
              <a:rPr lang="zh-CN" altLang="en-US" sz="2000" b="0">
                <a:latin typeface="楷体_GB2312" pitchFamily="49" charset="-122"/>
                <a:ea typeface="楷体_GB2312" pitchFamily="49" charset="-122"/>
              </a:rPr>
              <a:t>观察下面用正常测试数据程序运行时现象，如何调试？）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1042988" y="2349500"/>
            <a:ext cx="7105650" cy="381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//c3_4a.c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#include &lt;stdio.h&gt;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#define LENGTH  51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void getExp(int array[]);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int main()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{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	int array1[LENGTH],array2[LENGTH],i;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endParaRPr lang="en-US" altLang="zh-CN" sz="1200" b="0">
              <a:latin typeface="Arial Narrow" pitchFamily="34" charset="0"/>
            </a:endParaRP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	getExp(</a:t>
            </a:r>
            <a:r>
              <a:rPr lang="en-US" altLang="zh-CN" sz="1200">
                <a:solidFill>
                  <a:srgbClr val="0000CC"/>
                </a:solidFill>
                <a:latin typeface="Arial Narrow" pitchFamily="34" charset="0"/>
              </a:rPr>
              <a:t>array1</a:t>
            </a:r>
            <a:r>
              <a:rPr lang="en-US" altLang="zh-CN" sz="1200" b="0">
                <a:latin typeface="Arial Narrow" pitchFamily="34" charset="0"/>
              </a:rPr>
              <a:t>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	getExp(</a:t>
            </a:r>
            <a:r>
              <a:rPr lang="en-US" altLang="zh-CN" sz="1200">
                <a:solidFill>
                  <a:srgbClr val="0000CC"/>
                </a:solidFill>
                <a:latin typeface="Arial Narrow" pitchFamily="34" charset="0"/>
              </a:rPr>
              <a:t>array2</a:t>
            </a:r>
            <a:r>
              <a:rPr lang="en-US" altLang="zh-CN" sz="1200" b="0">
                <a:latin typeface="Arial Narrow" pitchFamily="34" charset="0"/>
              </a:rPr>
              <a:t>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endParaRPr lang="en-US" altLang="zh-CN" sz="1200" b="0">
              <a:latin typeface="Arial Narrow" pitchFamily="34" charset="0"/>
            </a:endParaRP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	for (i=0;i&lt;LENGTH;i++) 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	    array1[i] += array2[i];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endParaRPr lang="en-US" altLang="zh-CN" sz="1200" b="0">
              <a:latin typeface="Arial Narrow" pitchFamily="34" charset="0"/>
            </a:endParaRP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	for (i=LENGTH-1;i&gt;=0;i-- )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	    if(array1[i] != 0)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	        printf("%d %d ",array1[i], i 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	printf("\n");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200" b="0">
                <a:latin typeface="Arial Narrow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  <p:bldP spid="5120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563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225E8E-C0A3-4A81-89F2-A5209A3EA926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3.4</a:t>
            </a:r>
            <a:r>
              <a:rPr lang="zh-CN" altLang="en-US">
                <a:ea typeface="宋体" pitchFamily="2" charset="-122"/>
              </a:rPr>
              <a:t>：常见问题分析（续）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05650" cy="757238"/>
          </a:xfrm>
        </p:spPr>
        <p:txBody>
          <a:bodyPr/>
          <a:lstStyle/>
          <a:p>
            <a:r>
              <a:rPr lang="zh-CN" altLang="en-US" sz="2000">
                <a:ea typeface="宋体" pitchFamily="2" charset="-122"/>
              </a:rPr>
              <a:t>最后一对数据没有读入，例如：（</a:t>
            </a:r>
            <a:r>
              <a:rPr lang="zh-CN" altLang="en-US" sz="2000" b="0">
                <a:latin typeface="楷体_GB2312" pitchFamily="49" charset="-122"/>
                <a:ea typeface="楷体_GB2312" pitchFamily="49" charset="-122"/>
              </a:rPr>
              <a:t>观察用正常测试数据程序运行时现象，如何调试？）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27584" y="2132856"/>
            <a:ext cx="5214938" cy="283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dirty="0"/>
              <a:t>/*c3_4b.c*/</a:t>
            </a:r>
          </a:p>
          <a:p>
            <a:pPr eaLnBrk="0" hangingPunct="0"/>
            <a:r>
              <a:rPr lang="en-US" altLang="zh-CN" sz="1800" dirty="0"/>
              <a:t>void </a:t>
            </a:r>
            <a:r>
              <a:rPr lang="en-US" altLang="zh-CN" sz="1800" dirty="0" err="1"/>
              <a:t>getExp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array[ ])</a:t>
            </a:r>
          </a:p>
          <a:p>
            <a:pPr eaLnBrk="0" hangingPunct="0"/>
            <a:r>
              <a:rPr lang="en-US" altLang="zh-CN" sz="1800" dirty="0"/>
              <a:t>{</a:t>
            </a:r>
          </a:p>
          <a:p>
            <a:pPr eaLnBrk="0" hangingPunct="0"/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a,n,c</a:t>
            </a:r>
            <a:r>
              <a:rPr lang="en-US" altLang="zh-CN" sz="1800" dirty="0"/>
              <a:t>;</a:t>
            </a:r>
          </a:p>
          <a:p>
            <a:pPr eaLnBrk="0" hangingPunct="0"/>
            <a:r>
              <a:rPr lang="en-US" altLang="zh-CN" sz="1800" dirty="0"/>
              <a:t>  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d%d",&amp;a,&amp;n</a:t>
            </a:r>
            <a:r>
              <a:rPr lang="en-US" altLang="zh-CN" sz="1800" dirty="0"/>
              <a:t>);</a:t>
            </a:r>
          </a:p>
          <a:p>
            <a:pPr eaLnBrk="0" hangingPunct="0"/>
            <a:r>
              <a:rPr lang="en-US" altLang="zh-CN" sz="1800" dirty="0"/>
              <a:t>     while ( (c = 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()) !='\n' ) {</a:t>
            </a:r>
          </a:p>
          <a:p>
            <a:pPr eaLnBrk="0" hangingPunct="0"/>
            <a:r>
              <a:rPr lang="en-US" altLang="zh-CN" sz="1800" dirty="0"/>
              <a:t>          array[n]=a;</a:t>
            </a:r>
          </a:p>
          <a:p>
            <a:pPr eaLnBrk="0" hangingPunct="0"/>
            <a:r>
              <a:rPr lang="en-US" altLang="zh-CN" sz="1800" dirty="0"/>
              <a:t>       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d%d",&amp;a,&amp;n</a:t>
            </a:r>
            <a:r>
              <a:rPr lang="en-US" altLang="zh-CN" sz="1800" dirty="0"/>
              <a:t>);</a:t>
            </a:r>
          </a:p>
          <a:p>
            <a:pPr eaLnBrk="0" hangingPunct="0"/>
            <a:r>
              <a:rPr lang="en-US" altLang="zh-CN" sz="1800" dirty="0"/>
              <a:t>     }</a:t>
            </a:r>
          </a:p>
          <a:p>
            <a:pPr eaLnBrk="0" hangingPunct="0"/>
            <a:r>
              <a:rPr lang="en-US" altLang="zh-CN" sz="1800" dirty="0"/>
              <a:t>}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1042988" y="5013325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altLang="zh-CN" b="0"/>
              <a:t> </a:t>
            </a:r>
            <a:r>
              <a:rPr lang="zh-CN" altLang="en-US" b="0"/>
              <a:t>如何修改？</a:t>
            </a:r>
          </a:p>
        </p:txBody>
      </p:sp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4716016" y="3500438"/>
            <a:ext cx="4427984" cy="27813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600" dirty="0"/>
              <a:t>修改方法一：</a:t>
            </a:r>
          </a:p>
          <a:p>
            <a:pPr eaLnBrk="0" hangingPunct="0"/>
            <a:r>
              <a:rPr lang="en-US" altLang="zh-CN" sz="1600" dirty="0"/>
              <a:t>void </a:t>
            </a:r>
            <a:r>
              <a:rPr lang="en-US" altLang="zh-CN" sz="1600" dirty="0" err="1"/>
              <a:t>getExp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array[])</a:t>
            </a:r>
          </a:p>
          <a:p>
            <a:pPr eaLnBrk="0" hangingPunct="0"/>
            <a:r>
              <a:rPr lang="en-US" altLang="zh-CN" sz="1600" dirty="0"/>
              <a:t>{</a:t>
            </a:r>
          </a:p>
          <a:p>
            <a:pPr eaLnBrk="0" hangingPunct="0"/>
            <a:r>
              <a:rPr lang="en-US" altLang="zh-CN" sz="1600" dirty="0"/>
              <a:t>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a,n,c</a:t>
            </a:r>
            <a:r>
              <a:rPr lang="en-US" altLang="zh-CN" sz="1600" dirty="0"/>
              <a:t>;</a:t>
            </a:r>
          </a:p>
          <a:p>
            <a:pPr eaLnBrk="0" hangingPunct="0"/>
            <a:r>
              <a:rPr lang="en-US" altLang="zh-CN" sz="1600" dirty="0"/>
              <a:t>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d%d",&amp;a,&amp;n</a:t>
            </a:r>
            <a:r>
              <a:rPr lang="en-US" altLang="zh-CN" sz="1600" dirty="0"/>
              <a:t>);</a:t>
            </a:r>
          </a:p>
          <a:p>
            <a:pPr eaLnBrk="0" hangingPunct="0"/>
            <a:r>
              <a:rPr lang="en-US" altLang="zh-CN" sz="1600" dirty="0"/>
              <a:t>     while ( (c = </a:t>
            </a:r>
            <a:r>
              <a:rPr lang="en-US" altLang="zh-CN" sz="1600" dirty="0" err="1"/>
              <a:t>getchar</a:t>
            </a:r>
            <a:r>
              <a:rPr lang="en-US" altLang="zh-CN" sz="1600" dirty="0"/>
              <a:t>()) !='\n' ) {</a:t>
            </a:r>
          </a:p>
          <a:p>
            <a:pPr eaLnBrk="0" hangingPunct="0"/>
            <a:r>
              <a:rPr lang="en-US" altLang="zh-CN" sz="1600" dirty="0"/>
              <a:t>          array[n]=a;</a:t>
            </a:r>
          </a:p>
          <a:p>
            <a:pPr eaLnBrk="0" hangingPunct="0"/>
            <a:r>
              <a:rPr lang="en-US" altLang="zh-CN" sz="1600" dirty="0"/>
              <a:t>   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d%d",&amp;a,&amp;n</a:t>
            </a:r>
            <a:r>
              <a:rPr lang="en-US" altLang="zh-CN" sz="1600" dirty="0"/>
              <a:t>);</a:t>
            </a:r>
          </a:p>
          <a:p>
            <a:pPr eaLnBrk="0" hangingPunct="0"/>
            <a:r>
              <a:rPr lang="en-US" altLang="zh-CN" sz="1600" dirty="0"/>
              <a:t>     }</a:t>
            </a:r>
          </a:p>
          <a:p>
            <a:pPr eaLnBrk="0" hangingPunct="0"/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0000CC"/>
                </a:solidFill>
              </a:rPr>
              <a:t>array[n] = a;</a:t>
            </a:r>
          </a:p>
          <a:p>
            <a:pPr eaLnBrk="0" hangingPunct="0"/>
            <a:r>
              <a:rPr lang="en-US" altLang="zh-CN" sz="1600" dirty="0"/>
              <a:t>}</a:t>
            </a:r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4756150" y="692696"/>
            <a:ext cx="4387850" cy="2781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 dirty="0"/>
              <a:t>修改方法二：</a:t>
            </a:r>
          </a:p>
          <a:p>
            <a:pPr eaLnBrk="0" hangingPunct="0"/>
            <a:r>
              <a:rPr lang="en-US" altLang="zh-CN" sz="1600" dirty="0"/>
              <a:t>void </a:t>
            </a:r>
            <a:r>
              <a:rPr lang="en-US" altLang="zh-CN" sz="1600" dirty="0" err="1"/>
              <a:t>getExp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array[ ])</a:t>
            </a:r>
          </a:p>
          <a:p>
            <a:pPr eaLnBrk="0" hangingPunct="0"/>
            <a:r>
              <a:rPr lang="en-US" altLang="zh-CN" sz="1600" dirty="0"/>
              <a:t>{</a:t>
            </a:r>
          </a:p>
          <a:p>
            <a:pPr eaLnBrk="0" hangingPunct="0"/>
            <a:r>
              <a:rPr lang="en-US" altLang="zh-CN" sz="1600" dirty="0"/>
              <a:t>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a,n,c</a:t>
            </a:r>
            <a:r>
              <a:rPr lang="en-US" altLang="zh-CN" sz="1600" dirty="0"/>
              <a:t>;</a:t>
            </a:r>
          </a:p>
          <a:p>
            <a:pPr eaLnBrk="0" hangingPunct="0"/>
            <a:r>
              <a:rPr lang="en-US" altLang="zh-CN" sz="1600" dirty="0"/>
              <a:t>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d%d",&amp;a,&amp;n</a:t>
            </a:r>
            <a:r>
              <a:rPr lang="en-US" altLang="zh-CN" sz="1600" dirty="0"/>
              <a:t>);</a:t>
            </a:r>
          </a:p>
          <a:p>
            <a:pPr eaLnBrk="0" hangingPunct="0"/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0000CC"/>
                </a:solidFill>
              </a:rPr>
              <a:t>array[n] = a;</a:t>
            </a:r>
          </a:p>
          <a:p>
            <a:pPr eaLnBrk="0" hangingPunct="0"/>
            <a:r>
              <a:rPr lang="en-US" altLang="zh-CN" sz="1600" dirty="0"/>
              <a:t>     while ( (c = </a:t>
            </a:r>
            <a:r>
              <a:rPr lang="en-US" altLang="zh-CN" sz="1600" dirty="0" err="1"/>
              <a:t>getchar</a:t>
            </a:r>
            <a:r>
              <a:rPr lang="en-US" altLang="zh-CN" sz="1600" dirty="0"/>
              <a:t>()) !='\n' ) {</a:t>
            </a:r>
          </a:p>
          <a:p>
            <a:pPr eaLnBrk="0" hangingPunct="0"/>
            <a:r>
              <a:rPr lang="en-US" altLang="zh-CN" sz="1600" dirty="0"/>
              <a:t>   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d%d",&amp;a,&amp;n</a:t>
            </a:r>
            <a:r>
              <a:rPr lang="en-US" altLang="zh-CN" sz="1600" dirty="0"/>
              <a:t>);</a:t>
            </a:r>
          </a:p>
          <a:p>
            <a:pPr eaLnBrk="0" hangingPunct="0"/>
            <a:r>
              <a:rPr lang="en-US" altLang="zh-CN" sz="1600" dirty="0"/>
              <a:t>          </a:t>
            </a:r>
            <a:r>
              <a:rPr lang="en-US" altLang="zh-CN" sz="1600" dirty="0">
                <a:solidFill>
                  <a:srgbClr val="0000CC"/>
                </a:solidFill>
              </a:rPr>
              <a:t>array[n]=a;</a:t>
            </a:r>
          </a:p>
          <a:p>
            <a:pPr eaLnBrk="0" hangingPunct="0"/>
            <a:r>
              <a:rPr lang="en-US" altLang="zh-CN" sz="1600" dirty="0"/>
              <a:t>     }</a:t>
            </a:r>
          </a:p>
          <a:p>
            <a:pPr eaLnBrk="0" hangingPunct="0"/>
            <a:r>
              <a:rPr lang="en-US" altLang="zh-CN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7701" grpId="0"/>
      <p:bldP spid="2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573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ECE7D1-CC39-4687-8A6E-AEBE79EE1CC8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3.4</a:t>
            </a:r>
            <a:r>
              <a:rPr lang="zh-CN" altLang="en-US">
                <a:ea typeface="宋体" pitchFamily="2" charset="-122"/>
              </a:rPr>
              <a:t>：思考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7105650" cy="1368425"/>
          </a:xfrm>
        </p:spPr>
        <p:txBody>
          <a:bodyPr/>
          <a:lstStyle/>
          <a:p>
            <a:r>
              <a:rPr lang="zh-CN" altLang="en-US" sz="1800" dirty="0">
                <a:ea typeface="宋体" pitchFamily="2" charset="-122"/>
              </a:rPr>
              <a:t>当前数据结构有何优点和不足？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zh-CN" altLang="en-US" sz="1800" dirty="0">
                <a:ea typeface="宋体" pitchFamily="2" charset="-122"/>
              </a:rPr>
              <a:t>优点：算法简单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zh-CN" altLang="en-US" sz="1800" dirty="0">
                <a:ea typeface="宋体" pitchFamily="2" charset="-122"/>
              </a:rPr>
              <a:t>不足：有空置，如：输入多项式  </a:t>
            </a:r>
            <a:r>
              <a:rPr lang="en-US" altLang="zh-CN" sz="1800" dirty="0">
                <a:ea typeface="宋体" pitchFamily="2" charset="-122"/>
              </a:rPr>
              <a:t>12  50 </a:t>
            </a:r>
            <a:r>
              <a:rPr lang="zh-CN" altLang="en-US" sz="1800" dirty="0">
                <a:ea typeface="宋体" pitchFamily="2" charset="-122"/>
              </a:rPr>
              <a:t>（即</a:t>
            </a:r>
            <a:r>
              <a:rPr lang="en-US" altLang="zh-CN" sz="1800" dirty="0">
                <a:ea typeface="宋体" pitchFamily="2" charset="-122"/>
              </a:rPr>
              <a:t>12x</a:t>
            </a:r>
            <a:r>
              <a:rPr lang="en-US" altLang="zh-CN" sz="1800" baseline="30000" dirty="0">
                <a:ea typeface="宋体" pitchFamily="2" charset="-122"/>
              </a:rPr>
              <a:t>50</a:t>
            </a:r>
            <a:r>
              <a:rPr lang="en-US" altLang="zh-CN" sz="1800" dirty="0">
                <a:ea typeface="宋体" pitchFamily="2" charset="-122"/>
              </a:rPr>
              <a:t>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550" y="3644900"/>
            <a:ext cx="71056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+mn-lt"/>
              </a:rPr>
              <a:t>其它数据结构及算法？</a:t>
            </a:r>
            <a:endParaRPr lang="en-US" altLang="zh-CN" sz="2400" kern="0" dirty="0">
              <a:latin typeface="+mn-lt"/>
            </a:endParaRPr>
          </a:p>
          <a:p>
            <a:pPr marL="736600" lvl="1" indent="-279400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1800" b="0" dirty="0"/>
              <a:t>考查如下多项式存储方式，如何实现（算法）？</a:t>
            </a:r>
            <a:endParaRPr lang="en-US" altLang="zh-CN" sz="1800" b="0" dirty="0"/>
          </a:p>
          <a:p>
            <a:pPr marL="736600" lvl="1" indent="-279400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1800" b="0" dirty="0"/>
          </a:p>
          <a:p>
            <a:pPr marL="736600" lvl="1" indent="-279400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1800" b="0" dirty="0"/>
          </a:p>
          <a:p>
            <a:pPr marL="736600" lvl="1" indent="-279400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1800" b="0" dirty="0"/>
          </a:p>
          <a:p>
            <a:pPr marL="736600" lvl="1" indent="-279400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1800" b="0" dirty="0"/>
              <a:t>如何实现任意指数大小的多项式计算？</a:t>
            </a:r>
            <a:endParaRPr lang="en-US" altLang="zh-CN" sz="1800" b="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1550" y="2565400"/>
          <a:ext cx="6691344" cy="6565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7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565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74738" y="2751138"/>
            <a:ext cx="675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chemeClr val="bg1"/>
                </a:solidFill>
              </a:rPr>
              <a:t>0     0      0      0  </a:t>
            </a:r>
            <a:r>
              <a:rPr lang="en-US" altLang="zh-CN" baseline="30000">
                <a:solidFill>
                  <a:schemeClr val="bg1"/>
                </a:solidFill>
              </a:rPr>
              <a:t>      </a:t>
            </a:r>
            <a:r>
              <a:rPr lang="en-US" altLang="zh-CN">
                <a:solidFill>
                  <a:schemeClr val="bg1"/>
                </a:solidFill>
              </a:rPr>
              <a:t>…    …     …    …     …   0       0      12  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54100" y="3222625"/>
            <a:ext cx="6913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0       1      2      3</a:t>
            </a:r>
            <a:r>
              <a:rPr lang="en-US" altLang="zh-CN" baseline="30000"/>
              <a:t>       </a:t>
            </a:r>
            <a:r>
              <a:rPr lang="en-US" altLang="zh-CN"/>
              <a:t>…    …     …    …     …   48    49    50  </a:t>
            </a:r>
          </a:p>
        </p:txBody>
      </p:sp>
      <p:graphicFrame>
        <p:nvGraphicFramePr>
          <p:cNvPr id="14" name="Group 3"/>
          <p:cNvGraphicFramePr>
            <a:graphicFrameLocks noGrp="1"/>
          </p:cNvGraphicFramePr>
          <p:nvPr/>
        </p:nvGraphicFramePr>
        <p:xfrm>
          <a:off x="971550" y="5013325"/>
          <a:ext cx="6691313" cy="665163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42988" y="5164138"/>
            <a:ext cx="6740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chemeClr val="bg1"/>
                </a:solidFill>
              </a:rPr>
              <a:t>54     8      2     6      7      3      25   1      78     0      …     0  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881188" y="4510088"/>
            <a:ext cx="457200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/>
              <a:t>54  8  2  6  7  3  25  1  78  0 </a:t>
            </a:r>
          </a:p>
        </p:txBody>
      </p:sp>
      <p:sp>
        <p:nvSpPr>
          <p:cNvPr id="17" name="矩形 16"/>
          <p:cNvSpPr/>
          <p:nvPr/>
        </p:nvSpPr>
        <p:spPr>
          <a:xfrm>
            <a:off x="2123728" y="6093296"/>
            <a:ext cx="4572000" cy="5909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marL="279400" indent="-279400" algn="ctr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defRPr/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链表，特别适合指数大小没有限定的情况（以后介绍）。</a:t>
            </a:r>
            <a:endParaRPr lang="zh-CN" altLang="en-US" sz="1800" kern="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3.4</a:t>
            </a:r>
            <a:r>
              <a:rPr lang="zh-CN" altLang="en-US">
                <a:ea typeface="宋体" pitchFamily="2" charset="-122"/>
              </a:rPr>
              <a:t>：思考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如何实现任意（多项式项数、最高幂未知的）多项式相加？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3.4</a:t>
            </a:r>
            <a:r>
              <a:rPr lang="zh-CN" altLang="en-US" dirty="0">
                <a:ea typeface="宋体" pitchFamily="2" charset="-122"/>
              </a:rPr>
              <a:t>实现了两个多项式相加运算，如何实现两个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多项式相乘</a:t>
            </a:r>
            <a:r>
              <a:rPr lang="zh-CN" altLang="en-US" dirty="0">
                <a:ea typeface="宋体" pitchFamily="2" charset="-122"/>
              </a:rPr>
              <a:t>？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583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5837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E854B3-3D4E-4218-98E0-AF24E16A0214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593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4771A4-D1FA-492D-9884-C7F5CB4D88DC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3.5</a:t>
            </a:r>
            <a:r>
              <a:rPr lang="zh-CN" altLang="en-US">
                <a:ea typeface="宋体" pitchFamily="2" charset="-122"/>
              </a:rPr>
              <a:t>：超长正整数加法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96975"/>
            <a:ext cx="7105650" cy="49688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【</a:t>
            </a:r>
            <a:r>
              <a:rPr lang="zh-CN" altLang="en-US" sz="1800">
                <a:ea typeface="宋体" pitchFamily="2" charset="-122"/>
              </a:rPr>
              <a:t>问题描述</a:t>
            </a:r>
            <a:r>
              <a:rPr lang="en-US" altLang="zh-CN" sz="1800">
                <a:ea typeface="宋体" pitchFamily="2" charset="-122"/>
              </a:rPr>
              <a:t>】</a:t>
            </a:r>
            <a:br>
              <a:rPr lang="en-US" altLang="zh-CN" sz="1800">
                <a:ea typeface="宋体" pitchFamily="2" charset="-122"/>
              </a:rPr>
            </a:br>
            <a:r>
              <a:rPr lang="zh-CN" altLang="en-US" sz="1600" b="0">
                <a:ea typeface="宋体" pitchFamily="2" charset="-122"/>
              </a:rPr>
              <a:t>编写程序实现两个超长正整数（每个最长</a:t>
            </a:r>
            <a:r>
              <a:rPr lang="en-US" altLang="zh-CN" sz="1600" b="0">
                <a:ea typeface="宋体" pitchFamily="2" charset="-122"/>
              </a:rPr>
              <a:t>80</a:t>
            </a:r>
            <a:r>
              <a:rPr lang="zh-CN" altLang="en-US" sz="1600" b="0">
                <a:ea typeface="宋体" pitchFamily="2" charset="-122"/>
              </a:rPr>
              <a:t>位数字）的加法运算。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【</a:t>
            </a:r>
            <a:r>
              <a:rPr lang="zh-CN" altLang="en-US" sz="1800">
                <a:ea typeface="宋体" pitchFamily="2" charset="-122"/>
              </a:rPr>
              <a:t>输入形式</a:t>
            </a:r>
            <a:r>
              <a:rPr lang="en-US" altLang="zh-CN" sz="1800">
                <a:ea typeface="宋体" pitchFamily="2" charset="-122"/>
              </a:rPr>
              <a:t>】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0">
                <a:ea typeface="宋体" pitchFamily="2" charset="-122"/>
              </a:rPr>
              <a:t>	</a:t>
            </a:r>
            <a:r>
              <a:rPr lang="zh-CN" altLang="en-US" sz="1600" b="0">
                <a:ea typeface="宋体" pitchFamily="2" charset="-122"/>
              </a:rPr>
              <a:t>从键盘读入两个整数，不考虑输入高位可能为</a:t>
            </a:r>
            <a:r>
              <a:rPr lang="en-US" altLang="zh-CN" sz="1600" b="0">
                <a:ea typeface="宋体" pitchFamily="2" charset="-122"/>
              </a:rPr>
              <a:t>0</a:t>
            </a:r>
            <a:r>
              <a:rPr lang="zh-CN" altLang="en-US" sz="1600" b="0">
                <a:ea typeface="宋体" pitchFamily="2" charset="-122"/>
              </a:rPr>
              <a:t>的情况。</a:t>
            </a:r>
            <a:br>
              <a:rPr lang="zh-CN" altLang="en-US" sz="1600" b="0">
                <a:ea typeface="宋体" pitchFamily="2" charset="-122"/>
              </a:rPr>
            </a:br>
            <a:r>
              <a:rPr lang="en-US" altLang="zh-CN" sz="1600" b="0">
                <a:ea typeface="宋体" pitchFamily="2" charset="-122"/>
              </a:rPr>
              <a:t>1. </a:t>
            </a:r>
            <a:r>
              <a:rPr lang="zh-CN" altLang="en-US" sz="1600" b="0">
                <a:ea typeface="宋体" pitchFamily="2" charset="-122"/>
              </a:rPr>
              <a:t>第一行是超长正整数</a:t>
            </a:r>
            <a:r>
              <a:rPr lang="en-US" altLang="zh-CN" sz="1600" b="0">
                <a:ea typeface="宋体" pitchFamily="2" charset="-122"/>
              </a:rPr>
              <a:t>A</a:t>
            </a:r>
            <a:r>
              <a:rPr lang="zh-CN" altLang="en-US" sz="1600" b="0">
                <a:ea typeface="宋体" pitchFamily="2" charset="-122"/>
              </a:rPr>
              <a:t>；</a:t>
            </a:r>
            <a:br>
              <a:rPr lang="zh-CN" altLang="en-US" sz="1600" b="0">
                <a:ea typeface="宋体" pitchFamily="2" charset="-122"/>
              </a:rPr>
            </a:br>
            <a:r>
              <a:rPr lang="en-US" altLang="zh-CN" sz="1600" b="0">
                <a:ea typeface="宋体" pitchFamily="2" charset="-122"/>
              </a:rPr>
              <a:t>2. </a:t>
            </a:r>
            <a:r>
              <a:rPr lang="zh-CN" altLang="en-US" sz="1600" b="0">
                <a:ea typeface="宋体" pitchFamily="2" charset="-122"/>
              </a:rPr>
              <a:t>第二行是超长正整数</a:t>
            </a:r>
            <a:r>
              <a:rPr lang="en-US" altLang="zh-CN" sz="1600" b="0">
                <a:ea typeface="宋体" pitchFamily="2" charset="-122"/>
              </a:rPr>
              <a:t>B</a:t>
            </a:r>
            <a:r>
              <a:rPr lang="zh-CN" altLang="en-US" sz="1600" b="0">
                <a:ea typeface="宋体" pitchFamily="2" charset="-122"/>
              </a:rPr>
              <a:t>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【</a:t>
            </a:r>
            <a:r>
              <a:rPr lang="zh-CN" altLang="en-US" sz="1800">
                <a:ea typeface="宋体" pitchFamily="2" charset="-122"/>
              </a:rPr>
              <a:t>输出形式</a:t>
            </a:r>
            <a:r>
              <a:rPr lang="en-US" altLang="zh-CN" sz="1800">
                <a:ea typeface="宋体" pitchFamily="2" charset="-122"/>
              </a:rPr>
              <a:t>】 </a:t>
            </a:r>
            <a:br>
              <a:rPr lang="en-US" altLang="zh-CN" sz="1800">
                <a:ea typeface="宋体" pitchFamily="2" charset="-122"/>
              </a:rPr>
            </a:br>
            <a:r>
              <a:rPr lang="zh-CN" altLang="en-US" sz="1600" b="0">
                <a:ea typeface="宋体" pitchFamily="2" charset="-122"/>
              </a:rPr>
              <a:t>输出只有一行，是两个长整数的运算结果，从高到低依次输出各位数字。各位数字紧密输出。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【</a:t>
            </a:r>
            <a:r>
              <a:rPr lang="zh-CN" altLang="en-US" sz="1800">
                <a:ea typeface="宋体" pitchFamily="2" charset="-122"/>
              </a:rPr>
              <a:t>输入样例</a:t>
            </a:r>
            <a:r>
              <a:rPr lang="en-US" altLang="zh-CN" sz="1800">
                <a:ea typeface="宋体" pitchFamily="2" charset="-122"/>
              </a:rPr>
              <a:t>】</a:t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 b="0">
                <a:ea typeface="宋体" pitchFamily="2" charset="-122"/>
              </a:rPr>
              <a:t> </a:t>
            </a:r>
            <a:br>
              <a:rPr lang="en-US" altLang="zh-CN" sz="1800" b="0">
                <a:ea typeface="宋体" pitchFamily="2" charset="-122"/>
              </a:rPr>
            </a:br>
            <a:r>
              <a:rPr lang="en-US" altLang="zh-CN" sz="1600" b="0">
                <a:ea typeface="宋体" pitchFamily="2" charset="-122"/>
              </a:rPr>
              <a:t>134098703578230056</a:t>
            </a:r>
            <a:br>
              <a:rPr lang="en-US" altLang="zh-CN" sz="1600" b="0">
                <a:ea typeface="宋体" pitchFamily="2" charset="-122"/>
              </a:rPr>
            </a:br>
            <a:r>
              <a:rPr lang="en-US" altLang="zh-CN" sz="1600" b="0">
                <a:ea typeface="宋体" pitchFamily="2" charset="-122"/>
              </a:rPr>
              <a:t>234098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【</a:t>
            </a:r>
            <a:r>
              <a:rPr lang="zh-CN" altLang="en-US" sz="1800">
                <a:ea typeface="宋体" pitchFamily="2" charset="-122"/>
              </a:rPr>
              <a:t>输出样例</a:t>
            </a:r>
            <a:r>
              <a:rPr lang="en-US" altLang="zh-CN" sz="1800">
                <a:ea typeface="宋体" pitchFamily="2" charset="-122"/>
              </a:rPr>
              <a:t>】</a:t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 b="0">
                <a:ea typeface="宋体" pitchFamily="2" charset="-122"/>
              </a:rPr>
              <a:t> </a:t>
            </a:r>
            <a:r>
              <a:rPr lang="en-US" altLang="zh-CN" sz="1600" b="0">
                <a:ea typeface="宋体" pitchFamily="2" charset="-122"/>
              </a:rPr>
              <a:t>134098703578464154</a:t>
            </a:r>
          </a:p>
          <a:p>
            <a:pPr>
              <a:lnSpc>
                <a:spcPct val="80000"/>
              </a:lnSpc>
              <a:spcBef>
                <a:spcPct val="90000"/>
              </a:spcBef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【</a:t>
            </a:r>
            <a:r>
              <a:rPr lang="zh-CN" altLang="en-US" sz="1800">
                <a:ea typeface="宋体" pitchFamily="2" charset="-122"/>
              </a:rPr>
              <a:t>样例说明</a:t>
            </a:r>
            <a:r>
              <a:rPr lang="en-US" altLang="zh-CN" sz="1800">
                <a:ea typeface="宋体" pitchFamily="2" charset="-122"/>
              </a:rPr>
              <a:t>】</a:t>
            </a:r>
            <a:br>
              <a:rPr lang="en-US" altLang="zh-CN" sz="1800">
                <a:ea typeface="宋体" pitchFamily="2" charset="-122"/>
              </a:rPr>
            </a:br>
            <a:r>
              <a:rPr lang="zh-CN" altLang="en-US" sz="1600" b="0">
                <a:latin typeface="宋体" pitchFamily="2" charset="-122"/>
                <a:ea typeface="宋体" pitchFamily="2" charset="-122"/>
              </a:rPr>
              <a:t>进行两个正整数加法运算，</a:t>
            </a:r>
            <a:r>
              <a:rPr lang="en-US" altLang="zh-CN" sz="1600" b="0">
                <a:latin typeface="宋体" pitchFamily="2" charset="-122"/>
                <a:ea typeface="宋体" pitchFamily="2" charset="-122"/>
              </a:rPr>
              <a:t>134098703578230056 + 234098 = 134098703578464154</a:t>
            </a:r>
            <a:r>
              <a:rPr lang="zh-CN" altLang="en-US" sz="1600" b="0">
                <a:latin typeface="宋体" pitchFamily="2" charset="-122"/>
                <a:ea typeface="宋体" pitchFamily="2" charset="-122"/>
              </a:rPr>
              <a:t>。</a:t>
            </a:r>
            <a:br>
              <a:rPr lang="zh-CN" altLang="en-US" sz="1600" b="0">
                <a:latin typeface="宋体" pitchFamily="2" charset="-122"/>
                <a:ea typeface="宋体" pitchFamily="2" charset="-122"/>
              </a:rPr>
            </a:br>
            <a:endParaRPr lang="zh-CN" altLang="en-US" sz="1600" b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604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D25BDB-ED1A-4187-A182-6CC65523EBC6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3.5</a:t>
            </a:r>
            <a:r>
              <a:rPr lang="zh-CN" altLang="en-US">
                <a:ea typeface="宋体" pitchFamily="2" charset="-122"/>
              </a:rPr>
              <a:t>：问题分析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ea typeface="宋体" pitchFamily="2" charset="-122"/>
              </a:rPr>
              <a:t>如何读入和存储超长整数？（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为何不能用长整数类型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long </a:t>
            </a:r>
            <a:r>
              <a:rPr lang="en-US" altLang="zh-CN" sz="2000" dirty="0" err="1">
                <a:solidFill>
                  <a:srgbClr val="0000CC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 n; </a:t>
            </a:r>
            <a:r>
              <a:rPr lang="en-US" altLang="zh-CN" sz="2000" dirty="0" err="1">
                <a:solidFill>
                  <a:srgbClr val="0000CC"/>
                </a:solidFill>
                <a:ea typeface="宋体" pitchFamily="2" charset="-122"/>
              </a:rPr>
              <a:t>scanf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(“%</a:t>
            </a:r>
            <a:r>
              <a:rPr lang="en-US" altLang="zh-CN" sz="2000" dirty="0" err="1">
                <a:solidFill>
                  <a:srgbClr val="0000CC"/>
                </a:solidFill>
                <a:ea typeface="宋体" pitchFamily="2" charset="-122"/>
              </a:rPr>
              <a:t>ld”,&amp;n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);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来存储和读入超长整数</a:t>
            </a:r>
            <a:r>
              <a:rPr lang="zh-CN" altLang="en-US" sz="2000" dirty="0">
                <a:ea typeface="宋体" pitchFamily="2" charset="-122"/>
              </a:rPr>
              <a:t>？）</a:t>
            </a:r>
          </a:p>
          <a:p>
            <a:pPr lvl="1"/>
            <a:r>
              <a:rPr lang="zh-CN" altLang="en-US" sz="2000" dirty="0">
                <a:ea typeface="宋体" pitchFamily="2" charset="-122"/>
              </a:rPr>
              <a:t>方法一：用字符串方式来读入和存储超长整数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char </a:t>
            </a:r>
            <a:r>
              <a:rPr lang="en-US" altLang="zh-CN" sz="2000" dirty="0" err="1">
                <a:ea typeface="宋体" pitchFamily="2" charset="-122"/>
              </a:rPr>
              <a:t>intstr</a:t>
            </a:r>
            <a:r>
              <a:rPr lang="en-US" altLang="zh-CN" sz="2000" dirty="0">
                <a:ea typeface="宋体" pitchFamily="2" charset="-122"/>
              </a:rPr>
              <a:t>[82];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2000" dirty="0" err="1">
                <a:ea typeface="宋体" pitchFamily="2" charset="-122"/>
              </a:rPr>
              <a:t>scanf</a:t>
            </a:r>
            <a:r>
              <a:rPr lang="en-US" altLang="zh-CN" sz="2000" dirty="0">
                <a:ea typeface="宋体" pitchFamily="2" charset="-122"/>
              </a:rPr>
              <a:t>(“%s”, </a:t>
            </a:r>
            <a:r>
              <a:rPr lang="en-US" altLang="zh-CN" sz="2000" dirty="0" err="1">
                <a:ea typeface="宋体" pitchFamily="2" charset="-122"/>
              </a:rPr>
              <a:t>intstr</a:t>
            </a:r>
            <a:r>
              <a:rPr lang="en-US" altLang="zh-CN" sz="2000" dirty="0">
                <a:ea typeface="宋体" pitchFamily="2" charset="-122"/>
              </a:rPr>
              <a:t>);</a:t>
            </a:r>
          </a:p>
          <a:p>
            <a:pPr lvl="1"/>
            <a:r>
              <a:rPr lang="zh-CN" altLang="en-US" sz="2000" dirty="0">
                <a:ea typeface="宋体" pitchFamily="2" charset="-122"/>
              </a:rPr>
              <a:t>方法二：用整数数组来存储超长整数，用字符方式依次读入超长整数的每位数字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en-US" altLang="zh-CN" sz="2000" dirty="0">
                <a:ea typeface="宋体" pitchFamily="2" charset="-122"/>
              </a:rPr>
              <a:t> lint[81];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char </a:t>
            </a:r>
            <a:r>
              <a:rPr lang="en-US" altLang="zh-CN" sz="2000" dirty="0" err="1">
                <a:ea typeface="宋体" pitchFamily="2" charset="-122"/>
              </a:rPr>
              <a:t>d,i</a:t>
            </a:r>
            <a:r>
              <a:rPr lang="en-US" altLang="zh-CN" sz="2000" dirty="0">
                <a:ea typeface="宋体" pitchFamily="2" charset="-122"/>
              </a:rPr>
              <a:t>=0;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while((d=</a:t>
            </a:r>
            <a:r>
              <a:rPr lang="en-US" altLang="zh-CN" sz="2000" dirty="0" err="1">
                <a:ea typeface="宋体" pitchFamily="2" charset="-122"/>
              </a:rPr>
              <a:t>getchar</a:t>
            </a:r>
            <a:r>
              <a:rPr lang="en-US" altLang="zh-CN" sz="2000" dirty="0">
                <a:ea typeface="宋体" pitchFamily="2" charset="-122"/>
              </a:rPr>
              <a:t>())!= ‘\n’)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lint[</a:t>
            </a:r>
            <a:r>
              <a:rPr lang="en-US" altLang="zh-CN" sz="2000" dirty="0" err="1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++] = d – ‘0’;</a:t>
            </a:r>
          </a:p>
          <a:p>
            <a:pPr lvl="1"/>
            <a:r>
              <a:rPr lang="zh-CN" altLang="en-US" sz="2000" dirty="0">
                <a:ea typeface="宋体" pitchFamily="2" charset="-122"/>
              </a:rPr>
              <a:t>其它方法？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614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5DFB1D-2135-43C8-83E0-78769045A7F4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3.5</a:t>
            </a:r>
            <a:r>
              <a:rPr lang="zh-CN" altLang="en-US">
                <a:ea typeface="宋体" pitchFamily="2" charset="-122"/>
              </a:rPr>
              <a:t>：解题思路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339013" cy="4556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800">
                <a:ea typeface="宋体" pitchFamily="2" charset="-122"/>
              </a:rPr>
              <a:t>在程序中数组中数据是从左至右（从高位到低位）方式存储的，而整数相加是从右至左（从低位到高位），同时由于被加数长短不一，造成计算和转换非常不方便。一种解决方法是整数相加前将</a:t>
            </a:r>
            <a:r>
              <a:rPr lang="zh-CN" altLang="en-US" sz="1800">
                <a:solidFill>
                  <a:srgbClr val="0000CC"/>
                </a:solidFill>
                <a:ea typeface="宋体" pitchFamily="2" charset="-122"/>
              </a:rPr>
              <a:t>两个整数位串首尾颠倒</a:t>
            </a:r>
            <a:r>
              <a:rPr lang="zh-CN" altLang="en-US" sz="1800">
                <a:ea typeface="宋体" pitchFamily="2" charset="-122"/>
              </a:rPr>
              <a:t>，与计算机存储方式一致。</a:t>
            </a:r>
          </a:p>
          <a:p>
            <a:pPr>
              <a:lnSpc>
                <a:spcPct val="70000"/>
              </a:lnSpc>
            </a:pPr>
            <a:r>
              <a:rPr lang="zh-CN" altLang="en-US" sz="1800">
                <a:ea typeface="宋体" pitchFamily="2" charset="-122"/>
              </a:rPr>
              <a:t>如何进行超长整数加？</a:t>
            </a:r>
          </a:p>
          <a:p>
            <a:pPr marL="458788" lvl="1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无论以什么方式存储超长整数，每位相加结果和进位计算方式为：</a:t>
            </a:r>
          </a:p>
          <a:p>
            <a:pPr marL="458788" lvl="1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dight</a:t>
            </a:r>
            <a:r>
              <a:rPr lang="en-US" altLang="zh-CN" sz="16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 = (digit1</a:t>
            </a:r>
            <a:r>
              <a:rPr lang="en-US" altLang="zh-CN" sz="16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 + digit2</a:t>
            </a:r>
            <a:r>
              <a:rPr lang="en-US" altLang="zh-CN" sz="16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 + carry) % 10 </a:t>
            </a: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carry</a:t>
            </a: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为上一次计算产生的进位）</a:t>
            </a:r>
          </a:p>
          <a:p>
            <a:pPr marL="458788" lvl="1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carry = (digit1</a:t>
            </a:r>
            <a:r>
              <a:rPr lang="en-US" altLang="zh-CN" sz="16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 + digit2</a:t>
            </a:r>
            <a:r>
              <a:rPr lang="en-US" altLang="zh-CN" sz="16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 + carry) / 10 </a:t>
            </a: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（得到新的进位）</a:t>
            </a:r>
          </a:p>
          <a:p>
            <a:pPr marL="458788" lvl="1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b="1"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marL="458788" lvl="1" indent="0">
              <a:lnSpc>
                <a:spcPct val="70000"/>
              </a:lnSpc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若以字符串方式存储超长整数，则在计算每位加和进位时，应考虑数字字符和整数数字之间的转换。</a:t>
            </a:r>
          </a:p>
          <a:p>
            <a:pPr marL="458788" lvl="1" indent="0">
              <a:lnSpc>
                <a:spcPct val="70000"/>
              </a:lnSpc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应考虑进位传递问题</a:t>
            </a:r>
          </a:p>
          <a:p>
            <a:pPr marL="895350" lvl="2" indent="0">
              <a:lnSpc>
                <a:spcPct val="80000"/>
              </a:lnSpc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当较短整数最后一位加完后仍有进位情况，如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123456789+678</a:t>
            </a: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895350" lvl="2" indent="0">
              <a:lnSpc>
                <a:spcPct val="80000"/>
              </a:lnSpc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当较长整数最后一位处理完后仍有进位情况，如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9999999+1;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81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A3DF23-67F1-4448-AB44-9DAA8D69A08E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算法表示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算法即可以用自然语言表述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如前</a:t>
            </a:r>
            <a:r>
              <a:rPr lang="en-US" altLang="zh-CN">
                <a:ea typeface="宋体" pitchFamily="2" charset="-122"/>
              </a:rPr>
              <a:t>)</a:t>
            </a:r>
            <a:r>
              <a:rPr lang="zh-CN" altLang="en-US">
                <a:ea typeface="宋体" pitchFamily="2" charset="-122"/>
              </a:rPr>
              <a:t>，也可用用半结构化语言或结构化图形表示，如：</a:t>
            </a:r>
          </a:p>
          <a:p>
            <a:pPr lvl="2" indent="0">
              <a:buFont typeface="Wingdings" pitchFamily="2" charset="2"/>
              <a:buNone/>
            </a:pPr>
            <a:endParaRPr lang="zh-CN" altLang="en-US" sz="2000">
              <a:ea typeface="宋体" pitchFamily="2" charset="-122"/>
            </a:endParaRPr>
          </a:p>
          <a:p>
            <a:pPr lvl="2" indent="0">
              <a:buFont typeface="Wingdings" pitchFamily="2" charset="2"/>
              <a:buNone/>
            </a:pPr>
            <a:r>
              <a:rPr lang="en-US" altLang="zh-CN" sz="2000">
                <a:latin typeface="楷体" pitchFamily="49" charset="-122"/>
                <a:ea typeface="楷体" pitchFamily="49" charset="-122"/>
              </a:rPr>
              <a:t>read 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学生成绩值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2000">
                <a:latin typeface="楷体" pitchFamily="49" charset="-122"/>
                <a:ea typeface="楷体" pitchFamily="49" charset="-122"/>
              </a:rPr>
              <a:t>if 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成绩值 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&gt;= 60</a:t>
            </a:r>
          </a:p>
          <a:p>
            <a:pPr lvl="4" indent="0"/>
            <a:r>
              <a:rPr lang="en-US" altLang="zh-CN" sz="1800">
                <a:latin typeface="楷体" pitchFamily="49" charset="-122"/>
                <a:ea typeface="楷体" pitchFamily="49" charset="-122"/>
              </a:rPr>
              <a:t>    print “Pass”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2000">
                <a:latin typeface="楷体" pitchFamily="49" charset="-122"/>
                <a:ea typeface="楷体" pitchFamily="49" charset="-122"/>
              </a:rPr>
              <a:t>else</a:t>
            </a:r>
          </a:p>
          <a:p>
            <a:pPr lvl="4" indent="0"/>
            <a:r>
              <a:rPr lang="en-US" altLang="zh-CN" sz="1800">
                <a:latin typeface="楷体" pitchFamily="49" charset="-122"/>
                <a:ea typeface="楷体" pitchFamily="49" charset="-122"/>
              </a:rPr>
              <a:t>    print “Fail”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3438" y="2349500"/>
            <a:ext cx="3295650" cy="2951163"/>
            <a:chOff x="2925" y="1480"/>
            <a:chExt cx="2076" cy="1859"/>
          </a:xfrm>
        </p:grpSpPr>
        <p:sp>
          <p:nvSpPr>
            <p:cNvPr id="8200" name="Text Box 5"/>
            <p:cNvSpPr txBox="1">
              <a:spLocks noChangeArrowheads="1"/>
            </p:cNvSpPr>
            <p:nvPr/>
          </p:nvSpPr>
          <p:spPr bwMode="auto">
            <a:xfrm>
              <a:off x="3593" y="1636"/>
              <a:ext cx="89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0"/>
                <a:t>读学生成绩值</a:t>
              </a:r>
            </a:p>
          </p:txBody>
        </p:sp>
        <p:sp>
          <p:nvSpPr>
            <p:cNvPr id="8201" name="AutoShape 6"/>
            <p:cNvSpPr>
              <a:spLocks noChangeArrowheads="1"/>
            </p:cNvSpPr>
            <p:nvPr/>
          </p:nvSpPr>
          <p:spPr bwMode="auto">
            <a:xfrm>
              <a:off x="3379" y="2024"/>
              <a:ext cx="1361" cy="544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/>
            </a:p>
          </p:txBody>
        </p:sp>
        <p:sp>
          <p:nvSpPr>
            <p:cNvPr id="8202" name="Text Box 7"/>
            <p:cNvSpPr txBox="1">
              <a:spLocks noChangeArrowheads="1"/>
            </p:cNvSpPr>
            <p:nvPr/>
          </p:nvSpPr>
          <p:spPr bwMode="auto">
            <a:xfrm>
              <a:off x="3651" y="2205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b="0"/>
                <a:t>成绩值 </a:t>
              </a:r>
              <a:r>
                <a:rPr lang="en-US" altLang="zh-CN" sz="1400" b="0"/>
                <a:t>&gt;= 60</a:t>
              </a:r>
            </a:p>
          </p:txBody>
        </p:sp>
        <p:sp>
          <p:nvSpPr>
            <p:cNvPr id="8203" name="Text Box 8"/>
            <p:cNvSpPr txBox="1">
              <a:spLocks noChangeArrowheads="1"/>
            </p:cNvSpPr>
            <p:nvPr/>
          </p:nvSpPr>
          <p:spPr bwMode="auto">
            <a:xfrm>
              <a:off x="4332" y="2757"/>
              <a:ext cx="66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0"/>
                <a:t>输出”</a:t>
              </a:r>
              <a:r>
                <a:rPr lang="en-US" altLang="zh-CN" sz="1600" b="0"/>
                <a:t>Fail”</a:t>
              </a:r>
            </a:p>
          </p:txBody>
        </p:sp>
        <p:sp>
          <p:nvSpPr>
            <p:cNvPr id="8204" name="Text Box 9"/>
            <p:cNvSpPr txBox="1">
              <a:spLocks noChangeArrowheads="1"/>
            </p:cNvSpPr>
            <p:nvPr/>
          </p:nvSpPr>
          <p:spPr bwMode="auto">
            <a:xfrm>
              <a:off x="2925" y="2757"/>
              <a:ext cx="7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0"/>
                <a:t>输出”</a:t>
              </a:r>
              <a:r>
                <a:rPr lang="en-US" altLang="zh-CN" sz="1600" b="0"/>
                <a:t>Pass”</a:t>
              </a:r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 flipH="1">
              <a:off x="3288" y="229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>
              <a:off x="3288" y="2296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4830" y="2296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>
              <a:off x="4740" y="229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>
              <a:off x="4059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10" name="Text Box 15"/>
            <p:cNvSpPr txBox="1">
              <a:spLocks noChangeArrowheads="1"/>
            </p:cNvSpPr>
            <p:nvPr/>
          </p:nvSpPr>
          <p:spPr bwMode="auto">
            <a:xfrm>
              <a:off x="3185" y="2061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b="0"/>
                <a:t>真</a:t>
              </a:r>
            </a:p>
          </p:txBody>
        </p:sp>
        <p:sp>
          <p:nvSpPr>
            <p:cNvPr id="8211" name="Text Box 16"/>
            <p:cNvSpPr txBox="1">
              <a:spLocks noChangeArrowheads="1"/>
            </p:cNvSpPr>
            <p:nvPr/>
          </p:nvSpPr>
          <p:spPr bwMode="auto">
            <a:xfrm>
              <a:off x="4694" y="2069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b="0"/>
                <a:t>假</a:t>
              </a:r>
            </a:p>
          </p:txBody>
        </p:sp>
        <p:sp>
          <p:nvSpPr>
            <p:cNvPr id="8212" name="Line 17"/>
            <p:cNvSpPr>
              <a:spLocks noChangeShapeType="1"/>
            </p:cNvSpPr>
            <p:nvPr/>
          </p:nvSpPr>
          <p:spPr bwMode="auto">
            <a:xfrm>
              <a:off x="3288" y="297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3" name="Line 18"/>
            <p:cNvSpPr>
              <a:spLocks noChangeShapeType="1"/>
            </p:cNvSpPr>
            <p:nvPr/>
          </p:nvSpPr>
          <p:spPr bwMode="auto">
            <a:xfrm>
              <a:off x="4830" y="297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4" name="Line 19"/>
            <p:cNvSpPr>
              <a:spLocks noChangeShapeType="1"/>
            </p:cNvSpPr>
            <p:nvPr/>
          </p:nvSpPr>
          <p:spPr bwMode="auto">
            <a:xfrm>
              <a:off x="3288" y="320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15" name="Line 20"/>
            <p:cNvSpPr>
              <a:spLocks noChangeShapeType="1"/>
            </p:cNvSpPr>
            <p:nvPr/>
          </p:nvSpPr>
          <p:spPr bwMode="auto">
            <a:xfrm flipH="1">
              <a:off x="4059" y="320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16" name="Line 21"/>
            <p:cNvSpPr>
              <a:spLocks noChangeShapeType="1"/>
            </p:cNvSpPr>
            <p:nvPr/>
          </p:nvSpPr>
          <p:spPr bwMode="auto">
            <a:xfrm>
              <a:off x="4059" y="320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7" name="Line 22"/>
            <p:cNvSpPr>
              <a:spLocks noChangeShapeType="1"/>
            </p:cNvSpPr>
            <p:nvPr/>
          </p:nvSpPr>
          <p:spPr bwMode="auto">
            <a:xfrm>
              <a:off x="4059" y="148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199" name="Text Box 23"/>
          <p:cNvSpPr txBox="1">
            <a:spLocks noChangeArrowheads="1"/>
          </p:cNvSpPr>
          <p:nvPr/>
        </p:nvSpPr>
        <p:spPr bwMode="auto">
          <a:xfrm>
            <a:off x="6011863" y="5353050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/>
              <a:t>流程图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62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F7C81A-92EB-45E2-BCF1-97C88576DAC0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3.5</a:t>
            </a:r>
            <a:r>
              <a:rPr lang="zh-CN" altLang="en-US">
                <a:ea typeface="宋体" pitchFamily="2" charset="-122"/>
              </a:rPr>
              <a:t>：算法设计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266508" cy="45561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 sz="1600" dirty="0">
                <a:ea typeface="宋体" pitchFamily="2" charset="-122"/>
              </a:rPr>
              <a:t>基于上述分析，假设以字符串形式存储整数，其超长整数相加算法如下：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char istr1[82], istr2[82];</a:t>
            </a: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int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 </a:t>
            </a: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carry,sum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; /*carry</a:t>
            </a: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为进位*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/</a:t>
            </a:r>
          </a:p>
          <a:p>
            <a:pPr lvl="1">
              <a:lnSpc>
                <a:spcPct val="70000"/>
              </a:lnSpc>
              <a:buNone/>
            </a:pP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分别读入字符串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istr1</a:t>
            </a: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和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istr2</a:t>
            </a: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；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//</a:t>
            </a: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假设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istr1</a:t>
            </a: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中存放的为较长的整数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将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istr1</a:t>
            </a: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和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istr2</a:t>
            </a: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串首尾颠倒；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While istr2[</a:t>
            </a: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] != ‘\0’ 	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sum = istr1[</a:t>
            </a: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]-’0’+istr2[</a:t>
            </a: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]-’0’+carry;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istr1[</a:t>
            </a: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]=sum%10+’0’;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carry=sum/10;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++;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While istr1[</a:t>
            </a: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]!=‘\0’&amp;&amp; carry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sum = istr1[</a:t>
            </a: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]-’0’+carry;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istr1[</a:t>
            </a: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]=sum%10+’0’;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carry=sum/10;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++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If carry&gt;0	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istr1[</a:t>
            </a: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++]=carry+’0’</a:t>
            </a: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；</a:t>
            </a:r>
            <a:endParaRPr lang="en-US" altLang="zh-CN" sz="1600" dirty="0">
              <a:latin typeface="楷体_GB2312" pitchFamily="49" charset="-122"/>
              <a:ea typeface="楷体" pitchFamily="49" charset="-122"/>
            </a:endParaRP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istr1[</a:t>
            </a:r>
            <a:r>
              <a:rPr lang="en-US" altLang="zh-CN" sz="1600" dirty="0" err="1">
                <a:latin typeface="楷体_GB2312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] = ‘\0’;</a:t>
            </a:r>
            <a:endParaRPr lang="zh-CN" altLang="en-US" sz="1600" dirty="0">
              <a:latin typeface="楷体_GB2312" pitchFamily="49" charset="-122"/>
              <a:ea typeface="楷体" pitchFamily="49" charset="-122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将</a:t>
            </a:r>
            <a:r>
              <a:rPr lang="en-US" altLang="zh-CN" sz="1600" dirty="0">
                <a:latin typeface="楷体_GB2312" pitchFamily="49" charset="-122"/>
                <a:ea typeface="楷体" pitchFamily="49" charset="-122"/>
              </a:rPr>
              <a:t>istr1</a:t>
            </a:r>
            <a:r>
              <a:rPr lang="zh-CN" altLang="en-US" sz="1600" dirty="0">
                <a:latin typeface="楷体_GB2312" pitchFamily="49" charset="-122"/>
                <a:ea typeface="楷体" pitchFamily="49" charset="-122"/>
              </a:rPr>
              <a:t>串首尾颠倒；</a:t>
            </a:r>
          </a:p>
        </p:txBody>
      </p:sp>
      <p:sp>
        <p:nvSpPr>
          <p:cNvPr id="225284" name="AutoShape 4"/>
          <p:cNvSpPr>
            <a:spLocks noChangeArrowheads="1"/>
          </p:cNvSpPr>
          <p:nvPr/>
        </p:nvSpPr>
        <p:spPr bwMode="auto">
          <a:xfrm>
            <a:off x="6588224" y="2348880"/>
            <a:ext cx="2232025" cy="863600"/>
          </a:xfrm>
          <a:prstGeom prst="wedgeRoundRectCallout">
            <a:avLst>
              <a:gd name="adj1" fmla="val -62787"/>
              <a:gd name="adj2" fmla="val 370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/>
              <a:t>以较短整数为基准，两个整数相加。</a:t>
            </a:r>
          </a:p>
        </p:txBody>
      </p:sp>
      <p:sp>
        <p:nvSpPr>
          <p:cNvPr id="225285" name="AutoShape 5"/>
          <p:cNvSpPr>
            <a:spLocks noChangeArrowheads="1"/>
          </p:cNvSpPr>
          <p:nvPr/>
        </p:nvSpPr>
        <p:spPr bwMode="auto">
          <a:xfrm>
            <a:off x="6084168" y="3717032"/>
            <a:ext cx="2232025" cy="863600"/>
          </a:xfrm>
          <a:prstGeom prst="wedgeRoundRectCallout">
            <a:avLst>
              <a:gd name="adj1" fmla="val -107690"/>
              <a:gd name="adj2" fmla="val 440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/>
              <a:t>考虑较短整数最后一位加完后仍有进位产生。</a:t>
            </a:r>
          </a:p>
        </p:txBody>
      </p:sp>
      <p:sp>
        <p:nvSpPr>
          <p:cNvPr id="225287" name="AutoShape 7"/>
          <p:cNvSpPr>
            <a:spLocks noChangeArrowheads="1"/>
          </p:cNvSpPr>
          <p:nvPr/>
        </p:nvSpPr>
        <p:spPr bwMode="auto">
          <a:xfrm>
            <a:off x="6156176" y="5085184"/>
            <a:ext cx="2232025" cy="863600"/>
          </a:xfrm>
          <a:prstGeom prst="wedgeRoundRectCallout">
            <a:avLst>
              <a:gd name="adj1" fmla="val -135239"/>
              <a:gd name="adj2" fmla="val 443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/>
              <a:t>考虑极端情况较长整数最后一位处理完后仍有进位。如</a:t>
            </a:r>
            <a:r>
              <a:rPr lang="en-US" altLang="zh-CN" sz="1200" b="0" dirty="0"/>
              <a:t>999999999+1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animBg="1"/>
      <p:bldP spid="225285" grpId="0" animBg="1"/>
      <p:bldP spid="22528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634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7A9D20-3180-4CAF-AA1B-73D3BB7186E1}" type="slidenum">
              <a:rPr lang="en-US" altLang="zh-CN" smtClean="0"/>
              <a:pPr/>
              <a:t>61</a:t>
            </a:fld>
            <a:endParaRPr lang="en-US" altLang="zh-CN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3.5</a:t>
            </a:r>
            <a:r>
              <a:rPr lang="zh-CN" altLang="en-US" dirty="0">
                <a:ea typeface="宋体" pitchFamily="2" charset="-122"/>
              </a:rPr>
              <a:t>：代码实现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25538"/>
            <a:ext cx="7105650" cy="5183187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void </a:t>
            </a:r>
            <a:r>
              <a:rPr lang="en-US" altLang="zh-CN" sz="1200" b="0" dirty="0" err="1">
                <a:ea typeface="宋体" pitchFamily="2" charset="-122"/>
              </a:rPr>
              <a:t>addLInt</a:t>
            </a:r>
            <a:r>
              <a:rPr lang="en-US" altLang="zh-CN" sz="1200" b="0" dirty="0">
                <a:ea typeface="宋体" pitchFamily="2" charset="-122"/>
              </a:rPr>
              <a:t>(char s1[], char s2[])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</a:t>
            </a:r>
            <a:r>
              <a:rPr lang="en-US" altLang="zh-CN" sz="1200" b="0" dirty="0" err="1">
                <a:ea typeface="宋体" pitchFamily="2" charset="-122"/>
              </a:rPr>
              <a:t>int</a:t>
            </a:r>
            <a:r>
              <a:rPr lang="en-US" altLang="zh-CN" sz="1200" b="0" dirty="0">
                <a:ea typeface="宋体" pitchFamily="2" charset="-122"/>
              </a:rPr>
              <a:t> 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=0,tmp,c=0;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char  s[LENGTH];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if(</a:t>
            </a:r>
            <a:r>
              <a:rPr lang="en-US" altLang="zh-CN" sz="1200" b="0" dirty="0" err="1">
                <a:ea typeface="宋体" pitchFamily="2" charset="-122"/>
              </a:rPr>
              <a:t>strlen</a:t>
            </a:r>
            <a:r>
              <a:rPr lang="en-US" altLang="zh-CN" sz="1200" b="0" dirty="0">
                <a:ea typeface="宋体" pitchFamily="2" charset="-122"/>
              </a:rPr>
              <a:t>(s1) &lt; </a:t>
            </a:r>
            <a:r>
              <a:rPr lang="en-US" altLang="zh-CN" sz="1200" b="0" dirty="0" err="1">
                <a:ea typeface="宋体" pitchFamily="2" charset="-122"/>
              </a:rPr>
              <a:t>strlen</a:t>
            </a:r>
            <a:r>
              <a:rPr lang="en-US" altLang="zh-CN" sz="1200" b="0" dirty="0">
                <a:ea typeface="宋体" pitchFamily="2" charset="-122"/>
              </a:rPr>
              <a:t>(s2)){ /* </a:t>
            </a:r>
            <a:r>
              <a:rPr lang="zh-CN" altLang="en-US" sz="1200" b="0" dirty="0">
                <a:ea typeface="宋体" pitchFamily="2" charset="-122"/>
              </a:rPr>
              <a:t>交换字符串，确保字符串</a:t>
            </a:r>
            <a:r>
              <a:rPr lang="en-US" altLang="zh-CN" sz="1200" b="0" dirty="0">
                <a:ea typeface="宋体" pitchFamily="2" charset="-122"/>
              </a:rPr>
              <a:t>s1</a:t>
            </a:r>
            <a:r>
              <a:rPr lang="zh-CN" altLang="en-US" sz="1200" b="0" dirty="0">
                <a:ea typeface="宋体" pitchFamily="2" charset="-122"/>
              </a:rPr>
              <a:t>中为较长串 </a:t>
            </a:r>
            <a:r>
              <a:rPr lang="en-US" altLang="zh-CN" sz="1200" b="0" dirty="0">
                <a:ea typeface="宋体" pitchFamily="2" charset="-122"/>
              </a:rPr>
              <a:t>*/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</a:t>
            </a:r>
            <a:r>
              <a:rPr lang="en-US" altLang="zh-CN" sz="1200" b="0" dirty="0" err="1">
                <a:ea typeface="宋体" pitchFamily="2" charset="-122"/>
              </a:rPr>
              <a:t>strcpy</a:t>
            </a:r>
            <a:r>
              <a:rPr lang="en-US" altLang="zh-CN" sz="1200" b="0" dirty="0">
                <a:ea typeface="宋体" pitchFamily="2" charset="-122"/>
              </a:rPr>
              <a:t>(s, s1);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</a:t>
            </a:r>
            <a:r>
              <a:rPr lang="en-US" altLang="zh-CN" sz="1200" b="0" dirty="0" err="1">
                <a:ea typeface="宋体" pitchFamily="2" charset="-122"/>
              </a:rPr>
              <a:t>strcpy</a:t>
            </a:r>
            <a:r>
              <a:rPr lang="en-US" altLang="zh-CN" sz="1200" b="0" dirty="0">
                <a:ea typeface="宋体" pitchFamily="2" charset="-122"/>
              </a:rPr>
              <a:t>(s1,s2);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</a:t>
            </a:r>
            <a:r>
              <a:rPr lang="en-US" altLang="zh-CN" sz="1200" b="0" dirty="0" err="1">
                <a:ea typeface="宋体" pitchFamily="2" charset="-122"/>
              </a:rPr>
              <a:t>strcpy</a:t>
            </a:r>
            <a:r>
              <a:rPr lang="en-US" altLang="zh-CN" sz="1200" b="0" dirty="0">
                <a:ea typeface="宋体" pitchFamily="2" charset="-122"/>
              </a:rPr>
              <a:t>(s2,s);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}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reverse(s1); reverse(s2);	/* </a:t>
            </a:r>
            <a:r>
              <a:rPr lang="zh-CN" altLang="en-US" sz="1200" b="0" dirty="0">
                <a:ea typeface="宋体" pitchFamily="2" charset="-122"/>
              </a:rPr>
              <a:t>颠倒字符串 </a:t>
            </a:r>
            <a:r>
              <a:rPr lang="en-US" altLang="zh-CN" sz="1200" b="0" dirty="0">
                <a:ea typeface="宋体" pitchFamily="2" charset="-122"/>
              </a:rPr>
              <a:t>*/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while(s2[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] != ‘\0’){    /*</a:t>
            </a:r>
            <a:r>
              <a:rPr lang="zh-CN" altLang="en-US" sz="1200" b="0" dirty="0">
                <a:ea typeface="宋体" pitchFamily="2" charset="-122"/>
              </a:rPr>
              <a:t>较短的依次与较长的相加 </a:t>
            </a:r>
            <a:r>
              <a:rPr lang="en-US" altLang="zh-CN" sz="1200" b="0" dirty="0">
                <a:ea typeface="宋体" pitchFamily="2" charset="-122"/>
              </a:rPr>
              <a:t>*/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</a:t>
            </a:r>
            <a:r>
              <a:rPr lang="en-US" altLang="zh-CN" sz="1200" b="0" dirty="0" err="1">
                <a:ea typeface="宋体" pitchFamily="2" charset="-122"/>
              </a:rPr>
              <a:t>tmp</a:t>
            </a:r>
            <a:r>
              <a:rPr lang="en-US" altLang="zh-CN" sz="1200" b="0" dirty="0">
                <a:ea typeface="宋体" pitchFamily="2" charset="-122"/>
              </a:rPr>
              <a:t> = s1[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]-'0' + s2[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]-'0' + c;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s1[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] = tmp%10 + '0';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c = </a:t>
            </a:r>
            <a:r>
              <a:rPr lang="en-US" altLang="zh-CN" sz="1200" b="0" dirty="0" err="1">
                <a:ea typeface="宋体" pitchFamily="2" charset="-122"/>
              </a:rPr>
              <a:t>tmp</a:t>
            </a:r>
            <a:r>
              <a:rPr lang="en-US" altLang="zh-CN" sz="1200" b="0" dirty="0">
                <a:ea typeface="宋体" pitchFamily="2" charset="-122"/>
              </a:rPr>
              <a:t>/10;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++;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}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while(s1[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] != ‘\0’ &amp;&amp; c ){    /* </a:t>
            </a:r>
            <a:r>
              <a:rPr lang="zh-CN" altLang="en-US" sz="1200" b="0" dirty="0">
                <a:ea typeface="宋体" pitchFamily="2" charset="-122"/>
              </a:rPr>
              <a:t>较短的加完后，若有进位，继续相加 </a:t>
            </a:r>
            <a:r>
              <a:rPr lang="en-US" altLang="zh-CN" sz="1200" b="0" dirty="0">
                <a:ea typeface="宋体" pitchFamily="2" charset="-122"/>
              </a:rPr>
              <a:t>*/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</a:t>
            </a:r>
            <a:r>
              <a:rPr lang="en-US" altLang="zh-CN" sz="1200" b="0" dirty="0" err="1">
                <a:ea typeface="宋体" pitchFamily="2" charset="-122"/>
              </a:rPr>
              <a:t>tmp</a:t>
            </a:r>
            <a:r>
              <a:rPr lang="en-US" altLang="zh-CN" sz="1200" b="0" dirty="0">
                <a:ea typeface="宋体" pitchFamily="2" charset="-122"/>
              </a:rPr>
              <a:t> = s1[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]-'0' + c;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s1[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] = tmp%10 + '0';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c = </a:t>
            </a:r>
            <a:r>
              <a:rPr lang="en-US" altLang="zh-CN" sz="1200" b="0" dirty="0" err="1">
                <a:ea typeface="宋体" pitchFamily="2" charset="-122"/>
              </a:rPr>
              <a:t>tmp</a:t>
            </a:r>
            <a:r>
              <a:rPr lang="en-US" altLang="zh-CN" sz="1200" b="0" dirty="0">
                <a:ea typeface="宋体" pitchFamily="2" charset="-122"/>
              </a:rPr>
              <a:t>/10;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++;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}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if(c) { /* </a:t>
            </a:r>
            <a:r>
              <a:rPr lang="zh-CN" altLang="en-US" sz="1200" b="0" dirty="0">
                <a:ea typeface="宋体" pitchFamily="2" charset="-122"/>
              </a:rPr>
              <a:t>判断最后是否还有进位 </a:t>
            </a:r>
            <a:r>
              <a:rPr lang="en-US" altLang="zh-CN" sz="1200" b="0" dirty="0">
                <a:ea typeface="宋体" pitchFamily="2" charset="-122"/>
              </a:rPr>
              <a:t>*/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	s1[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++] = c + '0';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                   s1[</a:t>
            </a:r>
            <a:r>
              <a:rPr lang="en-US" altLang="zh-CN" sz="1200" b="0" dirty="0" err="1">
                <a:ea typeface="宋体" pitchFamily="2" charset="-122"/>
              </a:rPr>
              <a:t>i</a:t>
            </a:r>
            <a:r>
              <a:rPr lang="en-US" altLang="zh-CN" sz="1200" b="0" dirty="0">
                <a:ea typeface="宋体" pitchFamily="2" charset="-122"/>
              </a:rPr>
              <a:t>] = '\0';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      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	reverse(s1);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0" dirty="0">
                <a:ea typeface="宋体" pitchFamily="2" charset="-122"/>
              </a:rPr>
              <a:t>}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5580112" y="1124744"/>
            <a:ext cx="3563889" cy="310854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400" dirty="0"/>
              <a:t>/* </a:t>
            </a:r>
            <a:r>
              <a:rPr lang="zh-CN" altLang="en-US" sz="1400" dirty="0"/>
              <a:t>主函数 *</a:t>
            </a:r>
            <a:r>
              <a:rPr lang="en-US" altLang="zh-CN" sz="1400" dirty="0"/>
              <a:t>/</a:t>
            </a:r>
          </a:p>
          <a:p>
            <a:pPr eaLnBrk="0" hangingPunct="0"/>
            <a:r>
              <a:rPr lang="en-US" altLang="zh-CN" sz="1400" b="0" dirty="0"/>
              <a:t>#include &lt;</a:t>
            </a:r>
            <a:r>
              <a:rPr lang="en-US" altLang="zh-CN" sz="1400" b="0" dirty="0" err="1"/>
              <a:t>stdio.h</a:t>
            </a:r>
            <a:r>
              <a:rPr lang="en-US" altLang="zh-CN" sz="1400" b="0" dirty="0"/>
              <a:t>&gt;</a:t>
            </a:r>
          </a:p>
          <a:p>
            <a:pPr eaLnBrk="0" hangingPunct="0"/>
            <a:r>
              <a:rPr lang="en-US" altLang="zh-CN" sz="1400" b="0" dirty="0"/>
              <a:t>#include &lt;</a:t>
            </a:r>
            <a:r>
              <a:rPr lang="en-US" altLang="zh-CN" sz="1400" b="0" dirty="0" err="1"/>
              <a:t>string.h</a:t>
            </a:r>
            <a:r>
              <a:rPr lang="en-US" altLang="zh-CN" sz="1400" b="0" dirty="0"/>
              <a:t>&gt;</a:t>
            </a:r>
          </a:p>
          <a:p>
            <a:pPr eaLnBrk="0" hangingPunct="0"/>
            <a:r>
              <a:rPr lang="en-US" altLang="zh-CN" sz="1400" b="0" dirty="0"/>
              <a:t>#define LENGTH  82</a:t>
            </a:r>
          </a:p>
          <a:p>
            <a:pPr eaLnBrk="0" hangingPunct="0"/>
            <a:r>
              <a:rPr lang="en-US" altLang="zh-CN" sz="1400" b="0" dirty="0"/>
              <a:t>void </a:t>
            </a:r>
            <a:r>
              <a:rPr lang="en-US" altLang="zh-CN" sz="1400" b="0" dirty="0" err="1"/>
              <a:t>addLInt</a:t>
            </a:r>
            <a:r>
              <a:rPr lang="en-US" altLang="zh-CN" sz="1400" b="0" dirty="0"/>
              <a:t>(char s1[], char s2[]);</a:t>
            </a:r>
          </a:p>
          <a:p>
            <a:pPr eaLnBrk="0" hangingPunct="0"/>
            <a:r>
              <a:rPr lang="en-US" altLang="zh-CN" sz="1400" b="0" dirty="0"/>
              <a:t>void reverse(char s[]);</a:t>
            </a:r>
          </a:p>
          <a:p>
            <a:pPr eaLnBrk="0" hangingPunct="0"/>
            <a:r>
              <a:rPr lang="en-US" altLang="zh-CN" sz="1400" b="0" dirty="0" err="1"/>
              <a:t>int</a:t>
            </a:r>
            <a:r>
              <a:rPr lang="en-US" altLang="zh-CN" sz="1400" b="0" dirty="0"/>
              <a:t> main()</a:t>
            </a:r>
          </a:p>
          <a:p>
            <a:pPr eaLnBrk="0" hangingPunct="0"/>
            <a:r>
              <a:rPr lang="en-US" altLang="zh-CN" sz="1400" b="0" dirty="0"/>
              <a:t>{</a:t>
            </a:r>
          </a:p>
          <a:p>
            <a:pPr eaLnBrk="0" hangingPunct="0"/>
            <a:r>
              <a:rPr lang="en-US" altLang="zh-CN" sz="1400" b="0" dirty="0"/>
              <a:t>    char  intstr1[LENGTH],intstr2[LENGTH];</a:t>
            </a:r>
          </a:p>
          <a:p>
            <a:pPr eaLnBrk="0" hangingPunct="0"/>
            <a:r>
              <a:rPr lang="en-US" altLang="zh-CN" sz="1400" b="0" dirty="0"/>
              <a:t>    </a:t>
            </a:r>
            <a:r>
              <a:rPr lang="en-US" altLang="zh-CN" sz="1400" b="0" dirty="0" err="1"/>
              <a:t>scanf</a:t>
            </a:r>
            <a:r>
              <a:rPr lang="en-US" altLang="zh-CN" sz="1400" b="0" dirty="0"/>
              <a:t>("%s %s",intstr1, intstr2);</a:t>
            </a:r>
          </a:p>
          <a:p>
            <a:pPr eaLnBrk="0" hangingPunct="0"/>
            <a:r>
              <a:rPr lang="en-US" altLang="zh-CN" sz="1400" b="0" dirty="0"/>
              <a:t>    </a:t>
            </a:r>
            <a:r>
              <a:rPr lang="en-US" altLang="zh-CN" sz="1400" b="0" dirty="0" err="1"/>
              <a:t>addLInt</a:t>
            </a:r>
            <a:r>
              <a:rPr lang="en-US" altLang="zh-CN" sz="1400" b="0" dirty="0"/>
              <a:t>(intstr1, intstr2);</a:t>
            </a:r>
          </a:p>
          <a:p>
            <a:pPr eaLnBrk="0" hangingPunct="0"/>
            <a:r>
              <a:rPr lang="en-US" altLang="zh-CN" sz="1400" b="0" dirty="0"/>
              <a:t>    </a:t>
            </a:r>
            <a:r>
              <a:rPr lang="en-US" altLang="zh-CN" sz="1400" b="0" dirty="0" err="1"/>
              <a:t>printf</a:t>
            </a:r>
            <a:r>
              <a:rPr lang="en-US" altLang="zh-CN" sz="1400" b="0" dirty="0"/>
              <a:t>("%s", intstr1);</a:t>
            </a:r>
          </a:p>
          <a:p>
            <a:pPr eaLnBrk="0" hangingPunct="0"/>
            <a:r>
              <a:rPr lang="en-US" altLang="zh-CN" sz="1400" b="0" dirty="0"/>
              <a:t>    return 0;</a:t>
            </a:r>
          </a:p>
          <a:p>
            <a:pPr eaLnBrk="0" hangingPunct="0"/>
            <a:r>
              <a:rPr lang="en-US" altLang="zh-CN" sz="1400" b="0" dirty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580112" y="4221088"/>
            <a:ext cx="3563888" cy="218521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0" dirty="0"/>
              <a:t>void reverse(char s[])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0" dirty="0"/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0" dirty="0"/>
              <a:t>    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</a:t>
            </a:r>
            <a:r>
              <a:rPr lang="en-US" altLang="zh-CN" sz="1600" b="0" dirty="0" err="1"/>
              <a:t>i,j,c</a:t>
            </a:r>
            <a:r>
              <a:rPr lang="en-US" altLang="zh-CN" sz="1600" b="0" dirty="0"/>
              <a:t>;;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0" dirty="0"/>
              <a:t>    for(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=0,j=</a:t>
            </a:r>
            <a:r>
              <a:rPr lang="en-US" altLang="zh-CN" sz="1600" b="0" dirty="0" err="1"/>
              <a:t>strlen</a:t>
            </a:r>
            <a:r>
              <a:rPr lang="en-US" altLang="zh-CN" sz="1600" b="0" dirty="0"/>
              <a:t>(s)-1; 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&lt;j; 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++,j--){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0" dirty="0"/>
              <a:t>        c = s[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];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0" dirty="0"/>
              <a:t>        s[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] = s[j];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0" dirty="0"/>
              <a:t>        s[j] = c;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0" dirty="0"/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构造类型 – 数组和指针</a:t>
            </a:r>
          </a:p>
        </p:txBody>
      </p:sp>
      <p:sp>
        <p:nvSpPr>
          <p:cNvPr id="389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146AEB-BFBE-44BB-AD0E-497C0C03AB5C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>
              <a:ea typeface="宋体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常用标准库函数：字符串处理</a:t>
            </a:r>
            <a:r>
              <a:rPr lang="en-US" altLang="zh-CN" dirty="0">
                <a:ea typeface="宋体" charset="-122"/>
              </a:rPr>
              <a:t>*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#include &lt;</a:t>
            </a:r>
            <a:r>
              <a:rPr lang="en-US" altLang="zh-CN" dirty="0" err="1">
                <a:ea typeface="宋体" charset="-122"/>
              </a:rPr>
              <a:t>string.h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1" dirty="0" err="1">
                <a:ea typeface="宋体" charset="-122"/>
              </a:rPr>
              <a:t>int</a:t>
            </a:r>
            <a:r>
              <a:rPr lang="en-US" altLang="zh-CN" sz="1800" b="1" dirty="0">
                <a:ea typeface="宋体" charset="-122"/>
              </a:rPr>
              <a:t> </a:t>
            </a:r>
            <a:r>
              <a:rPr lang="en-US" altLang="zh-CN" sz="1800" b="1" dirty="0" err="1">
                <a:ea typeface="宋体" charset="-122"/>
              </a:rPr>
              <a:t>strlen</a:t>
            </a:r>
            <a:r>
              <a:rPr lang="en-US" altLang="zh-CN" sz="1800" b="1" dirty="0">
                <a:ea typeface="宋体" charset="-122"/>
              </a:rPr>
              <a:t>(char s[]);   </a:t>
            </a:r>
            <a:r>
              <a:rPr lang="en-US" altLang="zh-CN" sz="1800" dirty="0">
                <a:ea typeface="宋体" charset="-122"/>
              </a:rPr>
              <a:t>	        /*</a:t>
            </a:r>
            <a:r>
              <a:rPr lang="zh-CN" altLang="en-US" sz="1800" dirty="0">
                <a:ea typeface="宋体" charset="-122"/>
              </a:rPr>
              <a:t>计算字符串长度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zh-CN" altLang="en-US" sz="1800" dirty="0">
                <a:ea typeface="宋体" charset="-122"/>
              </a:rPr>
              <a:t>字符串以</a:t>
            </a:r>
            <a:r>
              <a:rPr lang="en-US" altLang="zh-CN" sz="1800" dirty="0">
                <a:ea typeface="宋体" charset="-122"/>
              </a:rPr>
              <a:t>\0</a:t>
            </a:r>
            <a:r>
              <a:rPr lang="zh-CN" altLang="en-US" sz="1800" dirty="0">
                <a:ea typeface="宋体" charset="-122"/>
              </a:rPr>
              <a:t>结果*</a:t>
            </a:r>
            <a:r>
              <a:rPr lang="en-US" altLang="zh-CN" sz="1800" dirty="0">
                <a:ea typeface="宋体" charset="-122"/>
              </a:rPr>
              <a:t>/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1" dirty="0">
                <a:ea typeface="宋体" charset="-122"/>
              </a:rPr>
              <a:t>char *</a:t>
            </a:r>
            <a:r>
              <a:rPr lang="en-US" altLang="zh-CN" sz="1800" b="1" dirty="0" err="1">
                <a:ea typeface="宋体" charset="-122"/>
              </a:rPr>
              <a:t>strcpy</a:t>
            </a:r>
            <a:r>
              <a:rPr lang="en-US" altLang="zh-CN" sz="1800" b="1" dirty="0">
                <a:ea typeface="宋体" charset="-122"/>
              </a:rPr>
              <a:t>(char s[], char t[]); </a:t>
            </a:r>
            <a:r>
              <a:rPr lang="en-US" altLang="zh-CN" sz="1800" dirty="0">
                <a:ea typeface="宋体" charset="-122"/>
              </a:rPr>
              <a:t>/*</a:t>
            </a:r>
            <a:r>
              <a:rPr lang="zh-CN" altLang="en-US" sz="1800" dirty="0">
                <a:ea typeface="宋体" charset="-122"/>
              </a:rPr>
              <a:t>将字符串</a:t>
            </a:r>
            <a:r>
              <a:rPr lang="en-US" altLang="zh-CN" sz="1800" dirty="0">
                <a:ea typeface="宋体" charset="-122"/>
              </a:rPr>
              <a:t>t</a:t>
            </a:r>
            <a:r>
              <a:rPr lang="zh-CN" altLang="en-US" sz="1800" dirty="0">
                <a:ea typeface="宋体" charset="-122"/>
              </a:rPr>
              <a:t>拷贝到字符串</a:t>
            </a:r>
            <a:r>
              <a:rPr lang="en-US" altLang="zh-CN" sz="1800" dirty="0">
                <a:ea typeface="宋体" charset="-122"/>
              </a:rPr>
              <a:t>s</a:t>
            </a:r>
            <a:r>
              <a:rPr lang="zh-CN" altLang="en-US" sz="1800" dirty="0">
                <a:ea typeface="宋体" charset="-122"/>
              </a:rPr>
              <a:t>中*</a:t>
            </a:r>
            <a:r>
              <a:rPr lang="en-US" altLang="zh-CN" sz="1800" dirty="0">
                <a:ea typeface="宋体" charset="-122"/>
              </a:rPr>
              <a:t>/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1" dirty="0">
                <a:ea typeface="宋体" charset="-122"/>
              </a:rPr>
              <a:t>char *</a:t>
            </a:r>
            <a:r>
              <a:rPr lang="en-US" altLang="zh-CN" sz="1800" b="1" dirty="0" err="1">
                <a:ea typeface="宋体" charset="-122"/>
              </a:rPr>
              <a:t>strcat</a:t>
            </a:r>
            <a:r>
              <a:rPr lang="en-US" altLang="zh-CN" sz="1800" b="1" dirty="0">
                <a:ea typeface="宋体" charset="-122"/>
              </a:rPr>
              <a:t>(char s[], char t[]);  </a:t>
            </a:r>
            <a:r>
              <a:rPr lang="en-US" altLang="zh-CN" sz="1800" dirty="0">
                <a:ea typeface="宋体" charset="-122"/>
              </a:rPr>
              <a:t>/*</a:t>
            </a:r>
            <a:r>
              <a:rPr lang="zh-CN" altLang="en-US" sz="1800" dirty="0">
                <a:ea typeface="宋体" charset="-122"/>
              </a:rPr>
              <a:t>将字符串</a:t>
            </a:r>
            <a:r>
              <a:rPr lang="en-US" altLang="zh-CN" sz="1800" dirty="0">
                <a:ea typeface="宋体" charset="-122"/>
              </a:rPr>
              <a:t>t</a:t>
            </a:r>
            <a:r>
              <a:rPr lang="zh-CN" altLang="en-US" sz="1800" dirty="0">
                <a:ea typeface="宋体" charset="-122"/>
              </a:rPr>
              <a:t>拷贝到字符串</a:t>
            </a:r>
            <a:r>
              <a:rPr lang="en-US" altLang="zh-CN" sz="1800" dirty="0">
                <a:ea typeface="宋体" charset="-122"/>
              </a:rPr>
              <a:t>s</a:t>
            </a:r>
            <a:r>
              <a:rPr lang="zh-CN" altLang="en-US" sz="1800" dirty="0">
                <a:ea typeface="宋体" charset="-122"/>
              </a:rPr>
              <a:t>尾部*</a:t>
            </a:r>
            <a:r>
              <a:rPr lang="en-US" altLang="zh-CN" sz="1800" dirty="0">
                <a:ea typeface="宋体" charset="-122"/>
              </a:rPr>
              <a:t>/ </a:t>
            </a:r>
          </a:p>
          <a:p>
            <a:pPr lvl="1">
              <a:buNone/>
            </a:pPr>
            <a:r>
              <a:rPr lang="en-US" altLang="zh-CN" sz="1800" b="1" dirty="0" err="1">
                <a:ea typeface="宋体" charset="-122"/>
              </a:rPr>
              <a:t>int</a:t>
            </a:r>
            <a:r>
              <a:rPr lang="en-US" altLang="zh-CN" sz="1800" b="1" dirty="0">
                <a:ea typeface="宋体" charset="-122"/>
              </a:rPr>
              <a:t> </a:t>
            </a:r>
            <a:r>
              <a:rPr lang="en-US" altLang="zh-CN" sz="1800" b="1" dirty="0" err="1">
                <a:ea typeface="宋体" charset="-122"/>
              </a:rPr>
              <a:t>strcmp</a:t>
            </a:r>
            <a:r>
              <a:rPr lang="en-US" altLang="zh-CN" sz="1800" b="1" dirty="0">
                <a:ea typeface="宋体" charset="-122"/>
              </a:rPr>
              <a:t>(char s[], char t[]);    </a:t>
            </a:r>
            <a:r>
              <a:rPr lang="en-US" altLang="zh-CN" sz="1800" dirty="0">
                <a:ea typeface="宋体" charset="-122"/>
              </a:rPr>
              <a:t>/*</a:t>
            </a:r>
            <a:r>
              <a:rPr lang="zh-CN" altLang="en-US" sz="1800" dirty="0">
                <a:ea typeface="宋体" charset="-122"/>
              </a:rPr>
              <a:t>比较两个字符串（</a:t>
            </a:r>
            <a:r>
              <a:rPr lang="zh-CN" altLang="en-US" sz="1800" dirty="0"/>
              <a:t>两个字符串自左向右逐个字符相比（按</a:t>
            </a:r>
            <a:r>
              <a:rPr lang="en-US" altLang="zh-CN" sz="1800" dirty="0"/>
              <a:t>ASCII</a:t>
            </a:r>
            <a:r>
              <a:rPr lang="zh-CN" altLang="en-US" sz="1800" dirty="0"/>
              <a:t>值大小相比较）</a:t>
            </a:r>
            <a:r>
              <a:rPr lang="zh-CN" altLang="en-US" sz="1800" dirty="0">
                <a:ea typeface="宋体" charset="-122"/>
              </a:rPr>
              <a:t>）</a:t>
            </a:r>
            <a:r>
              <a:rPr lang="en-US" altLang="zh-CN" sz="1800" dirty="0">
                <a:ea typeface="宋体" charset="-122"/>
              </a:rPr>
              <a:t>,</a:t>
            </a:r>
            <a:r>
              <a:rPr lang="zh-CN" altLang="en-US" sz="1800" dirty="0">
                <a:ea typeface="宋体" charset="-122"/>
              </a:rPr>
              <a:t>若</a:t>
            </a:r>
            <a:r>
              <a:rPr lang="en-US" altLang="zh-CN" sz="1800" dirty="0">
                <a:ea typeface="宋体" charset="-122"/>
              </a:rPr>
              <a:t>s&gt;t,</a:t>
            </a:r>
            <a:r>
              <a:rPr lang="zh-CN" altLang="en-US" sz="1800" dirty="0">
                <a:ea typeface="宋体" charset="-122"/>
              </a:rPr>
              <a:t>则返回大于</a:t>
            </a:r>
            <a:r>
              <a:rPr lang="en-US" altLang="zh-CN" sz="1800" dirty="0">
                <a:ea typeface="宋体" charset="-122"/>
              </a:rPr>
              <a:t>0</a:t>
            </a:r>
            <a:r>
              <a:rPr lang="zh-CN" altLang="en-US" sz="1800" dirty="0">
                <a:ea typeface="宋体" charset="-122"/>
              </a:rPr>
              <a:t>的数</a:t>
            </a:r>
            <a:r>
              <a:rPr lang="en-US" altLang="zh-CN" sz="1800" dirty="0">
                <a:ea typeface="宋体" charset="-122"/>
              </a:rPr>
              <a:t>;</a:t>
            </a:r>
            <a:r>
              <a:rPr lang="zh-CN" altLang="en-US" sz="1800" dirty="0">
                <a:ea typeface="宋体" charset="-122"/>
              </a:rPr>
              <a:t>若</a:t>
            </a:r>
            <a:r>
              <a:rPr lang="en-US" altLang="zh-CN" sz="1800" dirty="0">
                <a:ea typeface="宋体" charset="-122"/>
              </a:rPr>
              <a:t>s&lt;t,</a:t>
            </a:r>
            <a:r>
              <a:rPr lang="zh-CN" altLang="en-US" sz="1800" dirty="0">
                <a:ea typeface="宋体" charset="-122"/>
              </a:rPr>
              <a:t>则返回小于</a:t>
            </a:r>
            <a:r>
              <a:rPr lang="en-US" altLang="zh-CN" sz="1800" dirty="0">
                <a:ea typeface="宋体" charset="-122"/>
              </a:rPr>
              <a:t>0</a:t>
            </a:r>
            <a:r>
              <a:rPr lang="zh-CN" altLang="en-US" sz="1800" dirty="0">
                <a:ea typeface="宋体" charset="-122"/>
              </a:rPr>
              <a:t>的数</a:t>
            </a:r>
            <a:r>
              <a:rPr lang="en-US" altLang="zh-CN" sz="1800" dirty="0">
                <a:ea typeface="宋体" charset="-122"/>
              </a:rPr>
              <a:t>;</a:t>
            </a:r>
            <a:r>
              <a:rPr lang="zh-CN" altLang="en-US" sz="1800" dirty="0">
                <a:ea typeface="宋体" charset="-122"/>
              </a:rPr>
              <a:t>若相等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zh-CN" altLang="en-US" sz="1800" dirty="0">
                <a:ea typeface="宋体" charset="-122"/>
              </a:rPr>
              <a:t>返回</a:t>
            </a:r>
            <a:r>
              <a:rPr lang="en-US" altLang="zh-CN" sz="1800" dirty="0">
                <a:ea typeface="宋体" charset="-122"/>
              </a:rPr>
              <a:t>0 </a:t>
            </a:r>
            <a:r>
              <a:rPr lang="zh-CN" altLang="en-US" sz="1800" dirty="0">
                <a:ea typeface="宋体" charset="-122"/>
              </a:rPr>
              <a:t>。</a:t>
            </a:r>
            <a:r>
              <a:rPr lang="en-US" altLang="zh-CN" sz="1800" dirty="0">
                <a:ea typeface="宋体" charset="-122"/>
              </a:rPr>
              <a:t>*/</a:t>
            </a:r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5580112" y="0"/>
            <a:ext cx="3563888" cy="1728192"/>
          </a:xfrm>
          <a:prstGeom prst="wedgeEllipseCallout">
            <a:avLst>
              <a:gd name="adj1" fmla="val -9461"/>
              <a:gd name="adj2" fmla="val 59741"/>
            </a:avLst>
          </a:prstGeom>
          <a:solidFill>
            <a:srgbClr val="0033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</a:rPr>
              <a:t>strcpy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strcat</a:t>
            </a:r>
            <a:r>
              <a:rPr lang="zh-CN" altLang="en-US" dirty="0">
                <a:solidFill>
                  <a:schemeClr val="bg1"/>
                </a:solidFill>
              </a:rPr>
              <a:t>函数之前，必须保证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有足够的空间容纳操作后的字符串！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92275" y="5157788"/>
            <a:ext cx="59531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子曰：工欲善其事，必先利其器。</a:t>
            </a:r>
            <a:r>
              <a:rPr lang="en-US" altLang="zh-CN" sz="28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…</a:t>
            </a:r>
            <a:endParaRPr lang="zh-CN" altLang="en-US" sz="2800" dirty="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3.5</a:t>
            </a:r>
            <a:r>
              <a:rPr lang="zh-CN" altLang="en-US">
                <a:ea typeface="宋体" pitchFamily="2" charset="-122"/>
              </a:rPr>
              <a:t>：测试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正常数据，如：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134098703578230056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234098</a:t>
            </a:r>
          </a:p>
          <a:p>
            <a:pPr lvl="1"/>
            <a:r>
              <a:rPr lang="en-US" altLang="zh-CN">
                <a:ea typeface="宋体" pitchFamily="2" charset="-122"/>
              </a:rPr>
              <a:t>234098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134098703578230056</a:t>
            </a:r>
          </a:p>
          <a:p>
            <a:r>
              <a:rPr lang="zh-CN" altLang="en-US">
                <a:ea typeface="宋体" pitchFamily="2" charset="-122"/>
              </a:rPr>
              <a:t>边界数据，如：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987654321000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  45679000</a:t>
            </a:r>
          </a:p>
          <a:p>
            <a:pPr lvl="1"/>
            <a:r>
              <a:rPr lang="en-US" altLang="zh-CN">
                <a:ea typeface="宋体" pitchFamily="2" charset="-122"/>
              </a:rPr>
              <a:t>99999999999999999999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    1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45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6451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C31A09-F094-407B-84EB-8397090BF430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655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EFCA08-3CB0-42E3-A2C1-47B6EE0614AD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3.5</a:t>
            </a:r>
            <a:r>
              <a:rPr lang="zh-CN" altLang="en-US">
                <a:ea typeface="宋体" pitchFamily="2" charset="-122"/>
              </a:rPr>
              <a:t>：思考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考虑其它解决方法？</a:t>
            </a:r>
          </a:p>
          <a:p>
            <a:r>
              <a:rPr lang="zh-CN" altLang="en-US" dirty="0">
                <a:ea typeface="宋体" pitchFamily="2" charset="-122"/>
              </a:rPr>
              <a:t>在此基础上进一步考虑如何实现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超长整数减法</a:t>
            </a:r>
            <a:r>
              <a:rPr lang="zh-CN" altLang="en-US" dirty="0">
                <a:ea typeface="宋体" pitchFamily="2" charset="-122"/>
              </a:rPr>
              <a:t>？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实现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超长整数乘法</a:t>
            </a:r>
            <a:r>
              <a:rPr lang="zh-CN" altLang="en-US" dirty="0">
                <a:ea typeface="宋体" pitchFamily="2" charset="-122"/>
              </a:rPr>
              <a:t>及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除法</a:t>
            </a:r>
            <a:r>
              <a:rPr lang="zh-CN" altLang="en-US" dirty="0">
                <a:ea typeface="宋体" pitchFamily="2" charset="-122"/>
              </a:rPr>
              <a:t>（较难）？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实现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超长整数阶乘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n!</a:t>
            </a:r>
            <a:r>
              <a:rPr lang="zh-CN" altLang="en-US" dirty="0">
                <a:ea typeface="宋体" pitchFamily="2" charset="-122"/>
              </a:rPr>
              <a:t>）</a:t>
            </a:r>
            <a:r>
              <a:rPr lang="en-US" altLang="zh-CN" dirty="0">
                <a:ea typeface="宋体" pitchFamily="2" charset="-122"/>
              </a:rPr>
              <a:t>?</a:t>
            </a:r>
          </a:p>
          <a:p>
            <a:pPr>
              <a:buNone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512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DECAD2-88E4-4765-8199-2A155537E21D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简单文件操作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到目前为止，所有输入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输出操作均为标准输入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输出（即针对键盘及屏幕）。</a:t>
            </a:r>
          </a:p>
          <a:p>
            <a:r>
              <a:rPr lang="zh-CN" altLang="en-US" dirty="0">
                <a:ea typeface="宋体" pitchFamily="2" charset="-122"/>
              </a:rPr>
              <a:t>实际应用多数都是针对文件输入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输出，如</a:t>
            </a:r>
            <a:r>
              <a:rPr lang="en-US" altLang="zh-CN" dirty="0">
                <a:ea typeface="宋体" pitchFamily="2" charset="-122"/>
              </a:rPr>
              <a:t>Office</a:t>
            </a:r>
            <a:r>
              <a:rPr lang="zh-CN" altLang="en-US" dirty="0">
                <a:ea typeface="宋体" pitchFamily="2" charset="-122"/>
              </a:rPr>
              <a:t>应用。</a:t>
            </a:r>
          </a:p>
        </p:txBody>
      </p:sp>
    </p:spTree>
    <p:extLst>
      <p:ext uri="{BB962C8B-B14F-4D97-AF65-F5344CB8AC3E}">
        <p14:creationId xmlns:p14="http://schemas.microsoft.com/office/powerpoint/2010/main" val="841444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522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B9F885-A223-40F0-B4C5-53ED8A7BF5D9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2.7</a:t>
            </a:r>
            <a:r>
              <a:rPr lang="zh-CN" altLang="en-US" dirty="0">
                <a:ea typeface="宋体" pitchFamily="2" charset="-122"/>
              </a:rPr>
              <a:t>：文件拷贝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问题： 将一个给定文件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“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input.txt”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中内容拷贝到文件“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output.txt”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中</a:t>
            </a:r>
            <a:r>
              <a:rPr lang="zh-CN" altLang="en-US">
                <a:ea typeface="宋体" pitchFamily="2" charset="-122"/>
              </a:rPr>
              <a:t>。</a:t>
            </a:r>
          </a:p>
          <a:p>
            <a:endParaRPr lang="zh-CN" altLang="en-US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1800">
                <a:ea typeface="楷体_GB2312" pitchFamily="49" charset="-122"/>
              </a:rPr>
              <a:t>将标准输入拷贝到标准输出程序非常简单：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#include &lt;stdio.h&gt;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int main()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    int c;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    while((c=getchar()) != EOF)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        putchar(c);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    return 0;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63938" y="3644900"/>
            <a:ext cx="3435350" cy="5794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33CC"/>
                </a:solidFill>
              </a:rPr>
              <a:t>如何对文件读写？</a:t>
            </a:r>
          </a:p>
        </p:txBody>
      </p:sp>
    </p:spTree>
    <p:extLst>
      <p:ext uri="{BB962C8B-B14F-4D97-AF65-F5344CB8AC3E}">
        <p14:creationId xmlns:p14="http://schemas.microsoft.com/office/powerpoint/2010/main" val="233961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532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C38E0A-D28B-4B28-A888-6F3D5280C710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文件输入</a:t>
            </a:r>
            <a:r>
              <a:rPr lang="en-US" altLang="zh-CN">
                <a:ea typeface="宋体" pitchFamily="2" charset="-122"/>
              </a:rPr>
              <a:t>/</a:t>
            </a:r>
            <a:r>
              <a:rPr lang="zh-CN" altLang="en-US">
                <a:ea typeface="宋体" pitchFamily="2" charset="-122"/>
              </a:rPr>
              <a:t>输出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文件输入</a:t>
            </a:r>
            <a:r>
              <a:rPr lang="en-US" altLang="zh-CN">
                <a:ea typeface="宋体" pitchFamily="2" charset="-122"/>
              </a:rPr>
              <a:t>/</a:t>
            </a:r>
            <a:r>
              <a:rPr lang="zh-CN" altLang="en-US">
                <a:ea typeface="宋体" pitchFamily="2" charset="-122"/>
              </a:rPr>
              <a:t>输出过程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979613" y="2276475"/>
            <a:ext cx="208915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打开文件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1050" y="2708275"/>
            <a:ext cx="2089150" cy="911225"/>
            <a:chOff x="2925" y="1842"/>
            <a:chExt cx="1316" cy="574"/>
          </a:xfrm>
        </p:grpSpPr>
        <p:sp>
          <p:nvSpPr>
            <p:cNvPr id="53263" name="Text Box 6"/>
            <p:cNvSpPr txBox="1">
              <a:spLocks noChangeArrowheads="1"/>
            </p:cNvSpPr>
            <p:nvPr/>
          </p:nvSpPr>
          <p:spPr bwMode="auto">
            <a:xfrm>
              <a:off x="2925" y="2160"/>
              <a:ext cx="1316" cy="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读写文件</a:t>
              </a:r>
            </a:p>
          </p:txBody>
        </p:sp>
        <p:sp>
          <p:nvSpPr>
            <p:cNvPr id="53264" name="Line 7"/>
            <p:cNvSpPr>
              <a:spLocks noChangeShapeType="1"/>
            </p:cNvSpPr>
            <p:nvPr/>
          </p:nvSpPr>
          <p:spPr bwMode="auto">
            <a:xfrm>
              <a:off x="3515" y="184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051050" y="3644900"/>
            <a:ext cx="2089150" cy="909638"/>
            <a:chOff x="2925" y="2478"/>
            <a:chExt cx="1316" cy="573"/>
          </a:xfrm>
        </p:grpSpPr>
        <p:sp>
          <p:nvSpPr>
            <p:cNvPr id="53261" name="Text Box 9"/>
            <p:cNvSpPr txBox="1">
              <a:spLocks noChangeArrowheads="1"/>
            </p:cNvSpPr>
            <p:nvPr/>
          </p:nvSpPr>
          <p:spPr bwMode="auto">
            <a:xfrm>
              <a:off x="2925" y="2795"/>
              <a:ext cx="1316" cy="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关闭文件</a:t>
              </a:r>
            </a:p>
          </p:txBody>
        </p:sp>
        <p:sp>
          <p:nvSpPr>
            <p:cNvPr id="53262" name="Line 10"/>
            <p:cNvSpPr>
              <a:spLocks noChangeShapeType="1"/>
            </p:cNvSpPr>
            <p:nvPr/>
          </p:nvSpPr>
          <p:spPr bwMode="auto">
            <a:xfrm>
              <a:off x="3515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9995" name="AutoShape 11"/>
          <p:cNvSpPr>
            <a:spLocks noChangeArrowheads="1"/>
          </p:cNvSpPr>
          <p:nvPr/>
        </p:nvSpPr>
        <p:spPr bwMode="auto">
          <a:xfrm>
            <a:off x="4787900" y="0"/>
            <a:ext cx="4356100" cy="764704"/>
          </a:xfrm>
          <a:prstGeom prst="wedgeRoundRectCallout">
            <a:avLst>
              <a:gd name="adj1" fmla="val -63745"/>
              <a:gd name="adj2" fmla="val 2037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b="0" dirty="0"/>
              <a:t>首先在程序文件的头部应有如下语句：</a:t>
            </a:r>
          </a:p>
          <a:p>
            <a:pPr lvl="1"/>
            <a:r>
              <a:rPr lang="en-US" altLang="zh-CN" sz="1800" b="0" dirty="0">
                <a:solidFill>
                  <a:srgbClr val="2B02A0"/>
                </a:solidFill>
              </a:rPr>
              <a:t>#include  &lt;</a:t>
            </a:r>
            <a:r>
              <a:rPr lang="en-US" altLang="zh-CN" sz="1800" b="0" dirty="0" err="1">
                <a:solidFill>
                  <a:srgbClr val="2B02A0"/>
                </a:solidFill>
              </a:rPr>
              <a:t>stdio.h</a:t>
            </a:r>
            <a:r>
              <a:rPr lang="en-US" altLang="zh-CN" sz="1800" b="0" dirty="0">
                <a:solidFill>
                  <a:srgbClr val="2B02A0"/>
                </a:solidFill>
              </a:rPr>
              <a:t>&gt;</a:t>
            </a:r>
          </a:p>
        </p:txBody>
      </p:sp>
      <p:sp>
        <p:nvSpPr>
          <p:cNvPr id="169996" name="AutoShape 12"/>
          <p:cNvSpPr>
            <a:spLocks noChangeArrowheads="1"/>
          </p:cNvSpPr>
          <p:nvPr/>
        </p:nvSpPr>
        <p:spPr bwMode="auto">
          <a:xfrm>
            <a:off x="4716463" y="908050"/>
            <a:ext cx="4427537" cy="2159000"/>
          </a:xfrm>
          <a:prstGeom prst="wedgeRoundRectCallout">
            <a:avLst>
              <a:gd name="adj1" fmla="val -63806"/>
              <a:gd name="adj2" fmla="val 198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>
                <a:solidFill>
                  <a:srgbClr val="2B02A0"/>
                </a:solidFill>
              </a:rPr>
              <a:t>FILE *in, *out;</a:t>
            </a:r>
          </a:p>
          <a:p>
            <a:endParaRPr lang="en-US" altLang="zh-CN" sz="1600">
              <a:solidFill>
                <a:srgbClr val="2B02A0"/>
              </a:solidFill>
            </a:endParaRPr>
          </a:p>
          <a:p>
            <a:r>
              <a:rPr lang="en-US" altLang="zh-CN" sz="1600">
                <a:solidFill>
                  <a:srgbClr val="2B02A0"/>
                </a:solidFill>
              </a:rPr>
              <a:t>in = fopen(“input.txt”, “r”); </a:t>
            </a:r>
            <a:r>
              <a:rPr lang="en-US" altLang="zh-CN" sz="1600" b="0"/>
              <a:t>//</a:t>
            </a:r>
            <a:r>
              <a:rPr lang="zh-CN" altLang="en-US" sz="1600" b="0"/>
              <a:t>为输入打开一个给定文件“</a:t>
            </a:r>
            <a:r>
              <a:rPr lang="en-US" altLang="zh-CN" sz="1600" b="0"/>
              <a:t>input.txt”</a:t>
            </a:r>
            <a:r>
              <a:rPr lang="zh-CN" altLang="en-US" sz="1600" b="0"/>
              <a:t>；打开方式”</a:t>
            </a:r>
            <a:r>
              <a:rPr lang="en-US" altLang="zh-CN" sz="1600" b="0"/>
              <a:t>r”</a:t>
            </a:r>
            <a:r>
              <a:rPr lang="zh-CN" altLang="en-US" sz="1600" b="0"/>
              <a:t>为以只读方式打开一个文件。</a:t>
            </a:r>
          </a:p>
          <a:p>
            <a:r>
              <a:rPr lang="en-US" altLang="zh-CN" sz="1600">
                <a:solidFill>
                  <a:srgbClr val="2B02A0"/>
                </a:solidFill>
              </a:rPr>
              <a:t>out = fopen(“output.txt”,”w”); </a:t>
            </a:r>
            <a:r>
              <a:rPr lang="en-US" altLang="zh-CN" sz="1800" b="0"/>
              <a:t>//</a:t>
            </a:r>
            <a:r>
              <a:rPr lang="zh-CN" altLang="en-US" sz="1800" b="0"/>
              <a:t>为输出打开一个给定文件“</a:t>
            </a:r>
            <a:r>
              <a:rPr lang="en-US" altLang="zh-CN" sz="1800" b="0"/>
              <a:t>output.txt” </a:t>
            </a:r>
            <a:r>
              <a:rPr lang="zh-CN" altLang="en-US" sz="1800" b="0"/>
              <a:t>；</a:t>
            </a:r>
            <a:r>
              <a:rPr lang="zh-CN" altLang="en-US" sz="1600" b="0"/>
              <a:t>打开方式”</a:t>
            </a:r>
            <a:r>
              <a:rPr lang="en-US" altLang="zh-CN" sz="1600" b="0"/>
              <a:t>w”</a:t>
            </a:r>
            <a:r>
              <a:rPr lang="zh-CN" altLang="en-US" sz="1600" b="0"/>
              <a:t>为打开一个只写文件。</a:t>
            </a:r>
          </a:p>
          <a:p>
            <a:endParaRPr lang="en-US" altLang="zh-CN" sz="1400" b="0"/>
          </a:p>
        </p:txBody>
      </p:sp>
      <p:sp>
        <p:nvSpPr>
          <p:cNvPr id="169997" name="AutoShape 13"/>
          <p:cNvSpPr>
            <a:spLocks noChangeArrowheads="1"/>
          </p:cNvSpPr>
          <p:nvPr/>
        </p:nvSpPr>
        <p:spPr bwMode="auto">
          <a:xfrm>
            <a:off x="4716463" y="3114675"/>
            <a:ext cx="4427537" cy="3743325"/>
          </a:xfrm>
          <a:prstGeom prst="wedgeRoundRectCallout">
            <a:avLst>
              <a:gd name="adj1" fmla="val -61528"/>
              <a:gd name="adj2" fmla="val -373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solidFill>
                  <a:srgbClr val="2B02A0"/>
                </a:solidFill>
              </a:rPr>
              <a:t>c =fgetc(</a:t>
            </a:r>
            <a:r>
              <a:rPr lang="en-US" altLang="zh-CN" sz="1600">
                <a:solidFill>
                  <a:schemeClr val="accent2"/>
                </a:solidFill>
              </a:rPr>
              <a:t>in</a:t>
            </a:r>
            <a:r>
              <a:rPr lang="en-US" altLang="zh-CN" sz="1600">
                <a:solidFill>
                  <a:srgbClr val="2B02A0"/>
                </a:solidFill>
              </a:rPr>
              <a:t>);</a:t>
            </a:r>
            <a:r>
              <a:rPr lang="en-US" altLang="zh-CN" sz="1600" b="0">
                <a:solidFill>
                  <a:srgbClr val="2B02A0"/>
                </a:solidFill>
              </a:rPr>
              <a:t>  </a:t>
            </a:r>
            <a:r>
              <a:rPr lang="en-US" altLang="zh-CN" sz="1600" b="0"/>
              <a:t>//</a:t>
            </a:r>
            <a:r>
              <a:rPr lang="zh-CN" altLang="en-US" sz="1600" b="0"/>
              <a:t>从文件（</a:t>
            </a:r>
            <a:r>
              <a:rPr lang="en-US" altLang="zh-CN" sz="1600" b="0"/>
              <a:t>input.txt</a:t>
            </a:r>
            <a:r>
              <a:rPr lang="zh-CN" altLang="en-US" sz="1600" b="0"/>
              <a:t>）中读入一个字符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>
                <a:solidFill>
                  <a:srgbClr val="2B02A0"/>
                </a:solidFill>
              </a:rPr>
              <a:t>fputc</a:t>
            </a:r>
            <a:r>
              <a:rPr lang="zh-CN" altLang="en-US" sz="1600">
                <a:solidFill>
                  <a:srgbClr val="2B02A0"/>
                </a:solidFill>
              </a:rPr>
              <a:t>（</a:t>
            </a:r>
            <a:r>
              <a:rPr lang="en-US" altLang="zh-CN" sz="1600">
                <a:solidFill>
                  <a:srgbClr val="2B02A0"/>
                </a:solidFill>
              </a:rPr>
              <a:t>c,</a:t>
            </a:r>
            <a:r>
              <a:rPr lang="en-US" altLang="zh-CN" sz="1600">
                <a:solidFill>
                  <a:schemeClr val="accent2"/>
                </a:solidFill>
              </a:rPr>
              <a:t>out</a:t>
            </a:r>
            <a:r>
              <a:rPr lang="en-US" altLang="zh-CN" sz="1600">
                <a:solidFill>
                  <a:srgbClr val="2B02A0"/>
                </a:solidFill>
              </a:rPr>
              <a:t>);</a:t>
            </a:r>
            <a:r>
              <a:rPr lang="en-US" altLang="zh-CN" sz="1600" b="0">
                <a:solidFill>
                  <a:srgbClr val="2B02A0"/>
                </a:solidFill>
              </a:rPr>
              <a:t> </a:t>
            </a:r>
            <a:r>
              <a:rPr lang="en-US" altLang="zh-CN" sz="1600" b="0"/>
              <a:t>//</a:t>
            </a:r>
            <a:r>
              <a:rPr lang="zh-CN" altLang="en-US" sz="1600" b="0"/>
              <a:t>输出一个字符到文件（</a:t>
            </a:r>
            <a:r>
              <a:rPr lang="en-US" altLang="zh-CN" sz="1600" b="0"/>
              <a:t>output.txt</a:t>
            </a:r>
            <a:r>
              <a:rPr lang="zh-CN" altLang="en-US" sz="1600" b="0"/>
              <a:t>）中</a:t>
            </a:r>
          </a:p>
          <a:p>
            <a:r>
              <a:rPr lang="en-US" altLang="zh-CN" sz="1600">
                <a:solidFill>
                  <a:srgbClr val="2B02A0"/>
                </a:solidFill>
              </a:rPr>
              <a:t>fgets(s,  n,  </a:t>
            </a:r>
            <a:r>
              <a:rPr lang="en-US" altLang="zh-CN" sz="1600">
                <a:solidFill>
                  <a:schemeClr val="accent2"/>
                </a:solidFill>
              </a:rPr>
              <a:t>in</a:t>
            </a:r>
            <a:r>
              <a:rPr lang="en-US" altLang="zh-CN" sz="1600">
                <a:solidFill>
                  <a:srgbClr val="2B02A0"/>
                </a:solidFill>
              </a:rPr>
              <a:t>); //</a:t>
            </a:r>
            <a:r>
              <a:rPr lang="zh-CN" altLang="en-US" sz="1600" b="0"/>
              <a:t>从 文件</a:t>
            </a:r>
            <a:r>
              <a:rPr lang="en-US" altLang="zh-CN" sz="1600" b="0"/>
              <a:t>in</a:t>
            </a:r>
            <a:r>
              <a:rPr lang="zh-CN" altLang="en-US" sz="1600" b="0"/>
              <a:t>上读入一行（最多读入</a:t>
            </a:r>
            <a:r>
              <a:rPr lang="en-US" altLang="zh-CN" sz="1600" b="0"/>
              <a:t>n-1</a:t>
            </a:r>
            <a:r>
              <a:rPr lang="zh-CN" altLang="en-US" sz="1600" b="0"/>
              <a:t>个字符），放入</a:t>
            </a:r>
            <a:r>
              <a:rPr lang="en-US" altLang="zh-CN" sz="1600" b="0"/>
              <a:t>s </a:t>
            </a:r>
            <a:r>
              <a:rPr lang="zh-CN" altLang="en-US" sz="1600" b="0"/>
              <a:t>字符数组中。返回</a:t>
            </a:r>
            <a:r>
              <a:rPr lang="en-US" altLang="zh-CN" sz="1600" b="0"/>
              <a:t>s</a:t>
            </a:r>
            <a:r>
              <a:rPr lang="zh-CN" altLang="en-US" sz="1600" b="0"/>
              <a:t>或</a:t>
            </a:r>
            <a:r>
              <a:rPr lang="en-US" altLang="zh-CN" sz="1600" b="0"/>
              <a:t>NULL</a:t>
            </a:r>
            <a:r>
              <a:rPr lang="zh-CN" altLang="en-US" sz="1600" b="0"/>
              <a:t>。</a:t>
            </a:r>
          </a:p>
          <a:p>
            <a:r>
              <a:rPr lang="zh-CN" altLang="en-US" sz="1600">
                <a:solidFill>
                  <a:srgbClr val="2B02A0"/>
                </a:solidFill>
              </a:rPr>
              <a:t> </a:t>
            </a:r>
            <a:r>
              <a:rPr lang="en-US" altLang="zh-CN" sz="1600">
                <a:solidFill>
                  <a:srgbClr val="2B02A0"/>
                </a:solidFill>
              </a:rPr>
              <a:t>fputs( s,  </a:t>
            </a:r>
            <a:r>
              <a:rPr lang="en-US" altLang="zh-CN" sz="1600">
                <a:solidFill>
                  <a:schemeClr val="accent2"/>
                </a:solidFill>
              </a:rPr>
              <a:t>out</a:t>
            </a:r>
            <a:r>
              <a:rPr lang="en-US" altLang="zh-CN" sz="1600">
                <a:solidFill>
                  <a:srgbClr val="2B02A0"/>
                </a:solidFill>
              </a:rPr>
              <a:t>); //</a:t>
            </a:r>
            <a:r>
              <a:rPr lang="zh-CN" altLang="en-US" sz="1600" b="0"/>
              <a:t>把字符串</a:t>
            </a:r>
            <a:r>
              <a:rPr lang="en-US" altLang="zh-CN" sz="1600" b="0"/>
              <a:t>s</a:t>
            </a:r>
            <a:r>
              <a:rPr lang="zh-CN" altLang="en-US" sz="1600" b="0"/>
              <a:t>（不一定含</a:t>
            </a:r>
            <a:r>
              <a:rPr lang="en-US" altLang="zh-CN" sz="1600" b="0"/>
              <a:t>\n</a:t>
            </a:r>
            <a:r>
              <a:rPr lang="zh-CN" altLang="en-US" sz="1600" b="0"/>
              <a:t>）写入文件</a:t>
            </a:r>
            <a:r>
              <a:rPr lang="en-US" altLang="zh-CN" sz="1600" b="0"/>
              <a:t>out</a:t>
            </a:r>
            <a:r>
              <a:rPr lang="zh-CN" altLang="en-US" sz="1600" b="0"/>
              <a:t>中。返回非负数或</a:t>
            </a:r>
            <a:r>
              <a:rPr lang="en-US" altLang="zh-CN" sz="1600" b="0"/>
              <a:t>EOF</a:t>
            </a:r>
          </a:p>
          <a:p>
            <a:r>
              <a:rPr lang="en-US" altLang="zh-CN" sz="1600">
                <a:solidFill>
                  <a:srgbClr val="2B02A0"/>
                </a:solidFill>
              </a:rPr>
              <a:t>fscanf(</a:t>
            </a:r>
            <a:r>
              <a:rPr lang="en-US" altLang="zh-CN" sz="1600">
                <a:solidFill>
                  <a:schemeClr val="accent2"/>
                </a:solidFill>
              </a:rPr>
              <a:t>in</a:t>
            </a:r>
            <a:r>
              <a:rPr lang="en-US" altLang="zh-CN" sz="1600">
                <a:solidFill>
                  <a:srgbClr val="2B02A0"/>
                </a:solidFill>
              </a:rPr>
              <a:t>, “%d”, &amp;score);</a:t>
            </a:r>
            <a:r>
              <a:rPr lang="en-US" altLang="zh-CN" sz="1600" b="0">
                <a:solidFill>
                  <a:srgbClr val="2B02A0"/>
                </a:solidFill>
              </a:rPr>
              <a:t> </a:t>
            </a:r>
            <a:r>
              <a:rPr lang="en-US" altLang="zh-CN" sz="1600" b="0"/>
              <a:t>//</a:t>
            </a:r>
            <a:r>
              <a:rPr lang="zh-CN" altLang="en-US" sz="1600" b="0"/>
              <a:t>从文件</a:t>
            </a:r>
            <a:r>
              <a:rPr lang="en-US" altLang="zh-CN" sz="1600" b="0"/>
              <a:t>in</a:t>
            </a:r>
            <a:r>
              <a:rPr lang="zh-CN" altLang="en-US" sz="1600" b="0"/>
              <a:t>中读入一个整数</a:t>
            </a:r>
          </a:p>
          <a:p>
            <a:r>
              <a:rPr lang="en-US" altLang="zh-CN" sz="1600">
                <a:solidFill>
                  <a:srgbClr val="2B02A0"/>
                </a:solidFill>
              </a:rPr>
              <a:t>fprintf( </a:t>
            </a:r>
            <a:r>
              <a:rPr lang="en-US" altLang="zh-CN" sz="1600">
                <a:solidFill>
                  <a:schemeClr val="accent2"/>
                </a:solidFill>
              </a:rPr>
              <a:t>out</a:t>
            </a:r>
            <a:r>
              <a:rPr lang="en-US" altLang="zh-CN" sz="1600">
                <a:solidFill>
                  <a:srgbClr val="2B02A0"/>
                </a:solidFill>
              </a:rPr>
              <a:t>, “%d\n”, score);</a:t>
            </a:r>
            <a:r>
              <a:rPr lang="en-US" altLang="zh-CN" sz="1600" b="0">
                <a:solidFill>
                  <a:srgbClr val="2B02A0"/>
                </a:solidFill>
              </a:rPr>
              <a:t> </a:t>
            </a:r>
            <a:r>
              <a:rPr lang="en-US" altLang="zh-CN" sz="1600" b="0"/>
              <a:t>//</a:t>
            </a:r>
            <a:r>
              <a:rPr lang="zh-CN" altLang="en-US" sz="1600" b="0"/>
              <a:t>输出一个整数到文件</a:t>
            </a:r>
            <a:r>
              <a:rPr lang="en-US" altLang="zh-CN" sz="1600" b="0"/>
              <a:t>out</a:t>
            </a:r>
            <a:r>
              <a:rPr lang="zh-CN" altLang="en-US" sz="1600" b="0"/>
              <a:t>中</a:t>
            </a:r>
          </a:p>
        </p:txBody>
      </p:sp>
      <p:sp>
        <p:nvSpPr>
          <p:cNvPr id="169998" name="AutoShape 14"/>
          <p:cNvSpPr>
            <a:spLocks noChangeArrowheads="1"/>
          </p:cNvSpPr>
          <p:nvPr/>
        </p:nvSpPr>
        <p:spPr bwMode="auto">
          <a:xfrm>
            <a:off x="1331640" y="5589240"/>
            <a:ext cx="3312368" cy="865187"/>
          </a:xfrm>
          <a:prstGeom prst="wedgeRoundRectCallout">
            <a:avLst>
              <a:gd name="adj1" fmla="val -1492"/>
              <a:gd name="adj2" fmla="val -1524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dirty="0" err="1">
                <a:solidFill>
                  <a:srgbClr val="2B02A0"/>
                </a:solidFill>
              </a:rPr>
              <a:t>fclose</a:t>
            </a:r>
            <a:r>
              <a:rPr lang="en-US" altLang="zh-CN" sz="1600" dirty="0">
                <a:solidFill>
                  <a:srgbClr val="2B02A0"/>
                </a:solidFill>
              </a:rPr>
              <a:t>(in);</a:t>
            </a:r>
            <a:r>
              <a:rPr lang="en-US" altLang="zh-CN" sz="1600" b="0" dirty="0">
                <a:solidFill>
                  <a:srgbClr val="2B02A0"/>
                </a:solidFill>
              </a:rPr>
              <a:t> // </a:t>
            </a:r>
            <a:r>
              <a:rPr lang="zh-CN" altLang="en-US" sz="1600" b="0" dirty="0">
                <a:solidFill>
                  <a:srgbClr val="2B02A0"/>
                </a:solidFill>
              </a:rPr>
              <a:t>关闭文件</a:t>
            </a:r>
            <a:r>
              <a:rPr lang="en-US" altLang="zh-CN" sz="1600" b="0" dirty="0">
                <a:solidFill>
                  <a:srgbClr val="2B02A0"/>
                </a:solidFill>
              </a:rPr>
              <a:t>input.txt</a:t>
            </a:r>
          </a:p>
          <a:p>
            <a:r>
              <a:rPr lang="en-US" altLang="zh-CN" sz="1600" dirty="0" err="1">
                <a:solidFill>
                  <a:srgbClr val="2B02A0"/>
                </a:solidFill>
              </a:rPr>
              <a:t>fclose</a:t>
            </a:r>
            <a:r>
              <a:rPr lang="en-US" altLang="zh-CN" sz="1600" dirty="0">
                <a:solidFill>
                  <a:srgbClr val="2B02A0"/>
                </a:solidFill>
              </a:rPr>
              <a:t>(out);</a:t>
            </a:r>
            <a:r>
              <a:rPr lang="en-US" altLang="zh-CN" sz="1600" b="0" dirty="0">
                <a:solidFill>
                  <a:srgbClr val="2B02A0"/>
                </a:solidFill>
              </a:rPr>
              <a:t> //</a:t>
            </a:r>
            <a:r>
              <a:rPr lang="zh-CN" altLang="en-US" sz="1600" b="0" dirty="0">
                <a:solidFill>
                  <a:srgbClr val="2B02A0"/>
                </a:solidFill>
              </a:rPr>
              <a:t>关闭文件</a:t>
            </a:r>
            <a:r>
              <a:rPr lang="en-US" altLang="zh-CN" sz="1600" b="0" dirty="0">
                <a:solidFill>
                  <a:srgbClr val="2B02A0"/>
                </a:solidFill>
              </a:rPr>
              <a:t>output.txt</a:t>
            </a:r>
          </a:p>
        </p:txBody>
      </p:sp>
    </p:spTree>
    <p:extLst>
      <p:ext uri="{BB962C8B-B14F-4D97-AF65-F5344CB8AC3E}">
        <p14:creationId xmlns:p14="http://schemas.microsoft.com/office/powerpoint/2010/main" val="17468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  <p:bldP spid="169995" grpId="0" animBg="1"/>
      <p:bldP spid="169996" grpId="0" animBg="1"/>
      <p:bldP spid="169997" grpId="0" animBg="1"/>
      <p:bldP spid="16999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542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5A0489-18E0-47D4-90BA-B3F9DC2AFF1F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2.7</a:t>
            </a:r>
            <a:r>
              <a:rPr lang="zh-CN" altLang="en-US" dirty="0">
                <a:ea typeface="宋体" pitchFamily="2" charset="-122"/>
              </a:rPr>
              <a:t>：代码实现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68413"/>
            <a:ext cx="3594100" cy="5400675"/>
          </a:xfrm>
        </p:spPr>
        <p:txBody>
          <a:bodyPr/>
          <a:lstStyle/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#include &lt;stdio.h&gt;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int main()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    int c;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z="1800">
              <a:ea typeface="楷体_GB2312" pitchFamily="49" charset="-122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z="1800">
              <a:ea typeface="楷体_GB2312" pitchFamily="49" charset="-122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z="1800">
              <a:ea typeface="楷体_GB2312" pitchFamily="49" charset="-122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    while((c=  getchar()       ) != EOF)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        putchar(c);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z="1800">
              <a:ea typeface="楷体_GB2312" pitchFamily="49" charset="-122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z="1800">
              <a:ea typeface="楷体_GB2312" pitchFamily="49" charset="-122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z="1800">
              <a:ea typeface="楷体_GB2312" pitchFamily="49" charset="-122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    return 0;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547813" y="2420938"/>
            <a:ext cx="168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33CC"/>
                </a:solidFill>
              </a:rPr>
              <a:t>FILE *in, *out;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1547813" y="2924175"/>
            <a:ext cx="3467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33CC"/>
                </a:solidFill>
              </a:rPr>
              <a:t>in = fopen(“input.txt”, “r”);</a:t>
            </a:r>
          </a:p>
          <a:p>
            <a:r>
              <a:rPr lang="en-US" altLang="zh-CN" sz="1800">
                <a:solidFill>
                  <a:srgbClr val="0033CC"/>
                </a:solidFill>
              </a:rPr>
              <a:t>out = fopen(“output.txt”,”w”);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2411413" y="3500438"/>
            <a:ext cx="1184275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33CC"/>
                </a:solidFill>
              </a:rPr>
              <a:t>fgetc(in)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1763713" y="3860800"/>
            <a:ext cx="17335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33CC"/>
                </a:solidFill>
              </a:rPr>
              <a:t>fputc(c, out);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1547813" y="4508500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33CC"/>
                </a:solidFill>
              </a:rPr>
              <a:t>fclose(in);</a:t>
            </a:r>
          </a:p>
          <a:p>
            <a:r>
              <a:rPr lang="en-US" altLang="zh-CN" sz="1800">
                <a:solidFill>
                  <a:srgbClr val="0033CC"/>
                </a:solidFill>
              </a:rPr>
              <a:t>fclose(out);</a:t>
            </a:r>
          </a:p>
        </p:txBody>
      </p:sp>
      <p:sp>
        <p:nvSpPr>
          <p:cNvPr id="171017" name="AutoShape 9"/>
          <p:cNvSpPr>
            <a:spLocks noChangeArrowheads="1"/>
          </p:cNvSpPr>
          <p:nvPr/>
        </p:nvSpPr>
        <p:spPr bwMode="auto">
          <a:xfrm>
            <a:off x="4284663" y="1125538"/>
            <a:ext cx="2808287" cy="1079500"/>
          </a:xfrm>
          <a:prstGeom prst="cloudCallout">
            <a:avLst>
              <a:gd name="adj1" fmla="val -95787"/>
              <a:gd name="adj2" fmla="val 813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/>
              <a:t>为读写文件定义文件指针</a:t>
            </a:r>
          </a:p>
        </p:txBody>
      </p:sp>
      <p:sp>
        <p:nvSpPr>
          <p:cNvPr id="171018" name="AutoShape 10"/>
          <p:cNvSpPr>
            <a:spLocks noChangeArrowheads="1"/>
          </p:cNvSpPr>
          <p:nvPr/>
        </p:nvSpPr>
        <p:spPr bwMode="auto">
          <a:xfrm>
            <a:off x="5364163" y="1988840"/>
            <a:ext cx="3779837" cy="2160587"/>
          </a:xfrm>
          <a:prstGeom prst="cloudCallout">
            <a:avLst>
              <a:gd name="adj1" fmla="val -61693"/>
              <a:gd name="adj2" fmla="val 538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/>
              <a:t>打开文件</a:t>
            </a:r>
          </a:p>
          <a:p>
            <a:r>
              <a:rPr lang="zh-CN" altLang="en-US" sz="1600" b="0">
                <a:solidFill>
                  <a:srgbClr val="0033CC"/>
                </a:solidFill>
              </a:rPr>
              <a:t>文件</a:t>
            </a:r>
            <a:r>
              <a:rPr lang="en-US" altLang="zh-CN" sz="1600" b="0">
                <a:solidFill>
                  <a:srgbClr val="0033CC"/>
                </a:solidFill>
              </a:rPr>
              <a:t>input.txt</a:t>
            </a:r>
            <a:r>
              <a:rPr lang="zh-CN" altLang="en-US" sz="1600" b="0">
                <a:solidFill>
                  <a:srgbClr val="0033CC"/>
                </a:solidFill>
              </a:rPr>
              <a:t>和</a:t>
            </a:r>
            <a:r>
              <a:rPr lang="en-US" altLang="zh-CN" sz="1600" b="0">
                <a:solidFill>
                  <a:srgbClr val="0033CC"/>
                </a:solidFill>
              </a:rPr>
              <a:t>output.txt</a:t>
            </a:r>
            <a:r>
              <a:rPr lang="zh-CN" altLang="en-US" sz="1600" b="0">
                <a:solidFill>
                  <a:srgbClr val="0033CC"/>
                </a:solidFill>
              </a:rPr>
              <a:t>位于与该执行程序</a:t>
            </a:r>
            <a:r>
              <a:rPr lang="en-US" altLang="zh-CN" sz="1600" b="0">
                <a:solidFill>
                  <a:srgbClr val="0033CC"/>
                </a:solidFill>
              </a:rPr>
              <a:t>.exe</a:t>
            </a:r>
            <a:r>
              <a:rPr lang="zh-CN" altLang="en-US" sz="1600" b="0">
                <a:solidFill>
                  <a:srgbClr val="0033CC"/>
                </a:solidFill>
              </a:rPr>
              <a:t>文件同一目录下（在</a:t>
            </a:r>
            <a:r>
              <a:rPr lang="en-US" altLang="zh-CN" sz="1600" b="0">
                <a:solidFill>
                  <a:srgbClr val="0033CC"/>
                </a:solidFill>
              </a:rPr>
              <a:t>VC</a:t>
            </a:r>
            <a:r>
              <a:rPr lang="zh-CN" altLang="en-US" sz="1600" b="0">
                <a:solidFill>
                  <a:srgbClr val="0033CC"/>
                </a:solidFill>
              </a:rPr>
              <a:t>中则与工程在同一目录下）</a:t>
            </a:r>
          </a:p>
        </p:txBody>
      </p:sp>
      <p:sp>
        <p:nvSpPr>
          <p:cNvPr id="171019" name="AutoShape 11"/>
          <p:cNvSpPr>
            <a:spLocks noChangeArrowheads="1"/>
          </p:cNvSpPr>
          <p:nvPr/>
        </p:nvSpPr>
        <p:spPr bwMode="auto">
          <a:xfrm>
            <a:off x="6011863" y="3644900"/>
            <a:ext cx="2808287" cy="1296988"/>
          </a:xfrm>
          <a:prstGeom prst="cloudCallout">
            <a:avLst>
              <a:gd name="adj1" fmla="val -128125"/>
              <a:gd name="adj2" fmla="val -473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/>
              <a:t>从文件</a:t>
            </a:r>
            <a:r>
              <a:rPr lang="en-US" altLang="zh-CN"/>
              <a:t>input.txt</a:t>
            </a:r>
            <a:r>
              <a:rPr lang="zh-CN" altLang="en-US"/>
              <a:t>中依次读一个字符</a:t>
            </a:r>
          </a:p>
        </p:txBody>
      </p:sp>
      <p:sp>
        <p:nvSpPr>
          <p:cNvPr id="171020" name="AutoShape 12"/>
          <p:cNvSpPr>
            <a:spLocks noChangeArrowheads="1"/>
          </p:cNvSpPr>
          <p:nvPr/>
        </p:nvSpPr>
        <p:spPr bwMode="auto">
          <a:xfrm>
            <a:off x="6011863" y="4652963"/>
            <a:ext cx="2808287" cy="1655762"/>
          </a:xfrm>
          <a:prstGeom prst="cloudCallout">
            <a:avLst>
              <a:gd name="adj1" fmla="val -134963"/>
              <a:gd name="adj2" fmla="val -8819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/>
              <a:t>向文件</a:t>
            </a:r>
            <a:r>
              <a:rPr lang="en-US" altLang="zh-CN"/>
              <a:t>output.txt</a:t>
            </a:r>
            <a:r>
              <a:rPr lang="zh-CN" altLang="en-US"/>
              <a:t>中依次写一个字符</a:t>
            </a:r>
          </a:p>
        </p:txBody>
      </p:sp>
      <p:sp>
        <p:nvSpPr>
          <p:cNvPr id="171021" name="AutoShape 13"/>
          <p:cNvSpPr>
            <a:spLocks noChangeArrowheads="1"/>
          </p:cNvSpPr>
          <p:nvPr/>
        </p:nvSpPr>
        <p:spPr bwMode="auto">
          <a:xfrm>
            <a:off x="2916238" y="5561013"/>
            <a:ext cx="2808287" cy="1296987"/>
          </a:xfrm>
          <a:prstGeom prst="cloudCallout">
            <a:avLst>
              <a:gd name="adj1" fmla="val -59667"/>
              <a:gd name="adj2" fmla="val -8341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/>
              <a:t>关闭两个打开的文件</a:t>
            </a:r>
          </a:p>
        </p:txBody>
      </p:sp>
    </p:spTree>
    <p:extLst>
      <p:ext uri="{BB962C8B-B14F-4D97-AF65-F5344CB8AC3E}">
        <p14:creationId xmlns:p14="http://schemas.microsoft.com/office/powerpoint/2010/main" val="23038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1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  <p:bldP spid="171013" grpId="0"/>
      <p:bldP spid="171014" grpId="0" animBg="1"/>
      <p:bldP spid="171015" grpId="0" animBg="1"/>
      <p:bldP spid="171017" grpId="0" animBg="1"/>
      <p:bldP spid="171018" grpId="0" animBg="1"/>
      <p:bldP spid="171019" grpId="0" animBg="1"/>
      <p:bldP spid="171020" grpId="0" animBg="1"/>
      <p:bldP spid="17102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552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5977B9-6CFE-4DDF-87B2-D08FA0EC2AFD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2.7</a:t>
            </a:r>
            <a:r>
              <a:rPr lang="zh-CN" altLang="en-US" dirty="0">
                <a:ea typeface="宋体" pitchFamily="2" charset="-122"/>
              </a:rPr>
              <a:t>：测试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首先在该程序工程文件（即</a:t>
            </a:r>
            <a:r>
              <a:rPr lang="en-US" altLang="zh-CN">
                <a:ea typeface="宋体" pitchFamily="2" charset="-122"/>
              </a:rPr>
              <a:t>.dsp</a:t>
            </a:r>
            <a:r>
              <a:rPr lang="zh-CN" altLang="en-US">
                <a:ea typeface="宋体" pitchFamily="2" charset="-122"/>
              </a:rPr>
              <a:t>文件）目录下准备一个包含一定内容的</a:t>
            </a:r>
            <a:r>
              <a:rPr lang="en-US" altLang="zh-CN">
                <a:ea typeface="宋体" pitchFamily="2" charset="-122"/>
              </a:rPr>
              <a:t>input.txt</a:t>
            </a:r>
            <a:r>
              <a:rPr lang="zh-CN" altLang="en-US">
                <a:ea typeface="宋体" pitchFamily="2" charset="-122"/>
              </a:rPr>
              <a:t>文件。</a:t>
            </a:r>
          </a:p>
          <a:p>
            <a:r>
              <a:rPr lang="zh-CN" altLang="en-US">
                <a:ea typeface="宋体" pitchFamily="2" charset="-122"/>
              </a:rPr>
              <a:t>程序正确运行后，将在同一目录下生成一个</a:t>
            </a:r>
            <a:r>
              <a:rPr lang="en-US" altLang="zh-CN">
                <a:ea typeface="宋体" pitchFamily="2" charset="-122"/>
              </a:rPr>
              <a:t>output.txt</a:t>
            </a:r>
            <a:r>
              <a:rPr lang="zh-CN" altLang="en-US">
                <a:ea typeface="宋体" pitchFamily="2" charset="-122"/>
              </a:rPr>
              <a:t>文件。</a:t>
            </a:r>
          </a:p>
          <a:p>
            <a:r>
              <a:rPr lang="zh-CN" altLang="en-US">
                <a:ea typeface="宋体" pitchFamily="2" charset="-122"/>
              </a:rPr>
              <a:t>检查文件</a:t>
            </a:r>
            <a:r>
              <a:rPr lang="en-US" altLang="zh-CN">
                <a:ea typeface="宋体" pitchFamily="2" charset="-122"/>
              </a:rPr>
              <a:t>input.txt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output.txt</a:t>
            </a:r>
            <a:r>
              <a:rPr lang="zh-CN" altLang="en-US">
                <a:ea typeface="宋体" pitchFamily="2" charset="-122"/>
              </a:rPr>
              <a:t>内容是否完全一样。</a:t>
            </a:r>
          </a:p>
        </p:txBody>
      </p:sp>
    </p:spTree>
    <p:extLst>
      <p:ext uri="{BB962C8B-B14F-4D97-AF65-F5344CB8AC3E}">
        <p14:creationId xmlns:p14="http://schemas.microsoft.com/office/powerpoint/2010/main" val="53755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92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002E29-2021-4664-9586-8459AB7070D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3.1: </a:t>
            </a:r>
            <a:r>
              <a:rPr lang="zh-CN" altLang="en-US">
                <a:ea typeface="宋体" pitchFamily="2" charset="-122"/>
              </a:rPr>
              <a:t>计算</a:t>
            </a:r>
            <a:r>
              <a:rPr lang="en-US" altLang="zh-CN">
                <a:ea typeface="宋体" pitchFamily="2" charset="-122"/>
              </a:rPr>
              <a:t>e</a:t>
            </a:r>
            <a:r>
              <a:rPr lang="zh-CN" altLang="en-US">
                <a:ea typeface="宋体" pitchFamily="2" charset="-122"/>
              </a:rPr>
              <a:t>值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68413"/>
            <a:ext cx="7105650" cy="4735512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【</a:t>
            </a:r>
            <a:r>
              <a:rPr lang="zh-CN" altLang="en-US" sz="1600">
                <a:ea typeface="宋体" pitchFamily="2" charset="-122"/>
              </a:rPr>
              <a:t>问题描述</a:t>
            </a:r>
            <a:r>
              <a:rPr lang="en-US" altLang="zh-CN" sz="1600">
                <a:ea typeface="宋体" pitchFamily="2" charset="-122"/>
              </a:rPr>
              <a:t>】</a:t>
            </a:r>
          </a:p>
          <a:p>
            <a:pPr marL="458788" lvl="1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 e(</a:t>
            </a:r>
            <a:r>
              <a:rPr lang="zh-CN" altLang="en-US" sz="1600">
                <a:ea typeface="宋体" pitchFamily="2" charset="-122"/>
              </a:rPr>
              <a:t>自然对数</a:t>
            </a:r>
            <a:r>
              <a:rPr lang="en-US" altLang="zh-CN" sz="1600">
                <a:ea typeface="宋体" pitchFamily="2" charset="-122"/>
              </a:rPr>
              <a:t>)</a:t>
            </a:r>
            <a:r>
              <a:rPr lang="zh-CN" altLang="en-US" sz="1600">
                <a:ea typeface="宋体" pitchFamily="2" charset="-122"/>
              </a:rPr>
              <a:t>值计算公式为 </a:t>
            </a:r>
            <a:r>
              <a:rPr lang="en-US" altLang="zh-CN" sz="1600">
                <a:ea typeface="宋体" pitchFamily="2" charset="-122"/>
              </a:rPr>
              <a:t>1 + 1/1! + 1/2! + … + 1/n!</a:t>
            </a:r>
            <a:r>
              <a:rPr lang="zh-CN" altLang="en-US" sz="1600">
                <a:ea typeface="宋体" pitchFamily="2" charset="-122"/>
              </a:rPr>
              <a:t>。输入一个整数</a:t>
            </a:r>
            <a:r>
              <a:rPr lang="en-US" altLang="zh-CN" sz="1600">
                <a:ea typeface="宋体" pitchFamily="2" charset="-122"/>
              </a:rPr>
              <a:t>n</a:t>
            </a:r>
            <a:r>
              <a:rPr lang="zh-CN" altLang="en-US" sz="1600">
                <a:ea typeface="宋体" pitchFamily="2" charset="-122"/>
              </a:rPr>
              <a:t>（</a:t>
            </a:r>
            <a:r>
              <a:rPr lang="en-US" altLang="zh-CN" sz="1600">
                <a:ea typeface="宋体" pitchFamily="2" charset="-122"/>
              </a:rPr>
              <a:t>0&lt;=n&lt;=30</a:t>
            </a:r>
            <a:r>
              <a:rPr lang="zh-CN" altLang="en-US" sz="1600">
                <a:ea typeface="宋体" pitchFamily="2" charset="-122"/>
              </a:rPr>
              <a:t>），计算相应</a:t>
            </a:r>
            <a:r>
              <a:rPr lang="en-US" altLang="zh-CN" sz="1600">
                <a:ea typeface="宋体" pitchFamily="2" charset="-122"/>
              </a:rPr>
              <a:t>e</a:t>
            </a:r>
            <a:r>
              <a:rPr lang="zh-CN" altLang="en-US" sz="1600">
                <a:ea typeface="宋体" pitchFamily="2" charset="-122"/>
              </a:rPr>
              <a:t>近似值 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【</a:t>
            </a:r>
            <a:r>
              <a:rPr lang="zh-CN" altLang="en-US" sz="1600">
                <a:ea typeface="宋体" pitchFamily="2" charset="-122"/>
              </a:rPr>
              <a:t>输入形式</a:t>
            </a:r>
            <a:r>
              <a:rPr lang="en-US" altLang="zh-CN" sz="1600">
                <a:ea typeface="宋体" pitchFamily="2" charset="-122"/>
              </a:rPr>
              <a:t>】</a:t>
            </a:r>
          </a:p>
          <a:p>
            <a:pPr marL="458788" lvl="1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>
                <a:ea typeface="宋体" pitchFamily="2" charset="-122"/>
              </a:rPr>
              <a:t>从键盘输入整数</a:t>
            </a:r>
            <a:r>
              <a:rPr lang="en-US" altLang="zh-CN" sz="1600">
                <a:ea typeface="宋体" pitchFamily="2" charset="-122"/>
              </a:rPr>
              <a:t>n</a:t>
            </a:r>
            <a:r>
              <a:rPr lang="zh-CN" altLang="en-US" sz="1600">
                <a:ea typeface="宋体" pitchFamily="2" charset="-122"/>
              </a:rPr>
              <a:t>（</a:t>
            </a:r>
            <a:r>
              <a:rPr lang="en-US" altLang="zh-CN" sz="1600">
                <a:ea typeface="宋体" pitchFamily="2" charset="-122"/>
              </a:rPr>
              <a:t>0&lt;=n&lt;=30</a:t>
            </a:r>
            <a:r>
              <a:rPr lang="zh-CN" altLang="en-US" sz="1600">
                <a:ea typeface="宋体" pitchFamily="2" charset="-122"/>
              </a:rPr>
              <a:t>）。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【</a:t>
            </a:r>
            <a:r>
              <a:rPr lang="zh-CN" altLang="en-US" sz="1600">
                <a:ea typeface="宋体" pitchFamily="2" charset="-122"/>
              </a:rPr>
              <a:t>输出形式</a:t>
            </a:r>
            <a:r>
              <a:rPr lang="en-US" altLang="zh-CN" sz="1600">
                <a:ea typeface="宋体" pitchFamily="2" charset="-122"/>
              </a:rPr>
              <a:t>】</a:t>
            </a:r>
          </a:p>
          <a:p>
            <a:pPr marL="458788" lvl="1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600">
                <a:ea typeface="宋体" pitchFamily="2" charset="-122"/>
              </a:rPr>
              <a:t>屏幕输出计算结果，要求小数点后保留</a:t>
            </a:r>
            <a:r>
              <a:rPr lang="en-US" altLang="zh-CN" sz="1600">
                <a:ea typeface="宋体" pitchFamily="2" charset="-122"/>
              </a:rPr>
              <a:t>10</a:t>
            </a:r>
            <a:r>
              <a:rPr lang="zh-CN" altLang="en-US" sz="1600">
                <a:ea typeface="宋体" pitchFamily="2" charset="-122"/>
              </a:rPr>
              <a:t>位。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【</a:t>
            </a:r>
            <a:r>
              <a:rPr lang="zh-CN" altLang="en-US" sz="1600">
                <a:ea typeface="宋体" pitchFamily="2" charset="-122"/>
              </a:rPr>
              <a:t>样例输入</a:t>
            </a:r>
            <a:r>
              <a:rPr lang="en-US" altLang="zh-CN" sz="1600">
                <a:ea typeface="宋体" pitchFamily="2" charset="-122"/>
              </a:rPr>
              <a:t>1】</a:t>
            </a:r>
          </a:p>
          <a:p>
            <a:pPr marL="458788" lvl="1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12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【</a:t>
            </a:r>
            <a:r>
              <a:rPr lang="zh-CN" altLang="en-US" sz="1600">
                <a:ea typeface="宋体" pitchFamily="2" charset="-122"/>
              </a:rPr>
              <a:t>样例输出</a:t>
            </a:r>
            <a:r>
              <a:rPr lang="en-US" altLang="zh-CN" sz="1600">
                <a:ea typeface="宋体" pitchFamily="2" charset="-122"/>
              </a:rPr>
              <a:t>1】</a:t>
            </a:r>
          </a:p>
          <a:p>
            <a:pPr marL="458788" lvl="1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2.7182818283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【</a:t>
            </a:r>
            <a:r>
              <a:rPr lang="zh-CN" altLang="en-US" sz="1600">
                <a:ea typeface="宋体" pitchFamily="2" charset="-122"/>
              </a:rPr>
              <a:t>样例输入</a:t>
            </a:r>
            <a:r>
              <a:rPr lang="en-US" altLang="zh-CN" sz="1600">
                <a:ea typeface="宋体" pitchFamily="2" charset="-122"/>
              </a:rPr>
              <a:t>2】</a:t>
            </a:r>
          </a:p>
          <a:p>
            <a:pPr marL="458788" lvl="1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13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【</a:t>
            </a:r>
            <a:r>
              <a:rPr lang="zh-CN" altLang="en-US" sz="1600">
                <a:ea typeface="宋体" pitchFamily="2" charset="-122"/>
              </a:rPr>
              <a:t>样例输出</a:t>
            </a:r>
            <a:r>
              <a:rPr lang="en-US" altLang="zh-CN" sz="1600">
                <a:ea typeface="宋体" pitchFamily="2" charset="-122"/>
              </a:rPr>
              <a:t>2】</a:t>
            </a:r>
          </a:p>
          <a:p>
            <a:pPr marL="458788" lvl="1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2.7182818284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2.7</a:t>
            </a:r>
            <a:r>
              <a:rPr lang="zh-CN" altLang="en-US" dirty="0">
                <a:ea typeface="宋体" pitchFamily="2" charset="-122"/>
              </a:rPr>
              <a:t>：代码实现</a:t>
            </a:r>
            <a:r>
              <a:rPr lang="en-US" altLang="zh-CN" dirty="0">
                <a:ea typeface="宋体" pitchFamily="2" charset="-122"/>
              </a:rPr>
              <a:t>*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/* c2_7.c */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#include &lt;</a:t>
            </a:r>
            <a:r>
              <a:rPr lang="en-US" altLang="zh-CN" sz="1800" dirty="0" err="1">
                <a:ea typeface="楷体_GB2312" pitchFamily="49" charset="-122"/>
              </a:rPr>
              <a:t>stdio.h</a:t>
            </a:r>
            <a:r>
              <a:rPr lang="en-US" altLang="zh-CN" sz="1800" dirty="0">
                <a:ea typeface="楷体_GB2312" pitchFamily="49" charset="-122"/>
              </a:rPr>
              <a:t>&gt;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 err="1">
                <a:ea typeface="楷体_GB2312" pitchFamily="49" charset="-122"/>
              </a:rPr>
              <a:t>int</a:t>
            </a:r>
            <a:r>
              <a:rPr lang="en-US" altLang="zh-CN" sz="1800" dirty="0">
                <a:ea typeface="楷体_GB2312" pitchFamily="49" charset="-122"/>
              </a:rPr>
              <a:t> main()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{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</a:t>
            </a:r>
            <a:r>
              <a:rPr lang="en-US" altLang="zh-CN" sz="1800" dirty="0" err="1">
                <a:ea typeface="楷体_GB2312" pitchFamily="49" charset="-122"/>
              </a:rPr>
              <a:t>int</a:t>
            </a:r>
            <a:r>
              <a:rPr lang="en-US" altLang="zh-CN" sz="1800" dirty="0">
                <a:ea typeface="楷体_GB2312" pitchFamily="49" charset="-122"/>
              </a:rPr>
              <a:t> c;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char </a:t>
            </a:r>
            <a:r>
              <a:rPr lang="en-US" altLang="zh-CN" sz="1800" dirty="0" err="1">
                <a:ea typeface="楷体_GB2312" pitchFamily="49" charset="-122"/>
              </a:rPr>
              <a:t>infile</a:t>
            </a:r>
            <a:r>
              <a:rPr lang="en-US" altLang="zh-CN" sz="1800" dirty="0">
                <a:ea typeface="楷体_GB2312" pitchFamily="49" charset="-122"/>
              </a:rPr>
              <a:t>[32],</a:t>
            </a:r>
            <a:r>
              <a:rPr lang="en-US" altLang="zh-CN" sz="1800" dirty="0" err="1">
                <a:ea typeface="楷体_GB2312" pitchFamily="49" charset="-122"/>
              </a:rPr>
              <a:t>outfile</a:t>
            </a:r>
            <a:r>
              <a:rPr lang="en-US" altLang="zh-CN" sz="1800" dirty="0">
                <a:ea typeface="楷体_GB2312" pitchFamily="49" charset="-122"/>
              </a:rPr>
              <a:t>[32];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FILE *in, *out;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</a:t>
            </a:r>
            <a:r>
              <a:rPr lang="en-US" altLang="zh-CN" sz="1800" dirty="0" err="1">
                <a:ea typeface="楷体_GB2312" pitchFamily="49" charset="-122"/>
              </a:rPr>
              <a:t>printf</a:t>
            </a:r>
            <a:r>
              <a:rPr lang="en-US" altLang="zh-CN" sz="1800" dirty="0">
                <a:ea typeface="楷体_GB2312" pitchFamily="49" charset="-122"/>
              </a:rPr>
              <a:t>(“input file:”);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</a:t>
            </a:r>
            <a:r>
              <a:rPr lang="en-US" altLang="zh-CN" sz="1800" dirty="0" err="1">
                <a:ea typeface="楷体_GB2312" pitchFamily="49" charset="-122"/>
              </a:rPr>
              <a:t>scanf</a:t>
            </a:r>
            <a:r>
              <a:rPr lang="en-US" altLang="zh-CN" sz="1800" dirty="0">
                <a:ea typeface="楷体_GB2312" pitchFamily="49" charset="-122"/>
              </a:rPr>
              <a:t>(“%</a:t>
            </a:r>
            <a:r>
              <a:rPr lang="en-US" altLang="zh-CN" sz="1800" dirty="0" err="1">
                <a:ea typeface="楷体_GB2312" pitchFamily="49" charset="-122"/>
              </a:rPr>
              <a:t>s”,infile</a:t>
            </a:r>
            <a:r>
              <a:rPr lang="en-US" altLang="zh-CN" sz="1800" dirty="0">
                <a:ea typeface="楷体_GB2312" pitchFamily="49" charset="-122"/>
              </a:rPr>
              <a:t>);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</a:t>
            </a:r>
            <a:r>
              <a:rPr lang="en-US" altLang="zh-CN" sz="1800" dirty="0" err="1">
                <a:ea typeface="楷体_GB2312" pitchFamily="49" charset="-122"/>
              </a:rPr>
              <a:t>printf</a:t>
            </a:r>
            <a:r>
              <a:rPr lang="en-US" altLang="zh-CN" sz="1800" dirty="0">
                <a:ea typeface="楷体_GB2312" pitchFamily="49" charset="-122"/>
              </a:rPr>
              <a:t>(“output file:”);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</a:t>
            </a:r>
            <a:r>
              <a:rPr lang="en-US" altLang="zh-CN" sz="1800" dirty="0" err="1">
                <a:ea typeface="楷体_GB2312" pitchFamily="49" charset="-122"/>
              </a:rPr>
              <a:t>scanf</a:t>
            </a:r>
            <a:r>
              <a:rPr lang="en-US" altLang="zh-CN" sz="1800" dirty="0">
                <a:ea typeface="楷体_GB2312" pitchFamily="49" charset="-122"/>
              </a:rPr>
              <a:t>(“%</a:t>
            </a:r>
            <a:r>
              <a:rPr lang="en-US" altLang="zh-CN" sz="1800" dirty="0" err="1">
                <a:ea typeface="楷体_GB2312" pitchFamily="49" charset="-122"/>
              </a:rPr>
              <a:t>s”,outfile</a:t>
            </a:r>
            <a:r>
              <a:rPr lang="en-US" altLang="zh-CN" sz="1800" dirty="0">
                <a:ea typeface="楷体_GB2312" pitchFamily="49" charset="-122"/>
              </a:rPr>
              <a:t>);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in = </a:t>
            </a:r>
            <a:r>
              <a:rPr lang="en-US" altLang="zh-CN" sz="1800" dirty="0" err="1">
                <a:ea typeface="楷体_GB2312" pitchFamily="49" charset="-122"/>
              </a:rPr>
              <a:t>fopen</a:t>
            </a:r>
            <a:r>
              <a:rPr lang="en-US" altLang="zh-CN" sz="1800" dirty="0">
                <a:ea typeface="楷体_GB2312" pitchFamily="49" charset="-122"/>
              </a:rPr>
              <a:t>(</a:t>
            </a:r>
            <a:r>
              <a:rPr lang="en-US" altLang="zh-CN" sz="1800" dirty="0" err="1">
                <a:ea typeface="楷体_GB2312" pitchFamily="49" charset="-122"/>
              </a:rPr>
              <a:t>infile,”r</a:t>
            </a:r>
            <a:r>
              <a:rPr lang="en-US" altLang="zh-CN" sz="1800" dirty="0">
                <a:ea typeface="楷体_GB2312" pitchFamily="49" charset="-122"/>
              </a:rPr>
              <a:t>”);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out = </a:t>
            </a:r>
            <a:r>
              <a:rPr lang="en-US" altLang="zh-CN" sz="1800" dirty="0" err="1">
                <a:ea typeface="楷体_GB2312" pitchFamily="49" charset="-122"/>
              </a:rPr>
              <a:t>fopen</a:t>
            </a:r>
            <a:r>
              <a:rPr lang="en-US" altLang="zh-CN" sz="1800" dirty="0">
                <a:ea typeface="楷体_GB2312" pitchFamily="49" charset="-122"/>
              </a:rPr>
              <a:t>(</a:t>
            </a:r>
            <a:r>
              <a:rPr lang="en-US" altLang="zh-CN" sz="1800" dirty="0" err="1">
                <a:ea typeface="楷体_GB2312" pitchFamily="49" charset="-122"/>
              </a:rPr>
              <a:t>outfile,”w</a:t>
            </a:r>
            <a:r>
              <a:rPr lang="en-US" altLang="zh-CN" sz="1800" dirty="0">
                <a:ea typeface="楷体_GB2312" pitchFamily="49" charset="-122"/>
              </a:rPr>
              <a:t>”);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while((c=  </a:t>
            </a:r>
            <a:r>
              <a:rPr lang="en-US" altLang="zh-CN" sz="1800" dirty="0" err="1">
                <a:ea typeface="楷体_GB2312" pitchFamily="49" charset="-122"/>
              </a:rPr>
              <a:t>fgetc</a:t>
            </a:r>
            <a:r>
              <a:rPr lang="en-US" altLang="zh-CN" sz="1800" dirty="0">
                <a:ea typeface="楷体_GB2312" pitchFamily="49" charset="-122"/>
              </a:rPr>
              <a:t>(in) ) != EOF)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   </a:t>
            </a:r>
            <a:r>
              <a:rPr lang="en-US" altLang="zh-CN" sz="1800" dirty="0" err="1">
                <a:ea typeface="楷体_GB2312" pitchFamily="49" charset="-122"/>
              </a:rPr>
              <a:t>fputc</a:t>
            </a:r>
            <a:r>
              <a:rPr lang="en-US" altLang="zh-CN" sz="1800" dirty="0">
                <a:ea typeface="楷体_GB2312" pitchFamily="49" charset="-122"/>
              </a:rPr>
              <a:t>(</a:t>
            </a:r>
            <a:r>
              <a:rPr lang="en-US" altLang="zh-CN" sz="1800" dirty="0" err="1">
                <a:ea typeface="楷体_GB2312" pitchFamily="49" charset="-122"/>
              </a:rPr>
              <a:t>c,out</a:t>
            </a:r>
            <a:r>
              <a:rPr lang="en-US" altLang="zh-CN" sz="1800" dirty="0">
                <a:ea typeface="楷体_GB2312" pitchFamily="49" charset="-122"/>
              </a:rPr>
              <a:t>);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</a:t>
            </a:r>
            <a:r>
              <a:rPr lang="en-US" altLang="zh-CN" sz="1800" dirty="0" err="1">
                <a:ea typeface="楷体_GB2312" pitchFamily="49" charset="-122"/>
              </a:rPr>
              <a:t>fclose</a:t>
            </a:r>
            <a:r>
              <a:rPr lang="en-US" altLang="zh-CN" sz="1800" dirty="0">
                <a:ea typeface="楷体_GB2312" pitchFamily="49" charset="-122"/>
              </a:rPr>
              <a:t>(in);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</a:t>
            </a:r>
            <a:r>
              <a:rPr lang="en-US" altLang="zh-CN" sz="1800" dirty="0" err="1">
                <a:ea typeface="楷体_GB2312" pitchFamily="49" charset="-122"/>
              </a:rPr>
              <a:t>fclose</a:t>
            </a:r>
            <a:r>
              <a:rPr lang="en-US" altLang="zh-CN" sz="1800" dirty="0">
                <a:ea typeface="楷体_GB2312" pitchFamily="49" charset="-122"/>
              </a:rPr>
              <a:t>(out);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return 0;</a:t>
            </a:r>
          </a:p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}</a:t>
            </a:r>
          </a:p>
        </p:txBody>
      </p:sp>
      <p:sp>
        <p:nvSpPr>
          <p:cNvPr id="563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5632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858B8B-F301-4A33-8E35-3B0FB888325C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8009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2.8</a:t>
            </a:r>
            <a:r>
              <a:rPr lang="zh-CN" altLang="en-US" dirty="0">
                <a:ea typeface="宋体" pitchFamily="2" charset="-122"/>
              </a:rPr>
              <a:t>：凯撒（</a:t>
            </a:r>
            <a:r>
              <a:rPr lang="en-US" altLang="zh-CN" dirty="0">
                <a:ea typeface="宋体" pitchFamily="2" charset="-122"/>
              </a:rPr>
              <a:t>Julius Caesar</a:t>
            </a:r>
            <a:r>
              <a:rPr lang="zh-CN" altLang="en-US" dirty="0">
                <a:ea typeface="宋体" pitchFamily="2" charset="-122"/>
              </a:rPr>
              <a:t>）文件加密</a:t>
            </a:r>
            <a:r>
              <a:rPr lang="en-US" altLang="zh-CN" dirty="0">
                <a:ea typeface="宋体" pitchFamily="2" charset="-122"/>
              </a:rPr>
              <a:t>*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>
                <a:ea typeface="宋体" pitchFamily="2" charset="-122"/>
              </a:rPr>
              <a:t>问题</a:t>
            </a:r>
            <a:r>
              <a:rPr lang="zh-CN" altLang="en-US" sz="1800">
                <a:ea typeface="宋体" pitchFamily="2" charset="-122"/>
              </a:rPr>
              <a:t>： </a:t>
            </a:r>
            <a:r>
              <a:rPr lang="en-US" altLang="zh-CN" sz="2000" b="0">
                <a:ea typeface="宋体" pitchFamily="2" charset="-122"/>
              </a:rPr>
              <a:t>Julius Caesar</a:t>
            </a:r>
            <a:r>
              <a:rPr lang="zh-CN" altLang="en-US" sz="2000" b="0">
                <a:ea typeface="宋体" pitchFamily="2" charset="-122"/>
              </a:rPr>
              <a:t>（凯撒）加密方法：在每次加密时都选定一个加密密钥，它是一个</a:t>
            </a:r>
            <a:r>
              <a:rPr lang="en-US" altLang="zh-CN" sz="2000" b="0">
                <a:ea typeface="宋体" pitchFamily="2" charset="-122"/>
              </a:rPr>
              <a:t>1</a:t>
            </a:r>
            <a:r>
              <a:rPr lang="zh-CN" altLang="en-US" sz="2000" b="0">
                <a:ea typeface="宋体" pitchFamily="2" charset="-122"/>
              </a:rPr>
              <a:t>到</a:t>
            </a:r>
            <a:r>
              <a:rPr lang="en-US" altLang="zh-CN" sz="2000" b="0">
                <a:ea typeface="宋体" pitchFamily="2" charset="-122"/>
              </a:rPr>
              <a:t>25</a:t>
            </a:r>
            <a:r>
              <a:rPr lang="zh-CN" altLang="en-US" sz="2000" b="0">
                <a:ea typeface="宋体" pitchFamily="2" charset="-122"/>
              </a:rPr>
              <a:t>之间的数字，用于指定加密字母时的移位个数。例如，如果密钥为</a:t>
            </a:r>
            <a:r>
              <a:rPr lang="en-US" altLang="zh-CN" sz="2000" b="0">
                <a:ea typeface="宋体" pitchFamily="2" charset="-122"/>
              </a:rPr>
              <a:t>3</a:t>
            </a:r>
            <a:r>
              <a:rPr lang="zh-CN" altLang="en-US" sz="2000" b="0">
                <a:ea typeface="宋体" pitchFamily="2" charset="-122"/>
              </a:rPr>
              <a:t>，则将</a:t>
            </a:r>
            <a:r>
              <a:rPr lang="en-US" altLang="zh-CN" sz="2000" b="0">
                <a:ea typeface="宋体" pitchFamily="2" charset="-122"/>
              </a:rPr>
              <a:t>A</a:t>
            </a:r>
            <a:r>
              <a:rPr lang="zh-CN" altLang="en-US" sz="2000" b="0">
                <a:ea typeface="宋体" pitchFamily="2" charset="-122"/>
              </a:rPr>
              <a:t>转换为</a:t>
            </a:r>
            <a:r>
              <a:rPr lang="en-US" altLang="zh-CN" sz="2000" b="0">
                <a:ea typeface="宋体" pitchFamily="2" charset="-122"/>
              </a:rPr>
              <a:t>D</a:t>
            </a:r>
            <a:r>
              <a:rPr lang="zh-CN" altLang="en-US" sz="2000" b="0">
                <a:ea typeface="宋体" pitchFamily="2" charset="-122"/>
              </a:rPr>
              <a:t>，将</a:t>
            </a:r>
            <a:r>
              <a:rPr lang="en-US" altLang="zh-CN" sz="2000" b="0">
                <a:ea typeface="宋体" pitchFamily="2" charset="-122"/>
              </a:rPr>
              <a:t>Z</a:t>
            </a:r>
            <a:r>
              <a:rPr lang="zh-CN" altLang="en-US" sz="2000" b="0">
                <a:ea typeface="宋体" pitchFamily="2" charset="-122"/>
              </a:rPr>
              <a:t>转换为</a:t>
            </a:r>
            <a:r>
              <a:rPr lang="en-US" altLang="zh-CN" sz="2000" b="0">
                <a:ea typeface="宋体" pitchFamily="2" charset="-122"/>
              </a:rPr>
              <a:t>C</a:t>
            </a:r>
            <a:r>
              <a:rPr lang="zh-CN" altLang="en-US" sz="2000" b="0">
                <a:ea typeface="宋体" pitchFamily="2" charset="-122"/>
              </a:rPr>
              <a:t>，依次类推。小写字母亦如此，其它字符不变。例：若密钥为</a:t>
            </a:r>
            <a:r>
              <a:rPr lang="en-US" altLang="zh-CN" sz="2000" b="0">
                <a:ea typeface="宋体" pitchFamily="2" charset="-122"/>
              </a:rPr>
              <a:t>3</a:t>
            </a:r>
            <a:r>
              <a:rPr lang="zh-CN" altLang="en-US" sz="2000" b="0">
                <a:ea typeface="宋体" pitchFamily="2" charset="-122"/>
              </a:rPr>
              <a:t>，文本“</a:t>
            </a:r>
            <a:r>
              <a:rPr lang="en-US" altLang="zh-CN" sz="2000" b="0">
                <a:ea typeface="宋体" pitchFamily="2" charset="-122"/>
              </a:rPr>
              <a:t>C Language is Important.”</a:t>
            </a:r>
            <a:r>
              <a:rPr lang="zh-CN" altLang="en-US" sz="2000" b="0">
                <a:ea typeface="宋体" pitchFamily="2" charset="-122"/>
              </a:rPr>
              <a:t>，加密后为“</a:t>
            </a:r>
            <a:r>
              <a:rPr lang="en-US" altLang="zh-CN" sz="2000" b="0">
                <a:ea typeface="宋体" pitchFamily="2" charset="-122"/>
              </a:rPr>
              <a:t>F Odqjxdjh lv Lpsruwdqw.</a:t>
            </a:r>
            <a:r>
              <a:rPr lang="zh-CN" altLang="en-US" sz="2000" b="0">
                <a:ea typeface="宋体" pitchFamily="2" charset="-122"/>
              </a:rPr>
              <a:t>” 。</a:t>
            </a:r>
            <a:endParaRPr lang="en-US" altLang="zh-CN" sz="2000" b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从标准输入中读入一个要加密的文件名和加密后的文件名，用该方法实现对文件加密。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73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5734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531223-F7F4-4E83-B0BF-6AC5CC757817}" type="slidenum">
              <a:rPr lang="en-US" altLang="zh-CN" smtClean="0"/>
              <a:pPr/>
              <a:t>71</a:t>
            </a:fld>
            <a:endParaRPr lang="en-US" altLang="zh-C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149080"/>
            <a:ext cx="23336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23928" y="5373216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dirty="0">
                <a:latin typeface="楷体" pitchFamily="49" charset="-122"/>
                <a:ea typeface="楷体" pitchFamily="49" charset="-122"/>
              </a:rPr>
              <a:t>市面上名为“凯撒大帝”的玩具</a:t>
            </a:r>
          </a:p>
        </p:txBody>
      </p:sp>
    </p:spTree>
    <p:extLst>
      <p:ext uri="{BB962C8B-B14F-4D97-AF65-F5344CB8AC3E}">
        <p14:creationId xmlns:p14="http://schemas.microsoft.com/office/powerpoint/2010/main" val="10933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2.8</a:t>
            </a:r>
            <a:r>
              <a:rPr lang="zh-CN" altLang="en-US" dirty="0">
                <a:ea typeface="宋体" pitchFamily="2" charset="-122"/>
              </a:rPr>
              <a:t>：凯撒（</a:t>
            </a:r>
            <a:r>
              <a:rPr lang="en-US" altLang="zh-CN" dirty="0">
                <a:ea typeface="宋体" pitchFamily="2" charset="-122"/>
              </a:rPr>
              <a:t>Julius Caesar</a:t>
            </a:r>
            <a:r>
              <a:rPr lang="zh-CN" altLang="en-US" dirty="0">
                <a:ea typeface="宋体" pitchFamily="2" charset="-122"/>
              </a:rPr>
              <a:t>）文件加密</a:t>
            </a:r>
            <a:r>
              <a:rPr lang="en-US" altLang="zh-CN" dirty="0">
                <a:ea typeface="宋体" pitchFamily="2" charset="-122"/>
              </a:rPr>
              <a:t>*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977900" y="1447800"/>
            <a:ext cx="7105650" cy="1189038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方法分析</a:t>
            </a:r>
            <a:endParaRPr lang="en-US" altLang="zh-CN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为一个小写字母：</a:t>
            </a:r>
          </a:p>
        </p:txBody>
      </p:sp>
      <p:sp>
        <p:nvSpPr>
          <p:cNvPr id="583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5837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0A5941-8768-4D81-929A-F68E6BEA0357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87675" y="2997200"/>
            <a:ext cx="481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C</a:t>
            </a:r>
            <a:endParaRPr lang="zh-CN" altLang="en-US" sz="32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63938" y="2997200"/>
            <a:ext cx="890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2060"/>
                </a:solidFill>
              </a:rPr>
              <a:t>- ‘a’</a:t>
            </a:r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43438" y="2997200"/>
            <a:ext cx="1222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2060"/>
                </a:solidFill>
              </a:rPr>
              <a:t>+ key</a:t>
            </a:r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03350" y="2997200"/>
            <a:ext cx="1085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2060"/>
                </a:solidFill>
              </a:rPr>
              <a:t> ‘a’ +</a:t>
            </a:r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627313" y="2997200"/>
            <a:ext cx="4897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zh-CN" altLang="en-US" sz="3200" dirty="0">
                <a:solidFill>
                  <a:srgbClr val="002060"/>
                </a:solidFill>
              </a:rPr>
              <a:t>                           </a:t>
            </a:r>
            <a:r>
              <a:rPr lang="en-US" altLang="zh-CN" sz="3200" dirty="0">
                <a:solidFill>
                  <a:srgbClr val="002060"/>
                </a:solidFill>
              </a:rPr>
              <a:t>) % 26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7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2.8</a:t>
            </a:r>
            <a:r>
              <a:rPr lang="zh-CN" altLang="en-US" dirty="0">
                <a:ea typeface="宋体" pitchFamily="2" charset="-122"/>
              </a:rPr>
              <a:t>：凯撒（</a:t>
            </a:r>
            <a:r>
              <a:rPr lang="en-US" altLang="zh-CN" dirty="0">
                <a:ea typeface="宋体" pitchFamily="2" charset="-122"/>
              </a:rPr>
              <a:t>Julius Caesar</a:t>
            </a:r>
            <a:r>
              <a:rPr lang="zh-CN" altLang="en-US" dirty="0">
                <a:ea typeface="宋体" pitchFamily="2" charset="-122"/>
              </a:rPr>
              <a:t>）文件加密</a:t>
            </a:r>
            <a:r>
              <a:rPr lang="en-US" altLang="zh-CN" dirty="0">
                <a:ea typeface="宋体" pitchFamily="2" charset="-122"/>
              </a:rPr>
              <a:t>*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939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5939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6F9250-9975-44E2-8E86-AAD717C9E339}" type="slidenum">
              <a:rPr lang="en-US" altLang="zh-CN" smtClean="0"/>
              <a:pPr/>
              <a:t>73</a:t>
            </a:fld>
            <a:endParaRPr lang="en-US" altLang="zh-CN"/>
          </a:p>
        </p:txBody>
      </p:sp>
      <p:sp>
        <p:nvSpPr>
          <p:cNvPr id="59397" name="内容占位符 2"/>
          <p:cNvSpPr>
            <a:spLocks noGrp="1"/>
          </p:cNvSpPr>
          <p:nvPr>
            <p:ph idx="1"/>
          </p:nvPr>
        </p:nvSpPr>
        <p:spPr>
          <a:xfrm>
            <a:off x="1042988" y="1125538"/>
            <a:ext cx="7105650" cy="5040312"/>
          </a:xfrm>
        </p:spPr>
        <p:txBody>
          <a:bodyPr/>
          <a:lstStyle/>
          <a:p>
            <a:pPr lvl="1">
              <a:lnSpc>
                <a:spcPts val="1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/* c2_8.c */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#include &lt;</a:t>
            </a:r>
            <a:r>
              <a:rPr lang="en-US" altLang="zh-CN" sz="1800" dirty="0" err="1">
                <a:ea typeface="楷体_GB2312" pitchFamily="49" charset="-122"/>
              </a:rPr>
              <a:t>stdio.h</a:t>
            </a:r>
            <a:r>
              <a:rPr lang="en-US" altLang="zh-CN" sz="1800" dirty="0">
                <a:ea typeface="楷体_GB2312" pitchFamily="49" charset="-122"/>
              </a:rPr>
              <a:t>&gt;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 err="1">
                <a:ea typeface="楷体_GB2312" pitchFamily="49" charset="-122"/>
              </a:rPr>
              <a:t>int</a:t>
            </a:r>
            <a:r>
              <a:rPr lang="en-US" altLang="zh-CN" sz="1800" dirty="0">
                <a:ea typeface="楷体_GB2312" pitchFamily="49" charset="-122"/>
              </a:rPr>
              <a:t> main()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{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</a:t>
            </a:r>
            <a:r>
              <a:rPr lang="en-US" altLang="zh-CN" sz="1800" dirty="0" err="1">
                <a:ea typeface="楷体_GB2312" pitchFamily="49" charset="-122"/>
              </a:rPr>
              <a:t>int</a:t>
            </a:r>
            <a:r>
              <a:rPr lang="en-US" altLang="zh-CN" sz="1800" dirty="0">
                <a:ea typeface="楷体_GB2312" pitchFamily="49" charset="-122"/>
              </a:rPr>
              <a:t> c, key;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char </a:t>
            </a:r>
            <a:r>
              <a:rPr lang="en-US" altLang="zh-CN" sz="1800" dirty="0" err="1">
                <a:ea typeface="楷体_GB2312" pitchFamily="49" charset="-122"/>
              </a:rPr>
              <a:t>infile</a:t>
            </a:r>
            <a:r>
              <a:rPr lang="en-US" altLang="zh-CN" sz="1800" dirty="0">
                <a:ea typeface="楷体_GB2312" pitchFamily="49" charset="-122"/>
              </a:rPr>
              <a:t>[32],</a:t>
            </a:r>
            <a:r>
              <a:rPr lang="en-US" altLang="zh-CN" sz="1800" dirty="0" err="1">
                <a:ea typeface="楷体_GB2312" pitchFamily="49" charset="-122"/>
              </a:rPr>
              <a:t>outfile</a:t>
            </a:r>
            <a:r>
              <a:rPr lang="en-US" altLang="zh-CN" sz="1800" dirty="0">
                <a:ea typeface="楷体_GB2312" pitchFamily="49" charset="-122"/>
              </a:rPr>
              <a:t>[32];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FILE *in, *out;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</a:t>
            </a:r>
            <a:r>
              <a:rPr lang="en-US" altLang="zh-CN" sz="1800" dirty="0" err="1">
                <a:ea typeface="楷体_GB2312" pitchFamily="49" charset="-122"/>
              </a:rPr>
              <a:t>scanf</a:t>
            </a:r>
            <a:r>
              <a:rPr lang="en-US" altLang="zh-CN" sz="1800" dirty="0">
                <a:ea typeface="楷体_GB2312" pitchFamily="49" charset="-122"/>
              </a:rPr>
              <a:t>(“%s %s %</a:t>
            </a:r>
            <a:r>
              <a:rPr lang="en-US" altLang="zh-CN" sz="1800" dirty="0" err="1">
                <a:ea typeface="楷体_GB2312" pitchFamily="49" charset="-122"/>
              </a:rPr>
              <a:t>d”,infile,outfile</a:t>
            </a:r>
            <a:r>
              <a:rPr lang="en-US" altLang="zh-CN" sz="1800" dirty="0">
                <a:ea typeface="楷体_GB2312" pitchFamily="49" charset="-122"/>
              </a:rPr>
              <a:t>, &amp;key);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in = </a:t>
            </a:r>
            <a:r>
              <a:rPr lang="en-US" altLang="zh-CN" sz="1800" dirty="0" err="1">
                <a:ea typeface="楷体_GB2312" pitchFamily="49" charset="-122"/>
              </a:rPr>
              <a:t>fopen</a:t>
            </a:r>
            <a:r>
              <a:rPr lang="en-US" altLang="zh-CN" sz="1800" dirty="0">
                <a:ea typeface="楷体_GB2312" pitchFamily="49" charset="-122"/>
              </a:rPr>
              <a:t>(</a:t>
            </a:r>
            <a:r>
              <a:rPr lang="en-US" altLang="zh-CN" sz="1800" dirty="0" err="1">
                <a:ea typeface="楷体_GB2312" pitchFamily="49" charset="-122"/>
              </a:rPr>
              <a:t>infile,”r</a:t>
            </a:r>
            <a:r>
              <a:rPr lang="en-US" altLang="zh-CN" sz="1800" dirty="0">
                <a:ea typeface="楷体_GB2312" pitchFamily="49" charset="-122"/>
              </a:rPr>
              <a:t>”);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out = </a:t>
            </a:r>
            <a:r>
              <a:rPr lang="en-US" altLang="zh-CN" sz="1800" dirty="0" err="1">
                <a:ea typeface="楷体_GB2312" pitchFamily="49" charset="-122"/>
              </a:rPr>
              <a:t>fopen</a:t>
            </a:r>
            <a:r>
              <a:rPr lang="en-US" altLang="zh-CN" sz="1800" dirty="0">
                <a:ea typeface="楷体_GB2312" pitchFamily="49" charset="-122"/>
              </a:rPr>
              <a:t>(</a:t>
            </a:r>
            <a:r>
              <a:rPr lang="en-US" altLang="zh-CN" sz="1800" dirty="0" err="1">
                <a:ea typeface="楷体_GB2312" pitchFamily="49" charset="-122"/>
              </a:rPr>
              <a:t>outfile,”w</a:t>
            </a:r>
            <a:r>
              <a:rPr lang="en-US" altLang="zh-CN" sz="1800" dirty="0">
                <a:ea typeface="楷体_GB2312" pitchFamily="49" charset="-122"/>
              </a:rPr>
              <a:t>”);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while((c=  </a:t>
            </a:r>
            <a:r>
              <a:rPr lang="en-US" altLang="zh-CN" sz="1800" dirty="0" err="1">
                <a:ea typeface="楷体_GB2312" pitchFamily="49" charset="-122"/>
              </a:rPr>
              <a:t>fgetc</a:t>
            </a:r>
            <a:r>
              <a:rPr lang="en-US" altLang="zh-CN" sz="1800" dirty="0">
                <a:ea typeface="楷体_GB2312" pitchFamily="49" charset="-122"/>
              </a:rPr>
              <a:t>(in) ) != EOF)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   if(c&gt;=‘a’ &amp;&amp; c&lt;=‘z’)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        </a:t>
            </a:r>
            <a:r>
              <a:rPr lang="en-US" altLang="zh-CN" sz="1800" dirty="0" err="1">
                <a:ea typeface="楷体_GB2312" pitchFamily="49" charset="-122"/>
              </a:rPr>
              <a:t>fputc</a:t>
            </a:r>
            <a:r>
              <a:rPr lang="en-US" altLang="zh-CN" sz="1800" dirty="0">
                <a:ea typeface="楷体_GB2312" pitchFamily="49" charset="-122"/>
              </a:rPr>
              <a:t>(‘a’ + (c – ‘a’ + key)%26, out);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	   else if( c&gt;=‘A’ &amp;&amp; c&lt;=‘Z’)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        </a:t>
            </a:r>
            <a:r>
              <a:rPr lang="en-US" altLang="zh-CN" sz="1800" dirty="0" err="1">
                <a:ea typeface="楷体_GB2312" pitchFamily="49" charset="-122"/>
              </a:rPr>
              <a:t>fputc</a:t>
            </a:r>
            <a:r>
              <a:rPr lang="en-US" altLang="zh-CN" sz="1800" dirty="0">
                <a:ea typeface="楷体_GB2312" pitchFamily="49" charset="-122"/>
              </a:rPr>
              <a:t>(‘A’ + (c – ‘A’ + key)%26, out);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   else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       </a:t>
            </a:r>
            <a:r>
              <a:rPr lang="en-US" altLang="zh-CN" sz="1800" dirty="0" err="1">
                <a:ea typeface="楷体_GB2312" pitchFamily="49" charset="-122"/>
              </a:rPr>
              <a:t>fputc</a:t>
            </a:r>
            <a:r>
              <a:rPr lang="en-US" altLang="zh-CN" sz="1800" dirty="0">
                <a:ea typeface="楷体_GB2312" pitchFamily="49" charset="-122"/>
              </a:rPr>
              <a:t>(</a:t>
            </a:r>
            <a:r>
              <a:rPr lang="en-US" altLang="zh-CN" sz="1800" dirty="0" err="1">
                <a:ea typeface="楷体_GB2312" pitchFamily="49" charset="-122"/>
              </a:rPr>
              <a:t>c,out</a:t>
            </a:r>
            <a:r>
              <a:rPr lang="en-US" altLang="zh-CN" sz="1800" dirty="0">
                <a:ea typeface="楷体_GB2312" pitchFamily="49" charset="-122"/>
              </a:rPr>
              <a:t>);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</a:t>
            </a:r>
            <a:r>
              <a:rPr lang="en-US" altLang="zh-CN" sz="1800" dirty="0" err="1">
                <a:ea typeface="楷体_GB2312" pitchFamily="49" charset="-122"/>
              </a:rPr>
              <a:t>fclose</a:t>
            </a:r>
            <a:r>
              <a:rPr lang="en-US" altLang="zh-CN" sz="1800" dirty="0">
                <a:ea typeface="楷体_GB2312" pitchFamily="49" charset="-122"/>
              </a:rPr>
              <a:t>(in); </a:t>
            </a:r>
            <a:r>
              <a:rPr lang="en-US" altLang="zh-CN" sz="1800" dirty="0" err="1">
                <a:ea typeface="楷体_GB2312" pitchFamily="49" charset="-122"/>
              </a:rPr>
              <a:t>fclose</a:t>
            </a:r>
            <a:r>
              <a:rPr lang="en-US" altLang="zh-CN" sz="1800" dirty="0">
                <a:ea typeface="楷体_GB2312" pitchFamily="49" charset="-122"/>
              </a:rPr>
              <a:t>(out);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return 0;</a:t>
            </a:r>
          </a:p>
          <a:p>
            <a:pPr lvl="1">
              <a:lnSpc>
                <a:spcPts val="11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3738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</a:t>
            </a:r>
          </a:p>
        </p:txBody>
      </p:sp>
      <p:sp>
        <p:nvSpPr>
          <p:cNvPr id="1157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3FEBFF-847B-4B63-BF5D-2B98F5FA8DF5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程序设计实践：</a:t>
            </a:r>
            <a:r>
              <a:rPr lang="zh-CN" altLang="en-US" sz="2600" dirty="0">
                <a:ea typeface="宋体" pitchFamily="2" charset="-122"/>
              </a:rPr>
              <a:t>程序设计风格</a:t>
            </a:r>
            <a:r>
              <a:rPr lang="en-US" altLang="zh-CN" sz="2600" dirty="0">
                <a:ea typeface="宋体" pitchFamily="2" charset="-122"/>
              </a:rPr>
              <a:t>(Style or Convention)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94550" cy="4556125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为什么要强调程序设计风格：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itchFamily="2" charset="-122"/>
              </a:rPr>
              <a:t>可以改善软件的可读性，帮助程序员理解代码 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650" y="2536825"/>
            <a:ext cx="3794125" cy="4321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#include &lt;</a:t>
            </a:r>
            <a:r>
              <a:rPr lang="en-US" altLang="zh-CN" sz="1400" b="0" kern="0" dirty="0" err="1">
                <a:latin typeface="+mn-lt"/>
              </a:rPr>
              <a:t>stdio.h</a:t>
            </a:r>
            <a:r>
              <a:rPr lang="en-US" altLang="zh-CN" sz="1400" b="0" kern="0" dirty="0">
                <a:latin typeface="+mn-lt"/>
              </a:rPr>
              <a:t>&gt;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 err="1">
                <a:latin typeface="+mn-lt"/>
              </a:rPr>
              <a:t>int</a:t>
            </a:r>
            <a:r>
              <a:rPr lang="en-US" altLang="zh-CN" sz="1400" b="0" kern="0" dirty="0">
                <a:latin typeface="+mn-lt"/>
              </a:rPr>
              <a:t> main( )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{</a:t>
            </a:r>
          </a:p>
          <a:p>
            <a:pPr marL="690563" lvl="1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</a:t>
            </a:r>
            <a:r>
              <a:rPr lang="en-US" altLang="zh-CN" sz="1400" b="0" kern="0" dirty="0" err="1">
                <a:latin typeface="+mn-lt"/>
              </a:rPr>
              <a:t>int</a:t>
            </a:r>
            <a:r>
              <a:rPr lang="en-US" altLang="zh-CN" sz="1400" b="0" kern="0" dirty="0">
                <a:latin typeface="+mn-lt"/>
              </a:rPr>
              <a:t> n, score;</a:t>
            </a:r>
          </a:p>
          <a:p>
            <a:pPr marL="690563" lvl="1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n = 0;</a:t>
            </a:r>
          </a:p>
          <a:p>
            <a:pPr marL="690563" lvl="1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while(n &lt; 30) {</a:t>
            </a:r>
          </a:p>
          <a:p>
            <a:pPr marL="690563" lvl="1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    </a:t>
            </a:r>
            <a:r>
              <a:rPr lang="en-US" altLang="zh-CN" sz="1400" b="0" kern="0" dirty="0" err="1">
                <a:latin typeface="+mn-lt"/>
              </a:rPr>
              <a:t>scanf</a:t>
            </a:r>
            <a:r>
              <a:rPr lang="en-US" altLang="zh-CN" sz="1400" b="0" kern="0" dirty="0">
                <a:latin typeface="+mn-lt"/>
              </a:rPr>
              <a:t>(“%d”, &amp;score);</a:t>
            </a:r>
          </a:p>
          <a:p>
            <a:pPr marL="690563" lvl="1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    </a:t>
            </a:r>
            <a:r>
              <a:rPr lang="en-US" altLang="zh-CN" sz="1400" b="0" kern="0" dirty="0" err="1">
                <a:latin typeface="+mn-lt"/>
              </a:rPr>
              <a:t>printf</a:t>
            </a:r>
            <a:r>
              <a:rPr lang="en-US" altLang="zh-CN" sz="1400" b="0" kern="0" dirty="0">
                <a:latin typeface="+mn-lt"/>
              </a:rPr>
              <a:t>(“%d : “, n); </a:t>
            </a:r>
          </a:p>
          <a:p>
            <a:pPr marL="690563" lvl="1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    if( score &gt;= 60)</a:t>
            </a:r>
          </a:p>
          <a:p>
            <a:pPr marL="804863" lvl="2" eaLnBrk="0" hangingPunct="0">
              <a:lnSpc>
                <a:spcPct val="6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</a:t>
            </a:r>
            <a:r>
              <a:rPr lang="en-US" altLang="zh-CN" sz="1400" b="0" kern="0" dirty="0" err="1">
                <a:latin typeface="+mn-lt"/>
              </a:rPr>
              <a:t>printf</a:t>
            </a:r>
            <a:r>
              <a:rPr lang="en-US" altLang="zh-CN" sz="1400" b="0" kern="0" dirty="0">
                <a:latin typeface="+mn-lt"/>
              </a:rPr>
              <a:t>(“Pass\n”);</a:t>
            </a:r>
          </a:p>
          <a:p>
            <a:pPr marL="690563" lvl="1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    else</a:t>
            </a:r>
          </a:p>
          <a:p>
            <a:pPr marL="690563" lvl="1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        </a:t>
            </a:r>
            <a:r>
              <a:rPr lang="en-US" altLang="zh-CN" sz="1400" b="0" kern="0" dirty="0" err="1">
                <a:latin typeface="+mn-lt"/>
              </a:rPr>
              <a:t>printf</a:t>
            </a:r>
            <a:r>
              <a:rPr lang="en-US" altLang="zh-CN" sz="1400" b="0" kern="0" dirty="0">
                <a:latin typeface="+mn-lt"/>
              </a:rPr>
              <a:t>(“Fail\n”);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             n++;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         }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         return 0;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} </a:t>
            </a:r>
          </a:p>
          <a:p>
            <a:pPr marL="279400" indent="-279400" algn="ctr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400" kern="0" dirty="0">
                <a:latin typeface="+mn-lt"/>
              </a:rPr>
              <a:t>好风格</a:t>
            </a:r>
            <a:endParaRPr lang="en-US" altLang="zh-CN" sz="1400" kern="0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2536825"/>
            <a:ext cx="3744913" cy="432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#include &lt;</a:t>
            </a:r>
            <a:r>
              <a:rPr lang="en-US" altLang="zh-CN" sz="1400" b="0" kern="0" dirty="0" err="1">
                <a:latin typeface="+mn-lt"/>
              </a:rPr>
              <a:t>stdio.h</a:t>
            </a:r>
            <a:r>
              <a:rPr lang="en-US" altLang="zh-CN" sz="1400" b="0" kern="0" dirty="0">
                <a:latin typeface="+mn-lt"/>
              </a:rPr>
              <a:t>&gt;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 err="1">
                <a:latin typeface="+mn-lt"/>
              </a:rPr>
              <a:t>int</a:t>
            </a:r>
            <a:r>
              <a:rPr lang="en-US" altLang="zh-CN" sz="1400" b="0" kern="0" dirty="0">
                <a:latin typeface="+mn-lt"/>
              </a:rPr>
              <a:t> main( ){</a:t>
            </a:r>
            <a:r>
              <a:rPr lang="en-US" altLang="zh-CN" sz="1400" b="0" kern="0" dirty="0" err="1">
                <a:latin typeface="+mn-lt"/>
              </a:rPr>
              <a:t>int</a:t>
            </a:r>
            <a:r>
              <a:rPr lang="en-US" altLang="zh-CN" sz="1400" b="0" kern="0" dirty="0">
                <a:latin typeface="+mn-lt"/>
              </a:rPr>
              <a:t> n, score;</a:t>
            </a:r>
          </a:p>
          <a:p>
            <a:pPr marL="690563" lvl="1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n = 0;</a:t>
            </a:r>
          </a:p>
          <a:p>
            <a:pPr marL="233363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while(n &lt; 30) {      </a:t>
            </a:r>
            <a:r>
              <a:rPr lang="en-US" altLang="zh-CN" sz="1400" b="0" kern="0" dirty="0" err="1">
                <a:latin typeface="+mn-lt"/>
              </a:rPr>
              <a:t>scanf</a:t>
            </a:r>
            <a:r>
              <a:rPr lang="en-US" altLang="zh-CN" sz="1400" b="0" kern="0" dirty="0">
                <a:latin typeface="+mn-lt"/>
              </a:rPr>
              <a:t>(“%d”, &amp;score);</a:t>
            </a:r>
          </a:p>
          <a:p>
            <a:pPr marL="690563" lvl="1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    </a:t>
            </a:r>
            <a:r>
              <a:rPr lang="en-US" altLang="zh-CN" sz="1400" b="0" kern="0" dirty="0" err="1">
                <a:latin typeface="+mn-lt"/>
              </a:rPr>
              <a:t>printf</a:t>
            </a:r>
            <a:r>
              <a:rPr lang="en-US" altLang="zh-CN" sz="1400" b="0" kern="0" dirty="0">
                <a:latin typeface="+mn-lt"/>
              </a:rPr>
              <a:t>(“%d : “, n);if( score &gt;= 60)</a:t>
            </a:r>
          </a:p>
          <a:p>
            <a:pPr marL="804863" lvl="2" eaLnBrk="0" hangingPunct="0">
              <a:lnSpc>
                <a:spcPct val="6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</a:t>
            </a:r>
            <a:r>
              <a:rPr lang="en-US" altLang="zh-CN" sz="1400" b="0" kern="0" dirty="0" err="1">
                <a:latin typeface="+mn-lt"/>
              </a:rPr>
              <a:t>printf</a:t>
            </a:r>
            <a:r>
              <a:rPr lang="en-US" altLang="zh-CN" sz="1400" b="0" kern="0" dirty="0">
                <a:latin typeface="+mn-lt"/>
              </a:rPr>
              <a:t>(“Pass\n”);    else</a:t>
            </a:r>
          </a:p>
          <a:p>
            <a:pPr marL="233363" indent="-296863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</a:t>
            </a:r>
            <a:r>
              <a:rPr lang="en-US" altLang="zh-CN" sz="1400" b="0" kern="0" dirty="0" err="1">
                <a:latin typeface="+mn-lt"/>
              </a:rPr>
              <a:t>printf</a:t>
            </a:r>
            <a:r>
              <a:rPr lang="en-US" altLang="zh-CN" sz="1400" b="0" kern="0" dirty="0">
                <a:latin typeface="+mn-lt"/>
              </a:rPr>
              <a:t>(“Fail\n”);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                    n++;}             return 0;</a:t>
            </a:r>
          </a:p>
          <a:p>
            <a:pPr marL="279400" indent="-279400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0" kern="0" dirty="0">
                <a:latin typeface="+mn-lt"/>
              </a:rPr>
              <a:t>} </a:t>
            </a:r>
          </a:p>
          <a:p>
            <a:pPr marL="279400" indent="-279400" algn="ctr" eaLnBrk="0" hangingPunct="0">
              <a:lnSpc>
                <a:spcPct val="6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400" kern="0" dirty="0">
                <a:latin typeface="+mn-lt"/>
              </a:rPr>
              <a:t>不好风格</a:t>
            </a:r>
            <a:endParaRPr lang="en-US" altLang="zh-CN" sz="1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5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</a:t>
            </a:r>
          </a:p>
        </p:txBody>
      </p:sp>
      <p:sp>
        <p:nvSpPr>
          <p:cNvPr id="1167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121101-C0E0-46FF-899C-89B90B49D2FF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程序设计风格</a:t>
            </a:r>
            <a:r>
              <a:rPr lang="en-US" altLang="zh-CN" dirty="0">
                <a:ea typeface="宋体" pitchFamily="2" charset="-122"/>
              </a:rPr>
              <a:t>(Style or Convention)(</a:t>
            </a:r>
            <a:r>
              <a:rPr lang="zh-CN" altLang="en-US" dirty="0">
                <a:ea typeface="宋体" pitchFamily="2" charset="-122"/>
              </a:rPr>
              <a:t>续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596" y="1173976"/>
            <a:ext cx="7633344" cy="4556125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变量名与常量名、函数名：</a:t>
            </a:r>
          </a:p>
          <a:p>
            <a:pPr lvl="1"/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变量名应简短且富于描述</a:t>
            </a:r>
            <a:r>
              <a:rPr lang="en-US" altLang="zh-CN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自说明</a:t>
            </a:r>
            <a:r>
              <a:rPr lang="en-US" altLang="zh-CN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。变量名的选用应该易于记忆，即，能够指出其用途，如前面例子中用于存入学生成绩的变量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score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lvl="1"/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尽量避免单个字符的变量名，除非是一次性的临时变量，如循环变量。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临时变量通常被取名为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pPr lvl="1"/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常量应该全部大写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，单词间用下划线隔开 。如：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const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MIN_WIDTH = 4 ;</a:t>
            </a:r>
          </a:p>
          <a:p>
            <a:pPr lvl="2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#define MAX_LENGTH  100</a:t>
            </a:r>
          </a:p>
          <a:p>
            <a:pPr lvl="1"/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函数名应简短且富于描述</a:t>
            </a:r>
            <a:r>
              <a:rPr lang="en-US" altLang="zh-CN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自说明</a:t>
            </a:r>
            <a:r>
              <a:rPr lang="en-US" altLang="zh-CN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。如：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getchar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(),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sqrt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()…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indent="0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0125" y="6457950"/>
            <a:ext cx="5603875" cy="400050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有关编程命名规范最著名的是“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匈牙利命名法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8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</a:t>
            </a:r>
          </a:p>
        </p:txBody>
      </p:sp>
      <p:sp>
        <p:nvSpPr>
          <p:cNvPr id="1177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A046AD-CDB7-4760-BF3C-337718FD038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程序设计风格</a:t>
            </a:r>
            <a:r>
              <a:rPr lang="en-US" altLang="zh-CN" dirty="0">
                <a:ea typeface="宋体" pitchFamily="2" charset="-122"/>
              </a:rPr>
              <a:t>(Style or Convention)(</a:t>
            </a:r>
            <a:r>
              <a:rPr lang="zh-CN" altLang="en-US" dirty="0">
                <a:ea typeface="宋体" pitchFamily="2" charset="-122"/>
              </a:rPr>
              <a:t>续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50937"/>
            <a:ext cx="7105650" cy="4556125"/>
          </a:xfrm>
        </p:spPr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一行一条语句；</a:t>
            </a:r>
            <a:endParaRPr lang="en-US" altLang="zh-CN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程序要有注释；</a:t>
            </a:r>
            <a:endParaRPr lang="en-US" altLang="zh-CN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一个函数不要太长（建议在</a:t>
            </a:r>
            <a:r>
              <a:rPr lang="en-US" altLang="zh-CN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行以内）</a:t>
            </a:r>
            <a:endParaRPr lang="en-US" altLang="zh-CN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函数格式：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main()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statements;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…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 return 0;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6695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</a:t>
            </a:r>
          </a:p>
        </p:txBody>
      </p:sp>
      <p:sp>
        <p:nvSpPr>
          <p:cNvPr id="1187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9B7D70-0912-4232-B711-3B6FC4210C5B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程序设计风格</a:t>
            </a:r>
            <a:r>
              <a:rPr lang="en-US" altLang="zh-CN" dirty="0">
                <a:ea typeface="宋体" pitchFamily="2" charset="-122"/>
              </a:rPr>
              <a:t>(Style or Convention)(</a:t>
            </a:r>
            <a:r>
              <a:rPr lang="zh-CN" altLang="en-US" dirty="0">
                <a:ea typeface="宋体" pitchFamily="2" charset="-122"/>
              </a:rPr>
              <a:t>续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96975"/>
            <a:ext cx="3378200" cy="496887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1200">
                <a:ea typeface="宋体" pitchFamily="2" charset="-122"/>
              </a:rPr>
              <a:t>if</a:t>
            </a:r>
            <a:r>
              <a:rPr lang="zh-CN" altLang="en-US" sz="1200">
                <a:ea typeface="宋体" pitchFamily="2" charset="-122"/>
              </a:rPr>
              <a:t>语句格式：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if-else</a:t>
            </a:r>
            <a:r>
              <a:rPr lang="zh-CN" altLang="en-US" sz="1200">
                <a:ea typeface="宋体" pitchFamily="2" charset="-122"/>
              </a:rPr>
              <a:t>语句应该具有如下格式：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>
                <a:ea typeface="宋体" pitchFamily="2" charset="-122"/>
              </a:rPr>
              <a:t>  </a:t>
            </a:r>
            <a:r>
              <a:rPr lang="en-US" altLang="zh-CN" sz="1200">
                <a:ea typeface="宋体" pitchFamily="2" charset="-122"/>
              </a:rPr>
              <a:t>if (condition) {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    statements;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}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if (condition) {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    statements;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} 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else {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    statements;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}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if (condition) {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    statements;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}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else if (condition) {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    statements;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} 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else{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    statements;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>
                <a:ea typeface="宋体" pitchFamily="2" charset="-122"/>
              </a:rPr>
              <a:t>  }</a:t>
            </a:r>
          </a:p>
        </p:txBody>
      </p:sp>
      <p:sp>
        <p:nvSpPr>
          <p:cNvPr id="118790" name="Rectangle 4"/>
          <p:cNvSpPr>
            <a:spLocks noChangeArrowheads="1"/>
          </p:cNvSpPr>
          <p:nvPr/>
        </p:nvSpPr>
        <p:spPr bwMode="auto">
          <a:xfrm>
            <a:off x="4500563" y="1196975"/>
            <a:ext cx="36655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altLang="zh-CN" sz="1800">
                <a:latin typeface="Arial Narrow" pitchFamily="34" charset="0"/>
              </a:rPr>
              <a:t>while</a:t>
            </a:r>
            <a:r>
              <a:rPr lang="zh-CN" altLang="en-US" sz="1800">
                <a:latin typeface="Arial Narrow" pitchFamily="34" charset="0"/>
              </a:rPr>
              <a:t>语句格式：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1600" b="0">
                <a:latin typeface="Arial Narrow" pitchFamily="34" charset="0"/>
              </a:rPr>
              <a:t>一个</a:t>
            </a:r>
            <a:r>
              <a:rPr lang="en-US" altLang="zh-CN" sz="1600" b="0">
                <a:latin typeface="Arial Narrow" pitchFamily="34" charset="0"/>
              </a:rPr>
              <a:t>while</a:t>
            </a:r>
            <a:r>
              <a:rPr lang="zh-CN" altLang="en-US" sz="1600" b="0">
                <a:latin typeface="Arial Narrow" pitchFamily="34" charset="0"/>
              </a:rPr>
              <a:t>语句应该具有如下格式</a:t>
            </a:r>
            <a:r>
              <a:rPr lang="zh-CN" altLang="en-US" sz="900" b="0">
                <a:latin typeface="Arial Narrow" pitchFamily="34" charset="0"/>
              </a:rPr>
              <a:t>：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900" b="0">
                <a:latin typeface="Arial Narrow" pitchFamily="34" charset="0"/>
              </a:rPr>
              <a:t>  </a:t>
            </a:r>
            <a:r>
              <a:rPr lang="zh-CN" altLang="en-US" sz="1600" b="0">
                <a:latin typeface="Arial Narrow" pitchFamily="34" charset="0"/>
              </a:rPr>
              <a:t> </a:t>
            </a:r>
            <a:r>
              <a:rPr lang="en-US" altLang="zh-CN" sz="1600" b="0">
                <a:latin typeface="Arial Narrow" pitchFamily="34" charset="0"/>
              </a:rPr>
              <a:t>while (condition) {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>
                <a:latin typeface="Arial Narrow" pitchFamily="34" charset="0"/>
              </a:rPr>
              <a:t>      statements;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>
                <a:latin typeface="Arial Narrow" pitchFamily="34" charset="0"/>
              </a:rPr>
              <a:t>  }</a:t>
            </a:r>
          </a:p>
          <a:p>
            <a:pPr marL="279400" indent="-279400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altLang="zh-CN" sz="1800">
                <a:latin typeface="Arial Narrow" pitchFamily="34" charset="0"/>
              </a:rPr>
              <a:t>for</a:t>
            </a:r>
            <a:r>
              <a:rPr lang="zh-CN" altLang="en-US" sz="1800">
                <a:latin typeface="Arial Narrow" pitchFamily="34" charset="0"/>
              </a:rPr>
              <a:t>语句格式：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1600" b="0">
                <a:latin typeface="Arial Narrow" pitchFamily="34" charset="0"/>
              </a:rPr>
              <a:t>一个</a:t>
            </a:r>
            <a:r>
              <a:rPr lang="en-US" altLang="zh-CN" sz="1600" b="0">
                <a:latin typeface="Arial Narrow" pitchFamily="34" charset="0"/>
              </a:rPr>
              <a:t>for</a:t>
            </a:r>
            <a:r>
              <a:rPr lang="zh-CN" altLang="en-US" sz="1600" b="0">
                <a:latin typeface="Arial Narrow" pitchFamily="34" charset="0"/>
              </a:rPr>
              <a:t>语句应该具有如下格式：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1600" b="0">
                <a:latin typeface="Arial Narrow" pitchFamily="34" charset="0"/>
              </a:rPr>
              <a:t>  </a:t>
            </a:r>
            <a:r>
              <a:rPr lang="en-US" altLang="zh-CN" sz="1600" b="0">
                <a:latin typeface="Arial Narrow" pitchFamily="34" charset="0"/>
              </a:rPr>
              <a:t>for (initialization; condition; update) {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>
                <a:latin typeface="Arial Narrow" pitchFamily="34" charset="0"/>
              </a:rPr>
              <a:t>      statements;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>
                <a:latin typeface="Arial Narrow" pitchFamily="34" charset="0"/>
              </a:rPr>
              <a:t>  </a:t>
            </a:r>
            <a:r>
              <a:rPr lang="en-US" altLang="zh-CN" sz="1400" b="0">
                <a:latin typeface="Arial Narrow" pitchFamily="34" charset="0"/>
              </a:rPr>
              <a:t>}</a:t>
            </a:r>
          </a:p>
          <a:p>
            <a:pPr marL="279400" indent="-279400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altLang="zh-CN" sz="1800">
                <a:latin typeface="Arial Narrow" pitchFamily="34" charset="0"/>
              </a:rPr>
              <a:t>do_while</a:t>
            </a:r>
            <a:r>
              <a:rPr lang="zh-CN" altLang="en-US" sz="1800">
                <a:latin typeface="Arial Narrow" pitchFamily="34" charset="0"/>
              </a:rPr>
              <a:t>语句格式：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1600" b="0">
                <a:latin typeface="Arial Narrow" pitchFamily="34" charset="0"/>
              </a:rPr>
              <a:t>一个</a:t>
            </a:r>
            <a:r>
              <a:rPr lang="en-US" altLang="zh-CN" sz="1600" b="0">
                <a:latin typeface="Arial Narrow" pitchFamily="34" charset="0"/>
              </a:rPr>
              <a:t>do-while</a:t>
            </a:r>
            <a:r>
              <a:rPr lang="zh-CN" altLang="en-US" sz="1600" b="0">
                <a:latin typeface="Arial Narrow" pitchFamily="34" charset="0"/>
              </a:rPr>
              <a:t>语句应该具有如下格式：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zh-CN" altLang="en-US" sz="1600" b="0">
                <a:latin typeface="Arial Narrow" pitchFamily="34" charset="0"/>
              </a:rPr>
              <a:t>  </a:t>
            </a:r>
            <a:r>
              <a:rPr lang="en-US" altLang="zh-CN" sz="1600" b="0">
                <a:latin typeface="Arial Narrow" pitchFamily="34" charset="0"/>
              </a:rPr>
              <a:t>do {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>
                <a:latin typeface="Arial Narrow" pitchFamily="34" charset="0"/>
              </a:rPr>
              <a:t>      statements;</a:t>
            </a:r>
          </a:p>
          <a:p>
            <a:pPr marL="279400" indent="-279400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altLang="zh-CN" sz="1600" b="0">
                <a:latin typeface="Arial Narrow" pitchFamily="34" charset="0"/>
              </a:rPr>
              <a:t>  } while (condition); </a:t>
            </a:r>
          </a:p>
        </p:txBody>
      </p:sp>
      <p:sp>
        <p:nvSpPr>
          <p:cNvPr id="118791" name="Rectangle 5"/>
          <p:cNvSpPr>
            <a:spLocks noChangeArrowheads="1"/>
          </p:cNvSpPr>
          <p:nvPr/>
        </p:nvSpPr>
        <p:spPr bwMode="auto">
          <a:xfrm>
            <a:off x="1331913" y="1628775"/>
            <a:ext cx="1944687" cy="647700"/>
          </a:xfrm>
          <a:prstGeom prst="rect">
            <a:avLst/>
          </a:prstGeom>
          <a:solidFill>
            <a:schemeClr val="bg1">
              <a:alpha val="47842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18792" name="Rectangle 6"/>
          <p:cNvSpPr>
            <a:spLocks noChangeArrowheads="1"/>
          </p:cNvSpPr>
          <p:nvPr/>
        </p:nvSpPr>
        <p:spPr bwMode="auto">
          <a:xfrm>
            <a:off x="1331913" y="2276475"/>
            <a:ext cx="1944687" cy="1296988"/>
          </a:xfrm>
          <a:prstGeom prst="rect">
            <a:avLst/>
          </a:prstGeom>
          <a:solidFill>
            <a:srgbClr val="FFCC00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18793" name="Rectangle 7"/>
          <p:cNvSpPr>
            <a:spLocks noChangeArrowheads="1"/>
          </p:cNvSpPr>
          <p:nvPr/>
        </p:nvSpPr>
        <p:spPr bwMode="auto">
          <a:xfrm>
            <a:off x="1331913" y="3573463"/>
            <a:ext cx="1944687" cy="2016125"/>
          </a:xfrm>
          <a:prstGeom prst="rect">
            <a:avLst/>
          </a:prstGeom>
          <a:solidFill>
            <a:schemeClr val="hlink">
              <a:alpha val="47842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277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</a:t>
            </a:r>
          </a:p>
        </p:txBody>
      </p:sp>
      <p:sp>
        <p:nvSpPr>
          <p:cNvPr id="1198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3449C7-3DB5-4D65-8CE6-958FB441F571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程序设计风格</a:t>
            </a:r>
            <a:r>
              <a:rPr lang="en-US" altLang="zh-CN" dirty="0">
                <a:ea typeface="宋体" pitchFamily="2" charset="-122"/>
              </a:rPr>
              <a:t>(Style or Convention)(</a:t>
            </a:r>
            <a:r>
              <a:rPr lang="zh-CN" altLang="en-US" dirty="0">
                <a:ea typeface="宋体" pitchFamily="2" charset="-122"/>
              </a:rPr>
              <a:t>续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switch</a:t>
            </a:r>
            <a:r>
              <a:rPr lang="zh-CN" altLang="en-US" dirty="0">
                <a:ea typeface="宋体" pitchFamily="2" charset="-122"/>
              </a:rPr>
              <a:t>语句格式：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a typeface="宋体" pitchFamily="2" charset="-122"/>
              </a:rPr>
              <a:t>一个</a:t>
            </a:r>
            <a:r>
              <a:rPr lang="en-US" altLang="zh-CN" sz="1800" dirty="0">
                <a:ea typeface="宋体" pitchFamily="2" charset="-122"/>
              </a:rPr>
              <a:t>switch</a:t>
            </a:r>
            <a:r>
              <a:rPr lang="zh-CN" altLang="en-US" sz="1800" dirty="0">
                <a:ea typeface="宋体" pitchFamily="2" charset="-122"/>
              </a:rPr>
              <a:t>语句应该具有如下格式：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a typeface="宋体" pitchFamily="2" charset="-122"/>
              </a:rPr>
              <a:t>  </a:t>
            </a:r>
            <a:r>
              <a:rPr lang="en-US" altLang="zh-CN" sz="1800" dirty="0">
                <a:ea typeface="宋体" pitchFamily="2" charset="-122"/>
              </a:rPr>
              <a:t>switch (condition) {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case ABC: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statements;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/* falls through */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case DEF: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statements;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break;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case XYZ: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statements;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break;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default: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statements;</a:t>
            </a:r>
          </a:p>
          <a:p>
            <a:pPr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break;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673827"/>
            <a:ext cx="4139952" cy="35394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风格建议：</a:t>
            </a:r>
            <a:endParaRPr lang="en-US" altLang="zh-CN" sz="2800" dirty="0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sz="28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程序设计基本风格可参考</a:t>
            </a:r>
            <a:r>
              <a:rPr lang="en-US" altLang="zh-CN" sz="2800" b="0" dirty="0" err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B.W.Kernighan</a:t>
            </a:r>
            <a:r>
              <a:rPr lang="en-US" altLang="zh-CN" sz="28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 &amp; </a:t>
            </a:r>
            <a:r>
              <a:rPr lang="en-US" altLang="zh-CN" sz="2800" b="0" dirty="0" err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D.M.Richie</a:t>
            </a:r>
            <a:r>
              <a:rPr lang="zh-CN" altLang="en-US" sz="28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的书“</a:t>
            </a:r>
            <a:r>
              <a:rPr lang="en-US" altLang="zh-CN" sz="28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程序设计语言”或尹老师教材。包括变量和函数命名、程序缩进格式以及常见语句用法等。</a:t>
            </a:r>
          </a:p>
        </p:txBody>
      </p:sp>
    </p:spTree>
    <p:extLst>
      <p:ext uri="{BB962C8B-B14F-4D97-AF65-F5344CB8AC3E}">
        <p14:creationId xmlns:p14="http://schemas.microsoft.com/office/powerpoint/2010/main" val="251326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</a:t>
            </a:r>
          </a:p>
        </p:txBody>
      </p:sp>
      <p:sp>
        <p:nvSpPr>
          <p:cNvPr id="1105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940AAE-DB99-41B7-8AAC-13964989B1A2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程序设计实践：测试（</a:t>
            </a:r>
            <a:r>
              <a:rPr lang="en-US" altLang="zh-CN">
                <a:ea typeface="宋体" pitchFamily="2" charset="-122"/>
              </a:rPr>
              <a:t>Testing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50937"/>
            <a:ext cx="5868144" cy="5707063"/>
          </a:xfrm>
          <a:solidFill>
            <a:schemeClr val="accent1"/>
          </a:solidFill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如何验证一个程序解决了问题（即实现了所要的功能），可分析每个输入数据的范围，然后对每个数据从下面几个方面来考虑测试数据：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正常数据（范围内，通常可用样例中数据），以确定程序做了该做的事；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边界数据（范围边界，如问题</a:t>
            </a:r>
            <a:r>
              <a:rPr lang="en-US" altLang="zh-CN" dirty="0">
                <a:ea typeface="宋体" pitchFamily="2" charset="-122"/>
              </a:rPr>
              <a:t>3.1</a:t>
            </a:r>
            <a:r>
              <a:rPr lang="zh-CN" altLang="en-US" dirty="0">
                <a:ea typeface="宋体" pitchFamily="2" charset="-122"/>
              </a:rPr>
              <a:t>中的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，问题</a:t>
            </a:r>
            <a:r>
              <a:rPr lang="en-US" altLang="zh-CN" dirty="0">
                <a:ea typeface="宋体" pitchFamily="2" charset="-122"/>
              </a:rPr>
              <a:t>3.3</a:t>
            </a:r>
            <a:r>
              <a:rPr lang="zh-CN" altLang="en-US" dirty="0">
                <a:ea typeface="宋体" pitchFamily="2" charset="-122"/>
              </a:rPr>
              <a:t>中</a:t>
            </a:r>
            <a:r>
              <a:rPr lang="en-US" altLang="zh-CN" dirty="0">
                <a:ea typeface="宋体" pitchFamily="2" charset="-122"/>
              </a:rPr>
              <a:t>a-b-c</a:t>
            </a:r>
            <a:r>
              <a:rPr lang="zh-CN" altLang="en-US" dirty="0">
                <a:ea typeface="宋体" pitchFamily="2" charset="-122"/>
              </a:rPr>
              <a:t>），以确定程序在数据边界上处理没有错；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非法数据（范围外，如问题</a:t>
            </a:r>
            <a:r>
              <a:rPr lang="en-US" altLang="zh-CN" dirty="0">
                <a:ea typeface="宋体" pitchFamily="2" charset="-122"/>
              </a:rPr>
              <a:t>3.3</a:t>
            </a:r>
            <a:r>
              <a:rPr lang="zh-CN" altLang="en-US" dirty="0">
                <a:ea typeface="宋体" pitchFamily="2" charset="-122"/>
              </a:rPr>
              <a:t>中的</a:t>
            </a:r>
            <a:r>
              <a:rPr lang="en-US" altLang="zh-CN" dirty="0">
                <a:ea typeface="宋体" pitchFamily="2" charset="-122"/>
              </a:rPr>
              <a:t>a-a</a:t>
            </a:r>
            <a:r>
              <a:rPr lang="zh-CN" altLang="en-US" dirty="0">
                <a:ea typeface="宋体" pitchFamily="2" charset="-122"/>
              </a:rPr>
              <a:t>），以确定程序没有做不该做的事，即进行了错误处理；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144" y="479722"/>
            <a:ext cx="3262104" cy="6370975"/>
          </a:xfrm>
          <a:prstGeom prst="rect">
            <a:avLst/>
          </a:prstGeom>
          <a:solidFill>
            <a:srgbClr val="CCFF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如何发现边界数据？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提示：当软件行为将发现变化的拐点数据就是边界数据。对于整数输入数据来说，如果某值加</a:t>
            </a:r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或减</a:t>
            </a:r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后，软件行为将发生变化，其就是边界数据。如在判断学生成绩的例子中，</a:t>
            </a:r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60</a:t>
            </a:r>
            <a:r>
              <a:rPr lang="zh-CN" altLang="en-US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100</a:t>
            </a:r>
            <a:r>
              <a:rPr lang="zh-CN" altLang="en-US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就是边界数据。</a:t>
            </a:r>
            <a:endParaRPr lang="en-US" altLang="zh-CN" sz="24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如何发现非法数据？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提示：对一个软件来说，不合法的、无效的或无意义的输入数据就是非法数据。如在判断学生成绩的例子中，</a:t>
            </a:r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105</a:t>
            </a:r>
            <a:r>
              <a:rPr lang="zh-CN" altLang="en-US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就是非法数据。</a:t>
            </a:r>
          </a:p>
        </p:txBody>
      </p:sp>
    </p:spTree>
    <p:extLst>
      <p:ext uri="{BB962C8B-B14F-4D97-AF65-F5344CB8AC3E}">
        <p14:creationId xmlns:p14="http://schemas.microsoft.com/office/powerpoint/2010/main" val="295939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102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9F5A92-8F95-4E3F-8585-F51082905008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3.1</a:t>
            </a:r>
            <a:r>
              <a:rPr lang="zh-CN" altLang="en-US">
                <a:ea typeface="宋体" pitchFamily="2" charset="-122"/>
              </a:rPr>
              <a:t>：问题分析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输入：一个整数（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整型）</a:t>
            </a:r>
            <a:r>
              <a:rPr lang="zh-CN" altLang="en-US" dirty="0">
                <a:ea typeface="宋体" pitchFamily="2" charset="-122"/>
              </a:rPr>
              <a:t> （范围：</a:t>
            </a:r>
            <a:r>
              <a:rPr lang="en-US" altLang="zh-CN" dirty="0">
                <a:ea typeface="宋体" pitchFamily="2" charset="-122"/>
              </a:rPr>
              <a:t>0&lt;=n&lt;=30</a:t>
            </a:r>
            <a:r>
              <a:rPr lang="zh-CN" altLang="en-US" dirty="0">
                <a:ea typeface="宋体" pitchFamily="2" charset="-122"/>
              </a:rPr>
              <a:t>） ；</a:t>
            </a:r>
            <a:endParaRPr lang="zh-CN" altLang="en-US" dirty="0">
              <a:solidFill>
                <a:srgbClr val="0000CC"/>
              </a:solidFill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处理：计算 公式</a:t>
            </a:r>
            <a:r>
              <a:rPr lang="en-US" altLang="zh-CN" dirty="0">
                <a:ea typeface="宋体" pitchFamily="2" charset="-122"/>
              </a:rPr>
              <a:t>1 + 1/1! + 1/2! + … + 1/n! 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；</a:t>
            </a:r>
          </a:p>
          <a:p>
            <a:r>
              <a:rPr lang="zh-CN" altLang="en-US" dirty="0">
                <a:ea typeface="宋体" pitchFamily="2" charset="-122"/>
              </a:rPr>
              <a:t>输出：以</a:t>
            </a:r>
            <a:r>
              <a:rPr lang="en-US" altLang="zh-CN" dirty="0">
                <a:ea typeface="宋体" pitchFamily="2" charset="-122"/>
              </a:rPr>
              <a:t>%.10f</a:t>
            </a:r>
            <a:r>
              <a:rPr lang="zh-CN" altLang="en-US" dirty="0">
                <a:ea typeface="宋体" pitchFamily="2" charset="-122"/>
              </a:rPr>
              <a:t>格式输出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小数后保留</a:t>
            </a:r>
            <a:r>
              <a:rPr lang="en-US" altLang="zh-CN" dirty="0">
                <a:ea typeface="宋体" pitchFamily="2" charset="-122"/>
              </a:rPr>
              <a:t>10</a:t>
            </a:r>
            <a:r>
              <a:rPr lang="zh-CN" altLang="en-US" dirty="0">
                <a:ea typeface="宋体" pitchFamily="2" charset="-122"/>
              </a:rPr>
              <a:t>位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altLang="zh-CN" dirty="0">
              <a:solidFill>
                <a:srgbClr val="0000CC"/>
              </a:solidFill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数据存储形式（数据结构）考虑：</a:t>
            </a:r>
            <a:endParaRPr lang="zh-CN" altLang="en-US" dirty="0">
              <a:solidFill>
                <a:srgbClr val="0000CC"/>
              </a:solidFill>
              <a:ea typeface="宋体" pitchFamily="2" charset="-122"/>
            </a:endParaRPr>
          </a:p>
          <a:p>
            <a:pPr lvl="1"/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一个整型变量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, 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用于存储所读入的整数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, 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如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 n;</a:t>
            </a:r>
          </a:p>
          <a:p>
            <a:pPr lvl="1"/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一个</a:t>
            </a:r>
            <a:r>
              <a:rPr lang="zh-CN" altLang="en-US" sz="2000" b="1" dirty="0">
                <a:solidFill>
                  <a:srgbClr val="0000CC"/>
                </a:solidFill>
                <a:ea typeface="宋体" pitchFamily="2" charset="-122"/>
              </a:rPr>
              <a:t>双精度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浮点变量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(Why?), 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用于存储计算结果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, 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如：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double e;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</a:t>
            </a:r>
          </a:p>
        </p:txBody>
      </p:sp>
      <p:sp>
        <p:nvSpPr>
          <p:cNvPr id="1116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2921B-14B5-41FB-9C35-27C6EBDEC0D3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程序设计实践：测试（</a:t>
            </a:r>
            <a:r>
              <a:rPr lang="en-US" altLang="zh-CN">
                <a:ea typeface="宋体" pitchFamily="2" charset="-122"/>
              </a:rPr>
              <a:t>Testing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1116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2.3</a:t>
            </a:r>
            <a:r>
              <a:rPr lang="zh-CN" altLang="en-US" dirty="0">
                <a:ea typeface="宋体" pitchFamily="2" charset="-122"/>
              </a:rPr>
              <a:t>： “某班有</a:t>
            </a:r>
            <a:r>
              <a:rPr lang="en-US" altLang="zh-CN" dirty="0">
                <a:ea typeface="宋体" pitchFamily="2" charset="-122"/>
              </a:rPr>
              <a:t>30</a:t>
            </a:r>
            <a:r>
              <a:rPr lang="zh-CN" altLang="en-US" dirty="0">
                <a:ea typeface="宋体" pitchFamily="2" charset="-122"/>
              </a:rPr>
              <a:t>名学生，输入每个学生成绩并判断其是否及格”。</a:t>
            </a:r>
          </a:p>
          <a:p>
            <a:r>
              <a:rPr lang="zh-CN" altLang="en-US" dirty="0">
                <a:ea typeface="宋体" pitchFamily="2" charset="-122"/>
              </a:rPr>
              <a:t>测试设计：</a:t>
            </a:r>
          </a:p>
          <a:p>
            <a:pPr lvl="1"/>
            <a:r>
              <a:rPr lang="zh-CN" altLang="en-US" b="1" dirty="0">
                <a:ea typeface="宋体" pitchFamily="2" charset="-122"/>
              </a:rPr>
              <a:t>正常数据：</a:t>
            </a:r>
            <a:r>
              <a:rPr lang="en-US" altLang="zh-CN" b="1" dirty="0">
                <a:ea typeface="宋体" pitchFamily="2" charset="-122"/>
              </a:rPr>
              <a:t>80  45  90  56</a:t>
            </a:r>
          </a:p>
          <a:p>
            <a:pPr lvl="1"/>
            <a:r>
              <a:rPr lang="zh-CN" altLang="en-US" b="1" dirty="0">
                <a:ea typeface="宋体" pitchFamily="2" charset="-122"/>
              </a:rPr>
              <a:t>边界数据：</a:t>
            </a:r>
            <a:r>
              <a:rPr lang="en-US" altLang="zh-CN" b="1" dirty="0">
                <a:ea typeface="宋体" pitchFamily="2" charset="-122"/>
              </a:rPr>
              <a:t>60   0   100</a:t>
            </a:r>
          </a:p>
          <a:p>
            <a:pPr lvl="1"/>
            <a:r>
              <a:rPr lang="zh-CN" altLang="en-US" b="1" dirty="0">
                <a:ea typeface="宋体" pitchFamily="2" charset="-122"/>
              </a:rPr>
              <a:t>非法数据：</a:t>
            </a:r>
            <a:r>
              <a:rPr lang="en-US" altLang="zh-CN" b="1" dirty="0">
                <a:ea typeface="宋体" pitchFamily="2" charset="-122"/>
              </a:rPr>
              <a:t>-10   200</a:t>
            </a:r>
          </a:p>
          <a:p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1580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</a:t>
            </a:r>
          </a:p>
        </p:txBody>
      </p:sp>
      <p:sp>
        <p:nvSpPr>
          <p:cNvPr id="1126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7CE49A-256A-4C10-9D95-D17FEC79CAFE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程序设计实践：调试程序</a:t>
            </a:r>
            <a:r>
              <a:rPr lang="en-US" altLang="zh-CN">
                <a:ea typeface="宋体" pitchFamily="2" charset="-122"/>
              </a:rPr>
              <a:t>(Debug)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480" y="1150937"/>
            <a:ext cx="5394568" cy="5707063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调试</a:t>
            </a:r>
            <a:r>
              <a:rPr lang="en-US" altLang="zh-CN" dirty="0">
                <a:ea typeface="宋体" pitchFamily="2" charset="-122"/>
              </a:rPr>
              <a:t>(Debug)</a:t>
            </a:r>
            <a:r>
              <a:rPr lang="zh-CN" altLang="en-US" dirty="0">
                <a:ea typeface="宋体" pitchFamily="2" charset="-122"/>
              </a:rPr>
              <a:t>：定位并解决问题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调试方法：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简单：使用打印语句（</a:t>
            </a:r>
            <a:r>
              <a:rPr lang="en-US" altLang="zh-CN" dirty="0" err="1">
                <a:ea typeface="宋体" pitchFamily="2" charset="-122"/>
              </a:rPr>
              <a:t>printf</a:t>
            </a:r>
            <a:r>
              <a:rPr lang="zh-CN" altLang="en-US" dirty="0">
                <a:ea typeface="宋体" pitchFamily="2" charset="-122"/>
              </a:rPr>
              <a:t>）；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高级：使用编程环境所带的调试工具；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调试方式：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设置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删除断点（</a:t>
            </a:r>
            <a:r>
              <a:rPr lang="en-US" altLang="zh-CN" dirty="0">
                <a:ea typeface="宋体" pitchFamily="2" charset="-122"/>
              </a:rPr>
              <a:t>Insert/Remove Breakpoint</a:t>
            </a:r>
            <a:r>
              <a:rPr lang="zh-CN" altLang="en-US" dirty="0">
                <a:ea typeface="宋体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软件运行到断点处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单步执行</a:t>
            </a:r>
            <a:r>
              <a:rPr lang="en-US" altLang="zh-CN" dirty="0">
                <a:ea typeface="宋体" pitchFamily="2" charset="-122"/>
              </a:rPr>
              <a:t>(Step Over / Step Into); </a:t>
            </a:r>
            <a:r>
              <a:rPr lang="zh-CN" altLang="en-US" dirty="0">
                <a:ea typeface="宋体" pitchFamily="2" charset="-122"/>
              </a:rPr>
              <a:t>或执行到光标处</a:t>
            </a:r>
            <a:r>
              <a:rPr lang="en-US" altLang="zh-CN" dirty="0">
                <a:ea typeface="宋体" pitchFamily="2" charset="-122"/>
              </a:rPr>
              <a:t>(Run to Cursor)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查看变量</a:t>
            </a:r>
            <a:r>
              <a:rPr lang="en-US" altLang="zh-CN" dirty="0">
                <a:ea typeface="宋体" pitchFamily="2" charset="-122"/>
              </a:rPr>
              <a:t>(Watch)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1188312"/>
            <a:ext cx="4211960" cy="56323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调试策略</a:t>
            </a:r>
            <a:endParaRPr lang="en-US" altLang="zh-CN" sz="1800" dirty="0"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调试的前提是程序有一个反例（即有一个使程序运行出错的输入，而且该出错能始终再现）。</a:t>
            </a:r>
            <a:endParaRPr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首先在怀疑程序可能出错点前设置断点；（如输入语句、</a:t>
            </a:r>
            <a:r>
              <a:rPr lang="en-US" altLang="zh-CN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if</a:t>
            </a:r>
            <a:r>
              <a:rPr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语句或循环语句前）</a:t>
            </a:r>
            <a:endParaRPr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用该输入运行程序，程序停在断点处后，单步执行一次或多次；</a:t>
            </a:r>
            <a:endParaRPr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查看程序执行是否正确（主要查看变量的值是否正确，或执行流程是否是你所期望的）；（如输入值是否被正确读入，或</a:t>
            </a:r>
            <a:r>
              <a:rPr lang="en-US" altLang="zh-CN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if</a:t>
            </a:r>
            <a:r>
              <a:rPr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语句是否执行到你所期望的语句）；</a:t>
            </a:r>
            <a:endParaRPr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如果找到出错点，则修改代码后，重新运行程序，检查</a:t>
            </a:r>
            <a:r>
              <a:rPr lang="en-US" altLang="zh-CN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bug</a:t>
            </a:r>
            <a:r>
              <a:rPr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是否已解决；</a:t>
            </a:r>
            <a:endParaRPr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如果该断点附近没有出错，则继续在下一个怀疑点前重复前面步骤</a:t>
            </a:r>
            <a:r>
              <a:rPr lang="en-US" altLang="zh-CN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1-3</a:t>
            </a:r>
            <a:r>
              <a:rPr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itchFamily="49" charset="-122"/>
                <a:ea typeface="楷体" pitchFamily="49" charset="-122"/>
              </a:rPr>
              <a:t>，直到程序错误排除，执行完全正确后，清除掉所有断点。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750827"/>
            <a:ext cx="5220072" cy="40011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会调试是作为一名程序员应具备的基本能力</a:t>
            </a:r>
            <a:r>
              <a:rPr lang="zh-CN" altLang="en-US" dirty="0">
                <a:solidFill>
                  <a:srgbClr val="0000CC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04950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</a:t>
            </a:r>
          </a:p>
        </p:txBody>
      </p:sp>
      <p:sp>
        <p:nvSpPr>
          <p:cNvPr id="113667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1A8BDD-83A6-44DA-92B9-88AEB7B0FE45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调试程序</a:t>
            </a:r>
            <a:r>
              <a:rPr lang="en-US" altLang="zh-CN">
                <a:ea typeface="宋体" pitchFamily="2" charset="-122"/>
              </a:rPr>
              <a:t>(Debug)(</a:t>
            </a:r>
            <a:r>
              <a:rPr lang="zh-CN" altLang="en-US">
                <a:ea typeface="宋体" pitchFamily="2" charset="-122"/>
              </a:rPr>
              <a:t>续</a:t>
            </a:r>
            <a:r>
              <a:rPr lang="en-US" altLang="zh-CN">
                <a:ea typeface="宋体" pitchFamily="2" charset="-122"/>
              </a:rPr>
              <a:t>)</a:t>
            </a:r>
            <a:r>
              <a:rPr lang="zh-CN" altLang="en-US">
                <a:ea typeface="宋体" pitchFamily="2" charset="-122"/>
              </a:rPr>
              <a:t>：设置断点</a:t>
            </a:r>
          </a:p>
        </p:txBody>
      </p:sp>
      <p:pic>
        <p:nvPicPr>
          <p:cNvPr id="1136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AutoShape 4"/>
          <p:cNvSpPr>
            <a:spLocks noChangeArrowheads="1"/>
          </p:cNvSpPr>
          <p:nvPr/>
        </p:nvSpPr>
        <p:spPr bwMode="auto">
          <a:xfrm>
            <a:off x="6732588" y="260350"/>
            <a:ext cx="1871662" cy="1008063"/>
          </a:xfrm>
          <a:prstGeom prst="wedgeRoundRectCallout">
            <a:avLst>
              <a:gd name="adj1" fmla="val -58991"/>
              <a:gd name="adj2" fmla="val 8700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/>
              <a:t>设置</a:t>
            </a:r>
            <a:r>
              <a:rPr lang="en-US" altLang="zh-CN"/>
              <a:t>/</a:t>
            </a:r>
            <a:r>
              <a:rPr lang="zh-CN" altLang="en-US"/>
              <a:t>删除断点</a:t>
            </a:r>
          </a:p>
        </p:txBody>
      </p:sp>
      <p:sp>
        <p:nvSpPr>
          <p:cNvPr id="113671" name="AutoShape 5"/>
          <p:cNvSpPr>
            <a:spLocks noChangeArrowheads="1"/>
          </p:cNvSpPr>
          <p:nvPr/>
        </p:nvSpPr>
        <p:spPr bwMode="auto">
          <a:xfrm>
            <a:off x="323850" y="2349500"/>
            <a:ext cx="914400" cy="609600"/>
          </a:xfrm>
          <a:prstGeom prst="wedgeRoundRectCallout">
            <a:avLst>
              <a:gd name="adj1" fmla="val 111458"/>
              <a:gd name="adj2" fmla="val 63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/>
              <a:t>断点</a:t>
            </a:r>
          </a:p>
        </p:txBody>
      </p:sp>
    </p:spTree>
    <p:extLst>
      <p:ext uri="{BB962C8B-B14F-4D97-AF65-F5344CB8AC3E}">
        <p14:creationId xmlns:p14="http://schemas.microsoft.com/office/powerpoint/2010/main" val="6599042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</a:t>
            </a:r>
          </a:p>
        </p:txBody>
      </p:sp>
      <p:sp>
        <p:nvSpPr>
          <p:cNvPr id="1146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47B1C7-538E-4021-9D1B-5A8FA8DC6F3F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调试程序</a:t>
            </a:r>
            <a:r>
              <a:rPr lang="en-US" altLang="zh-CN">
                <a:ea typeface="宋体" pitchFamily="2" charset="-122"/>
              </a:rPr>
              <a:t>(Debug)(</a:t>
            </a:r>
            <a:r>
              <a:rPr lang="zh-CN" altLang="en-US">
                <a:ea typeface="宋体" pitchFamily="2" charset="-122"/>
              </a:rPr>
              <a:t>续</a:t>
            </a:r>
            <a:r>
              <a:rPr lang="en-US" altLang="zh-CN">
                <a:ea typeface="宋体" pitchFamily="2" charset="-122"/>
              </a:rPr>
              <a:t>)</a:t>
            </a:r>
            <a:r>
              <a:rPr lang="zh-CN" altLang="en-US">
                <a:ea typeface="宋体" pitchFamily="2" charset="-122"/>
              </a:rPr>
              <a:t>：运行并查看变量</a:t>
            </a:r>
          </a:p>
        </p:txBody>
      </p:sp>
      <p:pic>
        <p:nvPicPr>
          <p:cNvPr id="11469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4" name="AutoShape 4"/>
          <p:cNvSpPr>
            <a:spLocks noChangeArrowheads="1"/>
          </p:cNvSpPr>
          <p:nvPr/>
        </p:nvSpPr>
        <p:spPr bwMode="auto">
          <a:xfrm>
            <a:off x="7272338" y="0"/>
            <a:ext cx="1871662" cy="1008063"/>
          </a:xfrm>
          <a:prstGeom prst="wedgeRoundRectCallout">
            <a:avLst>
              <a:gd name="adj1" fmla="val -49065"/>
              <a:gd name="adj2" fmla="val 1011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/>
              <a:t>开始调试（运行）</a:t>
            </a:r>
          </a:p>
        </p:txBody>
      </p:sp>
      <p:sp>
        <p:nvSpPr>
          <p:cNvPr id="114695" name="AutoShape 5"/>
          <p:cNvSpPr>
            <a:spLocks noChangeArrowheads="1"/>
          </p:cNvSpPr>
          <p:nvPr/>
        </p:nvSpPr>
        <p:spPr bwMode="auto">
          <a:xfrm>
            <a:off x="539750" y="1484313"/>
            <a:ext cx="1871663" cy="1008062"/>
          </a:xfrm>
          <a:prstGeom prst="wedgeRoundRectCallout">
            <a:avLst>
              <a:gd name="adj1" fmla="val -58991"/>
              <a:gd name="adj2" fmla="val 8700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/>
              <a:t>程序执行停在断点处</a:t>
            </a:r>
          </a:p>
        </p:txBody>
      </p:sp>
      <p:sp>
        <p:nvSpPr>
          <p:cNvPr id="114696" name="AutoShape 6"/>
          <p:cNvSpPr>
            <a:spLocks noChangeArrowheads="1"/>
          </p:cNvSpPr>
          <p:nvPr/>
        </p:nvSpPr>
        <p:spPr bwMode="auto">
          <a:xfrm>
            <a:off x="2843213" y="4508500"/>
            <a:ext cx="1871662" cy="1008063"/>
          </a:xfrm>
          <a:prstGeom prst="wedgeRoundRectCallout">
            <a:avLst>
              <a:gd name="adj1" fmla="val -145843"/>
              <a:gd name="adj2" fmla="val 1148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/>
              <a:t>当前变量及内容</a:t>
            </a:r>
          </a:p>
        </p:txBody>
      </p:sp>
      <p:sp>
        <p:nvSpPr>
          <p:cNvPr id="114697" name="AutoShape 7"/>
          <p:cNvSpPr>
            <a:spLocks noChangeArrowheads="1"/>
          </p:cNvSpPr>
          <p:nvPr/>
        </p:nvSpPr>
        <p:spPr bwMode="auto">
          <a:xfrm>
            <a:off x="3924300" y="2492375"/>
            <a:ext cx="1871663" cy="1008063"/>
          </a:xfrm>
          <a:prstGeom prst="wedgeRoundRectCallout">
            <a:avLst>
              <a:gd name="adj1" fmla="val 90630"/>
              <a:gd name="adj2" fmla="val -419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/>
              <a:t>查看其它变量内容</a:t>
            </a:r>
          </a:p>
        </p:txBody>
      </p:sp>
      <p:sp>
        <p:nvSpPr>
          <p:cNvPr id="114698" name="AutoShape 8"/>
          <p:cNvSpPr>
            <a:spLocks noChangeArrowheads="1"/>
          </p:cNvSpPr>
          <p:nvPr/>
        </p:nvSpPr>
        <p:spPr bwMode="auto">
          <a:xfrm>
            <a:off x="6372225" y="3716338"/>
            <a:ext cx="2519363" cy="1008062"/>
          </a:xfrm>
          <a:prstGeom prst="wedgeRoundRectCallout">
            <a:avLst>
              <a:gd name="adj1" fmla="val 20069"/>
              <a:gd name="adj2" fmla="val -17944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1600"/>
              <a:t>单步执行</a:t>
            </a:r>
            <a:r>
              <a:rPr lang="en-US" altLang="zh-CN" sz="1600"/>
              <a:t>(Step Over)</a:t>
            </a:r>
          </a:p>
          <a:p>
            <a:pPr algn="ctr" eaLnBrk="0" hangingPunct="0"/>
            <a:r>
              <a:rPr lang="zh-CN" altLang="en-US" sz="1600"/>
              <a:t>执行到光标处</a:t>
            </a:r>
            <a:r>
              <a:rPr lang="en-US" altLang="zh-CN" sz="1600"/>
              <a:t>(Run to Cursor)</a:t>
            </a:r>
          </a:p>
        </p:txBody>
      </p:sp>
    </p:spTree>
    <p:extLst>
      <p:ext uri="{BB962C8B-B14F-4D97-AF65-F5344CB8AC3E}">
        <p14:creationId xmlns:p14="http://schemas.microsoft.com/office/powerpoint/2010/main" val="3281278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DDC8E9-98DA-4DB9-9FDE-ACBFA24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1628800"/>
            <a:ext cx="7699050" cy="50043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8130" y="180340"/>
            <a:ext cx="386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Dev-C++</a:t>
            </a:r>
            <a:r>
              <a:rPr lang="zh-CN" altLang="en-US" sz="3200" dirty="0"/>
              <a:t>断点设置</a:t>
            </a:r>
            <a:endParaRPr lang="en-US" altLang="zh-CN" sz="3200" dirty="0"/>
          </a:p>
        </p:txBody>
      </p:sp>
      <p:sp>
        <p:nvSpPr>
          <p:cNvPr id="9" name="圆角矩形标注 9">
            <a:extLst>
              <a:ext uri="{FF2B5EF4-FFF2-40B4-BE49-F238E27FC236}">
                <a16:creationId xmlns:a16="http://schemas.microsoft.com/office/drawing/2014/main" id="{2D67F1E7-B41C-4980-BF13-907BC188BCD6}"/>
              </a:ext>
            </a:extLst>
          </p:cNvPr>
          <p:cNvSpPr/>
          <p:nvPr/>
        </p:nvSpPr>
        <p:spPr>
          <a:xfrm>
            <a:off x="707122" y="2225675"/>
            <a:ext cx="1632630" cy="1119505"/>
          </a:xfrm>
          <a:prstGeom prst="wedgeRoundRectCallout">
            <a:avLst>
              <a:gd name="adj1" fmla="val 91813"/>
              <a:gd name="adj2" fmla="val 710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40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点击行号设置断点，断点行变红。可设置多个断点（本例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个）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0A8C0EA-F350-442E-8AC8-BC2847BBAC0F}"/>
              </a:ext>
            </a:extLst>
          </p:cNvPr>
          <p:cNvSpPr>
            <a:spLocks noGrp="1"/>
          </p:cNvSpPr>
          <p:nvPr/>
        </p:nvSpPr>
        <p:spPr>
          <a:xfrm>
            <a:off x="687694" y="898483"/>
            <a:ext cx="7749184" cy="658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800" b="0" dirty="0"/>
              <a:t>一般在读入数据之后或者一段重要的功能程序片段后设置断点，本例在读入数据后、计算阶乘后设置了断点</a:t>
            </a:r>
          </a:p>
        </p:txBody>
      </p:sp>
      <p:sp>
        <p:nvSpPr>
          <p:cNvPr id="12" name="圆角矩形标注 9">
            <a:extLst>
              <a:ext uri="{FF2B5EF4-FFF2-40B4-BE49-F238E27FC236}">
                <a16:creationId xmlns:a16="http://schemas.microsoft.com/office/drawing/2014/main" id="{2515E100-0BAF-4AF3-80F1-CF5673FF2534}"/>
              </a:ext>
            </a:extLst>
          </p:cNvPr>
          <p:cNvSpPr/>
          <p:nvPr/>
        </p:nvSpPr>
        <p:spPr>
          <a:xfrm>
            <a:off x="696471" y="4075497"/>
            <a:ext cx="1512570" cy="1119505"/>
          </a:xfrm>
          <a:prstGeom prst="wedgeRoundRectCallout">
            <a:avLst>
              <a:gd name="adj1" fmla="val 91813"/>
              <a:gd name="adj2" fmla="val 710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再次单击行号可取消断点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6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47691C-2981-4A7A-8883-985BC0FCE7E6}"/>
              </a:ext>
            </a:extLst>
          </p:cNvPr>
          <p:cNvSpPr txBox="1"/>
          <p:nvPr/>
        </p:nvSpPr>
        <p:spPr>
          <a:xfrm>
            <a:off x="278130" y="180340"/>
            <a:ext cx="436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Dev-C++</a:t>
            </a:r>
            <a:r>
              <a:rPr lang="zh-CN" altLang="en-US" sz="3200" dirty="0"/>
              <a:t>查看变量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62CBA8-EF6F-4B8C-B8C4-3E1E3281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8244408" cy="5496272"/>
          </a:xfrm>
          <a:prstGeom prst="rect">
            <a:avLst/>
          </a:prstGeom>
        </p:spPr>
      </p:pic>
      <p:sp>
        <p:nvSpPr>
          <p:cNvPr id="5" name="圆角矩形标注 9">
            <a:extLst>
              <a:ext uri="{FF2B5EF4-FFF2-40B4-BE49-F238E27FC236}">
                <a16:creationId xmlns:a16="http://schemas.microsoft.com/office/drawing/2014/main" id="{06E5423F-1BC0-4094-9B3C-4ECBA7D14661}"/>
              </a:ext>
            </a:extLst>
          </p:cNvPr>
          <p:cNvSpPr/>
          <p:nvPr/>
        </p:nvSpPr>
        <p:spPr>
          <a:xfrm>
            <a:off x="4427984" y="1449191"/>
            <a:ext cx="2376264" cy="1115713"/>
          </a:xfrm>
          <a:prstGeom prst="wedgeRoundRectCallout">
            <a:avLst>
              <a:gd name="adj1" fmla="val -147304"/>
              <a:gd name="adj2" fmla="val 84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、鼠标右键单击左侧的空白窗口区域，在弹出的菜单中选择“</a:t>
            </a:r>
            <a:r>
              <a:rPr lang="en-US" altLang="zh-CN" sz="1400" dirty="0">
                <a:solidFill>
                  <a:schemeClr val="tx1"/>
                </a:solidFill>
              </a:rPr>
              <a:t>Add watch</a:t>
            </a:r>
            <a:r>
              <a:rPr lang="zh-CN" altLang="en-US" sz="1400" dirty="0">
                <a:solidFill>
                  <a:schemeClr val="tx1"/>
                </a:solidFill>
              </a:rPr>
              <a:t>”。或者选择下方</a:t>
            </a:r>
            <a:r>
              <a:rPr lang="en-US" altLang="zh-CN" sz="1400" dirty="0">
                <a:solidFill>
                  <a:schemeClr val="tx1"/>
                </a:solidFill>
              </a:rPr>
              <a:t>Debug</a:t>
            </a:r>
            <a:r>
              <a:rPr lang="zh-CN" altLang="en-US" sz="1400" dirty="0">
                <a:solidFill>
                  <a:schemeClr val="tx1"/>
                </a:solidFill>
              </a:rPr>
              <a:t>控制按钮中的“</a:t>
            </a:r>
            <a:r>
              <a:rPr lang="en-US" altLang="zh-CN" sz="1400" dirty="0">
                <a:solidFill>
                  <a:schemeClr val="tx1"/>
                </a:solidFill>
              </a:rPr>
              <a:t>Add watch</a:t>
            </a:r>
            <a:r>
              <a:rPr lang="zh-CN" altLang="en-US" sz="1400" dirty="0">
                <a:solidFill>
                  <a:schemeClr val="tx1"/>
                </a:solidFill>
              </a:rPr>
              <a:t>”按钮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D8DA0C-B554-4716-A236-AA7F2D7A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354" y="3429000"/>
            <a:ext cx="2113580" cy="1319424"/>
          </a:xfrm>
          <a:prstGeom prst="rect">
            <a:avLst/>
          </a:prstGeom>
        </p:spPr>
      </p:pic>
      <p:sp>
        <p:nvSpPr>
          <p:cNvPr id="7" name="圆角矩形标注 9">
            <a:extLst>
              <a:ext uri="{FF2B5EF4-FFF2-40B4-BE49-F238E27FC236}">
                <a16:creationId xmlns:a16="http://schemas.microsoft.com/office/drawing/2014/main" id="{C1317390-EC1F-4A35-9CEC-85E1C52EBE1B}"/>
              </a:ext>
            </a:extLst>
          </p:cNvPr>
          <p:cNvSpPr/>
          <p:nvPr/>
        </p:nvSpPr>
        <p:spPr>
          <a:xfrm>
            <a:off x="6804248" y="2852936"/>
            <a:ext cx="2232248" cy="864096"/>
          </a:xfrm>
          <a:prstGeom prst="wedgeRoundRectCallout">
            <a:avLst>
              <a:gd name="adj1" fmla="val -158701"/>
              <a:gd name="adj2" fmla="val 900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、在弹出的对话框中输入程序中重要的变量名，每次输入一个。例如：本例中可输入</a:t>
            </a:r>
            <a:r>
              <a:rPr lang="en-US" altLang="zh-CN" sz="1400" dirty="0">
                <a:solidFill>
                  <a:schemeClr val="tx1"/>
                </a:solidFill>
              </a:rPr>
              <a:t>e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zh-CN" altLang="en-US" sz="1400" dirty="0">
                <a:solidFill>
                  <a:schemeClr val="tx1"/>
                </a:solidFill>
              </a:rPr>
              <a:t>或</a:t>
            </a:r>
            <a:r>
              <a:rPr lang="en-US" altLang="zh-CN" sz="1400" dirty="0">
                <a:solidFill>
                  <a:schemeClr val="tx1"/>
                </a:solidFill>
              </a:rPr>
              <a:t>f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圆角矩形标注 9">
            <a:extLst>
              <a:ext uri="{FF2B5EF4-FFF2-40B4-BE49-F238E27FC236}">
                <a16:creationId xmlns:a16="http://schemas.microsoft.com/office/drawing/2014/main" id="{19096903-B4C6-4E74-BBE0-75360762A407}"/>
              </a:ext>
            </a:extLst>
          </p:cNvPr>
          <p:cNvSpPr/>
          <p:nvPr/>
        </p:nvSpPr>
        <p:spPr>
          <a:xfrm>
            <a:off x="80320" y="3933056"/>
            <a:ext cx="2232248" cy="936104"/>
          </a:xfrm>
          <a:prstGeom prst="wedgeRoundRectCallout">
            <a:avLst>
              <a:gd name="adj1" fmla="val -12884"/>
              <a:gd name="adj2" fmla="val -222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、输入要监控的变量名后，变量在整个程序运行过程中的数据变化情况将显示在这里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E2AF8B-F0E5-4158-8311-63999AE727AA}"/>
              </a:ext>
            </a:extLst>
          </p:cNvPr>
          <p:cNvSpPr txBox="1"/>
          <p:nvPr/>
        </p:nvSpPr>
        <p:spPr>
          <a:xfrm>
            <a:off x="611560" y="899428"/>
            <a:ext cx="824440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/>
              <a:t>另一种变量数据查看方法（推荐使用该方法）：</a:t>
            </a:r>
          </a:p>
        </p:txBody>
      </p:sp>
    </p:spTree>
    <p:extLst>
      <p:ext uri="{BB962C8B-B14F-4D97-AF65-F5344CB8AC3E}">
        <p14:creationId xmlns:p14="http://schemas.microsoft.com/office/powerpoint/2010/main" val="31959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A522923-CE4F-43A3-82A5-59765A355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3D53B9-24AE-49C0-801A-A6948C829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2AB5EB-6534-40ED-BB80-7DB5D0689A81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E82E37-A73E-49E1-ADD9-DC21FCDE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66906"/>
            <a:ext cx="7641282" cy="57910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E0B50A-E81A-4D0C-A872-A2D0C3DBB46C}"/>
              </a:ext>
            </a:extLst>
          </p:cNvPr>
          <p:cNvSpPr txBox="1"/>
          <p:nvPr/>
        </p:nvSpPr>
        <p:spPr>
          <a:xfrm>
            <a:off x="323528" y="306349"/>
            <a:ext cx="849694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lvl="5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lvl="6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lvl="7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lvl="8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800" dirty="0"/>
              <a:t>在本例中，由于在第</a:t>
            </a:r>
            <a:r>
              <a:rPr lang="en-US" altLang="zh-CN" sz="1800" dirty="0"/>
              <a:t>19</a:t>
            </a:r>
            <a:r>
              <a:rPr lang="zh-CN" altLang="en-US" sz="1800" dirty="0"/>
              <a:t>行设置了断点，所以可以通过点击“</a:t>
            </a:r>
            <a:r>
              <a:rPr lang="en-US" altLang="zh-CN" sz="1800" dirty="0"/>
              <a:t>Continue”</a:t>
            </a:r>
            <a:r>
              <a:rPr lang="zh-CN" altLang="en-US" sz="1800" dirty="0"/>
              <a:t>按钮快速查看各整数的阶乘结果：</a:t>
            </a:r>
          </a:p>
        </p:txBody>
      </p:sp>
      <p:sp>
        <p:nvSpPr>
          <p:cNvPr id="6" name="圆角矩形标注 9">
            <a:extLst>
              <a:ext uri="{FF2B5EF4-FFF2-40B4-BE49-F238E27FC236}">
                <a16:creationId xmlns:a16="http://schemas.microsoft.com/office/drawing/2014/main" id="{A319F083-B019-464B-8992-8373B03B9E57}"/>
              </a:ext>
            </a:extLst>
          </p:cNvPr>
          <p:cNvSpPr/>
          <p:nvPr/>
        </p:nvSpPr>
        <p:spPr>
          <a:xfrm>
            <a:off x="683568" y="3573016"/>
            <a:ext cx="1575742" cy="1296144"/>
          </a:xfrm>
          <a:prstGeom prst="wedgeRoundRectCallout">
            <a:avLst>
              <a:gd name="adj1" fmla="val -19365"/>
              <a:gd name="adj2" fmla="val -123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13!</a:t>
            </a:r>
            <a:r>
              <a:rPr lang="zh-CN" altLang="en-US" dirty="0">
                <a:solidFill>
                  <a:schemeClr val="tx1"/>
                </a:solidFill>
              </a:rPr>
              <a:t>的计算结果，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sz="1600" dirty="0">
                <a:solidFill>
                  <a:srgbClr val="C00000"/>
                </a:solidFill>
              </a:rPr>
              <a:t>出现错误！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algn="l"/>
            <a:endParaRPr lang="en-US" altLang="zh-CN" sz="1600" dirty="0">
              <a:solidFill>
                <a:srgbClr val="C00000"/>
              </a:solidFill>
            </a:endParaRPr>
          </a:p>
          <a:p>
            <a:pPr algn="l"/>
            <a:r>
              <a:rPr lang="en-US" altLang="zh-CN" sz="1600" dirty="0">
                <a:solidFill>
                  <a:srgbClr val="C00000"/>
                </a:solidFill>
              </a:rPr>
              <a:t>13</a:t>
            </a:r>
            <a:r>
              <a:rPr lang="zh-CN" altLang="en-US" sz="1600" dirty="0">
                <a:solidFill>
                  <a:srgbClr val="C00000"/>
                </a:solidFill>
              </a:rPr>
              <a:t>！应为</a:t>
            </a:r>
            <a:r>
              <a:rPr lang="es-ES" altLang="zh-CN" sz="1600" dirty="0">
                <a:solidFill>
                  <a:srgbClr val="C00000"/>
                </a:solidFill>
              </a:rPr>
              <a:t>:</a:t>
            </a:r>
          </a:p>
          <a:p>
            <a:pPr algn="l"/>
            <a:r>
              <a:rPr lang="es-ES" altLang="zh-CN" sz="1600" dirty="0">
                <a:solidFill>
                  <a:srgbClr val="C00000"/>
                </a:solidFill>
              </a:rPr>
              <a:t>6227020800</a:t>
            </a:r>
            <a:endParaRPr lang="zh-CN" altLang="en-US" sz="1600" dirty="0">
              <a:solidFill>
                <a:srgbClr val="C00000"/>
              </a:solidFill>
            </a:endParaRPr>
          </a:p>
          <a:p>
            <a:pPr algn="l"/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89BA44-4CB4-4158-8FF0-9B725907F05A}"/>
              </a:ext>
            </a:extLst>
          </p:cNvPr>
          <p:cNvSpPr txBox="1"/>
          <p:nvPr/>
        </p:nvSpPr>
        <p:spPr>
          <a:xfrm>
            <a:off x="5075040" y="1484784"/>
            <a:ext cx="406896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1				0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1				1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2				2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6				3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24				4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120				5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720				6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5040				7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40320				8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362880				9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3628800				10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39916800				11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479001600				12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1932053504				13</a:t>
            </a:r>
            <a:r>
              <a:rPr lang="zh-CN" altLang="en-US" sz="1200" dirty="0"/>
              <a:t>！</a:t>
            </a:r>
          </a:p>
          <a:p>
            <a:pPr algn="l"/>
            <a:r>
              <a:rPr lang="en-US" altLang="zh-CN" sz="1200" dirty="0"/>
              <a:t>1278945280				14</a:t>
            </a:r>
            <a:r>
              <a:rPr lang="zh-CN" altLang="en-US" sz="1200" dirty="0"/>
              <a:t>！</a:t>
            </a:r>
          </a:p>
          <a:p>
            <a:endParaRPr lang="zh-CN" altLang="en-US" dirty="0"/>
          </a:p>
        </p:txBody>
      </p:sp>
      <p:sp>
        <p:nvSpPr>
          <p:cNvPr id="8" name="圆角矩形标注 9">
            <a:extLst>
              <a:ext uri="{FF2B5EF4-FFF2-40B4-BE49-F238E27FC236}">
                <a16:creationId xmlns:a16="http://schemas.microsoft.com/office/drawing/2014/main" id="{4EFB1AB9-959A-43CC-B4AD-465F0A3CA171}"/>
              </a:ext>
            </a:extLst>
          </p:cNvPr>
          <p:cNvSpPr/>
          <p:nvPr/>
        </p:nvSpPr>
        <p:spPr>
          <a:xfrm>
            <a:off x="6070129" y="5066054"/>
            <a:ext cx="2664296" cy="1042647"/>
          </a:xfrm>
          <a:prstGeom prst="wedgeRoundRectCallout">
            <a:avLst>
              <a:gd name="adj1" fmla="val -44518"/>
              <a:gd name="adj2" fmla="val -110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通过上面记录的阶乘计算结果可以发现：从</a:t>
            </a:r>
            <a:r>
              <a:rPr lang="en-US" altLang="zh-CN" sz="1600" dirty="0">
                <a:solidFill>
                  <a:schemeClr val="tx1"/>
                </a:solidFill>
              </a:rPr>
              <a:t>13!</a:t>
            </a:r>
            <a:r>
              <a:rPr lang="zh-CN" altLang="en-US" sz="1600" dirty="0">
                <a:solidFill>
                  <a:schemeClr val="tx1"/>
                </a:solidFill>
              </a:rPr>
              <a:t>的计算结果开始会出现错误，发生溢出！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614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576B4F-EAC0-42C6-B057-3A130D5E7831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常见错误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读</a:t>
            </a:r>
            <a:r>
              <a:rPr lang="en-US" altLang="zh-CN" dirty="0">
                <a:ea typeface="宋体" pitchFamily="2" charset="-122"/>
              </a:rPr>
              <a:t>double</a:t>
            </a:r>
            <a:r>
              <a:rPr lang="zh-CN" altLang="en-US" dirty="0">
                <a:ea typeface="宋体" pitchFamily="2" charset="-122"/>
              </a:rPr>
              <a:t>类型数据错误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zh-CN" altLang="en-US" dirty="0">
                <a:ea typeface="宋体" pitchFamily="2" charset="-122"/>
              </a:rPr>
              <a:t>如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1800" dirty="0">
                <a:ea typeface="宋体" pitchFamily="2" charset="-122"/>
              </a:rPr>
              <a:t>double  a;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1800" dirty="0" err="1">
                <a:ea typeface="宋体" pitchFamily="2" charset="-122"/>
              </a:rPr>
              <a:t>scanf</a:t>
            </a:r>
            <a:r>
              <a:rPr lang="en-US" altLang="zh-CN" sz="1800" dirty="0">
                <a:ea typeface="宋体" pitchFamily="2" charset="-122"/>
              </a:rPr>
              <a:t>(“%f”, &amp;a);</a:t>
            </a:r>
          </a:p>
          <a:p>
            <a:pPr>
              <a:defRPr/>
            </a:pPr>
            <a:r>
              <a:rPr lang="zh-CN" altLang="en-US" dirty="0">
                <a:ea typeface="宋体" pitchFamily="2" charset="-122"/>
              </a:rPr>
              <a:t>使用未初始化的局部变量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zh-CN" altLang="en-US" dirty="0">
                <a:ea typeface="宋体" pitchFamily="2" charset="-122"/>
              </a:rPr>
              <a:t>如：</a:t>
            </a:r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 n;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1800" dirty="0">
                <a:ea typeface="宋体" pitchFamily="2" charset="-122"/>
              </a:rPr>
              <a:t>while(n++ &lt; 10)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1800" dirty="0">
                <a:ea typeface="宋体" pitchFamily="2" charset="-122"/>
              </a:rPr>
              <a:t>     …</a:t>
            </a:r>
          </a:p>
          <a:p>
            <a:pPr marL="279400" lvl="1" indent="-279400">
              <a:buSzPct val="70000"/>
              <a:buFont typeface="Wingdings" pitchFamily="2" charset="2"/>
              <a:buChar char="n"/>
              <a:defRPr/>
            </a:pPr>
            <a:r>
              <a:rPr lang="en-US" altLang="zh-CN" b="1" dirty="0" err="1">
                <a:ea typeface="宋体" pitchFamily="2" charset="-122"/>
                <a:cs typeface="+mn-cs"/>
              </a:rPr>
              <a:t>scanf</a:t>
            </a:r>
            <a:r>
              <a:rPr lang="zh-CN" altLang="en-US" b="1" dirty="0">
                <a:ea typeface="宋体" pitchFamily="2" charset="-122"/>
                <a:cs typeface="+mn-cs"/>
              </a:rPr>
              <a:t>中空格使用错误，如：</a:t>
            </a:r>
            <a:endParaRPr lang="en-US" altLang="zh-CN" b="1" dirty="0">
              <a:ea typeface="宋体" pitchFamily="2" charset="-122"/>
              <a:cs typeface="+mn-cs"/>
            </a:endParaRPr>
          </a:p>
          <a:p>
            <a:pPr marL="622300" lvl="4" indent="-279400">
              <a:buSzPct val="70000"/>
              <a:defRPr/>
            </a:pPr>
            <a:r>
              <a:rPr lang="en-US" altLang="zh-CN" dirty="0" err="1">
                <a:ea typeface="宋体" pitchFamily="2" charset="-122"/>
                <a:cs typeface="+mn-cs"/>
              </a:rPr>
              <a:t>int</a:t>
            </a:r>
            <a:r>
              <a:rPr lang="en-US" altLang="zh-CN" dirty="0">
                <a:ea typeface="宋体" pitchFamily="2" charset="-122"/>
                <a:cs typeface="+mn-cs"/>
              </a:rPr>
              <a:t> data1, data2;</a:t>
            </a:r>
          </a:p>
          <a:p>
            <a:pPr marL="622300" lvl="4" indent="-279400">
              <a:buSzPct val="70000"/>
              <a:defRPr/>
            </a:pPr>
            <a:r>
              <a:rPr lang="en-US" altLang="zh-CN" dirty="0">
                <a:ea typeface="宋体" pitchFamily="2" charset="-122"/>
                <a:cs typeface="+mn-cs"/>
              </a:rPr>
              <a:t>char  op;</a:t>
            </a:r>
          </a:p>
          <a:p>
            <a:pPr marL="622300" lvl="4" indent="-279400">
              <a:buSzPct val="70000"/>
              <a:defRPr/>
            </a:pPr>
            <a:r>
              <a:rPr lang="en-US" altLang="zh-CN" dirty="0" err="1">
                <a:ea typeface="宋体" pitchFamily="2" charset="-122"/>
                <a:cs typeface="+mn-cs"/>
              </a:rPr>
              <a:t>scanf</a:t>
            </a:r>
            <a:r>
              <a:rPr lang="en-US" altLang="zh-CN" dirty="0">
                <a:ea typeface="宋体" pitchFamily="2" charset="-122"/>
                <a:cs typeface="+mn-cs"/>
              </a:rPr>
              <a:t>(“%</a:t>
            </a:r>
            <a:r>
              <a:rPr lang="en-US" altLang="zh-CN" dirty="0" err="1">
                <a:ea typeface="宋体" pitchFamily="2" charset="-122"/>
                <a:cs typeface="+mn-cs"/>
              </a:rPr>
              <a:t>d%d%c</a:t>
            </a:r>
            <a:r>
              <a:rPr lang="en-US" altLang="zh-CN" dirty="0">
                <a:ea typeface="宋体" pitchFamily="2" charset="-122"/>
                <a:cs typeface="+mn-cs"/>
              </a:rPr>
              <a:t>”, &amp;data1,&amp;data2,&amp;op);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6000750" y="1000125"/>
            <a:ext cx="3143250" cy="987425"/>
          </a:xfrm>
          <a:prstGeom prst="wedgeRoundRectCallout">
            <a:avLst>
              <a:gd name="adj1" fmla="val -97907"/>
              <a:gd name="adj2" fmla="val 84116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正确用法：</a:t>
            </a:r>
            <a:endParaRPr lang="en-US" altLang="zh-CN"/>
          </a:p>
          <a:p>
            <a:r>
              <a:rPr lang="en-US" altLang="zh-CN" sz="1600" b="0"/>
              <a:t>double a;</a:t>
            </a:r>
          </a:p>
          <a:p>
            <a:r>
              <a:rPr lang="en-US" altLang="zh-CN" sz="1600" b="0"/>
              <a:t>scanf(“%</a:t>
            </a:r>
            <a:r>
              <a:rPr lang="en-US" altLang="zh-CN" sz="1600"/>
              <a:t>l</a:t>
            </a:r>
            <a:r>
              <a:rPr lang="en-US" altLang="zh-CN" sz="1600" b="0"/>
              <a:t>f”, &amp;a);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6000750" y="2571750"/>
            <a:ext cx="3143250" cy="1260475"/>
          </a:xfrm>
          <a:prstGeom prst="wedgeRoundRectCallout">
            <a:avLst>
              <a:gd name="adj1" fmla="val -97907"/>
              <a:gd name="adj2" fmla="val 84116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正确用法：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 sz="1600" b="0"/>
              <a:t>int </a:t>
            </a:r>
            <a:r>
              <a:rPr lang="en-US" altLang="zh-CN" sz="1600"/>
              <a:t>n = 0</a:t>
            </a:r>
            <a:r>
              <a:rPr lang="en-US" altLang="zh-CN" sz="1600" b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0"/>
              <a:t>while(n++ &lt; 10)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0"/>
              <a:t>     …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6000750" y="4214813"/>
            <a:ext cx="3143250" cy="1531937"/>
          </a:xfrm>
          <a:prstGeom prst="wedgeRoundRectCallout">
            <a:avLst>
              <a:gd name="adj1" fmla="val -92745"/>
              <a:gd name="adj2" fmla="val 46579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正确用法：</a:t>
            </a:r>
            <a:endParaRPr lang="en-US" altLang="zh-CN"/>
          </a:p>
          <a:p>
            <a:pPr marL="165100" lvl="3" indent="-279400">
              <a:buSzPct val="70000"/>
            </a:pPr>
            <a:r>
              <a:rPr lang="en-US" altLang="zh-CN" sz="1600" b="0"/>
              <a:t>int data1, data2;</a:t>
            </a:r>
          </a:p>
          <a:p>
            <a:pPr marL="165100" lvl="3" indent="-279400">
              <a:buSzPct val="70000"/>
            </a:pPr>
            <a:r>
              <a:rPr lang="en-US" altLang="zh-CN" sz="1600" b="0"/>
              <a:t>char  op;</a:t>
            </a:r>
          </a:p>
          <a:p>
            <a:pPr marL="165100" lvl="3" indent="-279400">
              <a:buSzPct val="70000"/>
            </a:pPr>
            <a:r>
              <a:rPr lang="en-US" altLang="zh-CN" sz="1600" b="0"/>
              <a:t>scanf(“%d  %d  %c”, &amp;data1,&amp;data2,&amp;op);</a:t>
            </a:r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245164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常见错误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971550" y="1268413"/>
            <a:ext cx="7105650" cy="4968875"/>
          </a:xfrm>
        </p:spPr>
        <p:txBody>
          <a:bodyPr/>
          <a:lstStyle/>
          <a:p>
            <a:r>
              <a:rPr lang="zh-CN" altLang="en-US" sz="2000" dirty="0">
                <a:ea typeface="宋体" pitchFamily="2" charset="-122"/>
              </a:rPr>
              <a:t>数组只能在定义时进行整体初始化赋值；但不能通过赋值运算符进行整体赋值。如下面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初始化数组错误</a:t>
            </a:r>
            <a:r>
              <a:rPr lang="zh-CN" altLang="en-US" sz="2000" dirty="0">
                <a:ea typeface="宋体" pitchFamily="2" charset="-122"/>
              </a:rPr>
              <a:t>：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600" dirty="0" err="1">
                <a:ea typeface="宋体" pitchFamily="2" charset="-122"/>
              </a:rPr>
              <a:t>int</a:t>
            </a:r>
            <a:r>
              <a:rPr lang="en-US" altLang="zh-CN" sz="1600" dirty="0">
                <a:ea typeface="宋体" pitchFamily="2" charset="-122"/>
              </a:rPr>
              <a:t>  </a:t>
            </a:r>
            <a:r>
              <a:rPr lang="en-US" altLang="zh-CN" sz="1600" dirty="0" err="1">
                <a:ea typeface="宋体" pitchFamily="2" charset="-122"/>
              </a:rPr>
              <a:t>mon</a:t>
            </a:r>
            <a:r>
              <a:rPr lang="en-US" altLang="zh-CN" sz="1600" dirty="0">
                <a:ea typeface="宋体" pitchFamily="2" charset="-122"/>
              </a:rPr>
              <a:t>[13];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 err="1">
                <a:ea typeface="宋体" pitchFamily="2" charset="-122"/>
              </a:rPr>
              <a:t>mon</a:t>
            </a:r>
            <a:r>
              <a:rPr lang="en-US" altLang="zh-CN" sz="1600" dirty="0">
                <a:ea typeface="宋体" pitchFamily="2" charset="-122"/>
              </a:rPr>
              <a:t>[13]={0,31,28,31,30,31,30,31,31,30,31,30,31};</a:t>
            </a:r>
          </a:p>
          <a:p>
            <a:r>
              <a:rPr lang="zh-CN" altLang="en-US" sz="2000" dirty="0">
                <a:ea typeface="宋体" pitchFamily="2" charset="-122"/>
              </a:rPr>
              <a:t>数组访问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越界错误</a:t>
            </a:r>
            <a:r>
              <a:rPr lang="zh-CN" altLang="en-US" sz="2000" dirty="0">
                <a:ea typeface="宋体" pitchFamily="2" charset="-122"/>
              </a:rPr>
              <a:t>，如：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600" dirty="0" err="1">
                <a:ea typeface="宋体" pitchFamily="2" charset="-122"/>
              </a:rPr>
              <a:t>int</a:t>
            </a:r>
            <a:r>
              <a:rPr lang="en-US" altLang="zh-CN" sz="1600" dirty="0">
                <a:ea typeface="宋体" pitchFamily="2" charset="-122"/>
              </a:rPr>
              <a:t>  </a:t>
            </a:r>
            <a:r>
              <a:rPr lang="en-US" altLang="zh-CN" sz="1600" dirty="0" err="1">
                <a:ea typeface="宋体" pitchFamily="2" charset="-122"/>
              </a:rPr>
              <a:t>i,array</a:t>
            </a:r>
            <a:r>
              <a:rPr lang="en-US" altLang="zh-CN" sz="1600" dirty="0">
                <a:ea typeface="宋体" pitchFamily="2" charset="-122"/>
              </a:rPr>
              <a:t>[10];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for(</a:t>
            </a:r>
            <a:r>
              <a:rPr lang="en-US" altLang="zh-CN" sz="1600" dirty="0" err="1">
                <a:ea typeface="宋体" pitchFamily="2" charset="-122"/>
              </a:rPr>
              <a:t>i</a:t>
            </a:r>
            <a:r>
              <a:rPr lang="en-US" altLang="zh-CN" sz="1600" dirty="0">
                <a:ea typeface="宋体" pitchFamily="2" charset="-122"/>
              </a:rPr>
              <a:t>=1; </a:t>
            </a:r>
            <a:r>
              <a:rPr lang="en-US" altLang="zh-CN" sz="1600" dirty="0" err="1">
                <a:ea typeface="宋体" pitchFamily="2" charset="-122"/>
              </a:rPr>
              <a:t>i</a:t>
            </a:r>
            <a:r>
              <a:rPr lang="en-US" altLang="zh-CN" sz="1600" dirty="0">
                <a:ea typeface="宋体" pitchFamily="2" charset="-122"/>
              </a:rPr>
              <a:t>&lt;=10; </a:t>
            </a:r>
            <a:r>
              <a:rPr lang="en-US" altLang="zh-CN" sz="1600" dirty="0" err="1">
                <a:ea typeface="宋体" pitchFamily="2" charset="-122"/>
              </a:rPr>
              <a:t>i</a:t>
            </a:r>
            <a:r>
              <a:rPr lang="en-US" altLang="zh-CN" sz="1600" dirty="0">
                <a:ea typeface="宋体" pitchFamily="2" charset="-122"/>
              </a:rPr>
              <a:t>++)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    </a:t>
            </a:r>
            <a:r>
              <a:rPr lang="en-US" altLang="zh-CN" sz="1600" dirty="0" err="1">
                <a:ea typeface="宋体" pitchFamily="2" charset="-122"/>
              </a:rPr>
              <a:t>scanf</a:t>
            </a:r>
            <a:r>
              <a:rPr lang="en-US" altLang="zh-CN" sz="1600" dirty="0">
                <a:ea typeface="宋体" pitchFamily="2" charset="-122"/>
              </a:rPr>
              <a:t>(“%</a:t>
            </a:r>
            <a:r>
              <a:rPr lang="en-US" altLang="zh-CN" sz="1600" dirty="0" err="1">
                <a:ea typeface="宋体" pitchFamily="2" charset="-122"/>
              </a:rPr>
              <a:t>d”,&amp;array</a:t>
            </a:r>
            <a:r>
              <a:rPr lang="en-US" altLang="zh-CN" sz="1600" dirty="0">
                <a:ea typeface="宋体" pitchFamily="2" charset="-122"/>
              </a:rPr>
              <a:t>[</a:t>
            </a:r>
            <a:r>
              <a:rPr lang="en-US" altLang="zh-CN" sz="1600" dirty="0" err="1">
                <a:ea typeface="宋体" pitchFamily="2" charset="-122"/>
              </a:rPr>
              <a:t>i</a:t>
            </a:r>
            <a:r>
              <a:rPr lang="en-US" altLang="zh-CN" sz="1600" dirty="0">
                <a:ea typeface="宋体" pitchFamily="2" charset="-122"/>
              </a:rPr>
              <a:t>]);</a:t>
            </a:r>
          </a:p>
          <a:p>
            <a:r>
              <a:rPr lang="zh-CN" altLang="en-US" sz="2000" dirty="0">
                <a:ea typeface="宋体" pitchFamily="2" charset="-122"/>
              </a:rPr>
              <a:t>数组作为函数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参数传递错误</a:t>
            </a:r>
          </a:p>
          <a:p>
            <a:pPr lvl="1"/>
            <a:r>
              <a:rPr lang="zh-CN" altLang="en-US" sz="1600" dirty="0">
                <a:ea typeface="宋体" pitchFamily="2" charset="-122"/>
              </a:rPr>
              <a:t>函数调用时错误</a:t>
            </a:r>
            <a:r>
              <a:rPr lang="en-US" altLang="zh-CN" sz="1600" dirty="0">
                <a:ea typeface="宋体" pitchFamily="2" charset="-122"/>
              </a:rPr>
              <a:t>,</a:t>
            </a:r>
            <a:r>
              <a:rPr lang="zh-CN" altLang="en-US" sz="1600" dirty="0">
                <a:ea typeface="宋体" pitchFamily="2" charset="-122"/>
              </a:rPr>
              <a:t>如</a:t>
            </a:r>
            <a:r>
              <a:rPr lang="en-US" altLang="zh-CN" sz="1600" dirty="0">
                <a:ea typeface="宋体" pitchFamily="2" charset="-122"/>
              </a:rPr>
              <a:t>: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fun(a[10]);</a:t>
            </a:r>
          </a:p>
          <a:p>
            <a:r>
              <a:rPr lang="zh-CN" altLang="en-US" sz="2000" dirty="0">
                <a:ea typeface="宋体" pitchFamily="2" charset="-122"/>
              </a:rPr>
              <a:t>打开（某绝对路径下）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文件错误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in  = </a:t>
            </a:r>
            <a:r>
              <a:rPr lang="en-US" altLang="zh-CN" sz="1600" dirty="0" err="1">
                <a:ea typeface="宋体" pitchFamily="2" charset="-122"/>
              </a:rPr>
              <a:t>fopen</a:t>
            </a:r>
            <a:r>
              <a:rPr lang="en-US" altLang="zh-CN" sz="1600" dirty="0">
                <a:ea typeface="宋体" pitchFamily="2" charset="-122"/>
              </a:rPr>
              <a:t>(“d:\input.txt”, “r”);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624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6246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AD4AA5-ECA9-4741-8269-AB20592EEAD9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6000750" y="2132856"/>
            <a:ext cx="3143250" cy="987425"/>
          </a:xfrm>
          <a:prstGeom prst="wedgeRoundRectCallout">
            <a:avLst>
              <a:gd name="adj1" fmla="val -69472"/>
              <a:gd name="adj2" fmla="val 1820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正确用法：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 sz="1600" b="0"/>
              <a:t>int mon[13]={0,31,28,31,30,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0"/>
              <a:t>31,30,31,31,30,31,30,31};</a:t>
            </a:r>
            <a:endParaRPr lang="en-US" altLang="zh-CN" sz="1200" b="0"/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6000750" y="4725144"/>
            <a:ext cx="3143250" cy="714375"/>
          </a:xfrm>
          <a:prstGeom prst="wedgeRoundRectCallout">
            <a:avLst>
              <a:gd name="adj1" fmla="val -93230"/>
              <a:gd name="adj2" fmla="val -15288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正确用法：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 sz="1600" b="0"/>
              <a:t>fun(</a:t>
            </a:r>
            <a:r>
              <a:rPr lang="en-US" altLang="zh-CN" sz="1600"/>
              <a:t>a</a:t>
            </a:r>
            <a:r>
              <a:rPr lang="en-US" altLang="zh-CN" sz="1600" b="0"/>
              <a:t>);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6000750" y="3284984"/>
            <a:ext cx="3143250" cy="1260475"/>
          </a:xfrm>
          <a:prstGeom prst="wedgeRoundRectCallout">
            <a:avLst>
              <a:gd name="adj1" fmla="val -96139"/>
              <a:gd name="adj2" fmla="val -23547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正确用法：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 sz="1600" b="0"/>
              <a:t>int  i,array[10];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0"/>
              <a:t>for(i=</a:t>
            </a:r>
            <a:r>
              <a:rPr lang="en-US" altLang="zh-CN" sz="1600"/>
              <a:t>0</a:t>
            </a:r>
            <a:r>
              <a:rPr lang="en-US" altLang="zh-CN" sz="1600" b="0"/>
              <a:t>; i&lt;10; i++)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0"/>
              <a:t>    scanf(“%d”,&amp;array[i]);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6000750" y="5589240"/>
            <a:ext cx="3143250" cy="714375"/>
          </a:xfrm>
          <a:prstGeom prst="wedgeRoundRectCallout">
            <a:avLst>
              <a:gd name="adj1" fmla="val -92745"/>
              <a:gd name="adj2" fmla="val -13154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正确用法：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 sz="1600" b="0"/>
              <a:t>in = fopen(“d:\\input.txt”, “r’);</a:t>
            </a:r>
          </a:p>
        </p:txBody>
      </p:sp>
    </p:spTree>
    <p:extLst>
      <p:ext uri="{BB962C8B-B14F-4D97-AF65-F5344CB8AC3E}">
        <p14:creationId xmlns:p14="http://schemas.microsoft.com/office/powerpoint/2010/main" val="21846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  <a:ea typeface="隶书" pitchFamily="49" charset="-122"/>
              </a:rPr>
              <a:t>本讲结束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第三讲：程序设计方法-问题分析</a:t>
            </a:r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BDD41A-9DC5-4403-8428-57A66C635EF2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3.1</a:t>
            </a:r>
            <a:r>
              <a:rPr lang="zh-CN" altLang="en-US">
                <a:ea typeface="宋体" pitchFamily="2" charset="-122"/>
              </a:rPr>
              <a:t>：算法设计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ea typeface="宋体" pitchFamily="2" charset="-122"/>
              </a:rPr>
              <a:t>解决问题</a:t>
            </a:r>
            <a:r>
              <a:rPr lang="en-US" altLang="zh-CN" sz="2800" dirty="0">
                <a:ea typeface="宋体" pitchFamily="2" charset="-122"/>
              </a:rPr>
              <a:t>3.1</a:t>
            </a:r>
            <a:r>
              <a:rPr lang="zh-CN" altLang="en-US" sz="2800" dirty="0">
                <a:ea typeface="宋体" pitchFamily="2" charset="-122"/>
              </a:rPr>
              <a:t>的解题步骤（算法一）：</a:t>
            </a:r>
          </a:p>
          <a:p>
            <a:pPr lvl="2" indent="0">
              <a:buFont typeface="Wingdings" pitchFamily="2" charset="2"/>
              <a:buNone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读入一个整数到变量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n;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e = 0.0; 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for(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=0; 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&lt;=n; 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++)</a:t>
            </a:r>
          </a:p>
          <a:p>
            <a:pPr lvl="4" indent="0"/>
            <a:r>
              <a:rPr lang="en-US" altLang="zh-CN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e = e + 1/</a:t>
            </a:r>
            <a:r>
              <a:rPr lang="en-US" altLang="zh-CN" b="1" dirty="0" err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!;</a:t>
            </a:r>
          </a:p>
          <a:p>
            <a:pPr lvl="2" indent="0">
              <a:buFont typeface="Wingdings" pitchFamily="2" charset="2"/>
              <a:buNone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值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;</a:t>
            </a:r>
          </a:p>
          <a:p>
            <a:pPr lvl="4" indent="0"/>
            <a:r>
              <a:rPr lang="en-US" altLang="zh-CN" dirty="0">
                <a:latin typeface="楷体" pitchFamily="49" charset="-122"/>
                <a:ea typeface="楷体" pitchFamily="49" charset="-122"/>
              </a:rPr>
              <a:t>    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4859338" y="2781300"/>
            <a:ext cx="3341687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e=1 + 1/1! + 1/2! + … + 1/n!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5724525" y="4221163"/>
            <a:ext cx="2592388" cy="1192212"/>
          </a:xfrm>
          <a:prstGeom prst="wedgeRoundRectCallout">
            <a:avLst>
              <a:gd name="adj1" fmla="val -103797"/>
              <a:gd name="adj2" fmla="val -106914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 b="0"/>
              <a:t>一般会考虑设置一个函数 </a:t>
            </a:r>
            <a:r>
              <a:rPr lang="en-US" altLang="zh-CN" sz="1600" b="0"/>
              <a:t>int fact(int n)</a:t>
            </a:r>
            <a:r>
              <a:rPr lang="zh-CN" altLang="en-US" sz="1600" b="0"/>
              <a:t>来计算</a:t>
            </a:r>
            <a:r>
              <a:rPr lang="en-US" altLang="zh-CN" sz="1600" b="0"/>
              <a:t>n!</a:t>
            </a:r>
            <a:r>
              <a:rPr lang="zh-CN" altLang="en-US" sz="1600" b="0"/>
              <a:t>。</a:t>
            </a:r>
            <a:endParaRPr lang="en-US" altLang="zh-CN" sz="1600" b="0"/>
          </a:p>
          <a:p>
            <a:pPr eaLnBrk="0" hangingPunct="0"/>
            <a:r>
              <a:rPr lang="zh-CN" altLang="en-US" sz="1600" b="0"/>
              <a:t>（</a:t>
            </a:r>
            <a:r>
              <a:rPr lang="zh-CN" altLang="en-US" sz="1600" b="0">
                <a:solidFill>
                  <a:srgbClr val="0000CC"/>
                </a:solidFill>
              </a:rPr>
              <a:t>这会有问题</a:t>
            </a:r>
            <a:r>
              <a:rPr lang="zh-CN" altLang="en-US" sz="1600" b="0"/>
              <a:t>）</a:t>
            </a:r>
            <a:endParaRPr lang="en-US" altLang="zh-CN" sz="1600" b="0"/>
          </a:p>
          <a:p>
            <a:pPr eaLnBrk="0" hangingPunct="0"/>
            <a:endParaRPr lang="zh-CN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7" grpId="0" animBg="1"/>
    </p:bldLst>
  </p:timing>
</p:sld>
</file>

<file path=ppt/theme/theme1.xml><?xml version="1.0" encoding="utf-8"?>
<a:theme xmlns:a="http://schemas.openxmlformats.org/drawingml/2006/main" name="BUAA2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BUAA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UA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BUAA2</Template>
  <TotalTime>21017</TotalTime>
  <Words>10063</Words>
  <Application>Microsoft Office PowerPoint</Application>
  <PresentationFormat>全屏显示(4:3)</PresentationFormat>
  <Paragraphs>1753</Paragraphs>
  <Slides>89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9" baseType="lpstr">
      <vt:lpstr>Arial Unicode MS</vt:lpstr>
      <vt:lpstr>楷体</vt:lpstr>
      <vt:lpstr>楷体_GB2312</vt:lpstr>
      <vt:lpstr>隶书</vt:lpstr>
      <vt:lpstr>宋体</vt:lpstr>
      <vt:lpstr>Arial</vt:lpstr>
      <vt:lpstr>Arial Narrow</vt:lpstr>
      <vt:lpstr>Times New Roman</vt:lpstr>
      <vt:lpstr>Wingdings</vt:lpstr>
      <vt:lpstr>BUAA2</vt:lpstr>
      <vt:lpstr>数据结构与程序设计 (Data Structure and Programming)</vt:lpstr>
      <vt:lpstr>本章目标</vt:lpstr>
      <vt:lpstr>程序设计过程</vt:lpstr>
      <vt:lpstr>结构化程序设计（structured programming）</vt:lpstr>
      <vt:lpstr>算法</vt:lpstr>
      <vt:lpstr>算法表示</vt:lpstr>
      <vt:lpstr>问题3.1: 计算e值</vt:lpstr>
      <vt:lpstr>问题3.1：问题分析</vt:lpstr>
      <vt:lpstr>问题3.1：算法设计</vt:lpstr>
      <vt:lpstr>问题3.1：代码实现</vt:lpstr>
      <vt:lpstr>问题3.1：测试</vt:lpstr>
      <vt:lpstr>问题3.1：测试结果分析</vt:lpstr>
      <vt:lpstr>数据范围与精度</vt:lpstr>
      <vt:lpstr>问题3.1：修改后的代码实现</vt:lpstr>
      <vt:lpstr>问题3.1：另一种方法</vt:lpstr>
      <vt:lpstr>问题3.1：另一种方法（代码）</vt:lpstr>
      <vt:lpstr>问题3.1</vt:lpstr>
      <vt:lpstr>问题3.1：思考*</vt:lpstr>
      <vt:lpstr>问题3.2：简易计算器</vt:lpstr>
      <vt:lpstr>问题3.2：问题分析</vt:lpstr>
      <vt:lpstr>问题3.2：算法设计</vt:lpstr>
      <vt:lpstr>问题3.2：代码实现(if -else if)</vt:lpstr>
      <vt:lpstr>另一种多路选择：switch语句</vt:lpstr>
      <vt:lpstr>多路选择：switch语句(续)</vt:lpstr>
      <vt:lpstr>问题3.2：代码实现(switch)</vt:lpstr>
      <vt:lpstr>问题3.2：另一个代码实现*</vt:lpstr>
      <vt:lpstr>问题3.2：常见问题</vt:lpstr>
      <vt:lpstr>switch与if_else if</vt:lpstr>
      <vt:lpstr>break和continue语句</vt:lpstr>
      <vt:lpstr>break和continue语句(续) *</vt:lpstr>
      <vt:lpstr>break和continue语句(续)*</vt:lpstr>
      <vt:lpstr>问题3.2：思考（一）</vt:lpstr>
      <vt:lpstr>问题3.2：思考（二）</vt:lpstr>
      <vt:lpstr>问题3.3 ：扩展字符</vt:lpstr>
      <vt:lpstr>问题3.3 ：问题分析</vt:lpstr>
      <vt:lpstr>标准输入输出：行输入输出</vt:lpstr>
      <vt:lpstr>问题3.3 ：算法设计</vt:lpstr>
      <vt:lpstr>问题3.3 ：代码实现</vt:lpstr>
      <vt:lpstr>问题3.3 ：测试</vt:lpstr>
      <vt:lpstr>问题3.3 ：常见问题及分析</vt:lpstr>
      <vt:lpstr>问题3.3 ：常见问题及分析（续）</vt:lpstr>
      <vt:lpstr>问题3.3 ：其它方法</vt:lpstr>
      <vt:lpstr>问题3.3 ：思考</vt:lpstr>
      <vt:lpstr>常用标准库函数：字符类型判断和转换*</vt:lpstr>
      <vt:lpstr>问题3.3 ：思考*</vt:lpstr>
      <vt:lpstr>问题3.4：多项式相加</vt:lpstr>
      <vt:lpstr>问题3.4：问题分析</vt:lpstr>
      <vt:lpstr>问题3.4：问题分析（续）</vt:lpstr>
      <vt:lpstr>问题3.4：问题分析（续）</vt:lpstr>
      <vt:lpstr>问题3.4：算法设计</vt:lpstr>
      <vt:lpstr>问题3.4：代码实现</vt:lpstr>
      <vt:lpstr>问题3.4：测试</vt:lpstr>
      <vt:lpstr>问题3.4：常见问题分析</vt:lpstr>
      <vt:lpstr>问题3.4：常见问题分析（续）</vt:lpstr>
      <vt:lpstr>问题3.4：思考</vt:lpstr>
      <vt:lpstr>问题3.4：思考</vt:lpstr>
      <vt:lpstr>问题3.5：超长正整数加法</vt:lpstr>
      <vt:lpstr>问题3.5：问题分析</vt:lpstr>
      <vt:lpstr>问题3.5：解题思路</vt:lpstr>
      <vt:lpstr>问题3.5：算法设计</vt:lpstr>
      <vt:lpstr>问题3.5：代码实现</vt:lpstr>
      <vt:lpstr>常用标准库函数：字符串处理*</vt:lpstr>
      <vt:lpstr>问题3.5：测试</vt:lpstr>
      <vt:lpstr>问题3.5：思考</vt:lpstr>
      <vt:lpstr>简单文件操作</vt:lpstr>
      <vt:lpstr>问题2.7：文件拷贝</vt:lpstr>
      <vt:lpstr>文件输入/输出</vt:lpstr>
      <vt:lpstr>问题2.7：代码实现</vt:lpstr>
      <vt:lpstr>问题2.7：测试</vt:lpstr>
      <vt:lpstr>问题2.7：代码实现*</vt:lpstr>
      <vt:lpstr>问题2.8：凯撒（Julius Caesar）文件加密*</vt:lpstr>
      <vt:lpstr>问题2.8：凯撒（Julius Caesar）文件加密*</vt:lpstr>
      <vt:lpstr>问题2.8：凯撒（Julius Caesar）文件加密*</vt:lpstr>
      <vt:lpstr>程序设计实践：程序设计风格(Style or Convention)</vt:lpstr>
      <vt:lpstr>程序设计风格(Style or Convention)(续)</vt:lpstr>
      <vt:lpstr>程序设计风格(Style or Convention)(续)</vt:lpstr>
      <vt:lpstr>程序设计风格(Style or Convention)(续)</vt:lpstr>
      <vt:lpstr>程序设计风格(Style or Convention)(续)</vt:lpstr>
      <vt:lpstr>程序设计实践：测试（Testing）</vt:lpstr>
      <vt:lpstr>程序设计实践：测试（Testing）</vt:lpstr>
      <vt:lpstr>程序设计实践：调试程序(Debug)</vt:lpstr>
      <vt:lpstr>调试程序(Debug)(续)：设置断点</vt:lpstr>
      <vt:lpstr>调试程序(Debug)(续)：运行并查看变量</vt:lpstr>
      <vt:lpstr>PowerPoint 演示文稿</vt:lpstr>
      <vt:lpstr>PowerPoint 演示文稿</vt:lpstr>
      <vt:lpstr>PowerPoint 演示文稿</vt:lpstr>
      <vt:lpstr>常见错误</vt:lpstr>
      <vt:lpstr>常见错误</vt:lpstr>
      <vt:lpstr>本讲结束</vt:lpstr>
    </vt:vector>
  </TitlesOfParts>
  <Company>SEI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高级语言程序设计(一) (C Programming)</dc:title>
  <dc:creator>YHH</dc:creator>
  <cp:lastModifiedBy>YHH</cp:lastModifiedBy>
  <cp:revision>449</cp:revision>
  <dcterms:created xsi:type="dcterms:W3CDTF">2005-09-01T10:12:17Z</dcterms:created>
  <dcterms:modified xsi:type="dcterms:W3CDTF">2018-03-01T06:41:46Z</dcterms:modified>
</cp:coreProperties>
</file>