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1"/>
  </p:notesMasterIdLst>
  <p:sldIdLst>
    <p:sldId id="319" r:id="rId2"/>
    <p:sldId id="258" r:id="rId3"/>
    <p:sldId id="262" r:id="rId4"/>
    <p:sldId id="301" r:id="rId5"/>
    <p:sldId id="259" r:id="rId6"/>
    <p:sldId id="263" r:id="rId7"/>
    <p:sldId id="307" r:id="rId8"/>
    <p:sldId id="260" r:id="rId9"/>
    <p:sldId id="261" r:id="rId10"/>
    <p:sldId id="264" r:id="rId11"/>
    <p:sldId id="320" r:id="rId12"/>
    <p:sldId id="296" r:id="rId13"/>
    <p:sldId id="297" r:id="rId14"/>
    <p:sldId id="298" r:id="rId15"/>
    <p:sldId id="306" r:id="rId16"/>
    <p:sldId id="299" r:id="rId17"/>
    <p:sldId id="265" r:id="rId18"/>
    <p:sldId id="316" r:id="rId19"/>
    <p:sldId id="281" r:id="rId20"/>
    <p:sldId id="302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322" r:id="rId29"/>
    <p:sldId id="323" r:id="rId30"/>
    <p:sldId id="324" r:id="rId31"/>
    <p:sldId id="325" r:id="rId32"/>
    <p:sldId id="321" r:id="rId33"/>
    <p:sldId id="282" r:id="rId34"/>
    <p:sldId id="283" r:id="rId35"/>
    <p:sldId id="280" r:id="rId36"/>
    <p:sldId id="279" r:id="rId37"/>
    <p:sldId id="284" r:id="rId38"/>
    <p:sldId id="285" r:id="rId39"/>
    <p:sldId id="286" r:id="rId40"/>
    <p:sldId id="288" r:id="rId41"/>
    <p:sldId id="308" r:id="rId42"/>
    <p:sldId id="309" r:id="rId43"/>
    <p:sldId id="310" r:id="rId44"/>
    <p:sldId id="311" r:id="rId45"/>
    <p:sldId id="312" r:id="rId46"/>
    <p:sldId id="303" r:id="rId47"/>
    <p:sldId id="289" r:id="rId48"/>
    <p:sldId id="290" r:id="rId49"/>
    <p:sldId id="291" r:id="rId50"/>
    <p:sldId id="292" r:id="rId51"/>
    <p:sldId id="266" r:id="rId52"/>
    <p:sldId id="267" r:id="rId53"/>
    <p:sldId id="268" r:id="rId54"/>
    <p:sldId id="269" r:id="rId55"/>
    <p:sldId id="293" r:id="rId56"/>
    <p:sldId id="295" r:id="rId57"/>
    <p:sldId id="270" r:id="rId58"/>
    <p:sldId id="304" r:id="rId59"/>
    <p:sldId id="305" r:id="rId6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4" end="59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6D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>
      <p:cViewPr varScale="1">
        <p:scale>
          <a:sx n="67" d="100"/>
          <a:sy n="67" d="100"/>
        </p:scale>
        <p:origin x="5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F466B29-E4A5-42C1-806A-608AA90A96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4CC3B-CE24-4CD6-AB3E-C2249609F8CD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7402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3DA85-E063-494C-AA1F-07ABF3B62045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740814-EDF9-4E43-BE1C-270FB624D6B7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BD7C25-BAC6-495B-B9B3-5C03CE98CBAB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2C348-1C6D-4258-8082-BB07AF7C41B3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5CE29A-8E59-40AA-8248-3BB095086863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F1FB7-8661-4236-A19A-9E7FD65C573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第八讲讲到位置</a:t>
            </a: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01657-EA3D-4563-A2E1-31CE968BFAFE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485CF-E33F-43CB-9C2C-35FB5BB589DA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10BAE-5811-43C6-99D0-41650CF643FD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C14C2-A118-4F9E-B54F-6EEE35CD0C69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F32A2-6DB9-4209-B715-1BA59CFA6121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C44531-DC5B-4DB4-9256-A3BE4F003216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DD738-10D3-468B-BCBF-50974486154E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F590B-C846-4FE7-A8BA-261940C1FEDA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5286E-14A8-411D-BA10-38C414C55C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2136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D98D4-7732-4F85-8FF9-F81FEA8A6DE9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7202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F22FD-96B4-4DF2-81BF-109563ACE2F8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2256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E05FB5-6E07-405C-9828-F6073CC3A5FD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8045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955ED-6313-4726-9FC8-E17156178D3A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CF30E-2797-44B1-AAED-4780A41D0285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DBAE4-7C3B-47C5-BD2E-99A73B1B1495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C31BF0-F0CC-400E-84AB-EC6C73F13B4E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B8F6A2-2FB8-472F-817C-A00E879561BF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357A4-9ACE-4844-AF8C-111DF2495ABF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2EB71-3478-4CBB-BE1E-7607B6CABC70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EFE5F-2E0E-4811-AB5A-6E60F6C72CF5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4B243A-1EAE-4AF0-AD4F-213DFA0A7ACA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第九讲结束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FC750-5435-4904-B93E-82DD4084FF02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2BE4D-60D2-49F5-BCFF-21E8317DB7AD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94028E-28FD-45C2-B780-08CFB72955F5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58C86C-471D-4F40-8B2A-7423700A74F6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7C4DAD-E12F-412E-B2E3-8257EFDE150C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93BEE-F1FE-41A7-B6CD-C5CF0782382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24F9EA-A3A9-4555-9861-246B2C8CE2CF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E45F0-14FE-473D-AAAB-4A78C71C1E5A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9B193-A5F0-44F5-B344-B341B36F3E62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5A5660-C9E7-4044-944C-A43F7131CD76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6899E-E6CD-40A6-AEB4-00974B57F6B5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D228F2-C515-40C8-BC23-B7F9A4E15F71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C9213-028A-4F73-AC2C-C8B7219E5653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064C-D034-43D4-830D-A7C64A09F8C2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CDE64-5A74-4E39-A448-AED9A03F0BF2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3CF7F-4BD6-40DC-9669-0F162BBA8AC1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BC437-22D6-4089-A3F7-CB5591381D30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E03F8A-44C7-460B-8F00-9140F0FF5590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DB578-1916-4F2D-B5F7-EEF615C260C8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9FCB0-DB96-4513-9B33-0E0C6B2DFFEE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D08D8A-3482-4BD9-9EC5-AD4D650D3CED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pPr>
              <a:defRPr/>
            </a:pPr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041650"/>
            <a:ext cx="7772400" cy="774700"/>
          </a:xfrm>
        </p:spPr>
        <p:txBody>
          <a:bodyPr>
            <a:spAutoFit/>
          </a:bodyPr>
          <a:lstStyle>
            <a:lvl1pPr algn="ctr">
              <a:defRPr sz="56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3D532-7B53-4303-81FA-1C9375D71D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1325" y="153988"/>
            <a:ext cx="2046288" cy="5849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7700" y="153988"/>
            <a:ext cx="5991225" cy="58499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38C16-FB00-4295-A020-7471B395D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1EA64-C754-4EC1-A2F7-775F478E4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06925" y="1447800"/>
            <a:ext cx="3476625" cy="22018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06925" y="3802063"/>
            <a:ext cx="3476625" cy="2201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7C651-8C91-48AA-AE94-D79943F4D3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04E8C-638B-4B2C-82B6-ECCB48FF4C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61C96-C58D-4BA0-A25D-D5E772723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6A9A5-3BB1-4250-9062-BF5B6CB09D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DC594-F0E9-45C7-9ECA-FB494EDAE4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34561-7FD2-4286-8292-0004550F02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BE7D2-B0A5-4439-9B66-D1FFF2C56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4107-5E8F-4F2E-885A-3D476211AF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76B6B-C49E-4619-89E3-489D22FE8D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pPr>
              <a:defRPr/>
            </a:pPr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9448D312-08CE-4071-B4E3-1AF25C80AC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8" descr="snap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651500" y="0"/>
            <a:ext cx="3492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 Box 9"/>
          <p:cNvSpPr txBox="1">
            <a:spLocks noChangeArrowheads="1"/>
          </p:cNvSpPr>
          <p:nvPr userDrawn="1"/>
        </p:nvSpPr>
        <p:spPr bwMode="auto">
          <a:xfrm>
            <a:off x="7164388" y="6308725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0">
                <a:solidFill>
                  <a:srgbClr val="9F9F9F"/>
                </a:solidFill>
                <a:ea typeface="隶书" pitchFamily="49" charset="-122"/>
              </a:rPr>
              <a:t>晏海华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</p:sldLayoutIdLst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79400" indent="-2794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96863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804863" indent="109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919163" indent="452438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033463" indent="795338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14906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19478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4050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2862263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772400" cy="123825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数据结构与程序设计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sz="3800" dirty="0">
                <a:ea typeface="宋体" pitchFamily="2" charset="-122"/>
              </a:rPr>
              <a:t>(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D</a:t>
            </a:r>
            <a:r>
              <a:rPr lang="en-US" altLang="zh-CN" sz="3800" dirty="0">
                <a:ea typeface="宋体" pitchFamily="2" charset="-122"/>
              </a:rPr>
              <a:t>ata 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S</a:t>
            </a:r>
            <a:r>
              <a:rPr lang="en-US" altLang="zh-CN" sz="3800" dirty="0">
                <a:ea typeface="宋体" pitchFamily="2" charset="-122"/>
              </a:rPr>
              <a:t>tructure and 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P</a:t>
            </a:r>
            <a:r>
              <a:rPr lang="en-US" altLang="zh-CN" sz="3800" dirty="0">
                <a:ea typeface="宋体" pitchFamily="2" charset="-122"/>
              </a:rPr>
              <a:t>rogramming)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2AD7DB-C0F5-47CE-A000-6348F4953C06}"/>
              </a:ext>
            </a:extLst>
          </p:cNvPr>
          <p:cNvSpPr/>
          <p:nvPr/>
        </p:nvSpPr>
        <p:spPr>
          <a:xfrm>
            <a:off x="2718520" y="5495751"/>
            <a:ext cx="3433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北航计算机学院 晏海华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7CD0DA-BADB-4DC6-B108-E7DDA34B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096" y="3559176"/>
            <a:ext cx="6400800" cy="13379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9400" indent="-2794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563" indent="-296863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804863" indent="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919163" indent="452438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1033463" indent="795338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14906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19478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24050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28622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程序设计方法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模块化</a:t>
            </a:r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算法设计</a:t>
            </a:r>
            <a:endParaRPr lang="en-US" altLang="zh-CN" sz="32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36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122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BE1663-D4DF-4151-9719-B0B1CC8B246B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4.1</a:t>
            </a:r>
            <a:r>
              <a:rPr lang="zh-CN" altLang="en-US">
                <a:ea typeface="宋体" pitchFamily="2" charset="-122"/>
              </a:rPr>
              <a:t>：测试（续）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其它考虑点：</a:t>
            </a:r>
          </a:p>
          <a:p>
            <a:pPr lvl="1"/>
            <a:r>
              <a:rPr lang="zh-CN" altLang="en-US">
                <a:ea typeface="宋体" pitchFamily="2" charset="-122"/>
              </a:rPr>
              <a:t>要查找的串在一行的头、尾</a:t>
            </a:r>
          </a:p>
          <a:p>
            <a:pPr lvl="1"/>
            <a:r>
              <a:rPr lang="zh-CN" altLang="en-US">
                <a:ea typeface="宋体" pitchFamily="2" charset="-122"/>
              </a:rPr>
              <a:t>要查找的串在文件中不存在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F1819-4708-435B-83B4-8639E24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朴素字符串查找算法性能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2AD4E0-7C8B-4382-B4BE-C8FC02FB40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3A4F97-F582-4782-A57B-48B012E501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804E8C-638B-4B2C-82B6-ECCB48FF4CF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D97CC2E-91EB-4610-B1C5-81CEDCAD1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268760"/>
            <a:ext cx="4500562" cy="3495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400" b="0" dirty="0" err="1">
                <a:latin typeface="Times New Roman" pitchFamily="18" charset="0"/>
              </a:rPr>
              <a:t>int</a:t>
            </a:r>
            <a:r>
              <a:rPr lang="en-US" altLang="zh-CN" sz="1400" b="0" dirty="0">
                <a:latin typeface="Times New Roman" pitchFamily="18" charset="0"/>
              </a:rPr>
              <a:t> index(char s[ ], char t[ ])</a:t>
            </a:r>
          </a:p>
          <a:p>
            <a:pPr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{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 err="1">
                <a:latin typeface="Times New Roman" pitchFamily="18" charset="0"/>
              </a:rPr>
              <a:t>int</a:t>
            </a:r>
            <a:r>
              <a:rPr lang="en-US" altLang="zh-CN" sz="1400" b="0" dirty="0">
                <a:latin typeface="Times New Roman" pitchFamily="18" charset="0"/>
              </a:rPr>
              <a:t> 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, j, k;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for(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 =0; s[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] != ‘\0’; 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++){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for(j=</a:t>
            </a:r>
            <a:r>
              <a:rPr lang="en-US" altLang="zh-CN" sz="1400" b="0" dirty="0" err="1">
                <a:latin typeface="Times New Roman" pitchFamily="18" charset="0"/>
              </a:rPr>
              <a:t>i,k</a:t>
            </a:r>
            <a:r>
              <a:rPr lang="en-US" altLang="zh-CN" sz="1400" b="0" dirty="0">
                <a:latin typeface="Times New Roman" pitchFamily="18" charset="0"/>
              </a:rPr>
              <a:t>=0;t[k]!=‘\0’&amp;&amp;s[j]==t[k]; j++,k++)</a:t>
            </a:r>
          </a:p>
          <a:p>
            <a:pPr lvl="3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;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if(t[k] == ‘\0’)</a:t>
            </a:r>
          </a:p>
          <a:p>
            <a:pPr lvl="3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return ( 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);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}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return ( -1);</a:t>
            </a:r>
          </a:p>
          <a:p>
            <a:pPr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}</a:t>
            </a:r>
          </a:p>
        </p:txBody>
      </p:sp>
      <p:grpSp>
        <p:nvGrpSpPr>
          <p:cNvPr id="7" name="Group 189">
            <a:extLst>
              <a:ext uri="{FF2B5EF4-FFF2-40B4-BE49-F238E27FC236}">
                <a16:creationId xmlns:a16="http://schemas.microsoft.com/office/drawing/2014/main" id="{8062216A-0760-439D-8DC0-8CE85A2FEEFE}"/>
              </a:ext>
            </a:extLst>
          </p:cNvPr>
          <p:cNvGrpSpPr>
            <a:grpSpLocks/>
          </p:cNvGrpSpPr>
          <p:nvPr/>
        </p:nvGrpSpPr>
        <p:grpSpPr bwMode="auto">
          <a:xfrm>
            <a:off x="5277895" y="3016593"/>
            <a:ext cx="3408362" cy="805033"/>
            <a:chOff x="1020" y="3521"/>
            <a:chExt cx="2147" cy="431"/>
          </a:xfrm>
        </p:grpSpPr>
        <p:sp>
          <p:nvSpPr>
            <p:cNvPr id="8" name="Rectangle 186">
              <a:extLst>
                <a:ext uri="{FF2B5EF4-FFF2-40B4-BE49-F238E27FC236}">
                  <a16:creationId xmlns:a16="http://schemas.microsoft.com/office/drawing/2014/main" id="{3F25015A-94B1-4931-B2D1-7E6C7D173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521"/>
              <a:ext cx="1950" cy="408"/>
            </a:xfrm>
            <a:prstGeom prst="rect">
              <a:avLst/>
            </a:prstGeom>
            <a:solidFill>
              <a:srgbClr val="00CCFF"/>
            </a:solidFill>
            <a:ln w="12700" cap="sq">
              <a:noFill/>
              <a:miter lim="800000"/>
              <a:headEnd/>
              <a:tailEnd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9" name="Text Box 187">
              <a:extLst>
                <a:ext uri="{FF2B5EF4-FFF2-40B4-BE49-F238E27FC236}">
                  <a16:creationId xmlns:a16="http://schemas.microsoft.com/office/drawing/2014/main" id="{328CE70B-90C5-42FC-9A49-BC6EFC053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3536"/>
              <a:ext cx="1334" cy="3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endParaRPr lang="en-US" altLang="zh-CN" sz="2500" b="1" dirty="0">
                <a:solidFill>
                  <a:srgbClr val="00007A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2500" b="1" dirty="0">
                  <a:solidFill>
                    <a:srgbClr val="00007A"/>
                  </a:solidFill>
                  <a:latin typeface="Times New Roman" pitchFamily="18" charset="0"/>
                </a:rPr>
                <a:t>时间复杂度为</a:t>
              </a:r>
              <a:endParaRPr lang="zh-CN" altLang="en-US" sz="2500" b="1" dirty="0">
                <a:solidFill>
                  <a:srgbClr val="00007A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Text Box 188">
              <a:extLst>
                <a:ext uri="{FF2B5EF4-FFF2-40B4-BE49-F238E27FC236}">
                  <a16:creationId xmlns:a16="http://schemas.microsoft.com/office/drawing/2014/main" id="{6542E2AE-6BBC-4472-9B5A-5A6FBBBC6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7477">
              <a:off x="2245" y="3631"/>
              <a:ext cx="922" cy="3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33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O</a:t>
              </a:r>
              <a:r>
                <a:rPr lang="en-US" altLang="zh-CN" sz="26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(n*m</a:t>
              </a:r>
              <a:r>
                <a:rPr lang="en-US" altLang="zh-CN" sz="26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)</a:t>
              </a:r>
            </a:p>
          </p:txBody>
        </p:sp>
      </p:grpSp>
      <p:sp>
        <p:nvSpPr>
          <p:cNvPr id="11" name="AutoShape 9">
            <a:extLst>
              <a:ext uri="{FF2B5EF4-FFF2-40B4-BE49-F238E27FC236}">
                <a16:creationId xmlns:a16="http://schemas.microsoft.com/office/drawing/2014/main" id="{BFB1866E-E07E-48E0-B027-54655B4F2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976" y="995363"/>
            <a:ext cx="2987824" cy="1656234"/>
          </a:xfrm>
          <a:prstGeom prst="wedgeRoundRectCallout">
            <a:avLst>
              <a:gd name="adj1" fmla="val -111776"/>
              <a:gd name="adj2" fmla="val 6344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1600" b="0" dirty="0"/>
              <a:t>显然，在最坏情况下（被查找的串不存在），该算法语句的最大执行频度为：</a:t>
            </a:r>
            <a:r>
              <a:rPr lang="en-US" altLang="zh-CN" sz="1600" b="0" dirty="0"/>
              <a:t>N*M</a:t>
            </a:r>
            <a:r>
              <a:rPr lang="zh-CN" altLang="en-US" sz="1600" b="0" dirty="0"/>
              <a:t>。</a:t>
            </a:r>
            <a:endParaRPr lang="en-US" altLang="zh-CN" sz="1600" b="0" dirty="0"/>
          </a:p>
          <a:p>
            <a:pPr>
              <a:defRPr/>
            </a:pPr>
            <a:r>
              <a:rPr lang="en-US" altLang="zh-CN" sz="1600" b="0" dirty="0"/>
              <a:t>N</a:t>
            </a:r>
            <a:r>
              <a:rPr lang="zh-CN" altLang="en-US" sz="1600" b="0" dirty="0"/>
              <a:t>为源串的长度，</a:t>
            </a:r>
            <a:r>
              <a:rPr lang="en-US" altLang="zh-CN" sz="1600" b="0" dirty="0"/>
              <a:t>M</a:t>
            </a:r>
            <a:r>
              <a:rPr lang="zh-CN" altLang="en-US" sz="1600" b="0" dirty="0"/>
              <a:t>为要查找的串的长度。</a:t>
            </a:r>
          </a:p>
        </p:txBody>
      </p:sp>
    </p:spTree>
    <p:extLst>
      <p:ext uri="{BB962C8B-B14F-4D97-AF65-F5344CB8AC3E}">
        <p14:creationId xmlns:p14="http://schemas.microsoft.com/office/powerpoint/2010/main" val="186370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133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D67B90-F7A0-435A-9E6C-F2E5111D072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4.1</a:t>
            </a:r>
            <a:r>
              <a:rPr lang="zh-CN" altLang="en-US">
                <a:ea typeface="宋体" pitchFamily="2" charset="-122"/>
              </a:rPr>
              <a:t>：思考</a:t>
            </a:r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4.1</a:t>
            </a:r>
            <a:r>
              <a:rPr lang="zh-CN" altLang="en-US" dirty="0">
                <a:ea typeface="宋体" pitchFamily="2" charset="-122"/>
              </a:rPr>
              <a:t>实现了大小写相关的字符串查找，即字符串”</a:t>
            </a:r>
            <a:r>
              <a:rPr lang="en-US" altLang="zh-CN" dirty="0">
                <a:ea typeface="宋体" pitchFamily="2" charset="-122"/>
              </a:rPr>
              <a:t>the”</a:t>
            </a:r>
            <a:r>
              <a:rPr lang="zh-CN" altLang="en-US" dirty="0">
                <a:ea typeface="宋体" pitchFamily="2" charset="-122"/>
              </a:rPr>
              <a:t>和”</a:t>
            </a:r>
            <a:r>
              <a:rPr lang="en-US" altLang="zh-CN" dirty="0">
                <a:ea typeface="宋体" pitchFamily="2" charset="-122"/>
              </a:rPr>
              <a:t>The”</a:t>
            </a:r>
            <a:r>
              <a:rPr lang="zh-CN" altLang="en-US" dirty="0">
                <a:ea typeface="宋体" pitchFamily="2" charset="-122"/>
              </a:rPr>
              <a:t>是不同字符串。请实现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大小写无关</a:t>
            </a:r>
            <a:r>
              <a:rPr lang="zh-CN" altLang="en-US" dirty="0">
                <a:ea typeface="宋体" pitchFamily="2" charset="-122"/>
              </a:rPr>
              <a:t>的字符串查找。</a:t>
            </a:r>
          </a:p>
          <a:p>
            <a:r>
              <a:rPr lang="zh-CN" altLang="en-US" dirty="0">
                <a:ea typeface="宋体" pitchFamily="2" charset="-122"/>
              </a:rPr>
              <a:t>算法分析：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3923928" y="2420938"/>
            <a:ext cx="5220072" cy="3862596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400" b="0" dirty="0" err="1">
                <a:latin typeface="Times New Roman" pitchFamily="18" charset="0"/>
              </a:rPr>
              <a:t>int</a:t>
            </a:r>
            <a:r>
              <a:rPr lang="en-US" altLang="zh-CN" sz="1400" b="0" dirty="0">
                <a:latin typeface="Times New Roman" pitchFamily="18" charset="0"/>
              </a:rPr>
              <a:t> index(char s[ ], char t[ ])</a:t>
            </a:r>
          </a:p>
          <a:p>
            <a:pPr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{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 err="1">
                <a:latin typeface="Times New Roman" pitchFamily="18" charset="0"/>
              </a:rPr>
              <a:t>int</a:t>
            </a:r>
            <a:r>
              <a:rPr lang="en-US" altLang="zh-CN" sz="1400" b="0" dirty="0">
                <a:latin typeface="Times New Roman" pitchFamily="18" charset="0"/>
              </a:rPr>
              <a:t> 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, j, k;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for(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 =0; s[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] != ‘\0’; 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++){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for(j=</a:t>
            </a:r>
            <a:r>
              <a:rPr lang="en-US" altLang="zh-CN" sz="1400" b="0" dirty="0" err="1">
                <a:latin typeface="Times New Roman" pitchFamily="18" charset="0"/>
              </a:rPr>
              <a:t>i,k</a:t>
            </a:r>
            <a:r>
              <a:rPr lang="en-US" altLang="zh-CN" sz="1400" b="0" dirty="0">
                <a:latin typeface="Times New Roman" pitchFamily="18" charset="0"/>
              </a:rPr>
              <a:t>=0;t[k]!=‘\0’&amp;&amp;</a:t>
            </a:r>
            <a:r>
              <a:rPr lang="en-US" altLang="zh-CN" sz="1400" dirty="0" err="1">
                <a:solidFill>
                  <a:srgbClr val="0000CC"/>
                </a:solidFill>
                <a:latin typeface="Times New Roman" pitchFamily="18" charset="0"/>
              </a:rPr>
              <a:t>tolower</a:t>
            </a:r>
            <a:r>
              <a:rPr lang="en-US" altLang="zh-CN" sz="1400" dirty="0">
                <a:solidFill>
                  <a:srgbClr val="0000CC"/>
                </a:solidFill>
                <a:latin typeface="Times New Roman" pitchFamily="18" charset="0"/>
              </a:rPr>
              <a:t>(s[j])== </a:t>
            </a:r>
            <a:r>
              <a:rPr lang="en-US" altLang="zh-CN" sz="1400" dirty="0" err="1">
                <a:solidFill>
                  <a:srgbClr val="0000CC"/>
                </a:solidFill>
                <a:latin typeface="Times New Roman" pitchFamily="18" charset="0"/>
              </a:rPr>
              <a:t>tolower</a:t>
            </a:r>
            <a:r>
              <a:rPr lang="en-US" altLang="zh-CN" sz="1400" dirty="0">
                <a:solidFill>
                  <a:srgbClr val="0000CC"/>
                </a:solidFill>
                <a:latin typeface="Times New Roman" pitchFamily="18" charset="0"/>
              </a:rPr>
              <a:t>(t[k])</a:t>
            </a:r>
            <a:r>
              <a:rPr lang="en-US" altLang="zh-CN" sz="1400" b="0" dirty="0">
                <a:latin typeface="Times New Roman" pitchFamily="18" charset="0"/>
              </a:rPr>
              <a:t>;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        j++,k++)</a:t>
            </a:r>
          </a:p>
          <a:p>
            <a:pPr lvl="3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;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if(t[k] == ‘\0’)</a:t>
            </a:r>
          </a:p>
          <a:p>
            <a:pPr lvl="3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return ( 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);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}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return ( -1);</a:t>
            </a:r>
          </a:p>
          <a:p>
            <a:pPr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55576" y="3284984"/>
            <a:ext cx="31683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indent="-65088">
              <a:buFont typeface="Wingdings" pitchFamily="2" charset="2"/>
              <a:buNone/>
            </a:pP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在比较字符时，可将要比较字符均转换为小写或大写即可实现大小写无关查找。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marL="1588" indent="-65088">
              <a:buFont typeface="Wingdings" pitchFamily="2" charset="2"/>
              <a:buNone/>
            </a:pPr>
            <a:endParaRPr lang="zh-CN" altLang="en-US" b="0" dirty="0">
              <a:latin typeface="楷体" pitchFamily="49" charset="-122"/>
              <a:ea typeface="楷体" pitchFamily="49" charset="-122"/>
            </a:endParaRPr>
          </a:p>
          <a:p>
            <a:pPr marL="1588" indent="-65088">
              <a:buFont typeface="Wingdings" pitchFamily="2" charset="2"/>
              <a:buNone/>
            </a:pP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设函数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char </a:t>
            </a:r>
            <a:r>
              <a:rPr lang="en-US" altLang="zh-CN" b="0" dirty="0" err="1">
                <a:latin typeface="楷体" pitchFamily="49" charset="-122"/>
                <a:ea typeface="楷体" pitchFamily="49" charset="-122"/>
              </a:rPr>
              <a:t>tolower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(char c)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用于将字符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转换为相应小写字符，则上面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index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可改为：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143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724400-2BDC-44E6-91AA-04C63028D2E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4.1</a:t>
            </a:r>
            <a:r>
              <a:rPr lang="zh-CN" altLang="en-US">
                <a:ea typeface="宋体" pitchFamily="2" charset="-122"/>
              </a:rPr>
              <a:t>：函数</a:t>
            </a:r>
            <a:r>
              <a:rPr lang="en-US" altLang="zh-CN">
                <a:ea typeface="宋体" pitchFamily="2" charset="-122"/>
              </a:rPr>
              <a:t>tolower</a:t>
            </a:r>
            <a:r>
              <a:rPr lang="zh-CN" altLang="en-US">
                <a:ea typeface="宋体" pitchFamily="2" charset="-122"/>
              </a:rPr>
              <a:t>实现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方法一：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char  </a:t>
            </a:r>
            <a:r>
              <a:rPr lang="en-US" altLang="zh-CN" sz="1400" dirty="0" err="1">
                <a:ea typeface="宋体" pitchFamily="2" charset="-122"/>
              </a:rPr>
              <a:t>tolower</a:t>
            </a:r>
            <a:r>
              <a:rPr lang="en-US" altLang="zh-CN" sz="1400" dirty="0">
                <a:ea typeface="宋体" pitchFamily="2" charset="-122"/>
              </a:rPr>
              <a:t>(char c)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	if( c &gt;=‘A’ &amp;&amp; c&lt;=‘Z’)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		return ‘a’ – ‘A’ + c;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	return c;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} </a:t>
            </a:r>
          </a:p>
          <a:p>
            <a:r>
              <a:rPr lang="zh-CN" altLang="en-US" dirty="0">
                <a:ea typeface="宋体" pitchFamily="2" charset="-122"/>
              </a:rPr>
              <a:t>方法二：对于像</a:t>
            </a:r>
            <a:r>
              <a:rPr lang="en-US" altLang="zh-CN" dirty="0" err="1">
                <a:ea typeface="宋体" pitchFamily="2" charset="-122"/>
              </a:rPr>
              <a:t>tolower</a:t>
            </a:r>
            <a:r>
              <a:rPr lang="zh-CN" altLang="en-US" dirty="0">
                <a:ea typeface="宋体" pitchFamily="2" charset="-122"/>
              </a:rPr>
              <a:t>这样功能简单的函数，可以用宏函数来实现。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CC"/>
                </a:solidFill>
                <a:ea typeface="宋体" pitchFamily="2" charset="-122"/>
              </a:rPr>
              <a:t>#define </a:t>
            </a:r>
            <a:r>
              <a:rPr lang="en-US" altLang="zh-CN" sz="1800" b="1" dirty="0" err="1">
                <a:solidFill>
                  <a:srgbClr val="0000CC"/>
                </a:solidFill>
                <a:ea typeface="宋体" pitchFamily="2" charset="-122"/>
              </a:rPr>
              <a:t>tolower</a:t>
            </a:r>
            <a:r>
              <a:rPr lang="en-US" altLang="zh-CN" sz="1800" b="1" dirty="0">
                <a:solidFill>
                  <a:srgbClr val="0000CC"/>
                </a:solidFill>
                <a:ea typeface="宋体" pitchFamily="2" charset="-122"/>
              </a:rPr>
              <a:t>(c) 	(c&gt;=‘A’&amp;&amp;c&lt;=‘Z’ ? ‘</a:t>
            </a:r>
            <a:r>
              <a:rPr lang="en-US" altLang="zh-CN" sz="1800" b="1" dirty="0" err="1">
                <a:solidFill>
                  <a:srgbClr val="0000CC"/>
                </a:solidFill>
                <a:ea typeface="宋体" pitchFamily="2" charset="-122"/>
              </a:rPr>
              <a:t>a’-’A’+c:c</a:t>
            </a:r>
            <a:r>
              <a:rPr lang="en-US" altLang="zh-CN" sz="1800" b="1" dirty="0">
                <a:solidFill>
                  <a:srgbClr val="0000CC"/>
                </a:solidFill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1536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C867F0-A123-4CB6-8A01-85013F17989A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预处理指令：</a:t>
            </a:r>
            <a:r>
              <a:rPr lang="en-US" altLang="zh-CN" dirty="0">
                <a:ea typeface="宋体" pitchFamily="2" charset="-122"/>
              </a:rPr>
              <a:t>define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12776"/>
            <a:ext cx="7105650" cy="4556125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zh-CN" altLang="en-US" sz="2000" b="0" dirty="0">
                <a:ea typeface="宋体" pitchFamily="2" charset="-122"/>
              </a:rPr>
              <a:t>用途一：</a:t>
            </a:r>
            <a:r>
              <a:rPr lang="zh-CN" altLang="en-US" sz="2000" dirty="0">
                <a:ea typeface="宋体" pitchFamily="2" charset="-122"/>
              </a:rPr>
              <a:t>定义常量</a:t>
            </a:r>
            <a:r>
              <a:rPr lang="zh-CN" altLang="en-US" sz="2000" b="0" dirty="0">
                <a:ea typeface="宋体" pitchFamily="2" charset="-122"/>
              </a:rPr>
              <a:t>，如：</a:t>
            </a:r>
            <a:r>
              <a:rPr lang="en-US" altLang="zh-CN" sz="2000" b="0" dirty="0">
                <a:ea typeface="宋体" pitchFamily="2" charset="-122"/>
              </a:rPr>
              <a:t>#define  PI 3.14159</a:t>
            </a:r>
          </a:p>
          <a:p>
            <a:pPr marL="381000" indent="-381000">
              <a:lnSpc>
                <a:spcPct val="80000"/>
              </a:lnSpc>
            </a:pPr>
            <a:r>
              <a:rPr lang="zh-CN" altLang="en-US" sz="2000" b="0" dirty="0">
                <a:ea typeface="宋体" pitchFamily="2" charset="-122"/>
              </a:rPr>
              <a:t>用途二：</a:t>
            </a:r>
            <a:r>
              <a:rPr lang="zh-CN" altLang="en-US" sz="2000" dirty="0">
                <a:ea typeface="宋体" pitchFamily="2" charset="-122"/>
              </a:rPr>
              <a:t>定义宏函数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宏定义还可带变元（参数）：</a:t>
            </a:r>
          </a:p>
          <a:p>
            <a:pPr marL="1185863" lvl="2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i="1" dirty="0">
                <a:solidFill>
                  <a:srgbClr val="0000CC"/>
                </a:solidFill>
                <a:ea typeface="宋体" pitchFamily="2" charset="-122"/>
              </a:rPr>
              <a:t>#define  </a:t>
            </a:r>
            <a:r>
              <a:rPr lang="zh-CN" altLang="en-US" sz="2000" b="1" i="1" dirty="0">
                <a:solidFill>
                  <a:srgbClr val="0000CC"/>
                </a:solidFill>
                <a:ea typeface="宋体" pitchFamily="2" charset="-122"/>
              </a:rPr>
              <a:t>标识符</a:t>
            </a:r>
            <a:r>
              <a:rPr lang="en-US" altLang="zh-CN" sz="2000" b="1" i="1" dirty="0">
                <a:solidFill>
                  <a:srgbClr val="0000CC"/>
                </a:solidFill>
                <a:ea typeface="宋体" pitchFamily="2" charset="-122"/>
              </a:rPr>
              <a:t>(</a:t>
            </a:r>
            <a:r>
              <a:rPr lang="zh-CN" altLang="en-US" sz="2000" b="1" i="1" dirty="0">
                <a:solidFill>
                  <a:srgbClr val="0000CC"/>
                </a:solidFill>
                <a:ea typeface="宋体" pitchFamily="2" charset="-122"/>
              </a:rPr>
              <a:t>参数</a:t>
            </a:r>
            <a:r>
              <a:rPr lang="en-US" altLang="zh-CN" sz="2000" b="1" i="1" dirty="0">
                <a:solidFill>
                  <a:srgbClr val="0000CC"/>
                </a:solidFill>
                <a:ea typeface="宋体" pitchFamily="2" charset="-122"/>
              </a:rPr>
              <a:t>1, </a:t>
            </a:r>
            <a:r>
              <a:rPr lang="zh-CN" altLang="en-US" sz="2000" b="1" i="1" dirty="0">
                <a:solidFill>
                  <a:srgbClr val="0000CC"/>
                </a:solidFill>
                <a:ea typeface="宋体" pitchFamily="2" charset="-122"/>
              </a:rPr>
              <a:t>参数</a:t>
            </a:r>
            <a:r>
              <a:rPr lang="en-US" altLang="zh-CN" sz="2000" b="1" i="1" dirty="0">
                <a:solidFill>
                  <a:srgbClr val="0000CC"/>
                </a:solidFill>
                <a:ea typeface="宋体" pitchFamily="2" charset="-122"/>
              </a:rPr>
              <a:t>2,…)</a:t>
            </a:r>
            <a:r>
              <a:rPr lang="zh-CN" altLang="en-US" sz="2000" b="1" i="1" dirty="0">
                <a:solidFill>
                  <a:srgbClr val="0000CC"/>
                </a:solidFill>
                <a:ea typeface="宋体" pitchFamily="2" charset="-122"/>
              </a:rPr>
              <a:t>	  单词串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如：</a:t>
            </a:r>
          </a:p>
          <a:p>
            <a:pPr marL="1185863" lvl="2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#define	max(A,B)   ((A)&gt;(B)?(A):(B))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于是语句</a:t>
            </a:r>
            <a:r>
              <a:rPr lang="en-US" altLang="zh-CN" sz="2000" dirty="0">
                <a:ea typeface="宋体" pitchFamily="2" charset="-122"/>
              </a:rPr>
              <a:t>x = max(</a:t>
            </a:r>
            <a:r>
              <a:rPr lang="en-US" altLang="zh-CN" sz="2000" dirty="0" err="1">
                <a:ea typeface="宋体" pitchFamily="2" charset="-122"/>
              </a:rPr>
              <a:t>p+q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dirty="0" err="1">
                <a:ea typeface="宋体" pitchFamily="2" charset="-122"/>
              </a:rPr>
              <a:t>r+s</a:t>
            </a:r>
            <a:r>
              <a:rPr lang="en-US" altLang="zh-CN" sz="2000" dirty="0">
                <a:ea typeface="宋体" pitchFamily="2" charset="-122"/>
              </a:rPr>
              <a:t>); </a:t>
            </a:r>
            <a:r>
              <a:rPr lang="zh-CN" altLang="en-US" sz="2000" dirty="0">
                <a:ea typeface="宋体" pitchFamily="2" charset="-122"/>
              </a:rPr>
              <a:t>被替换为：</a:t>
            </a:r>
          </a:p>
          <a:p>
            <a:pPr marL="1185863" lvl="2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x = ((</a:t>
            </a:r>
            <a:r>
              <a:rPr lang="en-US" altLang="zh-CN" sz="2000" dirty="0" err="1">
                <a:ea typeface="宋体" pitchFamily="2" charset="-122"/>
              </a:rPr>
              <a:t>p+q</a:t>
            </a:r>
            <a:r>
              <a:rPr lang="en-US" altLang="zh-CN" sz="2000" dirty="0">
                <a:ea typeface="宋体" pitchFamily="2" charset="-122"/>
              </a:rPr>
              <a:t>) &gt; (</a:t>
            </a:r>
            <a:r>
              <a:rPr lang="en-US" altLang="zh-CN" sz="2000" dirty="0" err="1">
                <a:ea typeface="宋体" pitchFamily="2" charset="-122"/>
              </a:rPr>
              <a:t>r+s</a:t>
            </a:r>
            <a:r>
              <a:rPr lang="en-US" altLang="zh-CN" sz="2000" dirty="0">
                <a:ea typeface="宋体" pitchFamily="2" charset="-122"/>
              </a:rPr>
              <a:t>) ? (</a:t>
            </a:r>
            <a:r>
              <a:rPr lang="en-US" altLang="zh-CN" sz="2000" dirty="0" err="1">
                <a:ea typeface="宋体" pitchFamily="2" charset="-122"/>
              </a:rPr>
              <a:t>p+q</a:t>
            </a:r>
            <a:r>
              <a:rPr lang="en-US" altLang="zh-CN" sz="2000" dirty="0">
                <a:ea typeface="宋体" pitchFamily="2" charset="-122"/>
              </a:rPr>
              <a:t>) : (</a:t>
            </a:r>
            <a:r>
              <a:rPr lang="en-US" altLang="zh-CN" sz="2000" dirty="0" err="1">
                <a:ea typeface="宋体" pitchFamily="2" charset="-122"/>
              </a:rPr>
              <a:t>r+s</a:t>
            </a:r>
            <a:r>
              <a:rPr lang="en-US" altLang="zh-CN" sz="2000" dirty="0">
                <a:ea typeface="宋体" pitchFamily="2" charset="-122"/>
              </a:rPr>
              <a:t>));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ea typeface="宋体" pitchFamily="2" charset="-122"/>
            </a:endParaRPr>
          </a:p>
          <a:p>
            <a:pPr marL="774700" lvl="1" indent="-3810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注意：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宏定义名与参数间不能有空格，如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max(A,B); </a:t>
            </a:r>
          </a:p>
          <a:p>
            <a:pPr marL="774700" lvl="1" indent="-381000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参数应用括号括起来，如</a:t>
            </a:r>
            <a:r>
              <a:rPr lang="en-US" altLang="zh-CN" sz="2000" dirty="0">
                <a:solidFill>
                  <a:srgbClr val="0000CC"/>
                </a:solidFill>
                <a:ea typeface="宋体" pitchFamily="2" charset="-122"/>
              </a:rPr>
              <a:t>(A)&gt;(B)?(A) : (B) </a:t>
            </a:r>
          </a:p>
          <a:p>
            <a:pPr marL="381000" indent="-381000">
              <a:lnSpc>
                <a:spcPct val="80000"/>
              </a:lnSpc>
            </a:pPr>
            <a:endParaRPr lang="en-US" altLang="zh-CN" sz="2000" dirty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202756" name="AutoShape 4"/>
          <p:cNvSpPr>
            <a:spLocks noChangeArrowheads="1"/>
          </p:cNvSpPr>
          <p:nvPr/>
        </p:nvSpPr>
        <p:spPr bwMode="auto">
          <a:xfrm>
            <a:off x="6588224" y="2996952"/>
            <a:ext cx="2232025" cy="647700"/>
          </a:xfrm>
          <a:prstGeom prst="wedgeRoundRectCallout">
            <a:avLst>
              <a:gd name="adj1" fmla="val -89018"/>
              <a:gd name="adj2" fmla="val 251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dirty="0"/>
              <a:t>?:</a:t>
            </a:r>
            <a:r>
              <a:rPr lang="zh-CN" altLang="en-US" dirty="0"/>
              <a:t>为条件运算符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2699792" y="4437112"/>
            <a:ext cx="5616624" cy="91121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342000" tIns="298800" rIns="342000" bIns="298800">
            <a:spAutoFit/>
          </a:bodyPr>
          <a:lstStyle/>
          <a:p>
            <a:r>
              <a:rPr lang="en-US" altLang="zh-CN">
                <a:solidFill>
                  <a:srgbClr val="2B02A0"/>
                </a:solidFill>
                <a:latin typeface="Times New Roman" pitchFamily="18" charset="0"/>
              </a:rPr>
              <a:t>#define isupper(c )   (c &gt;=‘A’ &amp;&amp; c&lt;=‘Z’)?1:0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  <p:bldP spid="20275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常用标准库函数：字符类型判断和转换</a:t>
            </a:r>
            <a:r>
              <a:rPr lang="en-US" altLang="zh-CN"/>
              <a:t>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ctype.h</a:t>
            </a:r>
            <a:r>
              <a:rPr lang="en-US" altLang="zh-CN" dirty="0"/>
              <a:t>&gt;</a:t>
            </a:r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isalpha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c)	</a:t>
            </a:r>
            <a:r>
              <a:rPr lang="zh-CN" altLang="en-US" dirty="0"/>
              <a:t>是否是字母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isdigit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c)	</a:t>
            </a:r>
            <a:r>
              <a:rPr lang="zh-CN" altLang="en-US" dirty="0"/>
              <a:t>是否是数字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islower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c)	</a:t>
            </a:r>
            <a:r>
              <a:rPr lang="zh-CN" altLang="en-US" dirty="0"/>
              <a:t>是否是小写字母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isupper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c)	</a:t>
            </a:r>
            <a:r>
              <a:rPr lang="zh-CN" altLang="en-US" dirty="0"/>
              <a:t>是否是大写字母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isspace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c)	</a:t>
            </a:r>
            <a:r>
              <a:rPr lang="zh-CN" altLang="en-US" dirty="0"/>
              <a:t>是否是空白字符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tolower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c)	</a:t>
            </a:r>
            <a:r>
              <a:rPr lang="zh-CN" altLang="en-US" dirty="0"/>
              <a:t>将大写字母为小写字母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toupper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c)	</a:t>
            </a:r>
            <a:r>
              <a:rPr lang="zh-CN" altLang="en-US" dirty="0"/>
              <a:t>将小写字母为大写字母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第三讲：程序设计方法-问题分析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4323B3-4FF5-4F45-AF09-0F9021E1AA6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911975" y="1340768"/>
            <a:ext cx="2232025" cy="864096"/>
          </a:xfrm>
          <a:prstGeom prst="wedgeRoundRectCallout">
            <a:avLst>
              <a:gd name="adj1" fmla="val -56927"/>
              <a:gd name="adj2" fmla="val 1163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它们都是用宏函数实现的。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1638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06ABD5-BF65-49CC-B4B0-5C2AAA5BC4FB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4.1</a:t>
            </a:r>
            <a:r>
              <a:rPr lang="zh-CN" altLang="en-US">
                <a:ea typeface="宋体" pitchFamily="2" charset="-122"/>
              </a:rPr>
              <a:t>：思考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（代码实现）</a:t>
            </a:r>
          </a:p>
        </p:txBody>
      </p:sp>
      <p:sp>
        <p:nvSpPr>
          <p:cNvPr id="203780" name="Text Box 4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196975"/>
            <a:ext cx="3698875" cy="56610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#include &lt;</a:t>
            </a:r>
            <a:r>
              <a:rPr lang="en-US" altLang="zh-CN" sz="1400" b="0" dirty="0" err="1">
                <a:ea typeface="宋体" pitchFamily="2" charset="-122"/>
              </a:rPr>
              <a:t>stdio.h</a:t>
            </a:r>
            <a:r>
              <a:rPr lang="en-US" altLang="zh-CN" sz="1400" b="0" dirty="0">
                <a:ea typeface="宋体" pitchFamily="2" charset="-122"/>
              </a:rPr>
              <a:t>&gt;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#define MAXLINE  1000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dirty="0">
                <a:solidFill>
                  <a:srgbClr val="0000CC"/>
                </a:solidFill>
                <a:ea typeface="宋体" pitchFamily="2" charset="-122"/>
              </a:rPr>
              <a:t>#define </a:t>
            </a:r>
            <a:r>
              <a:rPr lang="en-US" altLang="zh-CN" sz="1400" dirty="0" err="1">
                <a:solidFill>
                  <a:srgbClr val="0000CC"/>
                </a:solidFill>
                <a:ea typeface="宋体" pitchFamily="2" charset="-122"/>
              </a:rPr>
              <a:t>tolower</a:t>
            </a:r>
            <a:r>
              <a:rPr lang="en-US" altLang="zh-CN" sz="1400" dirty="0">
                <a:solidFill>
                  <a:srgbClr val="0000CC"/>
                </a:solidFill>
                <a:ea typeface="宋体" pitchFamily="2" charset="-122"/>
              </a:rPr>
              <a:t>(c)  (c&gt;=‘A’&amp;&amp;c&lt;=‘Z’ ? ‘</a:t>
            </a:r>
            <a:r>
              <a:rPr lang="en-US" altLang="zh-CN" sz="1400" dirty="0" err="1">
                <a:solidFill>
                  <a:srgbClr val="0000CC"/>
                </a:solidFill>
                <a:ea typeface="宋体" pitchFamily="2" charset="-122"/>
              </a:rPr>
              <a:t>a’-’A’+c:c</a:t>
            </a:r>
            <a:r>
              <a:rPr lang="en-US" altLang="zh-CN" sz="1400" dirty="0">
                <a:solidFill>
                  <a:srgbClr val="0000CC"/>
                </a:solidFill>
                <a:ea typeface="宋体" pitchFamily="2" charset="-122"/>
              </a:rPr>
              <a:t>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index(char s[ ], char t[ ]);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main( 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char filename[64], s[81], line[MAXLINE];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FILE *</a:t>
            </a:r>
            <a:r>
              <a:rPr lang="en-US" altLang="zh-CN" sz="1400" b="0" dirty="0" err="1">
                <a:ea typeface="宋体" pitchFamily="2" charset="-122"/>
              </a:rPr>
              <a:t>fp</a:t>
            </a:r>
            <a:r>
              <a:rPr lang="en-US" altLang="zh-CN" sz="1400" b="0" dirty="0">
                <a:ea typeface="宋体" pitchFamily="2" charset="-122"/>
              </a:rPr>
              <a:t>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</a:t>
            </a:r>
            <a:r>
              <a:rPr lang="en-US" altLang="zh-CN" sz="1400" b="0" dirty="0" err="1">
                <a:ea typeface="宋体" pitchFamily="2" charset="-122"/>
              </a:rPr>
              <a:t>scanf</a:t>
            </a:r>
            <a:r>
              <a:rPr lang="en-US" altLang="zh-CN" sz="1400" b="0" dirty="0">
                <a:ea typeface="宋体" pitchFamily="2" charset="-122"/>
              </a:rPr>
              <a:t>("%s", filename);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</a:t>
            </a:r>
            <a:r>
              <a:rPr lang="en-US" altLang="zh-CN" sz="1400" b="0" dirty="0" err="1">
                <a:ea typeface="宋体" pitchFamily="2" charset="-122"/>
              </a:rPr>
              <a:t>scanf</a:t>
            </a:r>
            <a:r>
              <a:rPr lang="en-US" altLang="zh-CN" sz="1400" b="0" dirty="0">
                <a:ea typeface="宋体" pitchFamily="2" charset="-122"/>
              </a:rPr>
              <a:t>("%s", s);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if((</a:t>
            </a:r>
            <a:r>
              <a:rPr lang="en-US" altLang="zh-CN" sz="1400" b="0" dirty="0" err="1">
                <a:ea typeface="宋体" pitchFamily="2" charset="-122"/>
              </a:rPr>
              <a:t>fp</a:t>
            </a:r>
            <a:r>
              <a:rPr lang="en-US" altLang="zh-CN" sz="1400" b="0" dirty="0">
                <a:ea typeface="宋体" pitchFamily="2" charset="-122"/>
              </a:rPr>
              <a:t> = </a:t>
            </a:r>
            <a:r>
              <a:rPr lang="en-US" altLang="zh-CN" sz="1400" b="0" dirty="0" err="1">
                <a:ea typeface="宋体" pitchFamily="2" charset="-122"/>
              </a:rPr>
              <a:t>fopen</a:t>
            </a:r>
            <a:r>
              <a:rPr lang="en-US" altLang="zh-CN" sz="1400" b="0" dirty="0">
                <a:ea typeface="宋体" pitchFamily="2" charset="-122"/>
              </a:rPr>
              <a:t>(filename, "r")) == NULL){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	</a:t>
            </a:r>
            <a:r>
              <a:rPr lang="en-US" altLang="zh-CN" sz="1400" b="0" dirty="0" err="1">
                <a:ea typeface="宋体" pitchFamily="2" charset="-122"/>
              </a:rPr>
              <a:t>printf</a:t>
            </a:r>
            <a:r>
              <a:rPr lang="en-US" altLang="zh-CN" sz="1400" b="0" dirty="0">
                <a:ea typeface="宋体" pitchFamily="2" charset="-122"/>
              </a:rPr>
              <a:t>("Can't open file %s!\n", filename);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	return 1;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while(</a:t>
            </a:r>
            <a:r>
              <a:rPr lang="en-US" altLang="zh-CN" sz="1400" b="0" dirty="0" err="1">
                <a:ea typeface="宋体" pitchFamily="2" charset="-122"/>
              </a:rPr>
              <a:t>fgets</a:t>
            </a:r>
            <a:r>
              <a:rPr lang="en-US" altLang="zh-CN" sz="1400" b="0" dirty="0">
                <a:ea typeface="宋体" pitchFamily="2" charset="-122"/>
              </a:rPr>
              <a:t>(line, 81, </a:t>
            </a:r>
            <a:r>
              <a:rPr lang="en-US" altLang="zh-CN" sz="1400" b="0" dirty="0" err="1">
                <a:ea typeface="宋体" pitchFamily="2" charset="-122"/>
              </a:rPr>
              <a:t>fp</a:t>
            </a:r>
            <a:r>
              <a:rPr lang="en-US" altLang="zh-CN" sz="1400" b="0" dirty="0">
                <a:ea typeface="宋体" pitchFamily="2" charset="-122"/>
              </a:rPr>
              <a:t>) != NULL)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   if(index(line, s) &gt;= 0)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       </a:t>
            </a:r>
            <a:r>
              <a:rPr lang="en-US" altLang="zh-CN" sz="1400" b="0" dirty="0" err="1">
                <a:ea typeface="宋体" pitchFamily="2" charset="-122"/>
              </a:rPr>
              <a:t>printf</a:t>
            </a:r>
            <a:r>
              <a:rPr lang="en-US" altLang="zh-CN" sz="1400" b="0" dirty="0">
                <a:ea typeface="宋体" pitchFamily="2" charset="-122"/>
              </a:rPr>
              <a:t>("%s", line);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return 0;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}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3995738" y="0"/>
            <a:ext cx="5148262" cy="381476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400" b="0" dirty="0" err="1">
                <a:latin typeface="Times New Roman" pitchFamily="18" charset="0"/>
              </a:rPr>
              <a:t>int</a:t>
            </a:r>
            <a:r>
              <a:rPr lang="en-US" altLang="zh-CN" sz="1400" b="0" dirty="0">
                <a:latin typeface="Times New Roman" pitchFamily="18" charset="0"/>
              </a:rPr>
              <a:t> index(char s[ ], char t[ ])</a:t>
            </a:r>
          </a:p>
          <a:p>
            <a:pPr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{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 err="1">
                <a:latin typeface="Times New Roman" pitchFamily="18" charset="0"/>
              </a:rPr>
              <a:t>int</a:t>
            </a:r>
            <a:r>
              <a:rPr lang="en-US" altLang="zh-CN" sz="1400" b="0" dirty="0">
                <a:latin typeface="Times New Roman" pitchFamily="18" charset="0"/>
              </a:rPr>
              <a:t> 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, j, k;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for(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 =0; s[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] != ‘\0’; 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++){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for(j=</a:t>
            </a:r>
            <a:r>
              <a:rPr lang="en-US" altLang="zh-CN" sz="1400" b="0" dirty="0" err="1">
                <a:latin typeface="Times New Roman" pitchFamily="18" charset="0"/>
              </a:rPr>
              <a:t>i,k</a:t>
            </a:r>
            <a:r>
              <a:rPr lang="en-US" altLang="zh-CN" sz="1400" b="0" dirty="0">
                <a:latin typeface="Times New Roman" pitchFamily="18" charset="0"/>
              </a:rPr>
              <a:t>=0;t[k]!=‘\0’&amp;&amp;</a:t>
            </a:r>
            <a:r>
              <a:rPr lang="en-US" altLang="zh-CN" sz="1400" dirty="0" err="1">
                <a:solidFill>
                  <a:srgbClr val="0000CC"/>
                </a:solidFill>
                <a:latin typeface="Times New Roman" pitchFamily="18" charset="0"/>
              </a:rPr>
              <a:t>tolower</a:t>
            </a:r>
            <a:r>
              <a:rPr lang="en-US" altLang="zh-CN" sz="1400" dirty="0">
                <a:solidFill>
                  <a:srgbClr val="0000CC"/>
                </a:solidFill>
                <a:latin typeface="Times New Roman" pitchFamily="18" charset="0"/>
              </a:rPr>
              <a:t>(s[j])== </a:t>
            </a:r>
            <a:r>
              <a:rPr lang="en-US" altLang="zh-CN" sz="1400" dirty="0" err="1">
                <a:solidFill>
                  <a:srgbClr val="0000CC"/>
                </a:solidFill>
                <a:latin typeface="Times New Roman" pitchFamily="18" charset="0"/>
              </a:rPr>
              <a:t>tolower</a:t>
            </a:r>
            <a:r>
              <a:rPr lang="en-US" altLang="zh-CN" sz="1400" dirty="0">
                <a:solidFill>
                  <a:srgbClr val="0000CC"/>
                </a:solidFill>
                <a:latin typeface="Times New Roman" pitchFamily="18" charset="0"/>
              </a:rPr>
              <a:t>(t[k])</a:t>
            </a:r>
            <a:r>
              <a:rPr lang="en-US" altLang="zh-CN" sz="1400" b="0" dirty="0">
                <a:latin typeface="Times New Roman" pitchFamily="18" charset="0"/>
              </a:rPr>
              <a:t>;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        j++,k++)</a:t>
            </a:r>
          </a:p>
          <a:p>
            <a:pPr lvl="3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;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if(t[k] == ‘\0’)</a:t>
            </a:r>
          </a:p>
          <a:p>
            <a:pPr lvl="3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return ( 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);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}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return ( -1);</a:t>
            </a:r>
          </a:p>
          <a:p>
            <a:pPr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3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3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3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3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3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3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3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3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3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37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37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37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37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37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37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378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1741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B1C7B1-ED32-409A-9251-C47782B380EE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4.1</a:t>
            </a:r>
            <a:r>
              <a:rPr lang="zh-CN" altLang="en-US" dirty="0">
                <a:ea typeface="宋体" pitchFamily="2" charset="-122"/>
              </a:rPr>
              <a:t>：思考</a:t>
            </a:r>
            <a:r>
              <a:rPr lang="en-US" altLang="zh-CN" dirty="0">
                <a:ea typeface="宋体" pitchFamily="2" charset="-122"/>
              </a:rPr>
              <a:t>2*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772816"/>
            <a:ext cx="7105650" cy="4735512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4.1</a:t>
            </a:r>
            <a:r>
              <a:rPr lang="zh-CN" altLang="en-US" dirty="0">
                <a:ea typeface="宋体" pitchFamily="2" charset="-122"/>
              </a:rPr>
              <a:t>中</a:t>
            </a:r>
            <a:r>
              <a:rPr lang="en-US" altLang="zh-CN" dirty="0">
                <a:ea typeface="宋体" pitchFamily="2" charset="-122"/>
              </a:rPr>
              <a:t>index</a:t>
            </a:r>
            <a:r>
              <a:rPr lang="zh-CN" altLang="en-US" dirty="0">
                <a:ea typeface="宋体" pitchFamily="2" charset="-122"/>
              </a:rPr>
              <a:t>只能查找的是子字符串的首次出现。请考虑如何查找子字符串的最后一次出现？</a:t>
            </a:r>
          </a:p>
          <a:p>
            <a:r>
              <a:rPr lang="zh-CN" altLang="en-US" dirty="0">
                <a:ea typeface="宋体" pitchFamily="2" charset="-122"/>
              </a:rPr>
              <a:t>如果要查找一个字符串在一个文件中的所有出现（如给出所有出现的行列位置），如何实现？（注意，</a:t>
            </a:r>
            <a:r>
              <a:rPr lang="en-US" altLang="zh-CN" dirty="0">
                <a:ea typeface="宋体" pitchFamily="2" charset="-122"/>
              </a:rPr>
              <a:t>index</a:t>
            </a:r>
            <a:r>
              <a:rPr lang="zh-CN" altLang="en-US" dirty="0">
                <a:ea typeface="宋体" pitchFamily="2" charset="-122"/>
              </a:rPr>
              <a:t>只能查找子字符串首次出现，如果一行中含有多个要查找的字符串怎么办？）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类似</a:t>
            </a:r>
            <a:r>
              <a:rPr lang="en-US" altLang="zh-CN" dirty="0">
                <a:ea typeface="宋体" pitchFamily="2" charset="-122"/>
              </a:rPr>
              <a:t>Office</a:t>
            </a:r>
            <a:r>
              <a:rPr lang="zh-CN" altLang="en-US" dirty="0">
                <a:ea typeface="宋体" pitchFamily="2" charset="-122"/>
              </a:rPr>
              <a:t>软件中的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查找</a:t>
            </a:r>
            <a:r>
              <a:rPr lang="zh-CN" altLang="en-US" dirty="0">
                <a:ea typeface="宋体" pitchFamily="2" charset="-122"/>
              </a:rPr>
              <a:t>功能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r>
              <a:rPr lang="zh-CN" altLang="en-US" dirty="0">
                <a:ea typeface="宋体" pitchFamily="2" charset="-122"/>
              </a:rPr>
              <a:t>在一个文件中查找给定串并用另一个替换串，如何实现？</a:t>
            </a:r>
            <a:r>
              <a:rPr lang="en-US" altLang="zh-CN" dirty="0">
                <a:ea typeface="宋体" pitchFamily="2" charset="-122"/>
              </a:rPr>
              <a:t> (Office</a:t>
            </a:r>
            <a:r>
              <a:rPr lang="zh-CN" altLang="en-US" dirty="0">
                <a:ea typeface="宋体" pitchFamily="2" charset="-122"/>
              </a:rPr>
              <a:t>软件中的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替换</a:t>
            </a:r>
            <a:r>
              <a:rPr lang="zh-CN" altLang="en-US" dirty="0">
                <a:ea typeface="宋体" pitchFamily="2" charset="-122"/>
              </a:rPr>
              <a:t>功能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r>
              <a:rPr lang="zh-CN" altLang="en-US" dirty="0">
                <a:ea typeface="宋体" pitchFamily="2" charset="-122"/>
              </a:rPr>
              <a:t>如何实现模糊查找（如</a:t>
            </a:r>
            <a:r>
              <a:rPr lang="en-US" altLang="zh-CN" dirty="0">
                <a:ea typeface="宋体" pitchFamily="2" charset="-122"/>
              </a:rPr>
              <a:t>UNIX</a:t>
            </a:r>
            <a:r>
              <a:rPr lang="zh-CN" altLang="en-US" dirty="0">
                <a:ea typeface="宋体" pitchFamily="2" charset="-122"/>
              </a:rPr>
              <a:t>命令</a:t>
            </a:r>
            <a:r>
              <a:rPr lang="en-US" altLang="zh-CN" dirty="0" err="1">
                <a:solidFill>
                  <a:srgbClr val="0000CC"/>
                </a:solidFill>
                <a:ea typeface="宋体" pitchFamily="2" charset="-122"/>
              </a:rPr>
              <a:t>grep</a:t>
            </a:r>
            <a:r>
              <a:rPr lang="zh-CN" altLang="en-US" dirty="0">
                <a:ea typeface="宋体" pitchFamily="2" charset="-122"/>
              </a:rPr>
              <a:t>），如要查找的串形式为：</a:t>
            </a:r>
            <a:r>
              <a:rPr lang="en-US" altLang="zh-CN" dirty="0" err="1">
                <a:ea typeface="宋体" pitchFamily="2" charset="-122"/>
              </a:rPr>
              <a:t>comp?ter</a:t>
            </a:r>
            <a:r>
              <a:rPr lang="en-US" altLang="zh-CN" dirty="0">
                <a:ea typeface="宋体" pitchFamily="2" charset="-122"/>
              </a:rPr>
              <a:t>, com*</a:t>
            </a:r>
            <a:r>
              <a:rPr lang="en-US" altLang="zh-CN" dirty="0" err="1">
                <a:ea typeface="宋体" pitchFamily="2" charset="-122"/>
              </a:rPr>
              <a:t>er</a:t>
            </a:r>
            <a:r>
              <a:rPr lang="en-US" altLang="zh-CN" dirty="0">
                <a:ea typeface="宋体" pitchFamily="2" charset="-122"/>
              </a:rPr>
              <a:t> (?</a:t>
            </a:r>
            <a:r>
              <a:rPr lang="zh-CN" altLang="en-US" dirty="0">
                <a:ea typeface="宋体" pitchFamily="2" charset="-122"/>
              </a:rPr>
              <a:t>单字符匹配，</a:t>
            </a:r>
            <a:r>
              <a:rPr lang="en-US" altLang="zh-CN" dirty="0">
                <a:ea typeface="宋体" pitchFamily="2" charset="-122"/>
              </a:rPr>
              <a:t>*</a:t>
            </a:r>
            <a:r>
              <a:rPr lang="zh-CN" altLang="en-US" dirty="0">
                <a:ea typeface="宋体" pitchFamily="2" charset="-122"/>
              </a:rPr>
              <a:t>多字符匹配）</a:t>
            </a:r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8050" y="0"/>
            <a:ext cx="3745950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4.1</a:t>
            </a:r>
            <a:r>
              <a:rPr lang="zh-CN" altLang="en-US" dirty="0">
                <a:ea typeface="宋体" pitchFamily="2" charset="-122"/>
              </a:rPr>
              <a:t>：思考</a:t>
            </a:r>
            <a:r>
              <a:rPr lang="en-US" altLang="zh-CN" dirty="0">
                <a:ea typeface="宋体" pitchFamily="2" charset="-122"/>
              </a:rPr>
              <a:t>3*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268761"/>
            <a:ext cx="7704856" cy="432048"/>
          </a:xfrm>
        </p:spPr>
        <p:txBody>
          <a:bodyPr/>
          <a:lstStyle/>
          <a:p>
            <a:r>
              <a:rPr lang="zh-CN" altLang="en-US" sz="2000" b="0" dirty="0"/>
              <a:t>在上例中字符串查找算法用到了两层循环，有没有更好的算法？（如</a:t>
            </a:r>
            <a:r>
              <a:rPr lang="en-US" altLang="zh-CN" sz="2000" b="0" dirty="0"/>
              <a:t>KMP</a:t>
            </a:r>
            <a:r>
              <a:rPr lang="zh-CN" altLang="en-US" sz="2000" b="0" dirty="0"/>
              <a:t>算法，将在数据结构部分介绍）</a:t>
            </a:r>
            <a:endParaRPr lang="en-US" altLang="zh-CN" sz="2000" b="0" dirty="0"/>
          </a:p>
          <a:p>
            <a:r>
              <a:rPr lang="zh-CN" altLang="en-US" sz="2000" b="0" dirty="0"/>
              <a:t>另一种</a:t>
            </a:r>
            <a:r>
              <a:rPr lang="zh-CN" altLang="en-US" sz="2000" dirty="0"/>
              <a:t>字符串查找算法</a:t>
            </a:r>
            <a:r>
              <a:rPr lang="zh-CN" altLang="en-US" sz="2000" b="0" dirty="0"/>
              <a:t>（只须一层循环）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804E8C-638B-4B2C-82B6-ECCB48FF4CF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1223628" y="2442637"/>
            <a:ext cx="7056784" cy="42780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0" dirty="0" err="1"/>
              <a:t>int</a:t>
            </a:r>
            <a:r>
              <a:rPr lang="en-US" altLang="zh-CN" sz="1600" b="0" dirty="0"/>
              <a:t> index(char s[], char t[])</a:t>
            </a:r>
          </a:p>
          <a:p>
            <a:r>
              <a:rPr lang="en-US" altLang="zh-CN" sz="1600" b="0" dirty="0"/>
              <a:t>{</a:t>
            </a:r>
          </a:p>
          <a:p>
            <a:r>
              <a:rPr lang="en-US" altLang="zh-CN" sz="1600" b="0" dirty="0"/>
              <a:t>    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</a:t>
            </a:r>
            <a:r>
              <a:rPr lang="en-US" altLang="zh-CN" sz="1600" b="0" dirty="0" err="1"/>
              <a:t>i</a:t>
            </a:r>
            <a:r>
              <a:rPr lang="en-US" altLang="zh-CN" sz="1600" b="0" dirty="0"/>
              <a:t>=0, j=0;	 //</a:t>
            </a:r>
            <a:r>
              <a:rPr lang="zh-CN" altLang="en-US" sz="1600" b="0" dirty="0"/>
              <a:t>设置查找的起始位置</a:t>
            </a:r>
            <a:endParaRPr lang="en-US" altLang="zh-CN" sz="1600" b="0" dirty="0"/>
          </a:p>
          <a:p>
            <a:r>
              <a:rPr lang="en-US" altLang="zh-CN" sz="1600" b="0" dirty="0"/>
              <a:t>    while(s[</a:t>
            </a:r>
            <a:r>
              <a:rPr lang="en-US" altLang="zh-CN" sz="1600" b="0" dirty="0" err="1"/>
              <a:t>i</a:t>
            </a:r>
            <a:r>
              <a:rPr lang="en-US" altLang="zh-CN" sz="1600" b="0" dirty="0"/>
              <a:t>] != ‘\0’ &amp;&amp; t[j] != ‘\0’) {</a:t>
            </a:r>
          </a:p>
          <a:p>
            <a:r>
              <a:rPr lang="en-US" altLang="zh-CN" sz="1600" b="0" dirty="0"/>
              <a:t>        if(s[</a:t>
            </a:r>
            <a:r>
              <a:rPr lang="en-US" altLang="zh-CN" sz="1600" b="0" dirty="0" err="1"/>
              <a:t>i</a:t>
            </a:r>
            <a:r>
              <a:rPr lang="en-US" altLang="zh-CN" sz="1600" b="0" dirty="0"/>
              <a:t>] == t[j]) {		//</a:t>
            </a:r>
            <a:r>
              <a:rPr lang="zh-CN" altLang="en-US" sz="1600" b="0" dirty="0"/>
              <a:t>若字符相等，继续查找下一个字符</a:t>
            </a:r>
            <a:endParaRPr lang="en-US" altLang="zh-CN" sz="1600" b="0" dirty="0"/>
          </a:p>
          <a:p>
            <a:r>
              <a:rPr lang="en-US" altLang="zh-CN" sz="1600" b="0" dirty="0"/>
              <a:t>            </a:t>
            </a:r>
            <a:r>
              <a:rPr lang="en-US" altLang="zh-CN" sz="1600" b="0" dirty="0" err="1"/>
              <a:t>i</a:t>
            </a:r>
            <a:r>
              <a:rPr lang="en-US" altLang="zh-CN" sz="1600" b="0" dirty="0"/>
              <a:t>++; j++;</a:t>
            </a:r>
          </a:p>
          <a:p>
            <a:r>
              <a:rPr lang="en-US" altLang="zh-CN" sz="1600" b="0" dirty="0"/>
              <a:t>        }</a:t>
            </a:r>
          </a:p>
          <a:p>
            <a:r>
              <a:rPr lang="en-US" altLang="zh-CN" sz="1600" b="0" dirty="0"/>
              <a:t>        else {	//</a:t>
            </a:r>
            <a:r>
              <a:rPr lang="zh-CN" altLang="en-US" sz="1600" b="0" dirty="0"/>
              <a:t>若字符不等，则</a:t>
            </a:r>
            <a:r>
              <a:rPr lang="en-US" altLang="zh-CN" sz="1600" b="0" dirty="0"/>
              <a:t>s</a:t>
            </a:r>
            <a:r>
              <a:rPr lang="zh-CN" altLang="en-US" sz="1600" b="0" dirty="0"/>
              <a:t>中退回到上次查找开始的下一个位置</a:t>
            </a:r>
            <a:endParaRPr lang="en-US" altLang="zh-CN" sz="1600" b="0" dirty="0"/>
          </a:p>
          <a:p>
            <a:r>
              <a:rPr lang="en-US" altLang="zh-CN" sz="1600" b="0" dirty="0"/>
              <a:t>            </a:t>
            </a:r>
            <a:r>
              <a:rPr lang="en-US" altLang="zh-CN" sz="1600" b="0" dirty="0" err="1"/>
              <a:t>i</a:t>
            </a:r>
            <a:r>
              <a:rPr lang="en-US" altLang="zh-CN" sz="1600" b="0" dirty="0"/>
              <a:t> = i-j+1;</a:t>
            </a:r>
          </a:p>
          <a:p>
            <a:r>
              <a:rPr lang="en-US" altLang="zh-CN" sz="1600" b="0" dirty="0"/>
              <a:t>            j = 0;</a:t>
            </a:r>
          </a:p>
          <a:p>
            <a:r>
              <a:rPr lang="en-US" altLang="zh-CN" sz="1600" b="0" dirty="0"/>
              <a:t>        }</a:t>
            </a:r>
          </a:p>
          <a:p>
            <a:r>
              <a:rPr lang="en-US" altLang="zh-CN" sz="1600" b="0" dirty="0"/>
              <a:t>    }</a:t>
            </a:r>
          </a:p>
          <a:p>
            <a:r>
              <a:rPr lang="en-US" altLang="zh-CN" sz="1600" b="0" dirty="0"/>
              <a:t>    if(t[j] == ‘\0’)	//</a:t>
            </a:r>
            <a:r>
              <a:rPr lang="zh-CN" altLang="en-US" sz="1600" b="0" dirty="0"/>
              <a:t>查找到字符串</a:t>
            </a:r>
            <a:r>
              <a:rPr lang="en-US" altLang="zh-CN" sz="1600" b="0" dirty="0"/>
              <a:t>t</a:t>
            </a:r>
            <a:r>
              <a:rPr lang="zh-CN" altLang="en-US" sz="1600" b="0" dirty="0"/>
              <a:t>，返回</a:t>
            </a:r>
            <a:r>
              <a:rPr lang="en-US" altLang="zh-CN" sz="1600" b="0" dirty="0"/>
              <a:t>t</a:t>
            </a:r>
            <a:r>
              <a:rPr lang="zh-CN" altLang="en-US" sz="1600" b="0" dirty="0"/>
              <a:t>在</a:t>
            </a:r>
            <a:r>
              <a:rPr lang="en-US" altLang="zh-CN" sz="1600" b="0" dirty="0"/>
              <a:t>s</a:t>
            </a:r>
            <a:r>
              <a:rPr lang="zh-CN" altLang="en-US" sz="1600" b="0" dirty="0"/>
              <a:t>中的起始位置</a:t>
            </a:r>
            <a:endParaRPr lang="en-US" altLang="zh-CN" sz="1600" b="0" dirty="0"/>
          </a:p>
          <a:p>
            <a:r>
              <a:rPr lang="en-US" altLang="zh-CN" sz="1600" b="0" dirty="0"/>
              <a:t>        return </a:t>
            </a:r>
            <a:r>
              <a:rPr lang="en-US" altLang="zh-CN" sz="1600" b="0" dirty="0" err="1"/>
              <a:t>i</a:t>
            </a:r>
            <a:r>
              <a:rPr lang="en-US" altLang="zh-CN" sz="1600" b="0" dirty="0"/>
              <a:t>-j;</a:t>
            </a:r>
          </a:p>
          <a:p>
            <a:r>
              <a:rPr lang="en-US" altLang="zh-CN" sz="1600" b="0" dirty="0"/>
              <a:t>    else</a:t>
            </a:r>
          </a:p>
          <a:p>
            <a:r>
              <a:rPr lang="en-US" altLang="zh-CN" sz="1600" b="0" dirty="0"/>
              <a:t>        return -1;</a:t>
            </a:r>
          </a:p>
          <a:p>
            <a:r>
              <a:rPr lang="en-US" altLang="zh-CN" sz="1600" b="0" dirty="0"/>
              <a:t>}</a:t>
            </a:r>
            <a:endParaRPr lang="zh-CN" alt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4B7352-1348-4A32-A79B-867AB19BDD48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4.2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196975"/>
            <a:ext cx="7105650" cy="49688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【</a:t>
            </a:r>
            <a:r>
              <a:rPr lang="zh-CN" altLang="en-US" sz="1400" dirty="0">
                <a:ea typeface="宋体" pitchFamily="2" charset="-122"/>
              </a:rPr>
              <a:t>问题描述</a:t>
            </a:r>
            <a:r>
              <a:rPr lang="en-US" altLang="zh-CN" sz="1400" dirty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400" dirty="0">
                <a:ea typeface="宋体" pitchFamily="2" charset="-122"/>
              </a:rPr>
              <a:t>某班有不超过</a:t>
            </a:r>
            <a:r>
              <a:rPr lang="en-US" altLang="zh-CN" sz="1400" dirty="0">
                <a:ea typeface="宋体" pitchFamily="2" charset="-122"/>
              </a:rPr>
              <a:t>200</a:t>
            </a:r>
            <a:r>
              <a:rPr lang="zh-CN" altLang="en-US" sz="1400" dirty="0">
                <a:ea typeface="宋体" pitchFamily="2" charset="-122"/>
              </a:rPr>
              <a:t>名的学生，从文件中输入某班学生成绩，对输入成绩按由高到低进行排序，并输出到另一个文件中。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【</a:t>
            </a:r>
            <a:r>
              <a:rPr lang="zh-CN" altLang="en-US" sz="1400" dirty="0">
                <a:ea typeface="宋体" pitchFamily="2" charset="-122"/>
              </a:rPr>
              <a:t>输入形式</a:t>
            </a:r>
            <a:r>
              <a:rPr lang="en-US" altLang="zh-CN" sz="1400" dirty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400" dirty="0">
                <a:ea typeface="宋体" pitchFamily="2" charset="-122"/>
              </a:rPr>
              <a:t>从文件</a:t>
            </a:r>
            <a:r>
              <a:rPr lang="en-US" altLang="zh-CN" sz="1400" dirty="0" err="1">
                <a:ea typeface="宋体" pitchFamily="2" charset="-122"/>
              </a:rPr>
              <a:t>scorelist.in</a:t>
            </a:r>
            <a:r>
              <a:rPr lang="zh-CN" altLang="en-US" sz="1400" dirty="0">
                <a:ea typeface="宋体" pitchFamily="2" charset="-122"/>
              </a:rPr>
              <a:t>中读入学生成绩，学生成绩以整数形式按行存放。注意，学生成绩数目不确定。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【</a:t>
            </a:r>
            <a:r>
              <a:rPr lang="zh-CN" altLang="en-US" sz="1400" dirty="0">
                <a:ea typeface="宋体" pitchFamily="2" charset="-122"/>
              </a:rPr>
              <a:t>输出形式</a:t>
            </a:r>
            <a:r>
              <a:rPr lang="en-US" altLang="zh-CN" sz="1400" dirty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400" dirty="0">
                <a:ea typeface="宋体" pitchFamily="2" charset="-122"/>
              </a:rPr>
              <a:t>将排序结果按行写到文件</a:t>
            </a:r>
            <a:r>
              <a:rPr lang="en-US" altLang="zh-CN" sz="1400" dirty="0" err="1">
                <a:ea typeface="宋体" pitchFamily="2" charset="-122"/>
              </a:rPr>
              <a:t>sorelist.out</a:t>
            </a:r>
            <a:r>
              <a:rPr lang="zh-CN" altLang="en-US" sz="1400" dirty="0">
                <a:ea typeface="宋体" pitchFamily="2" charset="-122"/>
              </a:rPr>
              <a:t>中。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【</a:t>
            </a:r>
            <a:r>
              <a:rPr lang="zh-CN" altLang="en-US" sz="1400" dirty="0">
                <a:ea typeface="宋体" pitchFamily="2" charset="-122"/>
              </a:rPr>
              <a:t>样例输入</a:t>
            </a:r>
            <a:r>
              <a:rPr lang="en-US" altLang="zh-CN" sz="1400" dirty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zh-CN" altLang="en-US" sz="1400" dirty="0">
                <a:ea typeface="宋体" pitchFamily="2" charset="-122"/>
              </a:rPr>
              <a:t>若文件</a:t>
            </a:r>
            <a:r>
              <a:rPr lang="en-US" altLang="zh-CN" sz="1400" dirty="0" err="1">
                <a:ea typeface="宋体" pitchFamily="2" charset="-122"/>
              </a:rPr>
              <a:t>scorelist.in</a:t>
            </a:r>
            <a:r>
              <a:rPr lang="zh-CN" altLang="en-US" sz="1400" dirty="0">
                <a:ea typeface="宋体" pitchFamily="2" charset="-122"/>
              </a:rPr>
              <a:t>中有如下成绩</a:t>
            </a:r>
            <a:r>
              <a:rPr lang="en-US" altLang="zh-CN" sz="1400" dirty="0">
                <a:ea typeface="宋体" pitchFamily="2" charset="-122"/>
              </a:rPr>
              <a:t>: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58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75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62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86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98</a:t>
            </a:r>
          </a:p>
          <a:p>
            <a:pPr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【</a:t>
            </a:r>
            <a:r>
              <a:rPr lang="zh-CN" altLang="en-US" sz="1400" dirty="0">
                <a:ea typeface="宋体" pitchFamily="2" charset="-122"/>
              </a:rPr>
              <a:t>样例输出</a:t>
            </a:r>
            <a:r>
              <a:rPr lang="en-US" altLang="zh-CN" sz="1400" dirty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zh-CN" altLang="en-US" sz="1400" dirty="0">
                <a:ea typeface="宋体" pitchFamily="2" charset="-122"/>
              </a:rPr>
              <a:t>程序运行结束后文件</a:t>
            </a:r>
            <a:r>
              <a:rPr lang="en-US" altLang="zh-CN" sz="1400" dirty="0" err="1">
                <a:ea typeface="宋体" pitchFamily="2" charset="-122"/>
              </a:rPr>
              <a:t>scorelist.out</a:t>
            </a:r>
            <a:r>
              <a:rPr lang="zh-CN" altLang="en-US" sz="1400" dirty="0">
                <a:ea typeface="宋体" pitchFamily="2" charset="-122"/>
              </a:rPr>
              <a:t>中内容为：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98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86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75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62</a:t>
            </a:r>
          </a:p>
          <a:p>
            <a:pPr marL="458788" lvl="1" indent="-65088">
              <a:lnSpc>
                <a:spcPts val="9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58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51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FFDCD1-7504-454F-8360-760204C1F2C8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本章目标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进一步掌握模块化设计思想</a:t>
            </a:r>
          </a:p>
          <a:p>
            <a:r>
              <a:rPr lang="zh-CN" altLang="en-US">
                <a:ea typeface="宋体" pitchFamily="2" charset="-122"/>
              </a:rPr>
              <a:t>掌握常用的数据查找及排序方法</a:t>
            </a:r>
          </a:p>
          <a:p>
            <a:r>
              <a:rPr lang="zh-CN" altLang="en-US">
                <a:ea typeface="宋体" pitchFamily="2" charset="-122"/>
              </a:rPr>
              <a:t>掌握全局变量</a:t>
            </a:r>
          </a:p>
          <a:p>
            <a:r>
              <a:rPr lang="zh-CN" altLang="en-US">
                <a:ea typeface="宋体" pitchFamily="2" charset="-122"/>
              </a:rPr>
              <a:t>了解递归程序设计思想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4.2</a:t>
            </a:r>
            <a:r>
              <a:rPr lang="zh-CN" altLang="en-US">
                <a:ea typeface="宋体" pitchFamily="2" charset="-122"/>
              </a:rPr>
              <a:t>：问题分析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977900" y="1447800"/>
            <a:ext cx="7265988" cy="4556125"/>
          </a:xfrm>
        </p:spPr>
        <p:txBody>
          <a:bodyPr/>
          <a:lstStyle/>
          <a:p>
            <a:r>
              <a:rPr lang="zh-CN" altLang="en-US" sz="1800">
                <a:ea typeface="宋体" pitchFamily="2" charset="-122"/>
              </a:rPr>
              <a:t>数据结构分析</a:t>
            </a:r>
            <a:endParaRPr lang="en-US" altLang="zh-CN" sz="1800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int  scorelist[200];  /* </a:t>
            </a:r>
            <a:r>
              <a:rPr lang="zh-CN" altLang="en-US" sz="1600">
                <a:ea typeface="宋体" pitchFamily="2" charset="-122"/>
              </a:rPr>
              <a:t>题目要求最多只有</a:t>
            </a:r>
            <a:r>
              <a:rPr lang="en-US" altLang="zh-CN" sz="1600">
                <a:ea typeface="宋体" pitchFamily="2" charset="-122"/>
              </a:rPr>
              <a:t>200</a:t>
            </a:r>
            <a:r>
              <a:rPr lang="zh-CN" altLang="en-US" sz="1600">
                <a:ea typeface="宋体" pitchFamily="2" charset="-122"/>
              </a:rPr>
              <a:t>名学生</a:t>
            </a:r>
            <a:r>
              <a:rPr lang="en-US" altLang="zh-CN" sz="1600">
                <a:ea typeface="宋体" pitchFamily="2" charset="-122"/>
              </a:rPr>
              <a:t>*/</a:t>
            </a:r>
          </a:p>
          <a:p>
            <a:r>
              <a:rPr lang="zh-CN" altLang="en-US" sz="1800">
                <a:ea typeface="宋体" pitchFamily="2" charset="-122"/>
              </a:rPr>
              <a:t>数据输入：</a:t>
            </a:r>
            <a:r>
              <a:rPr lang="zh-CN" altLang="en-US" sz="1800" b="0">
                <a:ea typeface="宋体" pitchFamily="2" charset="-122"/>
              </a:rPr>
              <a:t>如何从文件中读入数目不确定的数据（本题要求最多不超过</a:t>
            </a:r>
            <a:r>
              <a:rPr lang="en-US" altLang="zh-CN" sz="1800" b="0">
                <a:ea typeface="宋体" pitchFamily="2" charset="-122"/>
              </a:rPr>
              <a:t>200</a:t>
            </a:r>
            <a:r>
              <a:rPr lang="zh-CN" altLang="en-US" sz="1800" b="0">
                <a:ea typeface="宋体" pitchFamily="2" charset="-122"/>
              </a:rPr>
              <a:t>）？即如何判断输入结束或已读到文件尾？</a:t>
            </a:r>
            <a:endParaRPr lang="en-US" altLang="zh-CN" sz="1800" b="0">
              <a:ea typeface="宋体" pitchFamily="2" charset="-122"/>
            </a:endParaRPr>
          </a:p>
          <a:p>
            <a:pPr lvl="1"/>
            <a:r>
              <a:rPr lang="zh-CN" altLang="en-US" sz="1600">
                <a:ea typeface="宋体" pitchFamily="2" charset="-122"/>
              </a:rPr>
              <a:t>方法一：</a:t>
            </a:r>
            <a:endParaRPr lang="en-US" altLang="zh-CN" sz="1600">
              <a:ea typeface="宋体" pitchFamily="2" charset="-122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while(!</a:t>
            </a:r>
            <a:r>
              <a:rPr lang="en-US" altLang="zh-CN" sz="1600">
                <a:solidFill>
                  <a:srgbClr val="0000CC"/>
                </a:solidFill>
                <a:ea typeface="宋体" pitchFamily="2" charset="-122"/>
              </a:rPr>
              <a:t>feof</a:t>
            </a:r>
            <a:r>
              <a:rPr lang="en-US" altLang="zh-CN" sz="1600">
                <a:ea typeface="宋体" pitchFamily="2" charset="-122"/>
              </a:rPr>
              <a:t>(in</a:t>
            </a:r>
            <a:r>
              <a:rPr lang="en-US" altLang="zh-CN" sz="1200">
                <a:ea typeface="宋体" pitchFamily="2" charset="-122"/>
              </a:rPr>
              <a:t>))      /*</a:t>
            </a:r>
            <a:r>
              <a:rPr lang="zh-CN" altLang="en-US" sz="1200">
                <a:ea typeface="宋体" pitchFamily="2" charset="-122"/>
              </a:rPr>
              <a:t>函数</a:t>
            </a:r>
            <a:r>
              <a:rPr lang="en-US" altLang="zh-CN" sz="1200">
                <a:ea typeface="宋体" pitchFamily="2" charset="-122"/>
              </a:rPr>
              <a:t>feof</a:t>
            </a:r>
            <a:r>
              <a:rPr lang="zh-CN" altLang="en-US" sz="1200">
                <a:ea typeface="宋体" pitchFamily="2" charset="-122"/>
              </a:rPr>
              <a:t>用来测试是否已读写到文件尾</a:t>
            </a:r>
            <a:r>
              <a:rPr lang="en-US" altLang="zh-CN" sz="1200">
                <a:ea typeface="宋体" pitchFamily="2" charset="-122"/>
              </a:rPr>
              <a:t>,</a:t>
            </a:r>
            <a:r>
              <a:rPr lang="zh-CN" altLang="en-US" sz="1200">
                <a:ea typeface="宋体" pitchFamily="2" charset="-122"/>
              </a:rPr>
              <a:t>若到文件尾</a:t>
            </a:r>
            <a:r>
              <a:rPr lang="en-US" altLang="zh-CN" sz="1200">
                <a:ea typeface="宋体" pitchFamily="2" charset="-122"/>
              </a:rPr>
              <a:t>,</a:t>
            </a:r>
            <a:r>
              <a:rPr lang="zh-CN" altLang="en-US" sz="1200">
                <a:ea typeface="宋体" pitchFamily="2" charset="-122"/>
              </a:rPr>
              <a:t>则返回</a:t>
            </a:r>
            <a:r>
              <a:rPr lang="en-US" altLang="zh-CN" sz="1200">
                <a:ea typeface="宋体" pitchFamily="2" charset="-122"/>
              </a:rPr>
              <a:t>1,</a:t>
            </a:r>
            <a:r>
              <a:rPr lang="zh-CN" altLang="en-US" sz="1200">
                <a:ea typeface="宋体" pitchFamily="2" charset="-122"/>
              </a:rPr>
              <a:t>否则返回</a:t>
            </a:r>
            <a:r>
              <a:rPr lang="en-US" altLang="zh-CN" sz="1200">
                <a:ea typeface="宋体" pitchFamily="2" charset="-122"/>
              </a:rPr>
              <a:t>0</a:t>
            </a:r>
            <a:r>
              <a:rPr lang="zh-CN" altLang="en-US" sz="1200">
                <a:ea typeface="宋体" pitchFamily="2" charset="-122"/>
              </a:rPr>
              <a:t>。</a:t>
            </a:r>
            <a:r>
              <a:rPr lang="en-US" altLang="zh-CN" sz="1200">
                <a:ea typeface="宋体" pitchFamily="2" charset="-122"/>
              </a:rPr>
              <a:t>*/</a:t>
            </a:r>
            <a:endParaRPr lang="en-US" altLang="zh-CN" sz="1600">
              <a:ea typeface="宋体" pitchFamily="2" charset="-122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sz="1600">
                <a:ea typeface="宋体" pitchFamily="2" charset="-122"/>
              </a:rPr>
              <a:t>    </a:t>
            </a:r>
            <a:r>
              <a:rPr lang="en-US" altLang="zh-CN" sz="1600">
                <a:solidFill>
                  <a:srgbClr val="0000CC"/>
                </a:solidFill>
                <a:ea typeface="宋体" pitchFamily="2" charset="-122"/>
              </a:rPr>
              <a:t>fscanf</a:t>
            </a:r>
            <a:r>
              <a:rPr lang="en-US" altLang="zh-CN" sz="1600">
                <a:ea typeface="宋体" pitchFamily="2" charset="-122"/>
              </a:rPr>
              <a:t>(</a:t>
            </a:r>
            <a:r>
              <a:rPr lang="en-US" altLang="zh-CN" sz="1600">
                <a:solidFill>
                  <a:srgbClr val="0000CC"/>
                </a:solidFill>
                <a:ea typeface="宋体" pitchFamily="2" charset="-122"/>
              </a:rPr>
              <a:t>in</a:t>
            </a:r>
            <a:r>
              <a:rPr lang="en-US" altLang="zh-CN" sz="1600">
                <a:ea typeface="宋体" pitchFamily="2" charset="-122"/>
              </a:rPr>
              <a:t>, “%d ”, &amp;scorelist[n++]);</a:t>
            </a:r>
          </a:p>
          <a:p>
            <a:pPr lvl="1"/>
            <a:r>
              <a:rPr lang="zh-CN" altLang="en-US" sz="1600">
                <a:ea typeface="宋体" pitchFamily="2" charset="-122"/>
              </a:rPr>
              <a:t>方法二：</a:t>
            </a:r>
            <a:endParaRPr lang="en-US" altLang="zh-CN" sz="1600">
              <a:ea typeface="宋体" pitchFamily="2" charset="-122"/>
            </a:endParaRPr>
          </a:p>
          <a:p>
            <a:pPr lvl="2"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>
                <a:ea typeface="宋体" pitchFamily="2" charset="-122"/>
              </a:rPr>
              <a:t> while(fscanf(in,“%d”,&amp;scorelist[n]</a:t>
            </a:r>
            <a:r>
              <a:rPr lang="en-US" altLang="zh-CN" sz="1600">
                <a:ea typeface="宋体" pitchFamily="2" charset="-122"/>
              </a:rPr>
              <a:t> </a:t>
            </a:r>
            <a:r>
              <a:rPr lang="en-US" altLang="zh-CN" sz="1400">
                <a:solidFill>
                  <a:srgbClr val="0000CC"/>
                </a:solidFill>
                <a:ea typeface="宋体" pitchFamily="2" charset="-122"/>
              </a:rPr>
              <a:t>)&gt;0)   </a:t>
            </a:r>
            <a:r>
              <a:rPr lang="en-US" altLang="zh-CN" sz="1400">
                <a:ea typeface="宋体" pitchFamily="2" charset="-122"/>
              </a:rPr>
              <a:t>/* </a:t>
            </a:r>
            <a:r>
              <a:rPr lang="zh-CN" altLang="en-US" sz="1400">
                <a:ea typeface="宋体" pitchFamily="2" charset="-122"/>
              </a:rPr>
              <a:t>函数</a:t>
            </a:r>
            <a:r>
              <a:rPr lang="en-US" altLang="zh-CN" sz="1400">
                <a:ea typeface="宋体" pitchFamily="2" charset="-122"/>
              </a:rPr>
              <a:t>fscanf</a:t>
            </a:r>
            <a:r>
              <a:rPr lang="zh-CN" altLang="en-US" sz="1400">
                <a:ea typeface="宋体" pitchFamily="2" charset="-122"/>
              </a:rPr>
              <a:t>返回成功读入数据的个数</a:t>
            </a:r>
            <a:r>
              <a:rPr lang="en-US" altLang="zh-CN" sz="1400">
                <a:ea typeface="宋体" pitchFamily="2" charset="-122"/>
              </a:rPr>
              <a:t>*/</a:t>
            </a:r>
          </a:p>
          <a:p>
            <a:pPr lvl="2"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>
                <a:ea typeface="宋体" pitchFamily="2" charset="-122"/>
              </a:rPr>
              <a:t>     n++;</a:t>
            </a:r>
            <a:endParaRPr lang="en-US" altLang="zh-CN" sz="1600">
              <a:ea typeface="宋体" pitchFamily="2" charset="-122"/>
            </a:endParaRPr>
          </a:p>
          <a:p>
            <a:r>
              <a:rPr lang="zh-CN" altLang="en-US" sz="1800">
                <a:ea typeface="宋体" pitchFamily="2" charset="-122"/>
              </a:rPr>
              <a:t>数据处理：</a:t>
            </a:r>
            <a:r>
              <a:rPr lang="zh-CN" altLang="en-US" sz="1800" b="0">
                <a:ea typeface="宋体" pitchFamily="2" charset="-122"/>
              </a:rPr>
              <a:t>即对输入数据进行排序。单独设一个函数对整数集进行排序（模块化）。</a:t>
            </a:r>
            <a:endParaRPr lang="en-US" altLang="zh-CN" sz="1800">
              <a:ea typeface="宋体" pitchFamily="2" charset="-122"/>
            </a:endParaRPr>
          </a:p>
          <a:p>
            <a:pPr lvl="1"/>
            <a:endParaRPr lang="zh-CN" altLang="en-US" sz="2000">
              <a:ea typeface="宋体" pitchFamily="2" charset="-122"/>
            </a:endParaRPr>
          </a:p>
        </p:txBody>
      </p:sp>
      <p:sp>
        <p:nvSpPr>
          <p:cNvPr id="194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1946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E014B5-1479-4BA8-824D-FBEC9589D73A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2048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D3BD40-9C73-44A3-9E5C-5F4788F16CAC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4.2</a:t>
            </a:r>
            <a:r>
              <a:rPr lang="zh-CN" altLang="en-US">
                <a:ea typeface="宋体" pitchFamily="2" charset="-122"/>
              </a:rPr>
              <a:t>：算法分析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问题可分解为如下几个</a:t>
            </a:r>
            <a:endParaRPr lang="en-US" altLang="zh-CN" dirty="0">
              <a:ea typeface="宋体" pitchFamily="2" charset="-122"/>
            </a:endParaRPr>
          </a:p>
          <a:p>
            <a:pPr indent="-11113">
              <a:buNone/>
            </a:pPr>
            <a:r>
              <a:rPr lang="zh-CN" altLang="en-US" dirty="0">
                <a:ea typeface="宋体" pitchFamily="2" charset="-122"/>
              </a:rPr>
              <a:t>步骤：</a:t>
            </a:r>
          </a:p>
        </p:txBody>
      </p:sp>
      <p:sp>
        <p:nvSpPr>
          <p:cNvPr id="174091" name="AutoShape 11"/>
          <p:cNvSpPr>
            <a:spLocks noChangeArrowheads="1"/>
          </p:cNvSpPr>
          <p:nvPr/>
        </p:nvSpPr>
        <p:spPr bwMode="auto">
          <a:xfrm>
            <a:off x="4643438" y="908050"/>
            <a:ext cx="4500562" cy="2376488"/>
          </a:xfrm>
          <a:prstGeom prst="wedgeRoundRectCallout">
            <a:avLst>
              <a:gd name="adj1" fmla="val -58606"/>
              <a:gd name="adj2" fmla="val 683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算法：</a:t>
            </a:r>
          </a:p>
          <a:p>
            <a:pPr lvl="1"/>
            <a:r>
              <a:rPr lang="en-US" altLang="zh-CN" sz="1600" b="0"/>
              <a:t>int socrelist[NUM],n=0;</a:t>
            </a:r>
          </a:p>
          <a:p>
            <a:pPr lvl="1"/>
            <a:r>
              <a:rPr lang="en-US" altLang="zh-CN" sz="1600" b="0"/>
              <a:t>while(!</a:t>
            </a:r>
            <a:r>
              <a:rPr lang="en-US" altLang="zh-CN" sz="1600">
                <a:solidFill>
                  <a:srgbClr val="0000CC"/>
                </a:solidFill>
              </a:rPr>
              <a:t>feof</a:t>
            </a:r>
            <a:r>
              <a:rPr lang="en-US" altLang="zh-CN" sz="1600" b="0"/>
              <a:t>(in))</a:t>
            </a:r>
          </a:p>
          <a:p>
            <a:pPr lvl="1"/>
            <a:r>
              <a:rPr lang="en-US" altLang="zh-CN" sz="1600" b="0"/>
              <a:t>    </a:t>
            </a:r>
            <a:r>
              <a:rPr lang="en-US" altLang="zh-CN" sz="1600">
                <a:solidFill>
                  <a:srgbClr val="0000CC"/>
                </a:solidFill>
              </a:rPr>
              <a:t>fscanf</a:t>
            </a:r>
            <a:r>
              <a:rPr lang="en-US" altLang="zh-CN" sz="1600" b="0"/>
              <a:t>(</a:t>
            </a:r>
            <a:r>
              <a:rPr lang="en-US" altLang="zh-CN" sz="1600">
                <a:solidFill>
                  <a:srgbClr val="0000CC"/>
                </a:solidFill>
              </a:rPr>
              <a:t>in</a:t>
            </a:r>
            <a:r>
              <a:rPr lang="en-US" altLang="zh-CN" sz="1600" b="0"/>
              <a:t>, “%d”, &amp;scorelist[n++]);</a:t>
            </a:r>
          </a:p>
          <a:p>
            <a:pPr lvl="1"/>
            <a:r>
              <a:rPr lang="zh-CN" altLang="en-US" sz="1600" b="0"/>
              <a:t>函数</a:t>
            </a:r>
            <a:r>
              <a:rPr lang="en-US" altLang="zh-CN" sz="1600" b="0"/>
              <a:t>feof</a:t>
            </a:r>
            <a:r>
              <a:rPr lang="zh-CN" altLang="en-US" sz="1600" b="0"/>
              <a:t>用来测试是否已读写到文件尾</a:t>
            </a:r>
            <a:r>
              <a:rPr lang="en-US" altLang="zh-CN" sz="1600" b="0"/>
              <a:t>,</a:t>
            </a:r>
            <a:r>
              <a:rPr lang="zh-CN" altLang="en-US" sz="1600" b="0"/>
              <a:t>若到文件尾</a:t>
            </a:r>
            <a:r>
              <a:rPr lang="en-US" altLang="zh-CN" sz="1600" b="0"/>
              <a:t>,</a:t>
            </a:r>
            <a:r>
              <a:rPr lang="zh-CN" altLang="en-US" sz="1600" b="0"/>
              <a:t>则返回</a:t>
            </a:r>
            <a:r>
              <a:rPr lang="en-US" altLang="zh-CN" sz="1600" b="0"/>
              <a:t>1,</a:t>
            </a:r>
            <a:r>
              <a:rPr lang="zh-CN" altLang="en-US" sz="1600" b="0"/>
              <a:t>否则返回</a:t>
            </a:r>
            <a:r>
              <a:rPr lang="en-US" altLang="zh-CN" sz="1600" b="0"/>
              <a:t>0</a:t>
            </a:r>
            <a:r>
              <a:rPr lang="zh-CN" altLang="en-US" sz="1600" b="0"/>
              <a:t>。</a:t>
            </a:r>
          </a:p>
          <a:p>
            <a:pPr lvl="1"/>
            <a:r>
              <a:rPr lang="zh-CN" altLang="en-US" sz="1600" b="0"/>
              <a:t>函数</a:t>
            </a:r>
            <a:r>
              <a:rPr lang="en-US" altLang="zh-CN" sz="1600" b="0"/>
              <a:t>fscanf</a:t>
            </a:r>
            <a:r>
              <a:rPr lang="zh-CN" altLang="en-US" sz="1600" b="0"/>
              <a:t>用来从文件中读数据。与标准输入</a:t>
            </a:r>
            <a:r>
              <a:rPr lang="en-US" altLang="zh-CN" sz="1600" b="0"/>
              <a:t>scanf</a:t>
            </a:r>
            <a:r>
              <a:rPr lang="zh-CN" altLang="en-US" sz="1600" b="0"/>
              <a:t>不同的是第一个参数为文件指针。</a:t>
            </a:r>
            <a:endParaRPr lang="zh-CN" altLang="en-US" b="0"/>
          </a:p>
        </p:txBody>
      </p:sp>
      <p:sp>
        <p:nvSpPr>
          <p:cNvPr id="174092" name="AutoShape 12"/>
          <p:cNvSpPr>
            <a:spLocks noChangeArrowheads="1"/>
          </p:cNvSpPr>
          <p:nvPr/>
        </p:nvSpPr>
        <p:spPr bwMode="auto">
          <a:xfrm>
            <a:off x="4643438" y="4652963"/>
            <a:ext cx="4500562" cy="1871662"/>
          </a:xfrm>
          <a:prstGeom prst="wedgeRoundRectCallout">
            <a:avLst>
              <a:gd name="adj1" fmla="val -58958"/>
              <a:gd name="adj2" fmla="val -318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算法：</a:t>
            </a:r>
          </a:p>
          <a:p>
            <a:pPr lvl="1"/>
            <a:r>
              <a:rPr lang="en-US" altLang="zh-CN" b="0"/>
              <a:t>for(i=0; i&lt;n; i++)</a:t>
            </a:r>
          </a:p>
          <a:p>
            <a:pPr lvl="1"/>
            <a:r>
              <a:rPr lang="en-US" altLang="zh-CN" b="0"/>
              <a:t>    </a:t>
            </a:r>
            <a:r>
              <a:rPr lang="en-US" altLang="zh-CN">
                <a:solidFill>
                  <a:srgbClr val="0000CC"/>
                </a:solidFill>
              </a:rPr>
              <a:t>fprintf</a:t>
            </a:r>
            <a:r>
              <a:rPr lang="en-US" altLang="zh-CN" b="0"/>
              <a:t>(</a:t>
            </a:r>
            <a:r>
              <a:rPr lang="en-US" altLang="zh-CN">
                <a:solidFill>
                  <a:srgbClr val="0000CC"/>
                </a:solidFill>
              </a:rPr>
              <a:t>out</a:t>
            </a:r>
            <a:r>
              <a:rPr lang="en-US" altLang="zh-CN" b="0"/>
              <a:t>,“%d “,scorelist[i]);</a:t>
            </a:r>
          </a:p>
          <a:p>
            <a:pPr lvl="1"/>
            <a:r>
              <a:rPr lang="zh-CN" altLang="en-US" sz="1600" b="0"/>
              <a:t>函数</a:t>
            </a:r>
            <a:r>
              <a:rPr lang="en-US" altLang="zh-CN" sz="1600" b="0"/>
              <a:t>fprintf</a:t>
            </a:r>
            <a:r>
              <a:rPr lang="zh-CN" altLang="en-US" sz="1600" b="0"/>
              <a:t>用来输出数据到文件中。与标准输出</a:t>
            </a:r>
            <a:r>
              <a:rPr lang="en-US" altLang="zh-CN" sz="1600" b="0"/>
              <a:t>printf</a:t>
            </a:r>
            <a:r>
              <a:rPr lang="zh-CN" altLang="en-US" sz="1600" b="0"/>
              <a:t>不同的是第一个参数为文件指针。</a:t>
            </a:r>
          </a:p>
          <a:p>
            <a:pPr lvl="1"/>
            <a:endParaRPr lang="en-US" altLang="zh-CN" sz="1600" b="0"/>
          </a:p>
        </p:txBody>
      </p:sp>
      <p:sp>
        <p:nvSpPr>
          <p:cNvPr id="174093" name="AutoShape 13"/>
          <p:cNvSpPr>
            <a:spLocks noChangeArrowheads="1"/>
          </p:cNvSpPr>
          <p:nvPr/>
        </p:nvSpPr>
        <p:spPr bwMode="auto">
          <a:xfrm>
            <a:off x="4643438" y="2852738"/>
            <a:ext cx="4500562" cy="1800225"/>
          </a:xfrm>
          <a:prstGeom prst="wedgeRoundRectCallout">
            <a:avLst>
              <a:gd name="adj1" fmla="val -60546"/>
              <a:gd name="adj2" fmla="val 503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算法：</a:t>
            </a:r>
          </a:p>
          <a:p>
            <a:pPr lvl="1"/>
            <a:r>
              <a:rPr lang="zh-CN" altLang="en-US" b="0"/>
              <a:t>设一个函数专门用来对学生成绩进行排序，函数原型为：</a:t>
            </a:r>
          </a:p>
          <a:p>
            <a:pPr lvl="1"/>
            <a:r>
              <a:rPr lang="en-US" altLang="zh-CN" b="0"/>
              <a:t>void sortScore(int list[], int len )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79712" y="3068960"/>
            <a:ext cx="2232025" cy="2835275"/>
            <a:chOff x="1338" y="1752"/>
            <a:chExt cx="1406" cy="1786"/>
          </a:xfrm>
        </p:grpSpPr>
        <p:sp>
          <p:nvSpPr>
            <p:cNvPr id="20491" name="Text Box 5"/>
            <p:cNvSpPr txBox="1">
              <a:spLocks noChangeArrowheads="1"/>
            </p:cNvSpPr>
            <p:nvPr/>
          </p:nvSpPr>
          <p:spPr bwMode="auto">
            <a:xfrm>
              <a:off x="1338" y="2251"/>
              <a:ext cx="140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从文件中读入学生成绩</a:t>
              </a:r>
            </a:p>
          </p:txBody>
        </p:sp>
        <p:sp>
          <p:nvSpPr>
            <p:cNvPr id="20492" name="Text Box 6"/>
            <p:cNvSpPr txBox="1">
              <a:spLocks noChangeArrowheads="1"/>
            </p:cNvSpPr>
            <p:nvPr/>
          </p:nvSpPr>
          <p:spPr bwMode="auto">
            <a:xfrm>
              <a:off x="1338" y="2795"/>
              <a:ext cx="140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对学生成绩排序</a:t>
              </a:r>
            </a:p>
          </p:txBody>
        </p:sp>
        <p:sp>
          <p:nvSpPr>
            <p:cNvPr id="20493" name="Text Box 7"/>
            <p:cNvSpPr txBox="1">
              <a:spLocks noChangeArrowheads="1"/>
            </p:cNvSpPr>
            <p:nvPr/>
          </p:nvSpPr>
          <p:spPr bwMode="auto">
            <a:xfrm>
              <a:off x="1338" y="3340"/>
              <a:ext cx="140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/>
                <a:t>输出排序后成绩到文件中</a:t>
              </a:r>
            </a:p>
          </p:txBody>
        </p:sp>
        <p:sp>
          <p:nvSpPr>
            <p:cNvPr id="20494" name="Line 8"/>
            <p:cNvSpPr>
              <a:spLocks noChangeShapeType="1"/>
            </p:cNvSpPr>
            <p:nvPr/>
          </p:nvSpPr>
          <p:spPr bwMode="auto">
            <a:xfrm>
              <a:off x="1973" y="197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5" name="Line 9"/>
            <p:cNvSpPr>
              <a:spLocks noChangeShapeType="1"/>
            </p:cNvSpPr>
            <p:nvPr/>
          </p:nvSpPr>
          <p:spPr bwMode="auto">
            <a:xfrm>
              <a:off x="1973" y="247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Line 10"/>
            <p:cNvSpPr>
              <a:spLocks noChangeShapeType="1"/>
            </p:cNvSpPr>
            <p:nvPr/>
          </p:nvSpPr>
          <p:spPr bwMode="auto">
            <a:xfrm>
              <a:off x="1973" y="302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7" name="Text Box 20"/>
            <p:cNvSpPr txBox="1">
              <a:spLocks noChangeArrowheads="1"/>
            </p:cNvSpPr>
            <p:nvPr/>
          </p:nvSpPr>
          <p:spPr bwMode="auto">
            <a:xfrm>
              <a:off x="1338" y="1752"/>
              <a:ext cx="140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/>
                <a:t>打开输入</a:t>
              </a:r>
              <a:r>
                <a:rPr lang="en-US" altLang="zh-CN" sz="1600" dirty="0"/>
                <a:t>/</a:t>
              </a:r>
              <a:r>
                <a:rPr lang="zh-CN" altLang="en-US" sz="1600" dirty="0"/>
                <a:t>输出文件</a:t>
              </a:r>
            </a:p>
          </p:txBody>
        </p:sp>
      </p:grpSp>
      <p:sp>
        <p:nvSpPr>
          <p:cNvPr id="174102" name="AutoShape 22"/>
          <p:cNvSpPr>
            <a:spLocks noChangeArrowheads="1"/>
          </p:cNvSpPr>
          <p:nvPr/>
        </p:nvSpPr>
        <p:spPr bwMode="auto">
          <a:xfrm>
            <a:off x="4643438" y="0"/>
            <a:ext cx="4500562" cy="1700213"/>
          </a:xfrm>
          <a:prstGeom prst="wedgeRoundRectCallout">
            <a:avLst>
              <a:gd name="adj1" fmla="val -58606"/>
              <a:gd name="adj2" fmla="val 11536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算法：</a:t>
            </a:r>
          </a:p>
          <a:p>
            <a:pPr lvl="1"/>
            <a:r>
              <a:rPr lang="en-US" altLang="zh-CN" b="0"/>
              <a:t>FILE *in, *out;</a:t>
            </a:r>
          </a:p>
          <a:p>
            <a:pPr lvl="1"/>
            <a:r>
              <a:rPr lang="en-US" altLang="zh-CN" b="0"/>
              <a:t>in = fopen(“scorelist.in”, “</a:t>
            </a:r>
            <a:r>
              <a:rPr lang="en-US" altLang="zh-CN">
                <a:solidFill>
                  <a:srgbClr val="0000CC"/>
                </a:solidFill>
              </a:rPr>
              <a:t>r</a:t>
            </a:r>
            <a:r>
              <a:rPr lang="en-US" altLang="zh-CN" b="0"/>
              <a:t>”);</a:t>
            </a:r>
          </a:p>
          <a:p>
            <a:pPr lvl="1"/>
            <a:r>
              <a:rPr lang="en-US" altLang="zh-CN" b="0"/>
              <a:t>out = fopen(“scorelist.out”,”</a:t>
            </a:r>
            <a:r>
              <a:rPr lang="en-US" altLang="zh-CN">
                <a:solidFill>
                  <a:srgbClr val="0000CC"/>
                </a:solidFill>
              </a:rPr>
              <a:t>w</a:t>
            </a:r>
            <a:r>
              <a:rPr lang="en-US" altLang="zh-CN" b="0"/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74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1" grpId="0" animBg="1"/>
      <p:bldP spid="174092" grpId="0" animBg="1"/>
      <p:bldP spid="174093" grpId="0" animBg="1"/>
      <p:bldP spid="17410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2150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D163BD-6181-4EAD-A660-D42307D99758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 </a:t>
            </a:r>
            <a:r>
              <a:rPr lang="en-US" altLang="zh-CN">
                <a:ea typeface="宋体" pitchFamily="2" charset="-122"/>
              </a:rPr>
              <a:t>4.2</a:t>
            </a:r>
            <a:r>
              <a:rPr lang="zh-CN" altLang="en-US">
                <a:ea typeface="宋体" pitchFamily="2" charset="-122"/>
              </a:rPr>
              <a:t>：算法分析</a:t>
            </a:r>
            <a:r>
              <a:rPr lang="en-US" altLang="zh-CN">
                <a:ea typeface="宋体" pitchFamily="2" charset="-122"/>
              </a:rPr>
              <a:t>- </a:t>
            </a:r>
            <a:r>
              <a:rPr lang="zh-CN" altLang="en-US">
                <a:ea typeface="宋体" pitchFamily="2" charset="-122"/>
              </a:rPr>
              <a:t>选择排序（续）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ea typeface="宋体" pitchFamily="2" charset="-122"/>
              </a:rPr>
              <a:t>有许多经典的算法用来对数据进行排序，如选择排序（</a:t>
            </a:r>
            <a:r>
              <a:rPr lang="en-US" altLang="zh-CN" b="0" dirty="0">
                <a:ea typeface="宋体" pitchFamily="2" charset="-122"/>
              </a:rPr>
              <a:t>selection sort</a:t>
            </a:r>
            <a:r>
              <a:rPr lang="zh-CN" altLang="en-US" b="0" dirty="0">
                <a:ea typeface="宋体" pitchFamily="2" charset="-122"/>
              </a:rPr>
              <a:t>）、插入排序（</a:t>
            </a:r>
            <a:r>
              <a:rPr lang="en-US" altLang="zh-CN" b="0" dirty="0">
                <a:ea typeface="宋体" pitchFamily="2" charset="-122"/>
              </a:rPr>
              <a:t>insertion sort</a:t>
            </a:r>
            <a:r>
              <a:rPr lang="zh-CN" altLang="en-US" b="0" dirty="0">
                <a:ea typeface="宋体" pitchFamily="2" charset="-122"/>
              </a:rPr>
              <a:t>）和快速排序（</a:t>
            </a:r>
            <a:r>
              <a:rPr lang="en-US" altLang="zh-CN" b="0" dirty="0">
                <a:ea typeface="宋体" pitchFamily="2" charset="-122"/>
              </a:rPr>
              <a:t>quick sort</a:t>
            </a:r>
            <a:r>
              <a:rPr lang="zh-CN" altLang="en-US" b="0" dirty="0">
                <a:ea typeface="宋体" pitchFamily="2" charset="-122"/>
              </a:rPr>
              <a:t>）等。有关排序算法及分析主要在</a:t>
            </a:r>
            <a:r>
              <a:rPr lang="en-US" altLang="zh-CN" b="0" dirty="0">
                <a:ea typeface="宋体" pitchFamily="2" charset="-122"/>
              </a:rPr>
              <a:t>《</a:t>
            </a:r>
            <a:r>
              <a:rPr lang="zh-CN" altLang="en-US" b="0" dirty="0">
                <a:ea typeface="宋体" pitchFamily="2" charset="-122"/>
              </a:rPr>
              <a:t>数据结构</a:t>
            </a:r>
            <a:r>
              <a:rPr lang="en-US" altLang="zh-CN" b="0" dirty="0">
                <a:ea typeface="宋体" pitchFamily="2" charset="-122"/>
              </a:rPr>
              <a:t>》</a:t>
            </a:r>
            <a:r>
              <a:rPr lang="zh-CN" altLang="en-US" b="0" dirty="0">
                <a:ea typeface="宋体" pitchFamily="2" charset="-122"/>
              </a:rPr>
              <a:t>部分讲授。</a:t>
            </a:r>
          </a:p>
          <a:p>
            <a:r>
              <a:rPr lang="zh-CN" altLang="en-US" b="0" dirty="0">
                <a:ea typeface="宋体" pitchFamily="2" charset="-122"/>
              </a:rPr>
              <a:t>在本问题中将使用常用的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选择排序</a:t>
            </a:r>
            <a:r>
              <a:rPr lang="zh-CN" altLang="en-US" b="0" dirty="0">
                <a:ea typeface="宋体" pitchFamily="2" charset="-122"/>
              </a:rPr>
              <a:t>算法对学生成绩进行排序。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2253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49BB82-6DCE-4B99-B37F-F93E4497EEC6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 </a:t>
            </a:r>
            <a:r>
              <a:rPr lang="en-US" altLang="zh-CN">
                <a:ea typeface="宋体" pitchFamily="2" charset="-122"/>
              </a:rPr>
              <a:t>4.2</a:t>
            </a:r>
            <a:r>
              <a:rPr lang="zh-CN" altLang="en-US">
                <a:ea typeface="宋体" pitchFamily="2" charset="-122"/>
              </a:rPr>
              <a:t>：算法分析</a:t>
            </a:r>
            <a:r>
              <a:rPr lang="en-US" altLang="zh-CN">
                <a:ea typeface="宋体" pitchFamily="2" charset="-122"/>
              </a:rPr>
              <a:t>- </a:t>
            </a:r>
            <a:r>
              <a:rPr lang="zh-CN" altLang="en-US">
                <a:ea typeface="宋体" pitchFamily="2" charset="-122"/>
              </a:rPr>
              <a:t>选择排序（续）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ea typeface="宋体" pitchFamily="2" charset="-122"/>
              </a:rPr>
              <a:t>选择排序的核心思想是：</a:t>
            </a:r>
            <a:endParaRPr lang="en-US" altLang="zh-CN" b="0" dirty="0">
              <a:ea typeface="宋体" pitchFamily="2" charset="-122"/>
            </a:endParaRPr>
          </a:p>
          <a:p>
            <a:pPr lvl="1"/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找到数组中未排序部分的最大元素；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然后将其移到未排序部分的最前端（从大至小排序）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重复上述步骤，直到所有元素都排好序。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pPr lvl="1">
              <a:buNone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即首先在整个数组中查找最大元素，将其换到第一个位置；然后从数组中第二个元素开始查找最大元素，以此类推。下面以图示来说明：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2355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CA7D52-0169-4EDC-8DCF-7EC05802BF45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 </a:t>
            </a:r>
            <a:r>
              <a:rPr lang="en-US" altLang="zh-CN">
                <a:ea typeface="宋体" pitchFamily="2" charset="-122"/>
              </a:rPr>
              <a:t>4.2</a:t>
            </a:r>
            <a:r>
              <a:rPr lang="zh-CN" altLang="en-US">
                <a:ea typeface="宋体" pitchFamily="2" charset="-122"/>
              </a:rPr>
              <a:t>：算法分析</a:t>
            </a:r>
            <a:r>
              <a:rPr lang="en-US" altLang="zh-CN">
                <a:ea typeface="宋体" pitchFamily="2" charset="-122"/>
              </a:rPr>
              <a:t>- </a:t>
            </a:r>
            <a:r>
              <a:rPr lang="zh-CN" altLang="en-US">
                <a:ea typeface="宋体" pitchFamily="2" charset="-122"/>
              </a:rPr>
              <a:t>选择排序（续）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8175" y="1341438"/>
            <a:ext cx="4427538" cy="792162"/>
            <a:chOff x="1020" y="663"/>
            <a:chExt cx="2789" cy="499"/>
          </a:xfrm>
        </p:grpSpPr>
        <p:sp>
          <p:nvSpPr>
            <p:cNvPr id="23648" name="Rectangle 4"/>
            <p:cNvSpPr>
              <a:spLocks noChangeArrowheads="1"/>
            </p:cNvSpPr>
            <p:nvPr/>
          </p:nvSpPr>
          <p:spPr bwMode="auto">
            <a:xfrm>
              <a:off x="1020" y="890"/>
              <a:ext cx="2767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49" name="Line 5"/>
            <p:cNvSpPr>
              <a:spLocks noChangeShapeType="1"/>
            </p:cNvSpPr>
            <p:nvPr/>
          </p:nvSpPr>
          <p:spPr bwMode="auto">
            <a:xfrm>
              <a:off x="1383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0" name="Text Box 6"/>
            <p:cNvSpPr txBox="1">
              <a:spLocks noChangeArrowheads="1"/>
            </p:cNvSpPr>
            <p:nvPr/>
          </p:nvSpPr>
          <p:spPr bwMode="auto">
            <a:xfrm>
              <a:off x="1066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16</a:t>
              </a:r>
            </a:p>
          </p:txBody>
        </p:sp>
        <p:sp>
          <p:nvSpPr>
            <p:cNvPr id="23651" name="Line 7"/>
            <p:cNvSpPr>
              <a:spLocks noChangeShapeType="1"/>
            </p:cNvSpPr>
            <p:nvPr/>
          </p:nvSpPr>
          <p:spPr bwMode="auto">
            <a:xfrm>
              <a:off x="1655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2" name="Line 8"/>
            <p:cNvSpPr>
              <a:spLocks noChangeShapeType="1"/>
            </p:cNvSpPr>
            <p:nvPr/>
          </p:nvSpPr>
          <p:spPr bwMode="auto">
            <a:xfrm>
              <a:off x="1927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3" name="Line 9"/>
            <p:cNvSpPr>
              <a:spLocks noChangeShapeType="1"/>
            </p:cNvSpPr>
            <p:nvPr/>
          </p:nvSpPr>
          <p:spPr bwMode="auto">
            <a:xfrm>
              <a:off x="2200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4" name="Line 10"/>
            <p:cNvSpPr>
              <a:spLocks noChangeShapeType="1"/>
            </p:cNvSpPr>
            <p:nvPr/>
          </p:nvSpPr>
          <p:spPr bwMode="auto">
            <a:xfrm>
              <a:off x="2472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5" name="Line 11"/>
            <p:cNvSpPr>
              <a:spLocks noChangeShapeType="1"/>
            </p:cNvSpPr>
            <p:nvPr/>
          </p:nvSpPr>
          <p:spPr bwMode="auto">
            <a:xfrm>
              <a:off x="2744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6" name="Line 12"/>
            <p:cNvSpPr>
              <a:spLocks noChangeShapeType="1"/>
            </p:cNvSpPr>
            <p:nvPr/>
          </p:nvSpPr>
          <p:spPr bwMode="auto">
            <a:xfrm>
              <a:off x="2971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7" name="Line 13"/>
            <p:cNvSpPr>
              <a:spLocks noChangeShapeType="1"/>
            </p:cNvSpPr>
            <p:nvPr/>
          </p:nvSpPr>
          <p:spPr bwMode="auto">
            <a:xfrm>
              <a:off x="3243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8" name="Line 14"/>
            <p:cNvSpPr>
              <a:spLocks noChangeShapeType="1"/>
            </p:cNvSpPr>
            <p:nvPr/>
          </p:nvSpPr>
          <p:spPr bwMode="auto">
            <a:xfrm>
              <a:off x="3515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9" name="Line 15"/>
            <p:cNvSpPr>
              <a:spLocks noChangeShapeType="1"/>
            </p:cNvSpPr>
            <p:nvPr/>
          </p:nvSpPr>
          <p:spPr bwMode="auto">
            <a:xfrm>
              <a:off x="3787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60" name="Text Box 16"/>
            <p:cNvSpPr txBox="1">
              <a:spLocks noChangeArrowheads="1"/>
            </p:cNvSpPr>
            <p:nvPr/>
          </p:nvSpPr>
          <p:spPr bwMode="auto">
            <a:xfrm>
              <a:off x="1338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30</a:t>
              </a:r>
            </a:p>
          </p:txBody>
        </p:sp>
        <p:sp>
          <p:nvSpPr>
            <p:cNvPr id="23661" name="Text Box 17"/>
            <p:cNvSpPr txBox="1">
              <a:spLocks noChangeArrowheads="1"/>
            </p:cNvSpPr>
            <p:nvPr/>
          </p:nvSpPr>
          <p:spPr bwMode="auto">
            <a:xfrm>
              <a:off x="1655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24</a:t>
              </a:r>
            </a:p>
          </p:txBody>
        </p:sp>
        <p:sp>
          <p:nvSpPr>
            <p:cNvPr id="23662" name="Text Box 18"/>
            <p:cNvSpPr txBox="1">
              <a:spLocks noChangeArrowheads="1"/>
            </p:cNvSpPr>
            <p:nvPr/>
          </p:nvSpPr>
          <p:spPr bwMode="auto">
            <a:xfrm>
              <a:off x="1927" y="89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23663" name="Text Box 19"/>
            <p:cNvSpPr txBox="1">
              <a:spLocks noChangeArrowheads="1"/>
            </p:cNvSpPr>
            <p:nvPr/>
          </p:nvSpPr>
          <p:spPr bwMode="auto">
            <a:xfrm>
              <a:off x="2200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25</a:t>
              </a:r>
            </a:p>
          </p:txBody>
        </p:sp>
        <p:sp>
          <p:nvSpPr>
            <p:cNvPr id="23664" name="Text Box 20"/>
            <p:cNvSpPr txBox="1">
              <a:spLocks noChangeArrowheads="1"/>
            </p:cNvSpPr>
            <p:nvPr/>
          </p:nvSpPr>
          <p:spPr bwMode="auto">
            <a:xfrm>
              <a:off x="2426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62</a:t>
              </a:r>
            </a:p>
          </p:txBody>
        </p:sp>
        <p:sp>
          <p:nvSpPr>
            <p:cNvPr id="23665" name="Text Box 21"/>
            <p:cNvSpPr txBox="1">
              <a:spLocks noChangeArrowheads="1"/>
            </p:cNvSpPr>
            <p:nvPr/>
          </p:nvSpPr>
          <p:spPr bwMode="auto">
            <a:xfrm>
              <a:off x="2699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45</a:t>
              </a:r>
            </a:p>
          </p:txBody>
        </p:sp>
        <p:sp>
          <p:nvSpPr>
            <p:cNvPr id="23666" name="Text Box 22"/>
            <p:cNvSpPr txBox="1">
              <a:spLocks noChangeArrowheads="1"/>
            </p:cNvSpPr>
            <p:nvPr/>
          </p:nvSpPr>
          <p:spPr bwMode="auto">
            <a:xfrm>
              <a:off x="2971" y="89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23667" name="Text Box 23"/>
            <p:cNvSpPr txBox="1">
              <a:spLocks noChangeArrowheads="1"/>
            </p:cNvSpPr>
            <p:nvPr/>
          </p:nvSpPr>
          <p:spPr bwMode="auto">
            <a:xfrm>
              <a:off x="3243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65</a:t>
              </a:r>
            </a:p>
          </p:txBody>
        </p:sp>
        <p:sp>
          <p:nvSpPr>
            <p:cNvPr id="23668" name="Text Box 24"/>
            <p:cNvSpPr txBox="1">
              <a:spLocks noChangeArrowheads="1"/>
            </p:cNvSpPr>
            <p:nvPr/>
          </p:nvSpPr>
          <p:spPr bwMode="auto">
            <a:xfrm>
              <a:off x="3515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669" name="Text Box 25"/>
            <p:cNvSpPr txBox="1">
              <a:spLocks noChangeArrowheads="1"/>
            </p:cNvSpPr>
            <p:nvPr/>
          </p:nvSpPr>
          <p:spPr bwMode="auto">
            <a:xfrm>
              <a:off x="1338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3670" name="Text Box 26"/>
            <p:cNvSpPr txBox="1">
              <a:spLocks noChangeArrowheads="1"/>
            </p:cNvSpPr>
            <p:nvPr/>
          </p:nvSpPr>
          <p:spPr bwMode="auto">
            <a:xfrm>
              <a:off x="1066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23671" name="Text Box 27"/>
            <p:cNvSpPr txBox="1">
              <a:spLocks noChangeArrowheads="1"/>
            </p:cNvSpPr>
            <p:nvPr/>
          </p:nvSpPr>
          <p:spPr bwMode="auto">
            <a:xfrm>
              <a:off x="1927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3672" name="Text Box 28"/>
            <p:cNvSpPr txBox="1">
              <a:spLocks noChangeArrowheads="1"/>
            </p:cNvSpPr>
            <p:nvPr/>
          </p:nvSpPr>
          <p:spPr bwMode="auto">
            <a:xfrm>
              <a:off x="1655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3673" name="Text Box 29"/>
            <p:cNvSpPr txBox="1">
              <a:spLocks noChangeArrowheads="1"/>
            </p:cNvSpPr>
            <p:nvPr/>
          </p:nvSpPr>
          <p:spPr bwMode="auto">
            <a:xfrm>
              <a:off x="2200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23674" name="Text Box 30"/>
            <p:cNvSpPr txBox="1">
              <a:spLocks noChangeArrowheads="1"/>
            </p:cNvSpPr>
            <p:nvPr/>
          </p:nvSpPr>
          <p:spPr bwMode="auto">
            <a:xfrm>
              <a:off x="2744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23675" name="Text Box 31"/>
            <p:cNvSpPr txBox="1">
              <a:spLocks noChangeArrowheads="1"/>
            </p:cNvSpPr>
            <p:nvPr/>
          </p:nvSpPr>
          <p:spPr bwMode="auto">
            <a:xfrm>
              <a:off x="2472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23676" name="Text Box 32"/>
            <p:cNvSpPr txBox="1">
              <a:spLocks noChangeArrowheads="1"/>
            </p:cNvSpPr>
            <p:nvPr/>
          </p:nvSpPr>
          <p:spPr bwMode="auto">
            <a:xfrm>
              <a:off x="3243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23677" name="Text Box 33"/>
            <p:cNvSpPr txBox="1">
              <a:spLocks noChangeArrowheads="1"/>
            </p:cNvSpPr>
            <p:nvPr/>
          </p:nvSpPr>
          <p:spPr bwMode="auto">
            <a:xfrm>
              <a:off x="2971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23678" name="Text Box 34"/>
            <p:cNvSpPr txBox="1">
              <a:spLocks noChangeArrowheads="1"/>
            </p:cNvSpPr>
            <p:nvPr/>
          </p:nvSpPr>
          <p:spPr bwMode="auto">
            <a:xfrm>
              <a:off x="3515" y="66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9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908175" y="2112963"/>
            <a:ext cx="4392613" cy="396875"/>
            <a:chOff x="1202" y="1331"/>
            <a:chExt cx="2767" cy="250"/>
          </a:xfrm>
        </p:grpSpPr>
        <p:sp>
          <p:nvSpPr>
            <p:cNvPr id="23643" name="Line 36"/>
            <p:cNvSpPr>
              <a:spLocks noChangeShapeType="1"/>
            </p:cNvSpPr>
            <p:nvPr/>
          </p:nvSpPr>
          <p:spPr bwMode="auto">
            <a:xfrm>
              <a:off x="1202" y="138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44" name="Line 37"/>
            <p:cNvSpPr>
              <a:spLocks noChangeShapeType="1"/>
            </p:cNvSpPr>
            <p:nvPr/>
          </p:nvSpPr>
          <p:spPr bwMode="auto">
            <a:xfrm>
              <a:off x="3969" y="138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45" name="Line 38"/>
            <p:cNvSpPr>
              <a:spLocks noChangeShapeType="1"/>
            </p:cNvSpPr>
            <p:nvPr/>
          </p:nvSpPr>
          <p:spPr bwMode="auto">
            <a:xfrm flipH="1">
              <a:off x="1202" y="1480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46" name="Text Box 39"/>
            <p:cNvSpPr txBox="1">
              <a:spLocks noChangeArrowheads="1"/>
            </p:cNvSpPr>
            <p:nvPr/>
          </p:nvSpPr>
          <p:spPr bwMode="auto">
            <a:xfrm>
              <a:off x="2096" y="1331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0"/>
                <a:t>未排序</a:t>
              </a:r>
            </a:p>
          </p:txBody>
        </p:sp>
        <p:sp>
          <p:nvSpPr>
            <p:cNvPr id="23647" name="Line 40"/>
            <p:cNvSpPr>
              <a:spLocks noChangeShapeType="1"/>
            </p:cNvSpPr>
            <p:nvPr/>
          </p:nvSpPr>
          <p:spPr bwMode="auto">
            <a:xfrm>
              <a:off x="2699" y="148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7193" name="AutoShape 41"/>
          <p:cNvSpPr>
            <a:spLocks noChangeArrowheads="1"/>
          </p:cNvSpPr>
          <p:nvPr/>
        </p:nvSpPr>
        <p:spPr bwMode="auto">
          <a:xfrm>
            <a:off x="6877050" y="620713"/>
            <a:ext cx="1873250" cy="720725"/>
          </a:xfrm>
          <a:prstGeom prst="wedgeRoundRectCallout">
            <a:avLst>
              <a:gd name="adj1" fmla="val -107968"/>
              <a:gd name="adj2" fmla="val 11233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0"/>
              <a:t>最大元素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195513" y="960438"/>
            <a:ext cx="3600450" cy="668337"/>
            <a:chOff x="1383" y="605"/>
            <a:chExt cx="2268" cy="421"/>
          </a:xfrm>
        </p:grpSpPr>
        <p:sp>
          <p:nvSpPr>
            <p:cNvPr id="23638" name="Line 43"/>
            <p:cNvSpPr>
              <a:spLocks noChangeShapeType="1"/>
            </p:cNvSpPr>
            <p:nvPr/>
          </p:nvSpPr>
          <p:spPr bwMode="auto">
            <a:xfrm>
              <a:off x="1383" y="79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39" name="Line 44"/>
            <p:cNvSpPr>
              <a:spLocks noChangeShapeType="1"/>
            </p:cNvSpPr>
            <p:nvPr/>
          </p:nvSpPr>
          <p:spPr bwMode="auto">
            <a:xfrm>
              <a:off x="3606" y="79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40" name="Text Box 45"/>
            <p:cNvSpPr txBox="1">
              <a:spLocks noChangeArrowheads="1"/>
            </p:cNvSpPr>
            <p:nvPr/>
          </p:nvSpPr>
          <p:spPr bwMode="auto">
            <a:xfrm>
              <a:off x="2278" y="605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0"/>
                <a:t>交换</a:t>
              </a:r>
            </a:p>
          </p:txBody>
        </p:sp>
        <p:sp>
          <p:nvSpPr>
            <p:cNvPr id="23641" name="Line 46"/>
            <p:cNvSpPr>
              <a:spLocks noChangeShapeType="1"/>
            </p:cNvSpPr>
            <p:nvPr/>
          </p:nvSpPr>
          <p:spPr bwMode="auto">
            <a:xfrm>
              <a:off x="1383" y="799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42" name="Line 47"/>
            <p:cNvSpPr>
              <a:spLocks noChangeShapeType="1"/>
            </p:cNvSpPr>
            <p:nvPr/>
          </p:nvSpPr>
          <p:spPr bwMode="auto">
            <a:xfrm>
              <a:off x="2789" y="799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835150" y="3644900"/>
            <a:ext cx="4427538" cy="792163"/>
            <a:chOff x="1020" y="663"/>
            <a:chExt cx="2789" cy="499"/>
          </a:xfrm>
        </p:grpSpPr>
        <p:sp>
          <p:nvSpPr>
            <p:cNvPr id="23607" name="Rectangle 49"/>
            <p:cNvSpPr>
              <a:spLocks noChangeArrowheads="1"/>
            </p:cNvSpPr>
            <p:nvPr/>
          </p:nvSpPr>
          <p:spPr bwMode="auto">
            <a:xfrm>
              <a:off x="1020" y="890"/>
              <a:ext cx="2767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8" name="Line 50"/>
            <p:cNvSpPr>
              <a:spLocks noChangeShapeType="1"/>
            </p:cNvSpPr>
            <p:nvPr/>
          </p:nvSpPr>
          <p:spPr bwMode="auto">
            <a:xfrm>
              <a:off x="1383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9" name="Text Box 51"/>
            <p:cNvSpPr txBox="1">
              <a:spLocks noChangeArrowheads="1"/>
            </p:cNvSpPr>
            <p:nvPr/>
          </p:nvSpPr>
          <p:spPr bwMode="auto">
            <a:xfrm>
              <a:off x="1066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33CC"/>
                  </a:solidFill>
                </a:rPr>
                <a:t>65</a:t>
              </a:r>
            </a:p>
          </p:txBody>
        </p:sp>
        <p:sp>
          <p:nvSpPr>
            <p:cNvPr id="23610" name="Line 52"/>
            <p:cNvSpPr>
              <a:spLocks noChangeShapeType="1"/>
            </p:cNvSpPr>
            <p:nvPr/>
          </p:nvSpPr>
          <p:spPr bwMode="auto">
            <a:xfrm>
              <a:off x="1655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1" name="Line 53"/>
            <p:cNvSpPr>
              <a:spLocks noChangeShapeType="1"/>
            </p:cNvSpPr>
            <p:nvPr/>
          </p:nvSpPr>
          <p:spPr bwMode="auto">
            <a:xfrm>
              <a:off x="1927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2" name="Line 54"/>
            <p:cNvSpPr>
              <a:spLocks noChangeShapeType="1"/>
            </p:cNvSpPr>
            <p:nvPr/>
          </p:nvSpPr>
          <p:spPr bwMode="auto">
            <a:xfrm>
              <a:off x="2200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3" name="Line 55"/>
            <p:cNvSpPr>
              <a:spLocks noChangeShapeType="1"/>
            </p:cNvSpPr>
            <p:nvPr/>
          </p:nvSpPr>
          <p:spPr bwMode="auto">
            <a:xfrm>
              <a:off x="2472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4" name="Line 56"/>
            <p:cNvSpPr>
              <a:spLocks noChangeShapeType="1"/>
            </p:cNvSpPr>
            <p:nvPr/>
          </p:nvSpPr>
          <p:spPr bwMode="auto">
            <a:xfrm>
              <a:off x="2744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5" name="Line 57"/>
            <p:cNvSpPr>
              <a:spLocks noChangeShapeType="1"/>
            </p:cNvSpPr>
            <p:nvPr/>
          </p:nvSpPr>
          <p:spPr bwMode="auto">
            <a:xfrm>
              <a:off x="2971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6" name="Line 58"/>
            <p:cNvSpPr>
              <a:spLocks noChangeShapeType="1"/>
            </p:cNvSpPr>
            <p:nvPr/>
          </p:nvSpPr>
          <p:spPr bwMode="auto">
            <a:xfrm>
              <a:off x="3243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7" name="Line 59"/>
            <p:cNvSpPr>
              <a:spLocks noChangeShapeType="1"/>
            </p:cNvSpPr>
            <p:nvPr/>
          </p:nvSpPr>
          <p:spPr bwMode="auto">
            <a:xfrm>
              <a:off x="3515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8" name="Line 60"/>
            <p:cNvSpPr>
              <a:spLocks noChangeShapeType="1"/>
            </p:cNvSpPr>
            <p:nvPr/>
          </p:nvSpPr>
          <p:spPr bwMode="auto">
            <a:xfrm>
              <a:off x="3787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9" name="Text Box 61"/>
            <p:cNvSpPr txBox="1">
              <a:spLocks noChangeArrowheads="1"/>
            </p:cNvSpPr>
            <p:nvPr/>
          </p:nvSpPr>
          <p:spPr bwMode="auto">
            <a:xfrm>
              <a:off x="1338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30</a:t>
              </a:r>
            </a:p>
          </p:txBody>
        </p:sp>
        <p:sp>
          <p:nvSpPr>
            <p:cNvPr id="23620" name="Text Box 62"/>
            <p:cNvSpPr txBox="1">
              <a:spLocks noChangeArrowheads="1"/>
            </p:cNvSpPr>
            <p:nvPr/>
          </p:nvSpPr>
          <p:spPr bwMode="auto">
            <a:xfrm>
              <a:off x="1655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24</a:t>
              </a:r>
            </a:p>
          </p:txBody>
        </p:sp>
        <p:sp>
          <p:nvSpPr>
            <p:cNvPr id="23621" name="Text Box 63"/>
            <p:cNvSpPr txBox="1">
              <a:spLocks noChangeArrowheads="1"/>
            </p:cNvSpPr>
            <p:nvPr/>
          </p:nvSpPr>
          <p:spPr bwMode="auto">
            <a:xfrm>
              <a:off x="1927" y="89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23622" name="Text Box 64"/>
            <p:cNvSpPr txBox="1">
              <a:spLocks noChangeArrowheads="1"/>
            </p:cNvSpPr>
            <p:nvPr/>
          </p:nvSpPr>
          <p:spPr bwMode="auto">
            <a:xfrm>
              <a:off x="2200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25</a:t>
              </a:r>
            </a:p>
          </p:txBody>
        </p:sp>
        <p:sp>
          <p:nvSpPr>
            <p:cNvPr id="23623" name="Text Box 65"/>
            <p:cNvSpPr txBox="1">
              <a:spLocks noChangeArrowheads="1"/>
            </p:cNvSpPr>
            <p:nvPr/>
          </p:nvSpPr>
          <p:spPr bwMode="auto">
            <a:xfrm>
              <a:off x="2426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62</a:t>
              </a:r>
            </a:p>
          </p:txBody>
        </p:sp>
        <p:sp>
          <p:nvSpPr>
            <p:cNvPr id="23624" name="Text Box 66"/>
            <p:cNvSpPr txBox="1">
              <a:spLocks noChangeArrowheads="1"/>
            </p:cNvSpPr>
            <p:nvPr/>
          </p:nvSpPr>
          <p:spPr bwMode="auto">
            <a:xfrm>
              <a:off x="2699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45</a:t>
              </a:r>
            </a:p>
          </p:txBody>
        </p:sp>
        <p:sp>
          <p:nvSpPr>
            <p:cNvPr id="23625" name="Text Box 67"/>
            <p:cNvSpPr txBox="1">
              <a:spLocks noChangeArrowheads="1"/>
            </p:cNvSpPr>
            <p:nvPr/>
          </p:nvSpPr>
          <p:spPr bwMode="auto">
            <a:xfrm>
              <a:off x="2971" y="89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23626" name="Text Box 68"/>
            <p:cNvSpPr txBox="1">
              <a:spLocks noChangeArrowheads="1"/>
            </p:cNvSpPr>
            <p:nvPr/>
          </p:nvSpPr>
          <p:spPr bwMode="auto">
            <a:xfrm>
              <a:off x="3243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16</a:t>
              </a:r>
            </a:p>
          </p:txBody>
        </p:sp>
        <p:sp>
          <p:nvSpPr>
            <p:cNvPr id="23627" name="Text Box 69"/>
            <p:cNvSpPr txBox="1">
              <a:spLocks noChangeArrowheads="1"/>
            </p:cNvSpPr>
            <p:nvPr/>
          </p:nvSpPr>
          <p:spPr bwMode="auto">
            <a:xfrm>
              <a:off x="3515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628" name="Text Box 70"/>
            <p:cNvSpPr txBox="1">
              <a:spLocks noChangeArrowheads="1"/>
            </p:cNvSpPr>
            <p:nvPr/>
          </p:nvSpPr>
          <p:spPr bwMode="auto">
            <a:xfrm>
              <a:off x="1338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3629" name="Text Box 71"/>
            <p:cNvSpPr txBox="1">
              <a:spLocks noChangeArrowheads="1"/>
            </p:cNvSpPr>
            <p:nvPr/>
          </p:nvSpPr>
          <p:spPr bwMode="auto">
            <a:xfrm>
              <a:off x="1066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23630" name="Text Box 72"/>
            <p:cNvSpPr txBox="1">
              <a:spLocks noChangeArrowheads="1"/>
            </p:cNvSpPr>
            <p:nvPr/>
          </p:nvSpPr>
          <p:spPr bwMode="auto">
            <a:xfrm>
              <a:off x="1927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3631" name="Text Box 73"/>
            <p:cNvSpPr txBox="1">
              <a:spLocks noChangeArrowheads="1"/>
            </p:cNvSpPr>
            <p:nvPr/>
          </p:nvSpPr>
          <p:spPr bwMode="auto">
            <a:xfrm>
              <a:off x="1655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3632" name="Text Box 74"/>
            <p:cNvSpPr txBox="1">
              <a:spLocks noChangeArrowheads="1"/>
            </p:cNvSpPr>
            <p:nvPr/>
          </p:nvSpPr>
          <p:spPr bwMode="auto">
            <a:xfrm>
              <a:off x="2200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23633" name="Text Box 75"/>
            <p:cNvSpPr txBox="1">
              <a:spLocks noChangeArrowheads="1"/>
            </p:cNvSpPr>
            <p:nvPr/>
          </p:nvSpPr>
          <p:spPr bwMode="auto">
            <a:xfrm>
              <a:off x="2744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23634" name="Text Box 76"/>
            <p:cNvSpPr txBox="1">
              <a:spLocks noChangeArrowheads="1"/>
            </p:cNvSpPr>
            <p:nvPr/>
          </p:nvSpPr>
          <p:spPr bwMode="auto">
            <a:xfrm>
              <a:off x="2472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23635" name="Text Box 77"/>
            <p:cNvSpPr txBox="1">
              <a:spLocks noChangeArrowheads="1"/>
            </p:cNvSpPr>
            <p:nvPr/>
          </p:nvSpPr>
          <p:spPr bwMode="auto">
            <a:xfrm>
              <a:off x="3243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23636" name="Text Box 78"/>
            <p:cNvSpPr txBox="1">
              <a:spLocks noChangeArrowheads="1"/>
            </p:cNvSpPr>
            <p:nvPr/>
          </p:nvSpPr>
          <p:spPr bwMode="auto">
            <a:xfrm>
              <a:off x="2971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23637" name="Text Box 79"/>
            <p:cNvSpPr txBox="1">
              <a:spLocks noChangeArrowheads="1"/>
            </p:cNvSpPr>
            <p:nvPr/>
          </p:nvSpPr>
          <p:spPr bwMode="auto">
            <a:xfrm>
              <a:off x="3515" y="66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9</a:t>
              </a:r>
            </a:p>
          </p:txBody>
        </p:sp>
      </p:grp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2411413" y="4437063"/>
            <a:ext cx="3816350" cy="701675"/>
            <a:chOff x="1202" y="1331"/>
            <a:chExt cx="2767" cy="442"/>
          </a:xfrm>
        </p:grpSpPr>
        <p:sp>
          <p:nvSpPr>
            <p:cNvPr id="23602" name="Line 81"/>
            <p:cNvSpPr>
              <a:spLocks noChangeShapeType="1"/>
            </p:cNvSpPr>
            <p:nvPr/>
          </p:nvSpPr>
          <p:spPr bwMode="auto">
            <a:xfrm>
              <a:off x="1202" y="138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3" name="Line 82"/>
            <p:cNvSpPr>
              <a:spLocks noChangeShapeType="1"/>
            </p:cNvSpPr>
            <p:nvPr/>
          </p:nvSpPr>
          <p:spPr bwMode="auto">
            <a:xfrm>
              <a:off x="3969" y="138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4" name="Line 83"/>
            <p:cNvSpPr>
              <a:spLocks noChangeShapeType="1"/>
            </p:cNvSpPr>
            <p:nvPr/>
          </p:nvSpPr>
          <p:spPr bwMode="auto">
            <a:xfrm flipH="1">
              <a:off x="1202" y="1480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5" name="Text Box 84"/>
            <p:cNvSpPr txBox="1">
              <a:spLocks noChangeArrowheads="1"/>
            </p:cNvSpPr>
            <p:nvPr/>
          </p:nvSpPr>
          <p:spPr bwMode="auto">
            <a:xfrm>
              <a:off x="2096" y="1331"/>
              <a:ext cx="59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0"/>
                <a:t>未排序</a:t>
              </a:r>
            </a:p>
          </p:txBody>
        </p:sp>
        <p:sp>
          <p:nvSpPr>
            <p:cNvPr id="23606" name="Line 85"/>
            <p:cNvSpPr>
              <a:spLocks noChangeShapeType="1"/>
            </p:cNvSpPr>
            <p:nvPr/>
          </p:nvSpPr>
          <p:spPr bwMode="auto">
            <a:xfrm>
              <a:off x="2699" y="148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7238" name="AutoShape 86"/>
          <p:cNvSpPr>
            <a:spLocks noChangeArrowheads="1"/>
          </p:cNvSpPr>
          <p:nvPr/>
        </p:nvSpPr>
        <p:spPr bwMode="auto">
          <a:xfrm>
            <a:off x="6659563" y="2276475"/>
            <a:ext cx="1873250" cy="720725"/>
          </a:xfrm>
          <a:prstGeom prst="wedgeRoundRectCallout">
            <a:avLst>
              <a:gd name="adj1" fmla="val -167032"/>
              <a:gd name="adj2" fmla="val 18722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0"/>
              <a:t>最大元素</a:t>
            </a:r>
          </a:p>
        </p:txBody>
      </p: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2555875" y="3068638"/>
            <a:ext cx="1871663" cy="668337"/>
            <a:chOff x="1383" y="605"/>
            <a:chExt cx="2268" cy="421"/>
          </a:xfrm>
        </p:grpSpPr>
        <p:sp>
          <p:nvSpPr>
            <p:cNvPr id="23597" name="Line 88"/>
            <p:cNvSpPr>
              <a:spLocks noChangeShapeType="1"/>
            </p:cNvSpPr>
            <p:nvPr/>
          </p:nvSpPr>
          <p:spPr bwMode="auto">
            <a:xfrm>
              <a:off x="1383" y="79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98" name="Line 89"/>
            <p:cNvSpPr>
              <a:spLocks noChangeShapeType="1"/>
            </p:cNvSpPr>
            <p:nvPr/>
          </p:nvSpPr>
          <p:spPr bwMode="auto">
            <a:xfrm>
              <a:off x="3606" y="79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99" name="Text Box 90"/>
            <p:cNvSpPr txBox="1">
              <a:spLocks noChangeArrowheads="1"/>
            </p:cNvSpPr>
            <p:nvPr/>
          </p:nvSpPr>
          <p:spPr bwMode="auto">
            <a:xfrm>
              <a:off x="2278" y="605"/>
              <a:ext cx="8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0"/>
                <a:t>交换</a:t>
              </a:r>
            </a:p>
          </p:txBody>
        </p:sp>
        <p:sp>
          <p:nvSpPr>
            <p:cNvPr id="23600" name="Line 91"/>
            <p:cNvSpPr>
              <a:spLocks noChangeShapeType="1"/>
            </p:cNvSpPr>
            <p:nvPr/>
          </p:nvSpPr>
          <p:spPr bwMode="auto">
            <a:xfrm>
              <a:off x="1383" y="799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01" name="Line 92"/>
            <p:cNvSpPr>
              <a:spLocks noChangeShapeType="1"/>
            </p:cNvSpPr>
            <p:nvPr/>
          </p:nvSpPr>
          <p:spPr bwMode="auto">
            <a:xfrm>
              <a:off x="2789" y="799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1835150" y="5300663"/>
            <a:ext cx="4427538" cy="792162"/>
            <a:chOff x="1020" y="663"/>
            <a:chExt cx="2789" cy="499"/>
          </a:xfrm>
        </p:grpSpPr>
        <p:sp>
          <p:nvSpPr>
            <p:cNvPr id="23566" name="Rectangle 94"/>
            <p:cNvSpPr>
              <a:spLocks noChangeArrowheads="1"/>
            </p:cNvSpPr>
            <p:nvPr/>
          </p:nvSpPr>
          <p:spPr bwMode="auto">
            <a:xfrm>
              <a:off x="1020" y="890"/>
              <a:ext cx="2767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7" name="Line 95"/>
            <p:cNvSpPr>
              <a:spLocks noChangeShapeType="1"/>
            </p:cNvSpPr>
            <p:nvPr/>
          </p:nvSpPr>
          <p:spPr bwMode="auto">
            <a:xfrm>
              <a:off x="1383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8" name="Text Box 96"/>
            <p:cNvSpPr txBox="1">
              <a:spLocks noChangeArrowheads="1"/>
            </p:cNvSpPr>
            <p:nvPr/>
          </p:nvSpPr>
          <p:spPr bwMode="auto">
            <a:xfrm>
              <a:off x="1066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33CC"/>
                  </a:solidFill>
                </a:rPr>
                <a:t>65</a:t>
              </a:r>
            </a:p>
          </p:txBody>
        </p:sp>
        <p:sp>
          <p:nvSpPr>
            <p:cNvPr id="23569" name="Line 97"/>
            <p:cNvSpPr>
              <a:spLocks noChangeShapeType="1"/>
            </p:cNvSpPr>
            <p:nvPr/>
          </p:nvSpPr>
          <p:spPr bwMode="auto">
            <a:xfrm>
              <a:off x="1655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0" name="Line 98"/>
            <p:cNvSpPr>
              <a:spLocks noChangeShapeType="1"/>
            </p:cNvSpPr>
            <p:nvPr/>
          </p:nvSpPr>
          <p:spPr bwMode="auto">
            <a:xfrm>
              <a:off x="1927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1" name="Line 99"/>
            <p:cNvSpPr>
              <a:spLocks noChangeShapeType="1"/>
            </p:cNvSpPr>
            <p:nvPr/>
          </p:nvSpPr>
          <p:spPr bwMode="auto">
            <a:xfrm>
              <a:off x="2200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2" name="Line 100"/>
            <p:cNvSpPr>
              <a:spLocks noChangeShapeType="1"/>
            </p:cNvSpPr>
            <p:nvPr/>
          </p:nvSpPr>
          <p:spPr bwMode="auto">
            <a:xfrm>
              <a:off x="2472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3" name="Line 101"/>
            <p:cNvSpPr>
              <a:spLocks noChangeShapeType="1"/>
            </p:cNvSpPr>
            <p:nvPr/>
          </p:nvSpPr>
          <p:spPr bwMode="auto">
            <a:xfrm>
              <a:off x="2744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4" name="Line 102"/>
            <p:cNvSpPr>
              <a:spLocks noChangeShapeType="1"/>
            </p:cNvSpPr>
            <p:nvPr/>
          </p:nvSpPr>
          <p:spPr bwMode="auto">
            <a:xfrm>
              <a:off x="2971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5" name="Line 103"/>
            <p:cNvSpPr>
              <a:spLocks noChangeShapeType="1"/>
            </p:cNvSpPr>
            <p:nvPr/>
          </p:nvSpPr>
          <p:spPr bwMode="auto">
            <a:xfrm>
              <a:off x="3243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6" name="Line 104"/>
            <p:cNvSpPr>
              <a:spLocks noChangeShapeType="1"/>
            </p:cNvSpPr>
            <p:nvPr/>
          </p:nvSpPr>
          <p:spPr bwMode="auto">
            <a:xfrm>
              <a:off x="3515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7" name="Line 105"/>
            <p:cNvSpPr>
              <a:spLocks noChangeShapeType="1"/>
            </p:cNvSpPr>
            <p:nvPr/>
          </p:nvSpPr>
          <p:spPr bwMode="auto">
            <a:xfrm>
              <a:off x="3787" y="89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8" name="Text Box 106"/>
            <p:cNvSpPr txBox="1">
              <a:spLocks noChangeArrowheads="1"/>
            </p:cNvSpPr>
            <p:nvPr/>
          </p:nvSpPr>
          <p:spPr bwMode="auto">
            <a:xfrm>
              <a:off x="1338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33CC"/>
                  </a:solidFill>
                </a:rPr>
                <a:t>62</a:t>
              </a:r>
            </a:p>
          </p:txBody>
        </p:sp>
        <p:sp>
          <p:nvSpPr>
            <p:cNvPr id="23579" name="Text Box 107"/>
            <p:cNvSpPr txBox="1">
              <a:spLocks noChangeArrowheads="1"/>
            </p:cNvSpPr>
            <p:nvPr/>
          </p:nvSpPr>
          <p:spPr bwMode="auto">
            <a:xfrm>
              <a:off x="1655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24</a:t>
              </a:r>
            </a:p>
          </p:txBody>
        </p:sp>
        <p:sp>
          <p:nvSpPr>
            <p:cNvPr id="23580" name="Text Box 108"/>
            <p:cNvSpPr txBox="1">
              <a:spLocks noChangeArrowheads="1"/>
            </p:cNvSpPr>
            <p:nvPr/>
          </p:nvSpPr>
          <p:spPr bwMode="auto">
            <a:xfrm>
              <a:off x="1927" y="89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23581" name="Text Box 109"/>
            <p:cNvSpPr txBox="1">
              <a:spLocks noChangeArrowheads="1"/>
            </p:cNvSpPr>
            <p:nvPr/>
          </p:nvSpPr>
          <p:spPr bwMode="auto">
            <a:xfrm>
              <a:off x="2200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25</a:t>
              </a:r>
            </a:p>
          </p:txBody>
        </p:sp>
        <p:sp>
          <p:nvSpPr>
            <p:cNvPr id="23582" name="Text Box 110"/>
            <p:cNvSpPr txBox="1">
              <a:spLocks noChangeArrowheads="1"/>
            </p:cNvSpPr>
            <p:nvPr/>
          </p:nvSpPr>
          <p:spPr bwMode="auto">
            <a:xfrm>
              <a:off x="2426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30</a:t>
              </a:r>
            </a:p>
          </p:txBody>
        </p:sp>
        <p:sp>
          <p:nvSpPr>
            <p:cNvPr id="23583" name="Text Box 111"/>
            <p:cNvSpPr txBox="1">
              <a:spLocks noChangeArrowheads="1"/>
            </p:cNvSpPr>
            <p:nvPr/>
          </p:nvSpPr>
          <p:spPr bwMode="auto">
            <a:xfrm>
              <a:off x="2699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45</a:t>
              </a:r>
            </a:p>
          </p:txBody>
        </p:sp>
        <p:sp>
          <p:nvSpPr>
            <p:cNvPr id="23584" name="Text Box 112"/>
            <p:cNvSpPr txBox="1">
              <a:spLocks noChangeArrowheads="1"/>
            </p:cNvSpPr>
            <p:nvPr/>
          </p:nvSpPr>
          <p:spPr bwMode="auto">
            <a:xfrm>
              <a:off x="2971" y="89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23585" name="Text Box 113"/>
            <p:cNvSpPr txBox="1">
              <a:spLocks noChangeArrowheads="1"/>
            </p:cNvSpPr>
            <p:nvPr/>
          </p:nvSpPr>
          <p:spPr bwMode="auto">
            <a:xfrm>
              <a:off x="3243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16</a:t>
              </a:r>
            </a:p>
          </p:txBody>
        </p:sp>
        <p:sp>
          <p:nvSpPr>
            <p:cNvPr id="23586" name="Text Box 114"/>
            <p:cNvSpPr txBox="1">
              <a:spLocks noChangeArrowheads="1"/>
            </p:cNvSpPr>
            <p:nvPr/>
          </p:nvSpPr>
          <p:spPr bwMode="auto">
            <a:xfrm>
              <a:off x="3515" y="8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23587" name="Text Box 115"/>
            <p:cNvSpPr txBox="1">
              <a:spLocks noChangeArrowheads="1"/>
            </p:cNvSpPr>
            <p:nvPr/>
          </p:nvSpPr>
          <p:spPr bwMode="auto">
            <a:xfrm>
              <a:off x="1338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3588" name="Text Box 116"/>
            <p:cNvSpPr txBox="1">
              <a:spLocks noChangeArrowheads="1"/>
            </p:cNvSpPr>
            <p:nvPr/>
          </p:nvSpPr>
          <p:spPr bwMode="auto">
            <a:xfrm>
              <a:off x="1066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23589" name="Text Box 117"/>
            <p:cNvSpPr txBox="1">
              <a:spLocks noChangeArrowheads="1"/>
            </p:cNvSpPr>
            <p:nvPr/>
          </p:nvSpPr>
          <p:spPr bwMode="auto">
            <a:xfrm>
              <a:off x="1927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3590" name="Text Box 118"/>
            <p:cNvSpPr txBox="1">
              <a:spLocks noChangeArrowheads="1"/>
            </p:cNvSpPr>
            <p:nvPr/>
          </p:nvSpPr>
          <p:spPr bwMode="auto">
            <a:xfrm>
              <a:off x="1655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3591" name="Text Box 119"/>
            <p:cNvSpPr txBox="1">
              <a:spLocks noChangeArrowheads="1"/>
            </p:cNvSpPr>
            <p:nvPr/>
          </p:nvSpPr>
          <p:spPr bwMode="auto">
            <a:xfrm>
              <a:off x="2200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23592" name="Text Box 120"/>
            <p:cNvSpPr txBox="1">
              <a:spLocks noChangeArrowheads="1"/>
            </p:cNvSpPr>
            <p:nvPr/>
          </p:nvSpPr>
          <p:spPr bwMode="auto">
            <a:xfrm>
              <a:off x="2744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23593" name="Text Box 121"/>
            <p:cNvSpPr txBox="1">
              <a:spLocks noChangeArrowheads="1"/>
            </p:cNvSpPr>
            <p:nvPr/>
          </p:nvSpPr>
          <p:spPr bwMode="auto">
            <a:xfrm>
              <a:off x="2472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23594" name="Text Box 122"/>
            <p:cNvSpPr txBox="1">
              <a:spLocks noChangeArrowheads="1"/>
            </p:cNvSpPr>
            <p:nvPr/>
          </p:nvSpPr>
          <p:spPr bwMode="auto">
            <a:xfrm>
              <a:off x="3243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23595" name="Text Box 123"/>
            <p:cNvSpPr txBox="1">
              <a:spLocks noChangeArrowheads="1"/>
            </p:cNvSpPr>
            <p:nvPr/>
          </p:nvSpPr>
          <p:spPr bwMode="auto">
            <a:xfrm>
              <a:off x="2971" y="6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23596" name="Text Box 124"/>
            <p:cNvSpPr txBox="1">
              <a:spLocks noChangeArrowheads="1"/>
            </p:cNvSpPr>
            <p:nvPr/>
          </p:nvSpPr>
          <p:spPr bwMode="auto">
            <a:xfrm>
              <a:off x="3515" y="66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7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93" grpId="0" animBg="1"/>
      <p:bldP spid="1772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2457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905DD0-246A-491B-A553-CECA3D4388A8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 </a:t>
            </a:r>
            <a:r>
              <a:rPr lang="en-US" altLang="zh-CN">
                <a:ea typeface="宋体" pitchFamily="2" charset="-122"/>
              </a:rPr>
              <a:t>4.2</a:t>
            </a:r>
            <a:r>
              <a:rPr lang="zh-CN" altLang="en-US">
                <a:ea typeface="宋体" pitchFamily="2" charset="-122"/>
              </a:rPr>
              <a:t>：算法分析</a:t>
            </a:r>
            <a:r>
              <a:rPr lang="en-US" altLang="zh-CN">
                <a:ea typeface="宋体" pitchFamily="2" charset="-122"/>
              </a:rPr>
              <a:t>- </a:t>
            </a:r>
            <a:r>
              <a:rPr lang="zh-CN" altLang="en-US">
                <a:ea typeface="宋体" pitchFamily="2" charset="-122"/>
              </a:rPr>
              <a:t>选择排序（续）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CN" altLang="en-US">
                <a:ea typeface="宋体" pitchFamily="2" charset="-122"/>
              </a:rPr>
              <a:t>选择排序包括以下步骤：</a:t>
            </a:r>
          </a:p>
          <a:p>
            <a:pPr marL="850900" lvl="1" indent="-457200">
              <a:buFont typeface="Wingdings" pitchFamily="2" charset="2"/>
              <a:buAutoNum type="arabicPeriod"/>
            </a:pPr>
            <a:r>
              <a:rPr lang="zh-CN" altLang="en-US">
                <a:ea typeface="楷体_GB2312" pitchFamily="49" charset="-122"/>
              </a:rPr>
              <a:t>找到最大元素</a:t>
            </a:r>
          </a:p>
          <a:p>
            <a:pPr marL="850900" lvl="1" indent="-457200">
              <a:buFont typeface="Wingdings" pitchFamily="2" charset="2"/>
              <a:buAutoNum type="arabicPeriod"/>
            </a:pPr>
            <a:r>
              <a:rPr lang="zh-CN" altLang="en-US">
                <a:ea typeface="楷体_GB2312" pitchFamily="49" charset="-122"/>
              </a:rPr>
              <a:t>将最大元素移到未排序部分的第一个位置上</a:t>
            </a:r>
          </a:p>
        </p:txBody>
      </p:sp>
      <p:sp>
        <p:nvSpPr>
          <p:cNvPr id="178180" name="AutoShape 4"/>
          <p:cNvSpPr>
            <a:spLocks noChangeArrowheads="1"/>
          </p:cNvSpPr>
          <p:nvPr/>
        </p:nvSpPr>
        <p:spPr bwMode="auto">
          <a:xfrm>
            <a:off x="5148263" y="836712"/>
            <a:ext cx="3995737" cy="1512168"/>
          </a:xfrm>
          <a:prstGeom prst="wedgeRoundRectCallout">
            <a:avLst>
              <a:gd name="adj1" fmla="val -76961"/>
              <a:gd name="adj2" fmla="val 370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800" b="0"/>
              <a:t>index = 0;</a:t>
            </a:r>
          </a:p>
          <a:p>
            <a:r>
              <a:rPr lang="en-US" altLang="zh-CN" sz="1800" b="0"/>
              <a:t>for(i=0; i&lt;N; i++)</a:t>
            </a:r>
          </a:p>
          <a:p>
            <a:r>
              <a:rPr lang="en-US" altLang="zh-CN" sz="1800" b="0"/>
              <a:t>    if(array[index] &lt; array[i])</a:t>
            </a:r>
          </a:p>
          <a:p>
            <a:r>
              <a:rPr lang="en-US" altLang="zh-CN" sz="1800" b="0"/>
              <a:t>        index = i;</a:t>
            </a:r>
          </a:p>
          <a:p>
            <a:endParaRPr lang="en-US" altLang="zh-CN" sz="1800" b="0"/>
          </a:p>
          <a:p>
            <a:pPr algn="ctr"/>
            <a:endParaRPr lang="en-US" altLang="zh-CN"/>
          </a:p>
        </p:txBody>
      </p:sp>
      <p:sp>
        <p:nvSpPr>
          <p:cNvPr id="178181" name="AutoShape 5"/>
          <p:cNvSpPr>
            <a:spLocks noChangeArrowheads="1"/>
          </p:cNvSpPr>
          <p:nvPr/>
        </p:nvSpPr>
        <p:spPr bwMode="auto">
          <a:xfrm>
            <a:off x="5148263" y="3644900"/>
            <a:ext cx="3995737" cy="2232025"/>
          </a:xfrm>
          <a:prstGeom prst="wedgeRoundRectCallout">
            <a:avLst>
              <a:gd name="adj1" fmla="val -75111"/>
              <a:gd name="adj2" fmla="val -807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0" dirty="0"/>
              <a:t>通过交换两个元素即可。如：</a:t>
            </a:r>
          </a:p>
          <a:p>
            <a:pPr lvl="1"/>
            <a:r>
              <a:rPr lang="en-US" altLang="zh-CN" sz="1800" b="0" dirty="0" err="1"/>
              <a:t>tmp</a:t>
            </a:r>
            <a:r>
              <a:rPr lang="en-US" altLang="zh-CN" sz="1800" b="0" dirty="0"/>
              <a:t> = array[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];</a:t>
            </a:r>
          </a:p>
          <a:p>
            <a:pPr lvl="1"/>
            <a:r>
              <a:rPr lang="en-US" altLang="zh-CN" sz="1800" b="0" dirty="0"/>
              <a:t>array[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] = array[index];</a:t>
            </a:r>
          </a:p>
          <a:p>
            <a:pPr lvl="1"/>
            <a:r>
              <a:rPr lang="en-US" altLang="zh-CN" sz="1800" b="0" dirty="0"/>
              <a:t>array[index] = </a:t>
            </a:r>
            <a:r>
              <a:rPr lang="en-US" altLang="zh-CN" sz="1800" b="0" dirty="0" err="1"/>
              <a:t>tmp</a:t>
            </a:r>
            <a:r>
              <a:rPr lang="en-US" altLang="zh-CN" sz="1800" b="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nimBg="1"/>
      <p:bldP spid="1781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2560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891418-B91D-4B7C-8022-20511782E013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 </a:t>
            </a:r>
            <a:r>
              <a:rPr lang="en-US" altLang="zh-CN" dirty="0">
                <a:ea typeface="宋体" pitchFamily="2" charset="-122"/>
              </a:rPr>
              <a:t>4.2</a:t>
            </a:r>
            <a:r>
              <a:rPr lang="zh-CN" altLang="en-US" dirty="0">
                <a:ea typeface="宋体" pitchFamily="2" charset="-122"/>
              </a:rPr>
              <a:t>：代码实现（排序函数）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25538"/>
            <a:ext cx="7105650" cy="4878387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dirty="0">
                <a:ea typeface="宋体" pitchFamily="2" charset="-122"/>
              </a:rPr>
              <a:t>void </a:t>
            </a:r>
            <a:r>
              <a:rPr lang="en-US" altLang="zh-CN" sz="2000" b="0" dirty="0" err="1">
                <a:ea typeface="宋体" pitchFamily="2" charset="-122"/>
              </a:rPr>
              <a:t>sortArray</a:t>
            </a:r>
            <a:r>
              <a:rPr lang="en-US" altLang="zh-CN" sz="2000" b="0" dirty="0">
                <a:ea typeface="宋体" pitchFamily="2" charset="-122"/>
              </a:rPr>
              <a:t>(</a:t>
            </a:r>
            <a:r>
              <a:rPr lang="en-US" altLang="zh-CN" sz="2000" b="0" dirty="0" err="1">
                <a:ea typeface="宋体" pitchFamily="2" charset="-122"/>
              </a:rPr>
              <a:t>int</a:t>
            </a:r>
            <a:r>
              <a:rPr lang="en-US" altLang="zh-CN" sz="2000" b="0" dirty="0">
                <a:ea typeface="宋体" pitchFamily="2" charset="-122"/>
              </a:rPr>
              <a:t> array[], </a:t>
            </a:r>
            <a:r>
              <a:rPr lang="en-US" altLang="zh-CN" sz="2000" b="0" dirty="0" err="1">
                <a:ea typeface="宋体" pitchFamily="2" charset="-122"/>
              </a:rPr>
              <a:t>int</a:t>
            </a:r>
            <a:r>
              <a:rPr lang="en-US" altLang="zh-CN" sz="2000" b="0" dirty="0">
                <a:ea typeface="宋体" pitchFamily="2" charset="-122"/>
              </a:rPr>
              <a:t> n)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dirty="0">
                <a:ea typeface="宋体" pitchFamily="2" charset="-122"/>
              </a:rPr>
              <a:t>{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dirty="0">
                <a:ea typeface="宋体" pitchFamily="2" charset="-122"/>
              </a:rPr>
              <a:t>    </a:t>
            </a:r>
            <a:r>
              <a:rPr lang="en-US" altLang="zh-CN" sz="2000" b="0" dirty="0" err="1">
                <a:ea typeface="宋体" pitchFamily="2" charset="-122"/>
              </a:rPr>
              <a:t>int</a:t>
            </a:r>
            <a:r>
              <a:rPr lang="en-US" altLang="zh-CN" sz="2000" b="0" dirty="0">
                <a:ea typeface="宋体" pitchFamily="2" charset="-122"/>
              </a:rPr>
              <a:t> </a:t>
            </a:r>
            <a:r>
              <a:rPr lang="en-US" altLang="zh-CN" sz="2000" b="0" dirty="0" err="1">
                <a:ea typeface="宋体" pitchFamily="2" charset="-122"/>
              </a:rPr>
              <a:t>i,j,tmp</a:t>
            </a:r>
            <a:r>
              <a:rPr lang="en-US" altLang="zh-CN" sz="2000" b="0" dirty="0">
                <a:ea typeface="宋体" pitchFamily="2" charset="-122"/>
              </a:rPr>
              <a:t>, index;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dirty="0">
                <a:ea typeface="宋体" pitchFamily="2" charset="-122"/>
              </a:rPr>
              <a:t>    for(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=0; 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&lt;n; 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++) {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dirty="0">
                <a:ea typeface="宋体" pitchFamily="2" charset="-122"/>
              </a:rPr>
              <a:t>        index = 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dirty="0">
                <a:ea typeface="宋体" pitchFamily="2" charset="-122"/>
              </a:rPr>
              <a:t>        for (j=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; j&lt;n; j++) 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dirty="0">
                <a:ea typeface="宋体" pitchFamily="2" charset="-122"/>
              </a:rPr>
              <a:t>            if(array[index] &lt; array[j])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dirty="0">
                <a:ea typeface="宋体" pitchFamily="2" charset="-122"/>
              </a:rPr>
              <a:t>                index = j;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dirty="0">
                <a:ea typeface="宋体" pitchFamily="2" charset="-122"/>
              </a:rPr>
              <a:t>         </a:t>
            </a:r>
            <a:r>
              <a:rPr lang="en-US" altLang="zh-CN" sz="2000" b="0" dirty="0" err="1">
                <a:ea typeface="宋体" pitchFamily="2" charset="-122"/>
              </a:rPr>
              <a:t>tmp</a:t>
            </a:r>
            <a:r>
              <a:rPr lang="en-US" altLang="zh-CN" sz="2000" b="0" dirty="0">
                <a:ea typeface="宋体" pitchFamily="2" charset="-122"/>
              </a:rPr>
              <a:t> = array[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];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dirty="0">
                <a:ea typeface="宋体" pitchFamily="2" charset="-122"/>
              </a:rPr>
              <a:t>         array[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] = array[index];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dirty="0">
                <a:ea typeface="宋体" pitchFamily="2" charset="-122"/>
              </a:rPr>
              <a:t>         array[index] = </a:t>
            </a:r>
            <a:r>
              <a:rPr lang="en-US" altLang="zh-CN" sz="2000" b="0" dirty="0" err="1">
                <a:ea typeface="宋体" pitchFamily="2" charset="-122"/>
              </a:rPr>
              <a:t>tmp</a:t>
            </a:r>
            <a:r>
              <a:rPr lang="en-US" altLang="zh-CN" sz="2000" b="0" dirty="0">
                <a:ea typeface="宋体" pitchFamily="2" charset="-122"/>
              </a:rPr>
              <a:t>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dirty="0">
                <a:ea typeface="宋体" pitchFamily="2" charset="-122"/>
              </a:rPr>
              <a:t>        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dirty="0">
                <a:ea typeface="宋体" pitchFamily="2" charset="-122"/>
              </a:rPr>
              <a:t>    }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 dirty="0">
                <a:ea typeface="宋体" pitchFamily="2" charset="-122"/>
              </a:rPr>
              <a:t>}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1913" y="2349500"/>
            <a:ext cx="6264275" cy="1439863"/>
            <a:chOff x="884" y="1616"/>
            <a:chExt cx="3946" cy="907"/>
          </a:xfrm>
        </p:grpSpPr>
        <p:sp>
          <p:nvSpPr>
            <p:cNvPr id="25610" name="Rectangle 5"/>
            <p:cNvSpPr>
              <a:spLocks noChangeArrowheads="1"/>
            </p:cNvSpPr>
            <p:nvPr/>
          </p:nvSpPr>
          <p:spPr bwMode="auto">
            <a:xfrm>
              <a:off x="3560" y="1933"/>
              <a:ext cx="916" cy="250"/>
            </a:xfrm>
            <a:prstGeom prst="rect">
              <a:avLst/>
            </a:prstGeom>
            <a:solidFill>
              <a:schemeClr val="accent1">
                <a:alpha val="38823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/>
                <a:t>找最大元素</a:t>
              </a:r>
            </a:p>
          </p:txBody>
        </p:sp>
        <p:sp>
          <p:nvSpPr>
            <p:cNvPr id="25611" name="Rectangle 6"/>
            <p:cNvSpPr>
              <a:spLocks noChangeArrowheads="1"/>
            </p:cNvSpPr>
            <p:nvPr/>
          </p:nvSpPr>
          <p:spPr bwMode="auto">
            <a:xfrm>
              <a:off x="884" y="1616"/>
              <a:ext cx="3946" cy="907"/>
            </a:xfrm>
            <a:prstGeom prst="rect">
              <a:avLst/>
            </a:prstGeom>
            <a:solidFill>
              <a:srgbClr val="0000FF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357313" y="3786188"/>
            <a:ext cx="6264275" cy="1152525"/>
            <a:chOff x="884" y="2568"/>
            <a:chExt cx="3946" cy="726"/>
          </a:xfrm>
        </p:grpSpPr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3016" y="2750"/>
              <a:ext cx="1621" cy="442"/>
            </a:xfrm>
            <a:prstGeom prst="rect">
              <a:avLst/>
            </a:prstGeom>
            <a:solidFill>
              <a:srgbClr val="33CCCC">
                <a:alpha val="4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/>
                <a:t>将最大元素移到未排序部分的头部</a:t>
              </a: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884" y="2568"/>
              <a:ext cx="3946" cy="726"/>
            </a:xfrm>
            <a:prstGeom prst="rect">
              <a:avLst/>
            </a:prstGeom>
            <a:solidFill>
              <a:srgbClr val="33CCCC">
                <a:alpha val="4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189">
            <a:extLst>
              <a:ext uri="{FF2B5EF4-FFF2-40B4-BE49-F238E27FC236}">
                <a16:creationId xmlns:a16="http://schemas.microsoft.com/office/drawing/2014/main" id="{2CFB7DF3-BB9B-4C06-914B-7F47828FBC77}"/>
              </a:ext>
            </a:extLst>
          </p:cNvPr>
          <p:cNvGrpSpPr>
            <a:grpSpLocks/>
          </p:cNvGrpSpPr>
          <p:nvPr/>
        </p:nvGrpSpPr>
        <p:grpSpPr bwMode="auto">
          <a:xfrm>
            <a:off x="4089782" y="5457749"/>
            <a:ext cx="5272734" cy="762073"/>
            <a:chOff x="363" y="3521"/>
            <a:chExt cx="3114" cy="408"/>
          </a:xfrm>
        </p:grpSpPr>
        <p:sp>
          <p:nvSpPr>
            <p:cNvPr id="13" name="Rectangle 186">
              <a:extLst>
                <a:ext uri="{FF2B5EF4-FFF2-40B4-BE49-F238E27FC236}">
                  <a16:creationId xmlns:a16="http://schemas.microsoft.com/office/drawing/2014/main" id="{D0E481DA-4229-4094-BF5E-5DF8061C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3521"/>
              <a:ext cx="2804" cy="408"/>
            </a:xfrm>
            <a:prstGeom prst="rect">
              <a:avLst/>
            </a:prstGeom>
            <a:solidFill>
              <a:srgbClr val="00CCFF"/>
            </a:solidFill>
            <a:ln w="12700" cap="sq">
              <a:noFill/>
              <a:miter lim="800000"/>
              <a:headEnd/>
              <a:tailEnd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dirty="0"/>
            </a:p>
          </p:txBody>
        </p:sp>
        <p:sp>
          <p:nvSpPr>
            <p:cNvPr id="14" name="Text Box 187">
              <a:extLst>
                <a:ext uri="{FF2B5EF4-FFF2-40B4-BE49-F238E27FC236}">
                  <a16:creationId xmlns:a16="http://schemas.microsoft.com/office/drawing/2014/main" id="{B0CD159D-E3DF-4A5B-AF77-5A86214D4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" y="3535"/>
              <a:ext cx="2619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endParaRPr lang="en-US" altLang="zh-CN" sz="2500" b="1" dirty="0">
                <a:solidFill>
                  <a:srgbClr val="00007A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2400" b="1" dirty="0">
                  <a:solidFill>
                    <a:srgbClr val="00007A"/>
                  </a:solidFill>
                  <a:latin typeface="Times New Roman" pitchFamily="18" charset="0"/>
                </a:rPr>
                <a:t>选择排序算法时间复杂度为</a:t>
              </a:r>
              <a:endParaRPr lang="zh-CN" altLang="en-US" sz="2400" b="1" dirty="0">
                <a:solidFill>
                  <a:srgbClr val="00007A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" name="Text Box 188">
              <a:extLst>
                <a:ext uri="{FF2B5EF4-FFF2-40B4-BE49-F238E27FC236}">
                  <a16:creationId xmlns:a16="http://schemas.microsoft.com/office/drawing/2014/main" id="{2B890B77-EC8A-4663-9EE6-D11EF0A05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7477">
              <a:off x="2555" y="3608"/>
              <a:ext cx="922" cy="3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33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O</a:t>
              </a:r>
              <a:r>
                <a:rPr lang="en-US" altLang="zh-CN" sz="26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(n</a:t>
              </a:r>
              <a:r>
                <a:rPr lang="en-US" altLang="zh-CN" sz="2600" b="1" baseline="30000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2</a:t>
              </a:r>
              <a:r>
                <a:rPr lang="en-US" altLang="zh-CN" sz="26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)</a:t>
              </a:r>
            </a:p>
          </p:txBody>
        </p:sp>
      </p:grpSp>
      <p:sp>
        <p:nvSpPr>
          <p:cNvPr id="16" name="AutoShape 9">
            <a:extLst>
              <a:ext uri="{FF2B5EF4-FFF2-40B4-BE49-F238E27FC236}">
                <a16:creationId xmlns:a16="http://schemas.microsoft.com/office/drawing/2014/main" id="{075DE3C5-7CE5-45DE-AF3B-86A175D6E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287" y="966894"/>
            <a:ext cx="3113163" cy="1096856"/>
          </a:xfrm>
          <a:prstGeom prst="wedgeRoundRectCallout">
            <a:avLst>
              <a:gd name="adj1" fmla="val -111017"/>
              <a:gd name="adj2" fmla="val 18104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1600" b="0" dirty="0"/>
              <a:t>显然，在最坏情况下，该算法语句的最大执行频度为：</a:t>
            </a:r>
            <a:r>
              <a:rPr lang="en-US" altLang="zh-CN" sz="1600" b="0" dirty="0"/>
              <a:t>N*N</a:t>
            </a:r>
            <a:r>
              <a:rPr lang="zh-CN" altLang="en-US" sz="1600" b="0" dirty="0"/>
              <a:t>。</a:t>
            </a:r>
            <a:endParaRPr lang="en-US" altLang="zh-CN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37F815-4225-4105-B613-713B64544CE3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 </a:t>
            </a:r>
            <a:r>
              <a:rPr lang="en-US" altLang="zh-CN">
                <a:ea typeface="宋体" pitchFamily="2" charset="-122"/>
              </a:rPr>
              <a:t>4.2</a:t>
            </a:r>
            <a:r>
              <a:rPr lang="zh-CN" altLang="en-US">
                <a:ea typeface="宋体" pitchFamily="2" charset="-122"/>
              </a:rPr>
              <a:t>：代码实现（主函数）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551" y="1341438"/>
            <a:ext cx="4176514" cy="4556125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#include &lt;</a:t>
            </a:r>
            <a:r>
              <a:rPr lang="en-US" altLang="zh-CN" sz="1400" b="0" dirty="0" err="1">
                <a:ea typeface="宋体" pitchFamily="2" charset="-122"/>
              </a:rPr>
              <a:t>stdio.h</a:t>
            </a:r>
            <a:r>
              <a:rPr lang="en-US" altLang="zh-CN" sz="1400" b="0" dirty="0">
                <a:ea typeface="宋体" pitchFamily="2" charset="-122"/>
              </a:rPr>
              <a:t>&gt;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#define NUM 200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void </a:t>
            </a:r>
            <a:r>
              <a:rPr lang="en-US" altLang="zh-CN" sz="1400" b="0" dirty="0" err="1">
                <a:ea typeface="宋体" pitchFamily="2" charset="-122"/>
              </a:rPr>
              <a:t>sortArray</a:t>
            </a:r>
            <a:r>
              <a:rPr lang="en-US" altLang="zh-CN" sz="1400" b="0" dirty="0">
                <a:ea typeface="宋体" pitchFamily="2" charset="-122"/>
              </a:rPr>
              <a:t>(</a:t>
            </a: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array[], </a:t>
            </a: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n);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main()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</a:t>
            </a: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</a:t>
            </a:r>
            <a:r>
              <a:rPr lang="en-US" altLang="zh-CN" sz="1400" b="0" dirty="0" err="1">
                <a:ea typeface="宋体" pitchFamily="2" charset="-122"/>
              </a:rPr>
              <a:t>scorelist</a:t>
            </a:r>
            <a:r>
              <a:rPr lang="en-US" altLang="zh-CN" sz="1400" b="0" dirty="0">
                <a:ea typeface="宋体" pitchFamily="2" charset="-122"/>
              </a:rPr>
              <a:t>[NUM], </a:t>
            </a:r>
            <a:r>
              <a:rPr lang="en-US" altLang="zh-CN" sz="1400" b="0" dirty="0" err="1">
                <a:ea typeface="宋体" pitchFamily="2" charset="-122"/>
              </a:rPr>
              <a:t>i</a:t>
            </a:r>
            <a:r>
              <a:rPr lang="en-US" altLang="zh-CN" sz="1400" b="0" dirty="0">
                <a:ea typeface="宋体" pitchFamily="2" charset="-122"/>
              </a:rPr>
              <a:t>, n=0;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FILE *in, *out;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if((in = </a:t>
            </a:r>
            <a:r>
              <a:rPr lang="en-US" altLang="zh-CN" sz="1400" b="0" dirty="0" err="1">
                <a:ea typeface="宋体" pitchFamily="2" charset="-122"/>
              </a:rPr>
              <a:t>fopen</a:t>
            </a:r>
            <a:r>
              <a:rPr lang="en-US" altLang="zh-CN" sz="1400" b="0" dirty="0">
                <a:ea typeface="宋体" pitchFamily="2" charset="-122"/>
              </a:rPr>
              <a:t>("</a:t>
            </a:r>
            <a:r>
              <a:rPr lang="en-US" altLang="zh-CN" sz="1400" b="0" dirty="0" err="1">
                <a:ea typeface="宋体" pitchFamily="2" charset="-122"/>
              </a:rPr>
              <a:t>scorelist.in","r</a:t>
            </a:r>
            <a:r>
              <a:rPr lang="en-US" altLang="zh-CN" sz="1400" b="0" dirty="0">
                <a:ea typeface="宋体" pitchFamily="2" charset="-122"/>
              </a:rPr>
              <a:t>")) == NULL){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	 </a:t>
            </a:r>
            <a:r>
              <a:rPr lang="en-US" altLang="zh-CN" sz="1400" b="0" dirty="0" err="1">
                <a:ea typeface="宋体" pitchFamily="2" charset="-122"/>
              </a:rPr>
              <a:t>printf</a:t>
            </a:r>
            <a:r>
              <a:rPr lang="en-US" altLang="zh-CN" sz="1400" b="0" dirty="0">
                <a:ea typeface="宋体" pitchFamily="2" charset="-122"/>
              </a:rPr>
              <a:t>("</a:t>
            </a:r>
            <a:r>
              <a:rPr lang="en-US" altLang="zh-CN" sz="1400" b="0" dirty="0" err="1">
                <a:ea typeface="宋体" pitchFamily="2" charset="-122"/>
              </a:rPr>
              <a:t>Cann't</a:t>
            </a:r>
            <a:r>
              <a:rPr lang="en-US" altLang="zh-CN" sz="1400" b="0" dirty="0">
                <a:ea typeface="宋体" pitchFamily="2" charset="-122"/>
              </a:rPr>
              <a:t> open file </a:t>
            </a:r>
            <a:r>
              <a:rPr lang="en-US" altLang="zh-CN" sz="1400" b="0" dirty="0" err="1">
                <a:ea typeface="宋体" pitchFamily="2" charset="-122"/>
              </a:rPr>
              <a:t>scorelist.in</a:t>
            </a:r>
            <a:r>
              <a:rPr lang="en-US" altLang="zh-CN" sz="1400" b="0" dirty="0">
                <a:ea typeface="宋体" pitchFamily="2" charset="-122"/>
              </a:rPr>
              <a:t>!\n");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	 return 1;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}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if((out = </a:t>
            </a:r>
            <a:r>
              <a:rPr lang="en-US" altLang="zh-CN" sz="1400" b="0" dirty="0" err="1">
                <a:ea typeface="宋体" pitchFamily="2" charset="-122"/>
              </a:rPr>
              <a:t>fopen</a:t>
            </a:r>
            <a:r>
              <a:rPr lang="en-US" altLang="zh-CN" sz="1400" b="0" dirty="0">
                <a:ea typeface="宋体" pitchFamily="2" charset="-122"/>
              </a:rPr>
              <a:t>("</a:t>
            </a:r>
            <a:r>
              <a:rPr lang="en-US" altLang="zh-CN" sz="1400" b="0" dirty="0" err="1">
                <a:ea typeface="宋体" pitchFamily="2" charset="-122"/>
              </a:rPr>
              <a:t>scorelist.out","w</a:t>
            </a:r>
            <a:r>
              <a:rPr lang="en-US" altLang="zh-CN" sz="1400" b="0" dirty="0">
                <a:ea typeface="宋体" pitchFamily="2" charset="-122"/>
              </a:rPr>
              <a:t>")) == NULL){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	 </a:t>
            </a:r>
            <a:r>
              <a:rPr lang="en-US" altLang="zh-CN" sz="1400" b="0" dirty="0" err="1">
                <a:ea typeface="宋体" pitchFamily="2" charset="-122"/>
              </a:rPr>
              <a:t>printf</a:t>
            </a:r>
            <a:r>
              <a:rPr lang="en-US" altLang="zh-CN" sz="1400" b="0" dirty="0">
                <a:ea typeface="宋体" pitchFamily="2" charset="-122"/>
              </a:rPr>
              <a:t>("</a:t>
            </a:r>
            <a:r>
              <a:rPr lang="en-US" altLang="zh-CN" sz="1400" b="0" dirty="0" err="1">
                <a:ea typeface="宋体" pitchFamily="2" charset="-122"/>
              </a:rPr>
              <a:t>Cann't</a:t>
            </a:r>
            <a:r>
              <a:rPr lang="en-US" altLang="zh-CN" sz="1400" b="0" dirty="0">
                <a:ea typeface="宋体" pitchFamily="2" charset="-122"/>
              </a:rPr>
              <a:t> open file </a:t>
            </a:r>
            <a:r>
              <a:rPr lang="en-US" altLang="zh-CN" sz="1400" b="0" dirty="0" err="1">
                <a:ea typeface="宋体" pitchFamily="2" charset="-122"/>
              </a:rPr>
              <a:t>scorelist.out</a:t>
            </a:r>
            <a:r>
              <a:rPr lang="en-US" altLang="zh-CN" sz="1400" b="0" dirty="0">
                <a:ea typeface="宋体" pitchFamily="2" charset="-122"/>
              </a:rPr>
              <a:t>!\n");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	 return 1;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}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while(!</a:t>
            </a:r>
            <a:r>
              <a:rPr lang="en-US" altLang="zh-CN" sz="1400" b="0" dirty="0" err="1">
                <a:ea typeface="宋体" pitchFamily="2" charset="-122"/>
              </a:rPr>
              <a:t>feof</a:t>
            </a:r>
            <a:r>
              <a:rPr lang="en-US" altLang="zh-CN" sz="1400" b="0" dirty="0">
                <a:ea typeface="宋体" pitchFamily="2" charset="-122"/>
              </a:rPr>
              <a:t>(in))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		</a:t>
            </a:r>
            <a:r>
              <a:rPr lang="en-US" altLang="zh-CN" sz="1400" b="0" dirty="0" err="1">
                <a:ea typeface="宋体" pitchFamily="2" charset="-122"/>
              </a:rPr>
              <a:t>fscanf</a:t>
            </a:r>
            <a:r>
              <a:rPr lang="en-US" altLang="zh-CN" sz="1400" b="0" dirty="0">
                <a:ea typeface="宋体" pitchFamily="2" charset="-122"/>
              </a:rPr>
              <a:t>(in,"%</a:t>
            </a:r>
            <a:r>
              <a:rPr lang="en-US" altLang="zh-CN" sz="1400" b="0" dirty="0" err="1">
                <a:ea typeface="宋体" pitchFamily="2" charset="-122"/>
              </a:rPr>
              <a:t>d",&amp;scorelist</a:t>
            </a:r>
            <a:r>
              <a:rPr lang="en-US" altLang="zh-CN" sz="1400" b="0" dirty="0">
                <a:ea typeface="宋体" pitchFamily="2" charset="-122"/>
              </a:rPr>
              <a:t>[n++]</a:t>
            </a:r>
            <a:r>
              <a:rPr lang="en-US" altLang="zh-CN" sz="1600" b="0" dirty="0">
                <a:ea typeface="宋体" pitchFamily="2" charset="-122"/>
              </a:rPr>
              <a:t> </a:t>
            </a:r>
            <a:r>
              <a:rPr lang="en-US" altLang="zh-CN" sz="1400" b="0" dirty="0">
                <a:ea typeface="宋体" pitchFamily="2" charset="-122"/>
              </a:rPr>
              <a:t>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>
                <a:ea typeface="宋体" pitchFamily="2" charset="-122"/>
              </a:rPr>
              <a:t>    </a:t>
            </a:r>
            <a:r>
              <a:rPr lang="en-US" altLang="zh-CN" sz="1400" b="0" dirty="0" err="1">
                <a:ea typeface="宋体" pitchFamily="2" charset="-122"/>
              </a:rPr>
              <a:t>sortArray</a:t>
            </a:r>
            <a:r>
              <a:rPr lang="en-US" altLang="zh-CN" sz="1400" b="0" dirty="0">
                <a:ea typeface="宋体" pitchFamily="2" charset="-122"/>
              </a:rPr>
              <a:t>(</a:t>
            </a:r>
            <a:r>
              <a:rPr lang="en-US" altLang="zh-CN" sz="1400" b="0" dirty="0" err="1">
                <a:ea typeface="宋体" pitchFamily="2" charset="-122"/>
              </a:rPr>
              <a:t>scorelist</a:t>
            </a:r>
            <a:r>
              <a:rPr lang="en-US" altLang="zh-CN" sz="1400" b="0" dirty="0">
                <a:ea typeface="宋体" pitchFamily="2" charset="-122"/>
              </a:rPr>
              <a:t>, n);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for(</a:t>
            </a:r>
            <a:r>
              <a:rPr lang="en-US" altLang="zh-CN" sz="1400" b="0" dirty="0" err="1">
                <a:ea typeface="宋体" pitchFamily="2" charset="-122"/>
              </a:rPr>
              <a:t>i</a:t>
            </a:r>
            <a:r>
              <a:rPr lang="en-US" altLang="zh-CN" sz="1400" b="0" dirty="0">
                <a:ea typeface="宋体" pitchFamily="2" charset="-122"/>
              </a:rPr>
              <a:t>=0; </a:t>
            </a:r>
            <a:r>
              <a:rPr lang="en-US" altLang="zh-CN" sz="1400" b="0" dirty="0" err="1">
                <a:ea typeface="宋体" pitchFamily="2" charset="-122"/>
              </a:rPr>
              <a:t>i</a:t>
            </a:r>
            <a:r>
              <a:rPr lang="en-US" altLang="zh-CN" sz="1400" b="0" dirty="0">
                <a:ea typeface="宋体" pitchFamily="2" charset="-122"/>
              </a:rPr>
              <a:t>&lt;n; </a:t>
            </a:r>
            <a:r>
              <a:rPr lang="en-US" altLang="zh-CN" sz="1400" b="0" dirty="0" err="1">
                <a:ea typeface="宋体" pitchFamily="2" charset="-122"/>
              </a:rPr>
              <a:t>i</a:t>
            </a:r>
            <a:r>
              <a:rPr lang="en-US" altLang="zh-CN" sz="1400" b="0" dirty="0">
                <a:ea typeface="宋体" pitchFamily="2" charset="-122"/>
              </a:rPr>
              <a:t>++)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		</a:t>
            </a:r>
            <a:r>
              <a:rPr lang="en-US" altLang="zh-CN" sz="1400" b="0" dirty="0" err="1">
                <a:ea typeface="宋体" pitchFamily="2" charset="-122"/>
              </a:rPr>
              <a:t>fprintf</a:t>
            </a:r>
            <a:r>
              <a:rPr lang="en-US" altLang="zh-CN" sz="1400" b="0" dirty="0">
                <a:ea typeface="宋体" pitchFamily="2" charset="-122"/>
              </a:rPr>
              <a:t>(out, "%d\</a:t>
            </a:r>
            <a:r>
              <a:rPr lang="en-US" altLang="zh-CN" sz="1400" b="0" dirty="0" err="1">
                <a:ea typeface="宋体" pitchFamily="2" charset="-122"/>
              </a:rPr>
              <a:t>n",scorelist</a:t>
            </a:r>
            <a:r>
              <a:rPr lang="en-US" altLang="zh-CN" sz="1400" b="0" dirty="0">
                <a:ea typeface="宋体" pitchFamily="2" charset="-122"/>
              </a:rPr>
              <a:t>[</a:t>
            </a:r>
            <a:r>
              <a:rPr lang="en-US" altLang="zh-CN" sz="1400" b="0" dirty="0" err="1">
                <a:ea typeface="宋体" pitchFamily="2" charset="-122"/>
              </a:rPr>
              <a:t>i</a:t>
            </a:r>
            <a:r>
              <a:rPr lang="en-US" altLang="zh-CN" sz="1400" b="0" dirty="0">
                <a:ea typeface="宋体" pitchFamily="2" charset="-122"/>
              </a:rPr>
              <a:t>]);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</a:t>
            </a:r>
            <a:r>
              <a:rPr lang="en-US" altLang="zh-CN" sz="1400" b="0" dirty="0" err="1">
                <a:ea typeface="宋体" pitchFamily="2" charset="-122"/>
              </a:rPr>
              <a:t>fclose</a:t>
            </a:r>
            <a:r>
              <a:rPr lang="en-US" altLang="zh-CN" sz="1400" b="0" dirty="0">
                <a:ea typeface="宋体" pitchFamily="2" charset="-122"/>
              </a:rPr>
              <a:t>(in); </a:t>
            </a:r>
            <a:r>
              <a:rPr lang="en-US" altLang="zh-CN" sz="1400" b="0" dirty="0" err="1">
                <a:ea typeface="宋体" pitchFamily="2" charset="-122"/>
              </a:rPr>
              <a:t>fclose</a:t>
            </a:r>
            <a:r>
              <a:rPr lang="en-US" altLang="zh-CN" sz="1400" b="0" dirty="0">
                <a:ea typeface="宋体" pitchFamily="2" charset="-122"/>
              </a:rPr>
              <a:t>(out);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return 0;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}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5076825" y="1125538"/>
            <a:ext cx="3671888" cy="549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900"/>
              <a:t>一种模块化更好的实现</a:t>
            </a:r>
            <a:r>
              <a:rPr lang="en-US" altLang="zh-CN" sz="900"/>
              <a:t>:</a:t>
            </a:r>
          </a:p>
          <a:p>
            <a:r>
              <a:rPr lang="en-US" altLang="zh-CN" sz="900"/>
              <a:t>#include &lt;stdio.h&gt;</a:t>
            </a:r>
          </a:p>
          <a:p>
            <a:r>
              <a:rPr lang="en-US" altLang="zh-CN" sz="900"/>
              <a:t>#define NUM 200</a:t>
            </a:r>
          </a:p>
          <a:p>
            <a:r>
              <a:rPr lang="en-US" altLang="zh-CN" sz="900"/>
              <a:t>int readList(int array[ ]);</a:t>
            </a:r>
          </a:p>
          <a:p>
            <a:r>
              <a:rPr lang="en-US" altLang="zh-CN" sz="900"/>
              <a:t>void sortArray(int array[ ], int n);</a:t>
            </a:r>
          </a:p>
          <a:p>
            <a:r>
              <a:rPr lang="en-US" altLang="zh-CN" sz="900"/>
              <a:t>void writeList(int array[ ], int n);</a:t>
            </a:r>
          </a:p>
          <a:p>
            <a:r>
              <a:rPr lang="en-US" altLang="zh-CN" sz="900"/>
              <a:t>int main()</a:t>
            </a:r>
          </a:p>
          <a:p>
            <a:r>
              <a:rPr lang="en-US" altLang="zh-CN" sz="900"/>
              <a:t>{</a:t>
            </a:r>
          </a:p>
          <a:p>
            <a:r>
              <a:rPr lang="en-US" altLang="zh-CN" sz="900"/>
              <a:t>    int scorelist[NUM], n;</a:t>
            </a:r>
          </a:p>
          <a:p>
            <a:r>
              <a:rPr lang="en-US" altLang="zh-CN" sz="900"/>
              <a:t>    n = readList(scorelist);</a:t>
            </a:r>
          </a:p>
          <a:p>
            <a:r>
              <a:rPr lang="en-US" altLang="zh-CN" sz="900"/>
              <a:t>    sortArray(scorelist, n);</a:t>
            </a:r>
          </a:p>
          <a:p>
            <a:r>
              <a:rPr lang="en-US" altLang="zh-CN" sz="900"/>
              <a:t>    writeList(scorelist, n);</a:t>
            </a:r>
          </a:p>
          <a:p>
            <a:r>
              <a:rPr lang="en-US" altLang="zh-CN" sz="900"/>
              <a:t>    return 0;</a:t>
            </a:r>
          </a:p>
          <a:p>
            <a:r>
              <a:rPr lang="en-US" altLang="zh-CN" sz="900"/>
              <a:t>}</a:t>
            </a:r>
          </a:p>
          <a:p>
            <a:r>
              <a:rPr lang="en-US" altLang="zh-CN" sz="900"/>
              <a:t>int readList(int array[ ])</a:t>
            </a:r>
          </a:p>
          <a:p>
            <a:r>
              <a:rPr lang="en-US" altLang="zh-CN" sz="900"/>
              <a:t>{</a:t>
            </a:r>
          </a:p>
          <a:p>
            <a:r>
              <a:rPr lang="en-US" altLang="zh-CN" sz="900"/>
              <a:t>    FILE *in;</a:t>
            </a:r>
          </a:p>
          <a:p>
            <a:r>
              <a:rPr lang="en-US" altLang="zh-CN" sz="900"/>
              <a:t>    int n=0;</a:t>
            </a:r>
          </a:p>
          <a:p>
            <a:r>
              <a:rPr lang="en-US" altLang="zh-CN" sz="900"/>
              <a:t>    if((in = fopen("scorelist.in","r")) == NULL){</a:t>
            </a:r>
          </a:p>
          <a:p>
            <a:r>
              <a:rPr lang="en-US" altLang="zh-CN" sz="900"/>
              <a:t>        printf("Cann't open file scorelist.in!\n");</a:t>
            </a:r>
          </a:p>
          <a:p>
            <a:r>
              <a:rPr lang="en-US" altLang="zh-CN" sz="900"/>
              <a:t>        exit(1);</a:t>
            </a:r>
          </a:p>
          <a:p>
            <a:r>
              <a:rPr lang="en-US" altLang="zh-CN" sz="900"/>
              <a:t>     }</a:t>
            </a:r>
          </a:p>
          <a:p>
            <a:r>
              <a:rPr lang="en-US" altLang="zh-CN" sz="900"/>
              <a:t>    while(!feof(in))</a:t>
            </a:r>
          </a:p>
          <a:p>
            <a:r>
              <a:rPr lang="en-US" altLang="zh-CN" sz="900"/>
              <a:t>        fscanf(in,"%d",&amp;array[n++] );</a:t>
            </a:r>
          </a:p>
          <a:p>
            <a:r>
              <a:rPr lang="en-US" altLang="zh-CN" sz="900"/>
              <a:t>    fclose(in);</a:t>
            </a:r>
          </a:p>
          <a:p>
            <a:r>
              <a:rPr lang="en-US" altLang="zh-CN" sz="900"/>
              <a:t>    return n;</a:t>
            </a:r>
          </a:p>
          <a:p>
            <a:r>
              <a:rPr lang="en-US" altLang="zh-CN" sz="900"/>
              <a:t>}</a:t>
            </a:r>
          </a:p>
          <a:p>
            <a:r>
              <a:rPr lang="en-US" altLang="zh-CN" sz="900"/>
              <a:t>void writeList(int array[ ], int n)</a:t>
            </a:r>
          </a:p>
          <a:p>
            <a:r>
              <a:rPr lang="en-US" altLang="zh-CN" sz="900"/>
              <a:t>{</a:t>
            </a:r>
          </a:p>
          <a:p>
            <a:r>
              <a:rPr lang="en-US" altLang="zh-CN" sz="900"/>
              <a:t>    FILE *out;</a:t>
            </a:r>
          </a:p>
          <a:p>
            <a:r>
              <a:rPr lang="en-US" altLang="zh-CN" sz="900"/>
              <a:t>    int i;</a:t>
            </a:r>
          </a:p>
          <a:p>
            <a:r>
              <a:rPr lang="en-US" altLang="zh-CN" sz="900"/>
              <a:t>    if((out = fopen("scorelist.out","w")) == NULL){</a:t>
            </a:r>
          </a:p>
          <a:p>
            <a:r>
              <a:rPr lang="en-US" altLang="zh-CN" sz="900"/>
              <a:t>        printf("Cann't open file scorelist.out!\n");</a:t>
            </a:r>
          </a:p>
          <a:p>
            <a:r>
              <a:rPr lang="en-US" altLang="zh-CN" sz="900"/>
              <a:t>        exit(1);</a:t>
            </a:r>
          </a:p>
          <a:p>
            <a:r>
              <a:rPr lang="en-US" altLang="zh-CN" sz="900"/>
              <a:t>     }</a:t>
            </a:r>
          </a:p>
          <a:p>
            <a:r>
              <a:rPr lang="en-US" altLang="zh-CN" sz="900"/>
              <a:t>     for(i=0; i&lt;n; i++)</a:t>
            </a:r>
          </a:p>
          <a:p>
            <a:r>
              <a:rPr lang="en-US" altLang="zh-CN" sz="900"/>
              <a:t>         fprintf(out, "%d\n",array[i]);</a:t>
            </a:r>
          </a:p>
          <a:p>
            <a:r>
              <a:rPr lang="en-US" altLang="zh-CN" sz="900"/>
              <a:t>    fclose(out);</a:t>
            </a:r>
          </a:p>
          <a:p>
            <a:r>
              <a:rPr lang="en-US" altLang="zh-CN" sz="9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C程序设计基础(二)</a:t>
            </a:r>
          </a:p>
        </p:txBody>
      </p:sp>
      <p:sp>
        <p:nvSpPr>
          <p:cNvPr id="1945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8FA037-621E-4225-B49F-D02C9994D6D3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关于函数参数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ea typeface="宋体" pitchFamily="2" charset="-122"/>
              </a:rPr>
              <a:t>调用函数时，实参</a:t>
            </a:r>
            <a:r>
              <a:rPr lang="en-US" altLang="zh-CN" b="0" dirty="0">
                <a:ea typeface="宋体" pitchFamily="2" charset="-122"/>
              </a:rPr>
              <a:t>(argument)</a:t>
            </a:r>
            <a:r>
              <a:rPr lang="zh-CN" altLang="en-US" b="0" dirty="0">
                <a:ea typeface="宋体" pitchFamily="2" charset="-122"/>
              </a:rPr>
              <a:t>的类型、排列次序和个数应与函数定义时形参</a:t>
            </a:r>
            <a:r>
              <a:rPr lang="en-US" altLang="zh-CN" b="0" dirty="0">
                <a:ea typeface="宋体" pitchFamily="2" charset="-122"/>
              </a:rPr>
              <a:t>(parameter)</a:t>
            </a:r>
            <a:r>
              <a:rPr lang="zh-CN" altLang="en-US" b="0" dirty="0">
                <a:ea typeface="宋体" pitchFamily="2" charset="-122"/>
              </a:rPr>
              <a:t>相对应（在</a:t>
            </a:r>
            <a:r>
              <a:rPr lang="en-US" altLang="zh-CN" b="0" dirty="0">
                <a:ea typeface="宋体" pitchFamily="2" charset="-122"/>
              </a:rPr>
              <a:t>ANSI C</a:t>
            </a:r>
            <a:r>
              <a:rPr lang="zh-CN" altLang="en-US" b="0" dirty="0">
                <a:ea typeface="宋体" pitchFamily="2" charset="-122"/>
              </a:rPr>
              <a:t>标准中，若不一致，将出现编译错误）。</a:t>
            </a:r>
          </a:p>
          <a:p>
            <a:r>
              <a:rPr lang="en-US" altLang="zh-CN" b="0" dirty="0">
                <a:solidFill>
                  <a:srgbClr val="0000CC"/>
                </a:solidFill>
                <a:ea typeface="宋体" pitchFamily="2" charset="-122"/>
              </a:rPr>
              <a:t>C</a:t>
            </a:r>
            <a:r>
              <a:rPr lang="zh-CN" altLang="en-US" b="0" dirty="0">
                <a:solidFill>
                  <a:srgbClr val="0000CC"/>
                </a:solidFill>
                <a:ea typeface="宋体" pitchFamily="2" charset="-122"/>
              </a:rPr>
              <a:t>函数的参数传递全部采用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传值</a:t>
            </a:r>
            <a:r>
              <a:rPr lang="en-US" altLang="zh-CN" b="0" dirty="0">
                <a:solidFill>
                  <a:srgbClr val="0000CC"/>
                </a:solidFill>
                <a:ea typeface="宋体" pitchFamily="2" charset="-122"/>
              </a:rPr>
              <a:t>(call by value)</a:t>
            </a:r>
            <a:r>
              <a:rPr lang="zh-CN" altLang="en-US" b="0" dirty="0">
                <a:ea typeface="宋体" pitchFamily="2" charset="-122"/>
              </a:rPr>
              <a:t>。</a:t>
            </a:r>
            <a:r>
              <a:rPr lang="zh-CN" altLang="en-US" b="0" dirty="0">
                <a:solidFill>
                  <a:srgbClr val="0000CC"/>
                </a:solidFill>
                <a:ea typeface="宋体" pitchFamily="2" charset="-122"/>
              </a:rPr>
              <a:t>传值调用实际上重新拷贝了一个副本给形参</a:t>
            </a:r>
            <a:r>
              <a:rPr lang="zh-CN" altLang="en-US" b="0" dirty="0">
                <a:ea typeface="宋体" pitchFamily="2" charset="-122"/>
              </a:rPr>
              <a:t>，因此，我们可以把函数形参看作是函数的局部变量。传值的好处是传值调用不会改变调用函数实参变量的内容，因此，可避免不必要的副作用。</a:t>
            </a:r>
          </a:p>
        </p:txBody>
      </p:sp>
    </p:spTree>
    <p:extLst>
      <p:ext uri="{BB962C8B-B14F-4D97-AF65-F5344CB8AC3E}">
        <p14:creationId xmlns:p14="http://schemas.microsoft.com/office/powerpoint/2010/main" val="1985373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C程序设计基础(二)</a:t>
            </a:r>
          </a:p>
        </p:txBody>
      </p:sp>
      <p:sp>
        <p:nvSpPr>
          <p:cNvPr id="2048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2FFC2B-5696-49BD-A196-B0D12A2DCBBF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关于函数参数（续）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zh-CN" altLang="en-US" sz="1800" b="0" dirty="0">
                <a:ea typeface="宋体" pitchFamily="2" charset="-122"/>
              </a:rPr>
              <a:t>如何理解“传值”调用？让我们来看一个试图交换两个数据值的例子。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void swap ( </a:t>
            </a:r>
            <a:r>
              <a:rPr lang="en-US" altLang="zh-CN" sz="1600" dirty="0" err="1">
                <a:ea typeface="宋体" pitchFamily="2" charset="-122"/>
              </a:rPr>
              <a:t>int</a:t>
            </a:r>
            <a:r>
              <a:rPr lang="en-US" altLang="zh-CN" sz="1600" dirty="0">
                <a:ea typeface="宋体" pitchFamily="2" charset="-122"/>
              </a:rPr>
              <a:t> x, </a:t>
            </a:r>
            <a:r>
              <a:rPr lang="en-US" altLang="zh-CN" sz="1600" dirty="0" err="1">
                <a:ea typeface="宋体" pitchFamily="2" charset="-122"/>
              </a:rPr>
              <a:t>int</a:t>
            </a:r>
            <a:r>
              <a:rPr lang="en-US" altLang="zh-CN" sz="1600" dirty="0">
                <a:ea typeface="宋体" pitchFamily="2" charset="-122"/>
              </a:rPr>
              <a:t> y)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{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 err="1">
                <a:ea typeface="宋体" pitchFamily="2" charset="-122"/>
              </a:rPr>
              <a:t>int</a:t>
            </a:r>
            <a:r>
              <a:rPr lang="en-US" altLang="zh-CN" sz="1600" dirty="0">
                <a:ea typeface="宋体" pitchFamily="2" charset="-122"/>
              </a:rPr>
              <a:t> temp;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 temp = x;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x = y;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y = temp;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dirty="0" err="1">
                <a:ea typeface="宋体" pitchFamily="2" charset="-122"/>
              </a:rPr>
              <a:t>int</a:t>
            </a:r>
            <a:r>
              <a:rPr lang="en-US" altLang="zh-CN" sz="1600" dirty="0">
                <a:ea typeface="宋体" pitchFamily="2" charset="-122"/>
              </a:rPr>
              <a:t>  main( 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{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 err="1">
                <a:ea typeface="宋体" pitchFamily="2" charset="-122"/>
              </a:rPr>
              <a:t>int</a:t>
            </a:r>
            <a:r>
              <a:rPr lang="en-US" altLang="zh-CN" sz="1600" dirty="0">
                <a:ea typeface="宋体" pitchFamily="2" charset="-122"/>
              </a:rPr>
              <a:t> a = 2,  b = 3;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 err="1">
                <a:ea typeface="宋体" pitchFamily="2" charset="-122"/>
              </a:rPr>
              <a:t>printf</a:t>
            </a:r>
            <a:r>
              <a:rPr lang="en-US" altLang="zh-CN" sz="1600" dirty="0">
                <a:ea typeface="宋体" pitchFamily="2" charset="-122"/>
              </a:rPr>
              <a:t>(“a=%d, b=%d\n”, a, b);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swap(a, b);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 err="1">
                <a:ea typeface="宋体" pitchFamily="2" charset="-122"/>
              </a:rPr>
              <a:t>printf</a:t>
            </a:r>
            <a:r>
              <a:rPr lang="en-US" altLang="zh-CN" sz="1600" dirty="0">
                <a:ea typeface="宋体" pitchFamily="2" charset="-122"/>
              </a:rPr>
              <a:t>(“a=%d, b=%d\n”, a, b);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return 0;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}</a:t>
            </a:r>
          </a:p>
          <a:p>
            <a:pPr>
              <a:lnSpc>
                <a:spcPct val="70000"/>
              </a:lnSpc>
            </a:pPr>
            <a:endParaRPr lang="en-US" altLang="zh-CN" sz="1600" b="0" dirty="0">
              <a:ea typeface="宋体" pitchFamily="2" charset="-122"/>
            </a:endParaRP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4038600" y="1905000"/>
            <a:ext cx="3557736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</a:rPr>
              <a:t>请问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</a:rPr>
              <a:t>和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</a:rPr>
              <a:t>的值是否交换</a:t>
            </a:r>
            <a:r>
              <a:rPr lang="zh-CN" altLang="en-US" sz="4800" b="0" dirty="0">
                <a:solidFill>
                  <a:schemeClr val="accent2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7164288" y="2204864"/>
            <a:ext cx="1143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</a:rPr>
              <a:t>不能！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43400" y="3886200"/>
            <a:ext cx="2438400" cy="457200"/>
            <a:chOff x="2736" y="2448"/>
            <a:chExt cx="1536" cy="288"/>
          </a:xfrm>
        </p:grpSpPr>
        <p:sp>
          <p:nvSpPr>
            <p:cNvPr id="20503" name="Text Box 7"/>
            <p:cNvSpPr txBox="1">
              <a:spLocks noChangeArrowheads="1"/>
            </p:cNvSpPr>
            <p:nvPr/>
          </p:nvSpPr>
          <p:spPr bwMode="auto">
            <a:xfrm>
              <a:off x="2736" y="2448"/>
              <a:ext cx="624" cy="288"/>
            </a:xfrm>
            <a:prstGeom prst="rect">
              <a:avLst/>
            </a:prstGeom>
            <a:solidFill>
              <a:srgbClr val="99CC00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x=2</a:t>
              </a:r>
            </a:p>
          </p:txBody>
        </p:sp>
        <p:sp>
          <p:nvSpPr>
            <p:cNvPr id="20504" name="Text Box 8"/>
            <p:cNvSpPr txBox="1">
              <a:spLocks noChangeArrowheads="1"/>
            </p:cNvSpPr>
            <p:nvPr/>
          </p:nvSpPr>
          <p:spPr bwMode="auto">
            <a:xfrm>
              <a:off x="3648" y="2448"/>
              <a:ext cx="624" cy="288"/>
            </a:xfrm>
            <a:prstGeom prst="rect">
              <a:avLst/>
            </a:prstGeom>
            <a:solidFill>
              <a:srgbClr val="99CC00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dirty="0">
                  <a:latin typeface="Times New Roman" pitchFamily="18" charset="0"/>
                </a:rPr>
                <a:t>y=3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343400" y="3048000"/>
            <a:ext cx="2438400" cy="457200"/>
            <a:chOff x="2640" y="2016"/>
            <a:chExt cx="1536" cy="288"/>
          </a:xfrm>
        </p:grpSpPr>
        <p:sp>
          <p:nvSpPr>
            <p:cNvPr id="20501" name="Text Box 10"/>
            <p:cNvSpPr txBox="1">
              <a:spLocks noChangeArrowheads="1"/>
            </p:cNvSpPr>
            <p:nvPr/>
          </p:nvSpPr>
          <p:spPr bwMode="auto">
            <a:xfrm>
              <a:off x="2640" y="2016"/>
              <a:ext cx="624" cy="288"/>
            </a:xfrm>
            <a:prstGeom prst="rect">
              <a:avLst/>
            </a:prstGeom>
            <a:solidFill>
              <a:srgbClr val="3366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dirty="0">
                  <a:latin typeface="Times New Roman" pitchFamily="18" charset="0"/>
                </a:rPr>
                <a:t>a=2</a:t>
              </a:r>
            </a:p>
          </p:txBody>
        </p:sp>
        <p:sp>
          <p:nvSpPr>
            <p:cNvPr id="20502" name="Text Box 11"/>
            <p:cNvSpPr txBox="1">
              <a:spLocks noChangeArrowheads="1"/>
            </p:cNvSpPr>
            <p:nvPr/>
          </p:nvSpPr>
          <p:spPr bwMode="auto">
            <a:xfrm>
              <a:off x="3552" y="2016"/>
              <a:ext cx="624" cy="288"/>
            </a:xfrm>
            <a:prstGeom prst="rect">
              <a:avLst/>
            </a:prstGeom>
            <a:solidFill>
              <a:srgbClr val="3366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b=3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343400" y="5257800"/>
            <a:ext cx="2438400" cy="457200"/>
            <a:chOff x="2736" y="3312"/>
            <a:chExt cx="1536" cy="288"/>
          </a:xfrm>
        </p:grpSpPr>
        <p:sp>
          <p:nvSpPr>
            <p:cNvPr id="20499" name="Text Box 13"/>
            <p:cNvSpPr txBox="1">
              <a:spLocks noChangeArrowheads="1"/>
            </p:cNvSpPr>
            <p:nvPr/>
          </p:nvSpPr>
          <p:spPr bwMode="auto">
            <a:xfrm>
              <a:off x="2736" y="3312"/>
              <a:ext cx="624" cy="288"/>
            </a:xfrm>
            <a:prstGeom prst="rect">
              <a:avLst/>
            </a:prstGeom>
            <a:solidFill>
              <a:srgbClr val="99CC00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x=3</a:t>
              </a:r>
            </a:p>
          </p:txBody>
        </p:sp>
        <p:sp>
          <p:nvSpPr>
            <p:cNvPr id="20500" name="Text Box 14"/>
            <p:cNvSpPr txBox="1">
              <a:spLocks noChangeArrowheads="1"/>
            </p:cNvSpPr>
            <p:nvPr/>
          </p:nvSpPr>
          <p:spPr bwMode="auto">
            <a:xfrm>
              <a:off x="3648" y="3312"/>
              <a:ext cx="624" cy="288"/>
            </a:xfrm>
            <a:prstGeom prst="rect">
              <a:avLst/>
            </a:prstGeom>
            <a:solidFill>
              <a:srgbClr val="99CC00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>
                  <a:latin typeface="Times New Roman" pitchFamily="18" charset="0"/>
                </a:rPr>
                <a:t>y=2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800600" y="4495800"/>
            <a:ext cx="1600200" cy="685800"/>
            <a:chOff x="3024" y="2832"/>
            <a:chExt cx="1008" cy="432"/>
          </a:xfrm>
        </p:grpSpPr>
        <p:sp>
          <p:nvSpPr>
            <p:cNvPr id="20497" name="AutoShape 16"/>
            <p:cNvSpPr>
              <a:spLocks noChangeArrowheads="1"/>
            </p:cNvSpPr>
            <p:nvPr/>
          </p:nvSpPr>
          <p:spPr bwMode="auto">
            <a:xfrm>
              <a:off x="3024" y="2832"/>
              <a:ext cx="1008" cy="43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3216" y="2928"/>
              <a:ext cx="720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0">
                  <a:latin typeface="Times New Roman" pitchFamily="18" charset="0"/>
                </a:rPr>
                <a:t>调用</a:t>
              </a:r>
              <a:r>
                <a:rPr lang="en-US" altLang="zh-CN" sz="1200" b="0">
                  <a:latin typeface="Times New Roman" pitchFamily="18" charset="0"/>
                </a:rPr>
                <a:t>swap</a:t>
              </a:r>
              <a:r>
                <a:rPr lang="zh-CN" altLang="en-US" sz="1200" b="0">
                  <a:latin typeface="Times New Roman" pitchFamily="18" charset="0"/>
                </a:rPr>
                <a:t>后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572000" y="3505200"/>
            <a:ext cx="1676400" cy="350838"/>
            <a:chOff x="2880" y="2208"/>
            <a:chExt cx="1056" cy="221"/>
          </a:xfrm>
        </p:grpSpPr>
        <p:sp>
          <p:nvSpPr>
            <p:cNvPr id="20494" name="AutoShape 19"/>
            <p:cNvSpPr>
              <a:spLocks noChangeArrowheads="1"/>
            </p:cNvSpPr>
            <p:nvPr/>
          </p:nvSpPr>
          <p:spPr bwMode="auto">
            <a:xfrm>
              <a:off x="2880" y="220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AutoShape 20"/>
            <p:cNvSpPr>
              <a:spLocks noChangeArrowheads="1"/>
            </p:cNvSpPr>
            <p:nvPr/>
          </p:nvSpPr>
          <p:spPr bwMode="auto">
            <a:xfrm>
              <a:off x="3744" y="220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Text Box 21"/>
            <p:cNvSpPr txBox="1">
              <a:spLocks noChangeArrowheads="1"/>
            </p:cNvSpPr>
            <p:nvPr/>
          </p:nvSpPr>
          <p:spPr bwMode="auto">
            <a:xfrm>
              <a:off x="3120" y="2256"/>
              <a:ext cx="768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0">
                  <a:latin typeface="Times New Roman" pitchFamily="18" charset="0"/>
                </a:rPr>
                <a:t>调用</a:t>
              </a:r>
              <a:r>
                <a:rPr lang="en-US" altLang="zh-CN" sz="1200" b="0">
                  <a:latin typeface="Times New Roman" pitchFamily="18" charset="0"/>
                </a:rPr>
                <a:t>swap(a,b)</a:t>
              </a:r>
            </a:p>
          </p:txBody>
        </p:sp>
      </p:grp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2987824" y="5949280"/>
            <a:ext cx="3600450" cy="701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如何通过函数调用改变参数的值将在以后介绍。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76256" y="314096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0" dirty="0"/>
              <a:t>实参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76256" y="393305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0" dirty="0"/>
              <a:t>形参（实参的副本）</a:t>
            </a:r>
          </a:p>
        </p:txBody>
      </p:sp>
    </p:spTree>
    <p:extLst>
      <p:ext uri="{BB962C8B-B14F-4D97-AF65-F5344CB8AC3E}">
        <p14:creationId xmlns:p14="http://schemas.microsoft.com/office/powerpoint/2010/main" val="20600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2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2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  <p:bldP spid="123909" grpId="0" autoUpdateAnimBg="0"/>
      <p:bldP spid="123926" grpId="0" animBg="1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EF90AD-0E20-409E-AB76-5FF809CA567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4.1</a:t>
            </a:r>
            <a:r>
              <a:rPr lang="zh-CN" altLang="en-US" dirty="0">
                <a:ea typeface="宋体" pitchFamily="2" charset="-122"/>
              </a:rPr>
              <a:t>：文本查找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196752"/>
            <a:ext cx="7105650" cy="4806950"/>
          </a:xfrm>
        </p:spPr>
        <p:txBody>
          <a:bodyPr/>
          <a:lstStyle/>
          <a:p>
            <a:pPr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【</a:t>
            </a:r>
            <a:r>
              <a:rPr lang="zh-CN" altLang="en-US" sz="1400" dirty="0">
                <a:ea typeface="宋体" pitchFamily="2" charset="-122"/>
              </a:rPr>
              <a:t>问题描述</a:t>
            </a:r>
            <a:r>
              <a:rPr lang="en-US" altLang="zh-CN" sz="1400" dirty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zh-CN" altLang="en-US" sz="1400" dirty="0">
                <a:ea typeface="宋体" pitchFamily="2" charset="-122"/>
              </a:rPr>
              <a:t>从文件中查找包含给定字符串的行。</a:t>
            </a:r>
          </a:p>
          <a:p>
            <a:pPr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【</a:t>
            </a:r>
            <a:r>
              <a:rPr lang="zh-CN" altLang="en-US" sz="1400" dirty="0">
                <a:ea typeface="宋体" pitchFamily="2" charset="-122"/>
              </a:rPr>
              <a:t>输入形式</a:t>
            </a:r>
            <a:r>
              <a:rPr lang="en-US" altLang="zh-CN" sz="1400" dirty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zh-CN" altLang="en-US" sz="1400" dirty="0">
                <a:ea typeface="宋体" pitchFamily="2" charset="-122"/>
              </a:rPr>
              <a:t>从标准输入中分两行分别输入被查找的文件及要查找的字符串（中间不含空格）。</a:t>
            </a:r>
          </a:p>
          <a:p>
            <a:pPr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【</a:t>
            </a:r>
            <a:r>
              <a:rPr lang="zh-CN" altLang="en-US" sz="1400" dirty="0">
                <a:ea typeface="宋体" pitchFamily="2" charset="-122"/>
              </a:rPr>
              <a:t>输出形式</a:t>
            </a:r>
            <a:r>
              <a:rPr lang="en-US" altLang="zh-CN" sz="1400" dirty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zh-CN" altLang="en-US" sz="1400" dirty="0">
                <a:ea typeface="宋体" pitchFamily="2" charset="-122"/>
              </a:rPr>
              <a:t>在屏幕上输出文件中包含给定字符串的行。</a:t>
            </a:r>
          </a:p>
          <a:p>
            <a:pPr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【</a:t>
            </a:r>
            <a:r>
              <a:rPr lang="zh-CN" altLang="en-US" sz="1400" dirty="0">
                <a:ea typeface="宋体" pitchFamily="2" charset="-122"/>
              </a:rPr>
              <a:t>样例输入</a:t>
            </a:r>
            <a:r>
              <a:rPr lang="en-US" altLang="zh-CN" sz="1400" dirty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zh-CN" altLang="en-US" sz="1400" dirty="0">
                <a:ea typeface="宋体" pitchFamily="2" charset="-122"/>
              </a:rPr>
              <a:t>在键盘输入如下文件名及字符串</a:t>
            </a:r>
            <a:r>
              <a:rPr lang="en-US" altLang="zh-CN" sz="1400" dirty="0">
                <a:ea typeface="宋体" pitchFamily="2" charset="-122"/>
              </a:rPr>
              <a:t>: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test.txt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the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zh-CN" altLang="en-US" sz="1400" dirty="0">
                <a:ea typeface="宋体" pitchFamily="2" charset="-122"/>
              </a:rPr>
              <a:t>文件</a:t>
            </a:r>
            <a:r>
              <a:rPr lang="en-US" altLang="zh-CN" sz="1400" dirty="0">
                <a:ea typeface="宋体" pitchFamily="2" charset="-122"/>
              </a:rPr>
              <a:t>test.txt</a:t>
            </a:r>
            <a:r>
              <a:rPr lang="zh-CN" altLang="en-US" sz="1400" dirty="0">
                <a:ea typeface="宋体" pitchFamily="2" charset="-122"/>
              </a:rPr>
              <a:t>内容如下：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Now is the time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for all good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men to come to the aid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of their party</a:t>
            </a:r>
          </a:p>
          <a:p>
            <a:pPr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【</a:t>
            </a:r>
            <a:r>
              <a:rPr lang="zh-CN" altLang="en-US" sz="1400" dirty="0">
                <a:ea typeface="宋体" pitchFamily="2" charset="-122"/>
              </a:rPr>
              <a:t>样例输出</a:t>
            </a:r>
            <a:r>
              <a:rPr lang="en-US" altLang="zh-CN" sz="1400" dirty="0">
                <a:ea typeface="宋体" pitchFamily="2" charset="-122"/>
              </a:rPr>
              <a:t>】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zh-CN" altLang="en-US" sz="1400" dirty="0">
                <a:ea typeface="宋体" pitchFamily="2" charset="-122"/>
              </a:rPr>
              <a:t>屏幕输出为：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this is</a:t>
            </a:r>
            <a:r>
              <a:rPr lang="en-US" altLang="zh-CN" sz="1400" b="1" dirty="0">
                <a:ea typeface="宋体" pitchFamily="2" charset="-122"/>
              </a:rPr>
              <a:t> </a:t>
            </a:r>
            <a:r>
              <a:rPr lang="en-US" altLang="zh-CN" sz="1400" dirty="0">
                <a:ea typeface="宋体" pitchFamily="2" charset="-122"/>
              </a:rPr>
              <a:t>the time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men to come to the aid</a:t>
            </a:r>
          </a:p>
          <a:p>
            <a:pPr marL="458788" lvl="1" indent="-65088">
              <a:lnSpc>
                <a:spcPts val="1100"/>
              </a:lnSpc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of their party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C程序设计基础(二)</a:t>
            </a:r>
          </a:p>
        </p:txBody>
      </p:sp>
      <p:sp>
        <p:nvSpPr>
          <p:cNvPr id="2150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9F1830-FACA-4E5E-A767-445EE316F785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关于函数参数（续）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7543800" cy="19389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由于函数调用时，参数传递是‘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</a:rPr>
              <a:t>传值</a:t>
            </a:r>
            <a:r>
              <a:rPr lang="zh-CN" altLang="en-US" b="0" dirty="0">
                <a:latin typeface="Times New Roman" pitchFamily="18" charset="0"/>
              </a:rPr>
              <a:t>’，因此，在函数定义中的形参可当局部变量使用。如，下面求幂（</a:t>
            </a:r>
            <a:r>
              <a:rPr lang="en-US" altLang="zh-CN" b="0" dirty="0" err="1">
                <a:latin typeface="Times New Roman" pitchFamily="18" charset="0"/>
              </a:rPr>
              <a:t>x</a:t>
            </a:r>
            <a:r>
              <a:rPr lang="en-US" altLang="zh-CN" b="0" baseline="30000" dirty="0" err="1">
                <a:latin typeface="Times New Roman" pitchFamily="18" charset="0"/>
              </a:rPr>
              <a:t>n</a:t>
            </a:r>
            <a:r>
              <a:rPr lang="zh-CN" altLang="en-US" b="0" dirty="0">
                <a:latin typeface="Times New Roman" pitchFamily="18" charset="0"/>
              </a:rPr>
              <a:t>）函数</a:t>
            </a:r>
            <a:r>
              <a:rPr lang="en-US" altLang="zh-CN" b="0" dirty="0">
                <a:latin typeface="Times New Roman" pitchFamily="18" charset="0"/>
              </a:rPr>
              <a:t>power</a:t>
            </a:r>
            <a:r>
              <a:rPr lang="zh-CN" altLang="en-US" b="0" dirty="0">
                <a:latin typeface="Times New Roman" pitchFamily="18" charset="0"/>
              </a:rPr>
              <a:t>中对形参</a:t>
            </a:r>
            <a:r>
              <a:rPr lang="en-US" altLang="zh-CN" b="0" dirty="0">
                <a:latin typeface="Times New Roman" pitchFamily="18" charset="0"/>
              </a:rPr>
              <a:t>n</a:t>
            </a:r>
            <a:r>
              <a:rPr lang="zh-CN" altLang="en-US" b="0" dirty="0">
                <a:latin typeface="Times New Roman" pitchFamily="18" charset="0"/>
              </a:rPr>
              <a:t>的改变不会影响调用函数中的实参（避免副作用）：</a:t>
            </a:r>
          </a:p>
          <a:p>
            <a:pPr algn="just">
              <a:spcBef>
                <a:spcPct val="50000"/>
              </a:spcBef>
            </a:pPr>
            <a:endParaRPr lang="zh-CN" altLang="en-US" b="0" dirty="0">
              <a:latin typeface="Times New Roman" pitchFamily="18" charset="0"/>
            </a:endParaRPr>
          </a:p>
          <a:p>
            <a:pPr lvl="1" algn="just">
              <a:spcBef>
                <a:spcPct val="50000"/>
              </a:spcBef>
            </a:pP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504950" y="2261961"/>
            <a:ext cx="504825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CN" sz="1600" b="0" dirty="0"/>
              <a:t>double power(double x, 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n);</a:t>
            </a:r>
          </a:p>
          <a:p>
            <a:pPr lvl="1"/>
            <a:r>
              <a:rPr lang="en-US" altLang="zh-CN" sz="1600" b="0" dirty="0" err="1"/>
              <a:t>int</a:t>
            </a:r>
            <a:r>
              <a:rPr lang="en-US" altLang="zh-CN" sz="1600" b="0" dirty="0"/>
              <a:t> main()</a:t>
            </a:r>
          </a:p>
          <a:p>
            <a:pPr lvl="1"/>
            <a:r>
              <a:rPr lang="en-US" altLang="zh-CN" sz="1600" b="0" dirty="0"/>
              <a:t>{</a:t>
            </a:r>
          </a:p>
          <a:p>
            <a:pPr lvl="1"/>
            <a:r>
              <a:rPr lang="en-US" altLang="zh-CN" sz="1600" b="0" dirty="0"/>
              <a:t>    double x;</a:t>
            </a:r>
          </a:p>
          <a:p>
            <a:pPr lvl="1"/>
            <a:r>
              <a:rPr lang="en-US" altLang="zh-CN" sz="1600" b="0" dirty="0"/>
              <a:t>    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n;</a:t>
            </a:r>
          </a:p>
          <a:p>
            <a:pPr lvl="1"/>
            <a:r>
              <a:rPr lang="en-US" altLang="zh-CN" sz="1600" b="0" dirty="0"/>
              <a:t>    </a:t>
            </a:r>
            <a:r>
              <a:rPr lang="en-US" altLang="zh-CN" sz="1600" b="0" dirty="0" err="1"/>
              <a:t>scanf</a:t>
            </a:r>
            <a:r>
              <a:rPr lang="en-US" altLang="zh-CN" sz="1600" b="0" dirty="0"/>
              <a:t>(“%</a:t>
            </a:r>
            <a:r>
              <a:rPr lang="en-US" altLang="zh-CN" sz="1600" b="0" dirty="0" err="1"/>
              <a:t>lf%d</a:t>
            </a:r>
            <a:r>
              <a:rPr lang="en-US" altLang="zh-CN" sz="1600" b="0" dirty="0"/>
              <a:t>”, &amp;</a:t>
            </a:r>
            <a:r>
              <a:rPr lang="en-US" altLang="zh-CN" sz="1600" b="0" dirty="0" err="1"/>
              <a:t>x,&amp;n</a:t>
            </a:r>
            <a:r>
              <a:rPr lang="en-US" altLang="zh-CN" sz="1600" b="0" dirty="0"/>
              <a:t>);</a:t>
            </a:r>
          </a:p>
          <a:p>
            <a:pPr lvl="1"/>
            <a:r>
              <a:rPr lang="en-US" altLang="zh-CN" sz="1600" b="0" dirty="0"/>
              <a:t>    </a:t>
            </a:r>
            <a:r>
              <a:rPr lang="en-US" altLang="zh-CN" sz="1600" b="0" dirty="0" err="1"/>
              <a:t>printf</a:t>
            </a:r>
            <a:r>
              <a:rPr lang="en-US" altLang="zh-CN" sz="1600" b="0" dirty="0"/>
              <a:t>(“%f power %d = %f\n”, x, n, power(</a:t>
            </a:r>
            <a:r>
              <a:rPr lang="en-US" altLang="zh-CN" sz="1600" b="0" dirty="0" err="1"/>
              <a:t>x,n</a:t>
            </a:r>
            <a:r>
              <a:rPr lang="en-US" altLang="zh-CN" sz="1600" b="0" dirty="0"/>
              <a:t>));</a:t>
            </a:r>
          </a:p>
          <a:p>
            <a:pPr lvl="1"/>
            <a:r>
              <a:rPr lang="en-US" altLang="zh-CN" sz="1600" b="0" dirty="0"/>
              <a:t>    return 0;</a:t>
            </a:r>
          </a:p>
          <a:p>
            <a:pPr lvl="1"/>
            <a:r>
              <a:rPr lang="en-US" altLang="zh-CN" sz="1600" b="0" dirty="0"/>
              <a:t>}</a:t>
            </a:r>
          </a:p>
          <a:p>
            <a:pPr lvl="1"/>
            <a:r>
              <a:rPr lang="en-US" altLang="zh-CN" sz="1600" b="0" dirty="0"/>
              <a:t>double power(double x, 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n)</a:t>
            </a:r>
          </a:p>
          <a:p>
            <a:pPr lvl="1"/>
            <a:r>
              <a:rPr lang="en-US" altLang="zh-CN" sz="1600" b="0" dirty="0"/>
              <a:t>{</a:t>
            </a:r>
          </a:p>
          <a:p>
            <a:pPr lvl="2"/>
            <a:r>
              <a:rPr lang="en-US" altLang="zh-CN" sz="1600" b="0" dirty="0"/>
              <a:t>    double p;</a:t>
            </a:r>
          </a:p>
          <a:p>
            <a:pPr lvl="2"/>
            <a:r>
              <a:rPr lang="en-US" altLang="zh-CN" sz="1600" b="0" dirty="0"/>
              <a:t>    for(p = 1; n &gt; 0; --n)</a:t>
            </a:r>
          </a:p>
          <a:p>
            <a:pPr lvl="3"/>
            <a:r>
              <a:rPr lang="en-US" altLang="zh-CN" sz="1600" b="0" dirty="0"/>
              <a:t>        p *= x;</a:t>
            </a:r>
          </a:p>
          <a:p>
            <a:pPr lvl="2"/>
            <a:r>
              <a:rPr lang="en-US" altLang="zh-CN" sz="1600" b="0" dirty="0"/>
              <a:t>   return (p);</a:t>
            </a:r>
          </a:p>
          <a:p>
            <a:pPr lvl="1"/>
            <a:r>
              <a:rPr lang="en-US" altLang="zh-CN" sz="1600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97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98307-1E44-41F6-8C01-234208EF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关于函数参数：数组作为函数参数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D2D433-42AD-4D32-8698-8400E4E7CC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DD4FC3-B84B-449F-8E22-EE58F07D54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804E8C-638B-4B2C-82B6-ECCB48FF4CF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54DB9C-C9CC-4D2D-B901-C240F0FEA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1" y="1341438"/>
            <a:ext cx="4176514" cy="45561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9400" indent="-2794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563" indent="-296863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804863" indent="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919163" indent="452438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1033463" indent="795338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14906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19478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24050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28622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kern="0" dirty="0">
                <a:ea typeface="宋体" pitchFamily="2" charset="-122"/>
              </a:rPr>
              <a:t>#include &lt;</a:t>
            </a:r>
            <a:r>
              <a:rPr lang="en-US" altLang="zh-CN" sz="1400" b="0" kern="0" dirty="0" err="1">
                <a:ea typeface="宋体" pitchFamily="2" charset="-122"/>
              </a:rPr>
              <a:t>stdio.h</a:t>
            </a:r>
            <a:r>
              <a:rPr lang="en-US" altLang="zh-CN" sz="1400" b="0" kern="0" dirty="0">
                <a:ea typeface="宋体" pitchFamily="2" charset="-122"/>
              </a:rPr>
              <a:t>&gt;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kern="0" dirty="0">
                <a:ea typeface="宋体" pitchFamily="2" charset="-122"/>
              </a:rPr>
              <a:t>#define NUM 200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kern="0" dirty="0">
                <a:ea typeface="宋体" pitchFamily="2" charset="-122"/>
              </a:rPr>
              <a:t>void </a:t>
            </a:r>
            <a:r>
              <a:rPr lang="en-US" altLang="zh-CN" sz="1400" b="0" kern="0" dirty="0" err="1">
                <a:ea typeface="宋体" pitchFamily="2" charset="-122"/>
              </a:rPr>
              <a:t>sortArray</a:t>
            </a:r>
            <a:r>
              <a:rPr lang="en-US" altLang="zh-CN" sz="1400" b="0" kern="0" dirty="0">
                <a:ea typeface="宋体" pitchFamily="2" charset="-122"/>
              </a:rPr>
              <a:t>(</a:t>
            </a:r>
            <a:r>
              <a:rPr lang="en-US" altLang="zh-CN" sz="1400" b="0" kern="0" dirty="0" err="1">
                <a:ea typeface="宋体" pitchFamily="2" charset="-122"/>
              </a:rPr>
              <a:t>int</a:t>
            </a:r>
            <a:r>
              <a:rPr lang="en-US" altLang="zh-CN" sz="1400" b="0" kern="0" dirty="0">
                <a:ea typeface="宋体" pitchFamily="2" charset="-122"/>
              </a:rPr>
              <a:t> array[], </a:t>
            </a:r>
            <a:r>
              <a:rPr lang="en-US" altLang="zh-CN" sz="1400" b="0" kern="0" dirty="0" err="1">
                <a:ea typeface="宋体" pitchFamily="2" charset="-122"/>
              </a:rPr>
              <a:t>int</a:t>
            </a:r>
            <a:r>
              <a:rPr lang="en-US" altLang="zh-CN" sz="1400" b="0" kern="0" dirty="0">
                <a:ea typeface="宋体" pitchFamily="2" charset="-122"/>
              </a:rPr>
              <a:t> n);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kern="0" dirty="0" err="1">
                <a:ea typeface="宋体" pitchFamily="2" charset="-122"/>
              </a:rPr>
              <a:t>int</a:t>
            </a:r>
            <a:r>
              <a:rPr lang="en-US" altLang="zh-CN" sz="1400" b="0" kern="0" dirty="0">
                <a:ea typeface="宋体" pitchFamily="2" charset="-122"/>
              </a:rPr>
              <a:t> main()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kern="0" dirty="0">
                <a:ea typeface="宋体" pitchFamily="2" charset="-122"/>
              </a:rPr>
              <a:t>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kern="0" dirty="0">
                <a:ea typeface="宋体" pitchFamily="2" charset="-122"/>
              </a:rPr>
              <a:t>    …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kern="0" dirty="0">
                <a:ea typeface="宋体" pitchFamily="2" charset="-122"/>
              </a:rPr>
              <a:t>    while(!</a:t>
            </a:r>
            <a:r>
              <a:rPr lang="en-US" altLang="zh-CN" sz="1400" b="0" kern="0" dirty="0" err="1">
                <a:ea typeface="宋体" pitchFamily="2" charset="-122"/>
              </a:rPr>
              <a:t>feof</a:t>
            </a:r>
            <a:r>
              <a:rPr lang="en-US" altLang="zh-CN" sz="1400" b="0" kern="0" dirty="0">
                <a:ea typeface="宋体" pitchFamily="2" charset="-122"/>
              </a:rPr>
              <a:t>(in))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kern="0" dirty="0">
                <a:ea typeface="宋体" pitchFamily="2" charset="-122"/>
              </a:rPr>
              <a:t>     		</a:t>
            </a:r>
            <a:r>
              <a:rPr lang="en-US" altLang="zh-CN" sz="1400" b="0" kern="0" dirty="0" err="1">
                <a:ea typeface="宋体" pitchFamily="2" charset="-122"/>
              </a:rPr>
              <a:t>fscanf</a:t>
            </a:r>
            <a:r>
              <a:rPr lang="en-US" altLang="zh-CN" sz="1400" b="0" kern="0" dirty="0">
                <a:ea typeface="宋体" pitchFamily="2" charset="-122"/>
              </a:rPr>
              <a:t>(in,"%d",&amp;</a:t>
            </a:r>
            <a:r>
              <a:rPr lang="en-US" altLang="zh-CN" sz="1400" b="0" kern="0" dirty="0" err="1">
                <a:ea typeface="宋体" pitchFamily="2" charset="-122"/>
              </a:rPr>
              <a:t>scorelist</a:t>
            </a:r>
            <a:r>
              <a:rPr lang="en-US" altLang="zh-CN" sz="1400" b="0" kern="0" dirty="0">
                <a:ea typeface="宋体" pitchFamily="2" charset="-122"/>
              </a:rPr>
              <a:t>[n++]</a:t>
            </a:r>
            <a:r>
              <a:rPr lang="en-US" altLang="zh-CN" sz="1600" b="0" kern="0" dirty="0">
                <a:ea typeface="宋体" pitchFamily="2" charset="-122"/>
              </a:rPr>
              <a:t> </a:t>
            </a:r>
            <a:r>
              <a:rPr lang="en-US" altLang="zh-CN" sz="1400" b="0" kern="0" dirty="0">
                <a:ea typeface="宋体" pitchFamily="2" charset="-122"/>
              </a:rPr>
              <a:t>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ea typeface="宋体" pitchFamily="2" charset="-122"/>
              </a:rPr>
              <a:t>   </a:t>
            </a:r>
            <a:r>
              <a:rPr lang="en-US" altLang="zh-CN" sz="1800" kern="0" dirty="0" err="1">
                <a:solidFill>
                  <a:srgbClr val="FF0000"/>
                </a:solidFill>
                <a:ea typeface="宋体" pitchFamily="2" charset="-122"/>
              </a:rPr>
              <a:t>sortArray</a:t>
            </a:r>
            <a:r>
              <a:rPr lang="en-US" altLang="zh-CN" sz="1800" kern="0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sz="1800" kern="0" dirty="0" err="1">
                <a:solidFill>
                  <a:srgbClr val="FF0000"/>
                </a:solidFill>
                <a:ea typeface="宋体" pitchFamily="2" charset="-122"/>
              </a:rPr>
              <a:t>scorelist</a:t>
            </a:r>
            <a:r>
              <a:rPr lang="en-US" altLang="zh-CN" sz="1800" kern="0" dirty="0">
                <a:solidFill>
                  <a:srgbClr val="FF0000"/>
                </a:solidFill>
                <a:ea typeface="宋体" pitchFamily="2" charset="-122"/>
              </a:rPr>
              <a:t>, n);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kern="0" dirty="0">
                <a:ea typeface="宋体" pitchFamily="2" charset="-122"/>
              </a:rPr>
              <a:t>    for(</a:t>
            </a:r>
            <a:r>
              <a:rPr lang="en-US" altLang="zh-CN" sz="1400" b="0" kern="0" dirty="0" err="1">
                <a:ea typeface="宋体" pitchFamily="2" charset="-122"/>
              </a:rPr>
              <a:t>i</a:t>
            </a:r>
            <a:r>
              <a:rPr lang="en-US" altLang="zh-CN" sz="1400" b="0" kern="0" dirty="0">
                <a:ea typeface="宋体" pitchFamily="2" charset="-122"/>
              </a:rPr>
              <a:t>=0; </a:t>
            </a:r>
            <a:r>
              <a:rPr lang="en-US" altLang="zh-CN" sz="1400" b="0" kern="0" dirty="0" err="1">
                <a:ea typeface="宋体" pitchFamily="2" charset="-122"/>
              </a:rPr>
              <a:t>i</a:t>
            </a:r>
            <a:r>
              <a:rPr lang="en-US" altLang="zh-CN" sz="1400" b="0" kern="0" dirty="0">
                <a:ea typeface="宋体" pitchFamily="2" charset="-122"/>
              </a:rPr>
              <a:t>&lt;n; </a:t>
            </a:r>
            <a:r>
              <a:rPr lang="en-US" altLang="zh-CN" sz="1400" b="0" kern="0" dirty="0" err="1">
                <a:ea typeface="宋体" pitchFamily="2" charset="-122"/>
              </a:rPr>
              <a:t>i</a:t>
            </a:r>
            <a:r>
              <a:rPr lang="en-US" altLang="zh-CN" sz="1400" b="0" kern="0" dirty="0">
                <a:ea typeface="宋体" pitchFamily="2" charset="-122"/>
              </a:rPr>
              <a:t>++)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kern="0" dirty="0">
                <a:ea typeface="宋体" pitchFamily="2" charset="-122"/>
              </a:rPr>
              <a:t>    		</a:t>
            </a:r>
            <a:r>
              <a:rPr lang="en-US" altLang="zh-CN" sz="1400" b="0" kern="0" dirty="0" err="1">
                <a:ea typeface="宋体" pitchFamily="2" charset="-122"/>
              </a:rPr>
              <a:t>fprintf</a:t>
            </a:r>
            <a:r>
              <a:rPr lang="en-US" altLang="zh-CN" sz="1400" b="0" kern="0" dirty="0">
                <a:ea typeface="宋体" pitchFamily="2" charset="-122"/>
              </a:rPr>
              <a:t>(out, "%d\n",</a:t>
            </a:r>
            <a:r>
              <a:rPr lang="en-US" altLang="zh-CN" sz="1400" b="0" kern="0" dirty="0" err="1">
                <a:ea typeface="宋体" pitchFamily="2" charset="-122"/>
              </a:rPr>
              <a:t>scorelist</a:t>
            </a:r>
            <a:r>
              <a:rPr lang="en-US" altLang="zh-CN" sz="1400" b="0" kern="0" dirty="0">
                <a:ea typeface="宋体" pitchFamily="2" charset="-122"/>
              </a:rPr>
              <a:t>[</a:t>
            </a:r>
            <a:r>
              <a:rPr lang="en-US" altLang="zh-CN" sz="1400" b="0" kern="0" dirty="0" err="1">
                <a:ea typeface="宋体" pitchFamily="2" charset="-122"/>
              </a:rPr>
              <a:t>i</a:t>
            </a:r>
            <a:r>
              <a:rPr lang="en-US" altLang="zh-CN" sz="1400" b="0" kern="0" dirty="0">
                <a:ea typeface="宋体" pitchFamily="2" charset="-122"/>
              </a:rPr>
              <a:t>]);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kern="0" dirty="0">
                <a:ea typeface="宋体" pitchFamily="2" charset="-122"/>
              </a:rPr>
              <a:t>    ….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kern="0" dirty="0">
                <a:ea typeface="宋体" pitchFamily="2" charset="-122"/>
              </a:rPr>
              <a:t>    return 0;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kern="0" dirty="0">
                <a:ea typeface="宋体" pitchFamily="2" charset="-122"/>
              </a:rPr>
              <a:t>}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endParaRPr lang="en-US" altLang="zh-CN" sz="1400" b="0" kern="0" dirty="0">
              <a:ea typeface="宋体" pitchFamily="2" charset="-122"/>
            </a:endParaRPr>
          </a:p>
          <a:p>
            <a:pPr>
              <a:lnSpc>
                <a:spcPct val="70000"/>
              </a:lnSpc>
              <a:spcBef>
                <a:spcPct val="40000"/>
              </a:spcBef>
              <a:buNone/>
            </a:pPr>
            <a:r>
              <a:rPr lang="en-US" altLang="zh-CN" sz="1400" b="0" dirty="0">
                <a:ea typeface="宋体" pitchFamily="2" charset="-122"/>
              </a:rPr>
              <a:t>void </a:t>
            </a:r>
            <a:r>
              <a:rPr lang="en-US" altLang="zh-CN" sz="1400" b="0" dirty="0" err="1">
                <a:ea typeface="宋体" pitchFamily="2" charset="-122"/>
              </a:rPr>
              <a:t>sortArray</a:t>
            </a:r>
            <a:r>
              <a:rPr lang="en-US" altLang="zh-CN" sz="1400" b="0" dirty="0">
                <a:ea typeface="宋体" pitchFamily="2" charset="-122"/>
              </a:rPr>
              <a:t>(</a:t>
            </a: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array[], </a:t>
            </a: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n)</a:t>
            </a:r>
          </a:p>
          <a:p>
            <a:pPr>
              <a:lnSpc>
                <a:spcPct val="70000"/>
              </a:lnSpc>
              <a:spcBef>
                <a:spcPct val="40000"/>
              </a:spcBef>
              <a:buNone/>
            </a:pPr>
            <a:r>
              <a:rPr lang="en-US" altLang="zh-CN" sz="1400" b="0" dirty="0">
                <a:ea typeface="宋体" pitchFamily="2" charset="-122"/>
              </a:rPr>
              <a:t>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kern="0" dirty="0">
                <a:ea typeface="宋体" pitchFamily="2" charset="-122"/>
              </a:rPr>
              <a:t>    ….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kern="0" dirty="0">
                <a:ea typeface="宋体" pitchFamily="2" charset="-122"/>
              </a:rPr>
              <a:t>}</a:t>
            </a: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1AD96753-2AF1-4BF7-B43B-439DBAF5D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637" y="793010"/>
            <a:ext cx="2814787" cy="1096856"/>
          </a:xfrm>
          <a:prstGeom prst="wedgeRoundRectCallout">
            <a:avLst>
              <a:gd name="adj1" fmla="val -111017"/>
              <a:gd name="adj2" fmla="val 17220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1800" dirty="0">
                <a:solidFill>
                  <a:srgbClr val="7030A0"/>
                </a:solidFill>
              </a:rPr>
              <a:t>为何该语句函数调用却改变了变量</a:t>
            </a:r>
            <a:r>
              <a:rPr lang="en-US" altLang="zh-CN" sz="1800" dirty="0" err="1">
                <a:solidFill>
                  <a:srgbClr val="7030A0"/>
                </a:solidFill>
              </a:rPr>
              <a:t>sorelist</a:t>
            </a:r>
            <a:r>
              <a:rPr lang="zh-CN" altLang="en-US" sz="1800" dirty="0">
                <a:solidFill>
                  <a:srgbClr val="7030A0"/>
                </a:solidFill>
              </a:rPr>
              <a:t>中的内容？</a:t>
            </a:r>
            <a:endParaRPr lang="en-US" altLang="zh-CN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7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C程序设计基础(二)</a:t>
            </a:r>
          </a:p>
        </p:txBody>
      </p:sp>
      <p:sp>
        <p:nvSpPr>
          <p:cNvPr id="4198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887E44-DE62-49A8-8682-1331941DC94A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关于函数参数：数组作为函数参数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196975"/>
            <a:ext cx="7105650" cy="4968875"/>
          </a:xfrm>
        </p:spPr>
        <p:txBody>
          <a:bodyPr/>
          <a:lstStyle/>
          <a:p>
            <a:r>
              <a:rPr lang="zh-CN" altLang="en-US" sz="2000" dirty="0">
                <a:ea typeface="宋体" pitchFamily="2" charset="-122"/>
              </a:rPr>
              <a:t>数组可以作为参数传递给函数。</a:t>
            </a:r>
            <a:r>
              <a:rPr lang="zh-CN" altLang="en-US" sz="2000" b="0" dirty="0">
                <a:ea typeface="宋体" pitchFamily="2" charset="-122"/>
              </a:rPr>
              <a:t>实际上传递的是数组的首地址（即数组第一个元素的地址，将在指针部分说明），我们可以这样理解数组作为参数传递：</a:t>
            </a:r>
            <a:r>
              <a:rPr lang="zh-CN" altLang="en-US" sz="2000" b="0" dirty="0">
                <a:solidFill>
                  <a:srgbClr val="0033CC"/>
                </a:solidFill>
                <a:ea typeface="宋体" pitchFamily="2" charset="-122"/>
              </a:rPr>
              <a:t>形参数组与实参数组是一对共享同一数据区的数组</a:t>
            </a:r>
            <a:r>
              <a:rPr lang="zh-CN" altLang="en-US" sz="2000" b="0" dirty="0">
                <a:ea typeface="宋体" pitchFamily="2" charset="-122"/>
              </a:rPr>
              <a:t>，即它们是同一个数组，而不是对实参数组的拷贝。</a:t>
            </a:r>
          </a:p>
          <a:p>
            <a:pPr>
              <a:lnSpc>
                <a:spcPct val="80000"/>
              </a:lnSpc>
            </a:pPr>
            <a:r>
              <a:rPr lang="zh-CN" altLang="en-US" sz="2000" b="0" dirty="0">
                <a:ea typeface="宋体" pitchFamily="2" charset="-122"/>
              </a:rPr>
              <a:t>非字符数组作为参数时，函数的定义形式：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void fun</a:t>
            </a:r>
            <a:r>
              <a:rPr lang="en-US" altLang="zh-CN" sz="1800" b="1" dirty="0">
                <a:ea typeface="宋体" pitchFamily="2" charset="-122"/>
              </a:rPr>
              <a:t>( </a:t>
            </a:r>
            <a:r>
              <a:rPr lang="en-US" altLang="zh-CN" sz="1800" b="1" dirty="0" err="1">
                <a:ea typeface="宋体" pitchFamily="2" charset="-122"/>
              </a:rPr>
              <a:t>int</a:t>
            </a:r>
            <a:r>
              <a:rPr lang="en-US" altLang="zh-CN" sz="1800" b="1" dirty="0">
                <a:ea typeface="宋体" pitchFamily="2" charset="-122"/>
              </a:rPr>
              <a:t> array[ ], </a:t>
            </a:r>
            <a:r>
              <a:rPr lang="en-US" altLang="zh-CN" sz="1800" dirty="0" err="1">
                <a:ea typeface="宋体" pitchFamily="2" charset="-122"/>
              </a:rPr>
              <a:t>int</a:t>
            </a:r>
            <a:r>
              <a:rPr lang="en-US" altLang="zh-CN" sz="1800" dirty="0">
                <a:ea typeface="宋体" pitchFamily="2" charset="-122"/>
              </a:rPr>
              <a:t> size)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{…}</a:t>
            </a:r>
          </a:p>
          <a:p>
            <a:pPr>
              <a:lnSpc>
                <a:spcPct val="80000"/>
              </a:lnSpc>
            </a:pPr>
            <a:r>
              <a:rPr lang="zh-CN" altLang="en-US" sz="2000" b="0" dirty="0">
                <a:ea typeface="宋体" pitchFamily="2" charset="-122"/>
              </a:rPr>
              <a:t>数组作为参数时，函数的调用形式：</a:t>
            </a:r>
          </a:p>
          <a:p>
            <a:pPr lvl="1"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main()</a:t>
            </a:r>
          </a:p>
          <a:p>
            <a:pPr lvl="1"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{</a:t>
            </a:r>
          </a:p>
          <a:p>
            <a:pPr lvl="1"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 </a:t>
            </a:r>
            <a:r>
              <a:rPr lang="en-US" altLang="zh-CN" sz="1800" dirty="0" err="1">
                <a:ea typeface="宋体" pitchFamily="2" charset="-122"/>
              </a:rPr>
              <a:t>int</a:t>
            </a:r>
            <a:r>
              <a:rPr lang="en-US" altLang="zh-CN" sz="1800" dirty="0">
                <a:ea typeface="宋体" pitchFamily="2" charset="-122"/>
              </a:rPr>
              <a:t> a[10];</a:t>
            </a:r>
          </a:p>
          <a:p>
            <a:pPr lvl="1"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 ….</a:t>
            </a:r>
          </a:p>
          <a:p>
            <a:pPr lvl="1"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 fun(</a:t>
            </a:r>
            <a:r>
              <a:rPr lang="en-US" altLang="zh-CN" sz="1800" b="1" dirty="0">
                <a:ea typeface="宋体" pitchFamily="2" charset="-122"/>
              </a:rPr>
              <a:t>a</a:t>
            </a:r>
            <a:r>
              <a:rPr lang="en-US" altLang="zh-CN" sz="1800" dirty="0">
                <a:ea typeface="宋体" pitchFamily="2" charset="-122"/>
              </a:rPr>
              <a:t>, 10);</a:t>
            </a:r>
          </a:p>
          <a:p>
            <a:pPr lvl="1"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 ….</a:t>
            </a:r>
          </a:p>
          <a:p>
            <a:pPr lvl="1"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}</a:t>
            </a:r>
          </a:p>
        </p:txBody>
      </p:sp>
      <p:sp>
        <p:nvSpPr>
          <p:cNvPr id="158724" name="AutoShape 4"/>
          <p:cNvSpPr>
            <a:spLocks noChangeArrowheads="1"/>
          </p:cNvSpPr>
          <p:nvPr/>
        </p:nvSpPr>
        <p:spPr bwMode="auto">
          <a:xfrm>
            <a:off x="6191250" y="2420888"/>
            <a:ext cx="2952750" cy="1584325"/>
          </a:xfrm>
          <a:prstGeom prst="wedgeRoundRectCallout">
            <a:avLst>
              <a:gd name="adj1" fmla="val -107299"/>
              <a:gd name="adj2" fmla="val 64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/>
              <a:t>注意：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定义数组形参时，数组长度可省略。对于非字符数组，还应在形参中指定数组元素个数。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6191250" y="4653136"/>
            <a:ext cx="2952750" cy="1584325"/>
          </a:xfrm>
          <a:prstGeom prst="wedgeRoundRectCallout">
            <a:avLst>
              <a:gd name="adj1" fmla="val -143377"/>
              <a:gd name="adj2" fmla="val -124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/>
              <a:t>注意：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函数调用时，用数组名作实参。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87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  <p:bldP spid="1587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2765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393345-2FC3-4C8D-91E5-F2177EAD9F9A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 </a:t>
            </a:r>
            <a:r>
              <a:rPr lang="en-US" altLang="zh-CN">
                <a:ea typeface="宋体" pitchFamily="2" charset="-122"/>
              </a:rPr>
              <a:t>4.2</a:t>
            </a:r>
            <a:r>
              <a:rPr lang="zh-CN" altLang="en-US">
                <a:ea typeface="宋体" pitchFamily="2" charset="-122"/>
              </a:rPr>
              <a:t>：测试及常见问题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3644900"/>
            <a:ext cx="7105650" cy="1927225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若文件</a:t>
            </a:r>
            <a:r>
              <a:rPr lang="en-US" altLang="zh-CN">
                <a:ea typeface="宋体" pitchFamily="2" charset="-122"/>
              </a:rPr>
              <a:t>scorelist.in</a:t>
            </a:r>
            <a:r>
              <a:rPr lang="zh-CN" altLang="en-US">
                <a:ea typeface="宋体" pitchFamily="2" charset="-122"/>
              </a:rPr>
              <a:t>文件尾有一个回车，</a:t>
            </a:r>
            <a:r>
              <a:rPr lang="zh-CN" altLang="en-US">
                <a:solidFill>
                  <a:srgbClr val="0000CC"/>
                </a:solidFill>
                <a:ea typeface="宋体" pitchFamily="2" charset="-122"/>
              </a:rPr>
              <a:t>则会发生什么现象</a:t>
            </a:r>
            <a:r>
              <a:rPr lang="zh-CN" altLang="en-US">
                <a:ea typeface="宋体" pitchFamily="2" charset="-122"/>
              </a:rPr>
              <a:t>？如何调试？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116013" y="1484313"/>
            <a:ext cx="30019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/>
              <a:t>若文件</a:t>
            </a:r>
            <a:r>
              <a:rPr lang="en-US" altLang="zh-CN" sz="1800"/>
              <a:t>scorelist.in</a:t>
            </a:r>
            <a:r>
              <a:rPr lang="zh-CN" altLang="en-US" sz="1800"/>
              <a:t>内容为：</a:t>
            </a:r>
          </a:p>
          <a:p>
            <a:pPr lvl="1"/>
            <a:r>
              <a:rPr lang="en-US" altLang="zh-CN" sz="1800" b="0"/>
              <a:t>58</a:t>
            </a:r>
          </a:p>
          <a:p>
            <a:pPr lvl="1"/>
            <a:r>
              <a:rPr lang="en-US" altLang="zh-CN" sz="1800" b="0"/>
              <a:t>75</a:t>
            </a:r>
          </a:p>
          <a:p>
            <a:pPr lvl="1"/>
            <a:r>
              <a:rPr lang="en-US" altLang="zh-CN" sz="1800" b="0"/>
              <a:t>62</a:t>
            </a:r>
          </a:p>
          <a:p>
            <a:pPr lvl="1"/>
            <a:r>
              <a:rPr lang="en-US" altLang="zh-CN" sz="1800" b="0"/>
              <a:t>86</a:t>
            </a:r>
          </a:p>
          <a:p>
            <a:pPr lvl="1"/>
            <a:r>
              <a:rPr lang="en-US" altLang="zh-CN" sz="1800" b="0"/>
              <a:t>98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4500563" y="1484313"/>
            <a:ext cx="40751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/>
              <a:t>程序运行后文件</a:t>
            </a:r>
            <a:r>
              <a:rPr lang="en-US" altLang="zh-CN" sz="1800"/>
              <a:t>scorelist.out</a:t>
            </a:r>
            <a:r>
              <a:rPr lang="zh-CN" altLang="en-US" sz="1800"/>
              <a:t>内容为：</a:t>
            </a:r>
          </a:p>
          <a:p>
            <a:pPr lvl="1"/>
            <a:r>
              <a:rPr lang="en-US" altLang="zh-CN" sz="1800" b="0"/>
              <a:t>98</a:t>
            </a:r>
          </a:p>
          <a:p>
            <a:pPr lvl="1"/>
            <a:r>
              <a:rPr lang="en-US" altLang="zh-CN" sz="1800" b="0"/>
              <a:t>86</a:t>
            </a:r>
          </a:p>
          <a:p>
            <a:pPr lvl="1"/>
            <a:r>
              <a:rPr lang="en-US" altLang="zh-CN" sz="1800" b="0"/>
              <a:t>75</a:t>
            </a:r>
          </a:p>
          <a:p>
            <a:pPr lvl="1"/>
            <a:r>
              <a:rPr lang="en-US" altLang="zh-CN" sz="1800" b="0"/>
              <a:t>62</a:t>
            </a:r>
          </a:p>
          <a:p>
            <a:pPr lvl="1"/>
            <a:r>
              <a:rPr lang="en-US" altLang="zh-CN" sz="1800" b="0"/>
              <a:t>58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  <p:bldP spid="184324" grpId="0"/>
      <p:bldP spid="1843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 err="1"/>
              <a:t>第四讲：程序设计方法-模块化与算法设计</a:t>
            </a:r>
            <a:endParaRPr lang="en-US" altLang="zh-CN" dirty="0"/>
          </a:p>
        </p:txBody>
      </p:sp>
      <p:sp>
        <p:nvSpPr>
          <p:cNvPr id="2867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28254E-7B6E-4F82-A0B2-D2D98FD38BC1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 </a:t>
            </a:r>
            <a:r>
              <a:rPr lang="en-US" altLang="zh-CN" dirty="0">
                <a:ea typeface="宋体" pitchFamily="2" charset="-122"/>
              </a:rPr>
              <a:t>4.2</a:t>
            </a:r>
            <a:r>
              <a:rPr lang="zh-CN" altLang="en-US" dirty="0">
                <a:ea typeface="宋体" pitchFamily="2" charset="-122"/>
              </a:rPr>
              <a:t>：修改主函数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3738116" cy="4897437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#include &lt;</a:t>
            </a:r>
            <a:r>
              <a:rPr lang="en-US" altLang="zh-CN" sz="1400" b="0" dirty="0" err="1">
                <a:ea typeface="宋体" pitchFamily="2" charset="-122"/>
              </a:rPr>
              <a:t>stdio.h</a:t>
            </a:r>
            <a:r>
              <a:rPr lang="en-US" altLang="zh-CN" sz="1400" b="0" dirty="0">
                <a:ea typeface="宋体" pitchFamily="2" charset="-122"/>
              </a:rPr>
              <a:t>&gt;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#define NUM 200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void </a:t>
            </a:r>
            <a:r>
              <a:rPr lang="en-US" altLang="zh-CN" sz="1400" b="0" dirty="0" err="1">
                <a:ea typeface="宋体" pitchFamily="2" charset="-122"/>
              </a:rPr>
              <a:t>sortArray</a:t>
            </a:r>
            <a:r>
              <a:rPr lang="en-US" altLang="zh-CN" sz="1400" b="0" dirty="0">
                <a:ea typeface="宋体" pitchFamily="2" charset="-122"/>
              </a:rPr>
              <a:t>(</a:t>
            </a: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array[], </a:t>
            </a: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n);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main()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</a:t>
            </a: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</a:t>
            </a:r>
            <a:r>
              <a:rPr lang="en-US" altLang="zh-CN" sz="1400" b="0" dirty="0" err="1">
                <a:ea typeface="宋体" pitchFamily="2" charset="-122"/>
              </a:rPr>
              <a:t>scorelist</a:t>
            </a:r>
            <a:r>
              <a:rPr lang="en-US" altLang="zh-CN" sz="1400" b="0" dirty="0">
                <a:ea typeface="宋体" pitchFamily="2" charset="-122"/>
              </a:rPr>
              <a:t>[NUM], </a:t>
            </a:r>
            <a:r>
              <a:rPr lang="en-US" altLang="zh-CN" sz="1400" b="0" dirty="0" err="1">
                <a:ea typeface="宋体" pitchFamily="2" charset="-122"/>
              </a:rPr>
              <a:t>i</a:t>
            </a:r>
            <a:r>
              <a:rPr lang="en-US" altLang="zh-CN" sz="1400" b="0" dirty="0">
                <a:ea typeface="宋体" pitchFamily="2" charset="-122"/>
              </a:rPr>
              <a:t>, n=0;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FILE *in, *out;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if((in = </a:t>
            </a:r>
            <a:r>
              <a:rPr lang="en-US" altLang="zh-CN" sz="1400" b="0" dirty="0" err="1">
                <a:ea typeface="宋体" pitchFamily="2" charset="-122"/>
              </a:rPr>
              <a:t>fopen</a:t>
            </a:r>
            <a:r>
              <a:rPr lang="en-US" altLang="zh-CN" sz="1400" b="0" dirty="0">
                <a:ea typeface="宋体" pitchFamily="2" charset="-122"/>
              </a:rPr>
              <a:t>("</a:t>
            </a:r>
            <a:r>
              <a:rPr lang="en-US" altLang="zh-CN" sz="1400" b="0" dirty="0" err="1">
                <a:ea typeface="宋体" pitchFamily="2" charset="-122"/>
              </a:rPr>
              <a:t>scorelist.in","r</a:t>
            </a:r>
            <a:r>
              <a:rPr lang="en-US" altLang="zh-CN" sz="1400" b="0" dirty="0">
                <a:ea typeface="宋体" pitchFamily="2" charset="-122"/>
              </a:rPr>
              <a:t>")) == NULL){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	 </a:t>
            </a:r>
            <a:r>
              <a:rPr lang="en-US" altLang="zh-CN" sz="1400" b="0" dirty="0" err="1">
                <a:ea typeface="宋体" pitchFamily="2" charset="-122"/>
              </a:rPr>
              <a:t>printf</a:t>
            </a:r>
            <a:r>
              <a:rPr lang="en-US" altLang="zh-CN" sz="1400" b="0" dirty="0">
                <a:ea typeface="宋体" pitchFamily="2" charset="-122"/>
              </a:rPr>
              <a:t>("</a:t>
            </a:r>
            <a:r>
              <a:rPr lang="en-US" altLang="zh-CN" sz="1400" b="0" dirty="0" err="1">
                <a:ea typeface="宋体" pitchFamily="2" charset="-122"/>
              </a:rPr>
              <a:t>Cann't</a:t>
            </a:r>
            <a:r>
              <a:rPr lang="en-US" altLang="zh-CN" sz="1400" b="0" dirty="0">
                <a:ea typeface="宋体" pitchFamily="2" charset="-122"/>
              </a:rPr>
              <a:t> open file </a:t>
            </a:r>
            <a:r>
              <a:rPr lang="en-US" altLang="zh-CN" sz="1400" b="0" dirty="0" err="1">
                <a:ea typeface="宋体" pitchFamily="2" charset="-122"/>
              </a:rPr>
              <a:t>scorelist.in</a:t>
            </a:r>
            <a:r>
              <a:rPr lang="en-US" altLang="zh-CN" sz="1400" b="0" dirty="0">
                <a:ea typeface="宋体" pitchFamily="2" charset="-122"/>
              </a:rPr>
              <a:t>!\n");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	 return 1;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}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if((out = </a:t>
            </a:r>
            <a:r>
              <a:rPr lang="en-US" altLang="zh-CN" sz="1400" b="0" dirty="0" err="1">
                <a:ea typeface="宋体" pitchFamily="2" charset="-122"/>
              </a:rPr>
              <a:t>fopen</a:t>
            </a:r>
            <a:r>
              <a:rPr lang="en-US" altLang="zh-CN" sz="1400" b="0" dirty="0">
                <a:ea typeface="宋体" pitchFamily="2" charset="-122"/>
              </a:rPr>
              <a:t>("</a:t>
            </a:r>
            <a:r>
              <a:rPr lang="en-US" altLang="zh-CN" sz="1400" b="0" dirty="0" err="1">
                <a:ea typeface="宋体" pitchFamily="2" charset="-122"/>
              </a:rPr>
              <a:t>scorelist.out","w</a:t>
            </a:r>
            <a:r>
              <a:rPr lang="en-US" altLang="zh-CN" sz="1400" b="0" dirty="0">
                <a:ea typeface="宋体" pitchFamily="2" charset="-122"/>
              </a:rPr>
              <a:t>")) == NULL){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	 </a:t>
            </a:r>
            <a:r>
              <a:rPr lang="en-US" altLang="zh-CN" sz="1400" b="0" dirty="0" err="1">
                <a:ea typeface="宋体" pitchFamily="2" charset="-122"/>
              </a:rPr>
              <a:t>printf</a:t>
            </a:r>
            <a:r>
              <a:rPr lang="en-US" altLang="zh-CN" sz="1400" b="0" dirty="0">
                <a:ea typeface="宋体" pitchFamily="2" charset="-122"/>
              </a:rPr>
              <a:t>("</a:t>
            </a:r>
            <a:r>
              <a:rPr lang="en-US" altLang="zh-CN" sz="1400" b="0" dirty="0" err="1">
                <a:ea typeface="宋体" pitchFamily="2" charset="-122"/>
              </a:rPr>
              <a:t>Cann't</a:t>
            </a:r>
            <a:r>
              <a:rPr lang="en-US" altLang="zh-CN" sz="1400" b="0" dirty="0">
                <a:ea typeface="宋体" pitchFamily="2" charset="-122"/>
              </a:rPr>
              <a:t> open file </a:t>
            </a:r>
            <a:r>
              <a:rPr lang="en-US" altLang="zh-CN" sz="1400" b="0" dirty="0" err="1">
                <a:ea typeface="宋体" pitchFamily="2" charset="-122"/>
              </a:rPr>
              <a:t>scorelist.out</a:t>
            </a:r>
            <a:r>
              <a:rPr lang="en-US" altLang="zh-CN" sz="1400" b="0" dirty="0">
                <a:ea typeface="宋体" pitchFamily="2" charset="-122"/>
              </a:rPr>
              <a:t>!\n");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	 return 1;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}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</a:t>
            </a:r>
            <a:r>
              <a:rPr lang="en-US" altLang="zh-CN" sz="1400" dirty="0">
                <a:solidFill>
                  <a:srgbClr val="0000CC"/>
                </a:solidFill>
                <a:ea typeface="宋体" pitchFamily="2" charset="-122"/>
              </a:rPr>
              <a:t>while(</a:t>
            </a:r>
            <a:r>
              <a:rPr lang="en-US" altLang="zh-CN" sz="1400" dirty="0" err="1">
                <a:solidFill>
                  <a:srgbClr val="0000CC"/>
                </a:solidFill>
                <a:ea typeface="宋体" pitchFamily="2" charset="-122"/>
              </a:rPr>
              <a:t>fscanf</a:t>
            </a:r>
            <a:r>
              <a:rPr lang="en-US" altLang="zh-CN" sz="1400" dirty="0">
                <a:solidFill>
                  <a:srgbClr val="0000CC"/>
                </a:solidFill>
                <a:ea typeface="宋体" pitchFamily="2" charset="-122"/>
              </a:rPr>
              <a:t>(in,"%</a:t>
            </a:r>
            <a:r>
              <a:rPr lang="en-US" altLang="zh-CN" sz="1400" dirty="0" err="1">
                <a:solidFill>
                  <a:srgbClr val="0000CC"/>
                </a:solidFill>
                <a:ea typeface="宋体" pitchFamily="2" charset="-122"/>
              </a:rPr>
              <a:t>d",&amp;scorelist</a:t>
            </a:r>
            <a:r>
              <a:rPr lang="en-US" altLang="zh-CN" sz="1400" dirty="0">
                <a:solidFill>
                  <a:srgbClr val="0000CC"/>
                </a:solidFill>
                <a:ea typeface="宋体" pitchFamily="2" charset="-122"/>
              </a:rPr>
              <a:t>[n]</a:t>
            </a:r>
            <a:r>
              <a:rPr lang="en-US" altLang="zh-CN" sz="1600" dirty="0">
                <a:solidFill>
                  <a:srgbClr val="0000CC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0000CC"/>
                </a:solidFill>
                <a:ea typeface="宋体" pitchFamily="2" charset="-122"/>
              </a:rPr>
              <a:t>)&gt;0)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dirty="0">
                <a:solidFill>
                  <a:srgbClr val="0000CC"/>
                </a:solidFill>
                <a:ea typeface="宋体" pitchFamily="2" charset="-122"/>
              </a:rPr>
              <a:t>     		n++;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>
                <a:ea typeface="宋体" pitchFamily="2" charset="-122"/>
              </a:rPr>
              <a:t>    </a:t>
            </a:r>
            <a:r>
              <a:rPr lang="en-US" altLang="zh-CN" sz="1400" b="0" dirty="0" err="1">
                <a:ea typeface="宋体" pitchFamily="2" charset="-122"/>
              </a:rPr>
              <a:t>sortArray</a:t>
            </a:r>
            <a:r>
              <a:rPr lang="en-US" altLang="zh-CN" sz="1400" b="0" dirty="0">
                <a:ea typeface="宋体" pitchFamily="2" charset="-122"/>
              </a:rPr>
              <a:t>(</a:t>
            </a:r>
            <a:r>
              <a:rPr lang="en-US" altLang="zh-CN" sz="1400" b="0" dirty="0" err="1">
                <a:ea typeface="宋体" pitchFamily="2" charset="-122"/>
              </a:rPr>
              <a:t>scorelist</a:t>
            </a:r>
            <a:r>
              <a:rPr lang="en-US" altLang="zh-CN" sz="1400" b="0" dirty="0">
                <a:ea typeface="宋体" pitchFamily="2" charset="-122"/>
              </a:rPr>
              <a:t>, n);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for(</a:t>
            </a:r>
            <a:r>
              <a:rPr lang="en-US" altLang="zh-CN" sz="1400" b="0" dirty="0" err="1">
                <a:ea typeface="宋体" pitchFamily="2" charset="-122"/>
              </a:rPr>
              <a:t>i</a:t>
            </a:r>
            <a:r>
              <a:rPr lang="en-US" altLang="zh-CN" sz="1400" b="0" dirty="0">
                <a:ea typeface="宋体" pitchFamily="2" charset="-122"/>
              </a:rPr>
              <a:t>=0; </a:t>
            </a:r>
            <a:r>
              <a:rPr lang="en-US" altLang="zh-CN" sz="1400" b="0" dirty="0" err="1">
                <a:ea typeface="宋体" pitchFamily="2" charset="-122"/>
              </a:rPr>
              <a:t>i</a:t>
            </a:r>
            <a:r>
              <a:rPr lang="en-US" altLang="zh-CN" sz="1400" b="0" dirty="0">
                <a:ea typeface="宋体" pitchFamily="2" charset="-122"/>
              </a:rPr>
              <a:t>&lt;n; </a:t>
            </a:r>
            <a:r>
              <a:rPr lang="en-US" altLang="zh-CN" sz="1400" b="0" dirty="0" err="1">
                <a:ea typeface="宋体" pitchFamily="2" charset="-122"/>
              </a:rPr>
              <a:t>i</a:t>
            </a:r>
            <a:r>
              <a:rPr lang="en-US" altLang="zh-CN" sz="1400" b="0" dirty="0">
                <a:ea typeface="宋体" pitchFamily="2" charset="-122"/>
              </a:rPr>
              <a:t>++)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		</a:t>
            </a:r>
            <a:r>
              <a:rPr lang="en-US" altLang="zh-CN" sz="1400" b="0" dirty="0" err="1">
                <a:ea typeface="宋体" pitchFamily="2" charset="-122"/>
              </a:rPr>
              <a:t>fprintf</a:t>
            </a:r>
            <a:r>
              <a:rPr lang="en-US" altLang="zh-CN" sz="1400" b="0" dirty="0">
                <a:ea typeface="宋体" pitchFamily="2" charset="-122"/>
              </a:rPr>
              <a:t>(out, "%d\</a:t>
            </a:r>
            <a:r>
              <a:rPr lang="en-US" altLang="zh-CN" sz="1400" b="0" dirty="0" err="1">
                <a:ea typeface="宋体" pitchFamily="2" charset="-122"/>
              </a:rPr>
              <a:t>n",scorelist</a:t>
            </a:r>
            <a:r>
              <a:rPr lang="en-US" altLang="zh-CN" sz="1400" b="0" dirty="0">
                <a:ea typeface="宋体" pitchFamily="2" charset="-122"/>
              </a:rPr>
              <a:t>[</a:t>
            </a:r>
            <a:r>
              <a:rPr lang="en-US" altLang="zh-CN" sz="1400" b="0" dirty="0" err="1">
                <a:ea typeface="宋体" pitchFamily="2" charset="-122"/>
              </a:rPr>
              <a:t>i</a:t>
            </a:r>
            <a:r>
              <a:rPr lang="en-US" altLang="zh-CN" sz="1400" b="0" dirty="0">
                <a:ea typeface="宋体" pitchFamily="2" charset="-122"/>
              </a:rPr>
              <a:t>]);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return 0;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}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67486" y="1340768"/>
            <a:ext cx="4176514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#include &lt;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stdio.h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&gt;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#define NUM 200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void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sortArray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array[],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n);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main()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{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scorelist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[NUM],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n=0;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FILE *in, *out;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if((in =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fopen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("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scorelist.in","r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")) == NULL){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printf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("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Cann't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open file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scorelist.in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!\n");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 return 1;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}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if((out =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fopen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("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scorelist.out","w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")) == NULL){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printf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("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Cann't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open file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scorelist.out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!\n");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 return 1;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}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while(!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feof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(in))</a:t>
            </a:r>
          </a:p>
          <a:p>
            <a:pPr marL="279400" lvl="0" indent="-279400">
              <a:lnSpc>
                <a:spcPct val="60000"/>
              </a:lnSpc>
              <a:spcBef>
                <a:spcPct val="40000"/>
              </a:spcBef>
              <a:buClr>
                <a:srgbClr val="D60093"/>
              </a:buClr>
              <a:buSzPct val="70000"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		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fscanf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(in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,"%d  </a:t>
            </a:r>
            <a:r>
              <a:rPr lang="en-US" altLang="zh-CN" sz="1400" kern="0" dirty="0">
                <a:solidFill>
                  <a:srgbClr val="0000CC"/>
                </a:solidFill>
              </a:rPr>
              <a:t>"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,&amp;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scorelist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[n++]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sortArray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scorelist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n);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for(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=0;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&lt;n;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++)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		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fprintf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(out, "%d\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n",scorelist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]);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fclose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(in);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fclose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(out);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return 0;</a:t>
            </a:r>
          </a:p>
          <a:p>
            <a:pPr marL="279400" marR="0" lvl="0" indent="-279400" algn="l" defTabSz="914400" rtl="0" eaLnBrk="0" fontAlgn="base" latinLnBrk="0" hangingPunct="0">
              <a:lnSpc>
                <a:spcPct val="60000"/>
              </a:lnSpc>
              <a:spcBef>
                <a:spcPct val="4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976" y="371703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296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AEDB20-728C-4D78-8359-096EA0215658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 </a:t>
            </a:r>
            <a:r>
              <a:rPr lang="en-US" altLang="zh-CN">
                <a:ea typeface="宋体" pitchFamily="2" charset="-122"/>
              </a:rPr>
              <a:t>4.2</a:t>
            </a:r>
            <a:r>
              <a:rPr lang="zh-CN" altLang="en-US">
                <a:ea typeface="宋体" pitchFamily="2" charset="-122"/>
              </a:rPr>
              <a:t>：另一个常用排序方法</a:t>
            </a:r>
          </a:p>
        </p:txBody>
      </p:sp>
      <p:sp>
        <p:nvSpPr>
          <p:cNvPr id="182275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ea typeface="宋体" pitchFamily="2" charset="-122"/>
              </a:rPr>
              <a:t>void sortArray(int array[], int 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ea typeface="宋体" pitchFamily="2" charset="-122"/>
              </a:rPr>
              <a:t>    int i, j, tmp;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ea typeface="宋体" pitchFamily="2" charset="-122"/>
              </a:rPr>
              <a:t>    for(i=0; i&lt;n;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ea typeface="宋体" pitchFamily="2" charset="-122"/>
              </a:rPr>
              <a:t>        for(j=i; j&lt;n; j++){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ea typeface="宋体" pitchFamily="2" charset="-122"/>
              </a:rPr>
              <a:t>            if(array[i] &lt; array[j]){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ea typeface="宋体" pitchFamily="2" charset="-122"/>
              </a:rPr>
              <a:t>                tmp = array[i];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ea typeface="宋体" pitchFamily="2" charset="-122"/>
              </a:rPr>
              <a:t>                array[i] = array[j];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ea typeface="宋体" pitchFamily="2" charset="-122"/>
              </a:rPr>
              <a:t>                array[j] = tmp;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ea typeface="宋体" pitchFamily="2" charset="-122"/>
              </a:rPr>
              <a:t>    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ea typeface="宋体" pitchFamily="2" charset="-122"/>
              </a:rPr>
              <a:t>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0">
                <a:ea typeface="宋体" pitchFamily="2" charset="-122"/>
              </a:rPr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23728" y="5877272"/>
            <a:ext cx="424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从本质上看它还是一种选择排序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4572000" y="1484784"/>
            <a:ext cx="4572000" cy="4315027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/>
              <a:t>void </a:t>
            </a:r>
            <a:r>
              <a:rPr lang="en-US" altLang="zh-CN" sz="1800" b="0" dirty="0" err="1"/>
              <a:t>sortArray</a:t>
            </a:r>
            <a:r>
              <a:rPr lang="en-US" altLang="zh-CN" sz="1800" b="0" dirty="0"/>
              <a:t>(</a:t>
            </a:r>
            <a:r>
              <a:rPr lang="en-US" altLang="zh-CN" sz="1800" b="0" dirty="0" err="1"/>
              <a:t>int</a:t>
            </a:r>
            <a:r>
              <a:rPr lang="en-US" altLang="zh-CN" sz="1800" b="0" dirty="0"/>
              <a:t> array[], </a:t>
            </a:r>
            <a:r>
              <a:rPr lang="en-US" altLang="zh-CN" sz="1800" b="0" dirty="0" err="1"/>
              <a:t>int</a:t>
            </a:r>
            <a:r>
              <a:rPr lang="en-US" altLang="zh-CN" sz="1800" b="0" dirty="0"/>
              <a:t> n)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/>
              <a:t>{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/>
              <a:t>    </a:t>
            </a:r>
            <a:r>
              <a:rPr lang="en-US" altLang="zh-CN" sz="1800" b="0" dirty="0" err="1"/>
              <a:t>int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i,j,tmp</a:t>
            </a:r>
            <a:r>
              <a:rPr lang="en-US" altLang="zh-CN" sz="1800" b="0" dirty="0"/>
              <a:t>, index;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/>
              <a:t>    for(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=0; 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&lt;n; 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++) {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/>
              <a:t>        index = 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/>
              <a:t>        for (j=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; j&lt;n; j++) 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/>
              <a:t>            if(array[index] &lt; array[j])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/>
              <a:t>                index = j;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/>
              <a:t>         </a:t>
            </a:r>
            <a:r>
              <a:rPr lang="en-US" altLang="zh-CN" sz="1800" b="0" dirty="0" err="1"/>
              <a:t>tmp</a:t>
            </a:r>
            <a:r>
              <a:rPr lang="en-US" altLang="zh-CN" sz="1800" b="0" dirty="0"/>
              <a:t> = array[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];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/>
              <a:t>         array[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] = array[index];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/>
              <a:t>         array[index] = </a:t>
            </a:r>
            <a:r>
              <a:rPr lang="en-US" altLang="zh-CN" sz="1800" b="0" dirty="0" err="1"/>
              <a:t>tmp</a:t>
            </a:r>
            <a:r>
              <a:rPr lang="en-US" altLang="zh-CN" sz="1800" b="0" dirty="0"/>
              <a:t>;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/>
              <a:t>        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/>
              <a:t>    }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800" b="0" dirty="0"/>
              <a:t>}  //</a:t>
            </a:r>
            <a:r>
              <a:rPr lang="zh-CN" altLang="en-US" sz="1800" b="0" dirty="0"/>
              <a:t>选择排序</a:t>
            </a:r>
            <a:endParaRPr lang="en-US" altLang="zh-CN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/>
      <p:bldP spid="6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307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ECD58A-69CB-40EE-9E57-B62938832C83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 </a:t>
            </a:r>
            <a:r>
              <a:rPr lang="en-US" altLang="zh-CN">
                <a:ea typeface="宋体" pitchFamily="2" charset="-122"/>
              </a:rPr>
              <a:t>4.2</a:t>
            </a:r>
            <a:r>
              <a:rPr lang="zh-CN" altLang="en-US">
                <a:ea typeface="宋体" pitchFamily="2" charset="-122"/>
              </a:rPr>
              <a:t>：另一个常用排序方法（冒泡排序）*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3738563" cy="45561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//</a:t>
            </a:r>
            <a:r>
              <a:rPr lang="zh-CN" altLang="en-US" sz="2000" b="0">
                <a:ea typeface="宋体" pitchFamily="2" charset="-122"/>
              </a:rPr>
              <a:t>从后往前</a:t>
            </a:r>
            <a:r>
              <a:rPr lang="en-US" altLang="zh-CN" sz="2000" b="0">
                <a:ea typeface="宋体" pitchFamily="2" charset="-122"/>
              </a:rPr>
              <a:t>,</a:t>
            </a:r>
            <a:r>
              <a:rPr lang="zh-CN" altLang="en-US" sz="2000" b="0">
                <a:ea typeface="宋体" pitchFamily="2" charset="-122"/>
              </a:rPr>
              <a:t>即最先排好的是头部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void sortArray(int array[], int n)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        int i, j, tmp; </a:t>
            </a:r>
            <a:br>
              <a:rPr lang="en-US" altLang="zh-CN" sz="2000" b="0">
                <a:ea typeface="宋体" pitchFamily="2" charset="-122"/>
              </a:rPr>
            </a:br>
            <a:r>
              <a:rPr lang="zh-CN" altLang="en-US" sz="2000" b="0">
                <a:ea typeface="宋体" pitchFamily="2" charset="-122"/>
              </a:rPr>
              <a:t>　</a:t>
            </a:r>
            <a:r>
              <a:rPr lang="en-US" altLang="zh-CN" sz="2000" b="0">
                <a:ea typeface="宋体" pitchFamily="2" charset="-122"/>
              </a:rPr>
              <a:t>for(i=1;i&lt;n;i++){</a:t>
            </a:r>
            <a:br>
              <a:rPr lang="en-US" altLang="zh-CN" sz="2000" b="0">
                <a:ea typeface="宋体" pitchFamily="2" charset="-122"/>
              </a:rPr>
            </a:br>
            <a:r>
              <a:rPr lang="zh-CN" altLang="en-US" sz="2000" b="0">
                <a:ea typeface="宋体" pitchFamily="2" charset="-122"/>
              </a:rPr>
              <a:t>　　</a:t>
            </a:r>
            <a:r>
              <a:rPr lang="en-US" altLang="zh-CN" sz="2000" b="0">
                <a:ea typeface="宋体" pitchFamily="2" charset="-122"/>
              </a:rPr>
              <a:t>for (j=n-1;j&gt;=i;j--){</a:t>
            </a:r>
            <a:br>
              <a:rPr lang="en-US" altLang="zh-CN" sz="2000" b="0">
                <a:ea typeface="宋体" pitchFamily="2" charset="-122"/>
              </a:rPr>
            </a:br>
            <a:r>
              <a:rPr lang="zh-CN" altLang="en-US" sz="2000" b="0">
                <a:ea typeface="宋体" pitchFamily="2" charset="-122"/>
              </a:rPr>
              <a:t>　　　</a:t>
            </a:r>
            <a:r>
              <a:rPr lang="en-US" altLang="zh-CN" sz="2000" b="0">
                <a:ea typeface="宋体" pitchFamily="2" charset="-122"/>
              </a:rPr>
              <a:t>if(array[j]&gt;array[j-1]){</a:t>
            </a:r>
            <a:br>
              <a:rPr lang="en-US" altLang="zh-CN" sz="2000" b="0">
                <a:ea typeface="宋体" pitchFamily="2" charset="-122"/>
              </a:rPr>
            </a:br>
            <a:r>
              <a:rPr lang="zh-CN" altLang="en-US" sz="2000" b="0">
                <a:ea typeface="宋体" pitchFamily="2" charset="-122"/>
              </a:rPr>
              <a:t>　　　　</a:t>
            </a:r>
            <a:r>
              <a:rPr lang="en-US" altLang="zh-CN" sz="2000" b="0">
                <a:ea typeface="宋体" pitchFamily="2" charset="-122"/>
              </a:rPr>
              <a:t>tmp = array[j-1]; </a:t>
            </a:r>
            <a:br>
              <a:rPr lang="en-US" altLang="zh-CN" sz="2000" b="0">
                <a:ea typeface="宋体" pitchFamily="2" charset="-122"/>
              </a:rPr>
            </a:br>
            <a:r>
              <a:rPr lang="zh-CN" altLang="en-US" sz="2000" b="0">
                <a:ea typeface="宋体" pitchFamily="2" charset="-122"/>
              </a:rPr>
              <a:t>　　　　</a:t>
            </a:r>
            <a:r>
              <a:rPr lang="en-US" altLang="zh-CN" sz="2000" b="0">
                <a:ea typeface="宋体" pitchFamily="2" charset="-122"/>
              </a:rPr>
              <a:t>array[j-1] = array[j]; </a:t>
            </a:r>
            <a:br>
              <a:rPr lang="en-US" altLang="zh-CN" sz="2000" b="0">
                <a:ea typeface="宋体" pitchFamily="2" charset="-122"/>
              </a:rPr>
            </a:br>
            <a:r>
              <a:rPr lang="zh-CN" altLang="en-US" sz="2000" b="0">
                <a:ea typeface="宋体" pitchFamily="2" charset="-122"/>
              </a:rPr>
              <a:t>　　　　</a:t>
            </a:r>
            <a:r>
              <a:rPr lang="en-US" altLang="zh-CN" sz="2000" b="0">
                <a:ea typeface="宋体" pitchFamily="2" charset="-122"/>
              </a:rPr>
              <a:t>array[j] = tmp; </a:t>
            </a:r>
            <a:br>
              <a:rPr lang="en-US" altLang="zh-CN" sz="2000" b="0">
                <a:ea typeface="宋体" pitchFamily="2" charset="-122"/>
              </a:rPr>
            </a:br>
            <a:r>
              <a:rPr lang="zh-CN" altLang="en-US" sz="2000" b="0">
                <a:ea typeface="宋体" pitchFamily="2" charset="-122"/>
              </a:rPr>
              <a:t>　　　</a:t>
            </a:r>
            <a:r>
              <a:rPr lang="en-US" altLang="zh-CN" sz="2000" b="0">
                <a:ea typeface="宋体" pitchFamily="2" charset="-122"/>
              </a:rPr>
              <a:t>} </a:t>
            </a:r>
            <a:br>
              <a:rPr lang="en-US" altLang="zh-CN" sz="2000" b="0">
                <a:ea typeface="宋体" pitchFamily="2" charset="-122"/>
              </a:rPr>
            </a:br>
            <a:r>
              <a:rPr lang="zh-CN" altLang="en-US" sz="2000" b="0">
                <a:ea typeface="宋体" pitchFamily="2" charset="-122"/>
              </a:rPr>
              <a:t>　　</a:t>
            </a:r>
            <a:r>
              <a:rPr lang="en-US" altLang="zh-CN" sz="2000" b="0">
                <a:ea typeface="宋体" pitchFamily="2" charset="-122"/>
              </a:rPr>
              <a:t>}</a:t>
            </a:r>
            <a:br>
              <a:rPr lang="en-US" altLang="zh-CN" sz="2000" b="0">
                <a:ea typeface="宋体" pitchFamily="2" charset="-122"/>
              </a:rPr>
            </a:br>
            <a:r>
              <a:rPr lang="zh-CN" altLang="en-US" sz="2000" b="0">
                <a:ea typeface="宋体" pitchFamily="2" charset="-122"/>
              </a:rPr>
              <a:t>　</a:t>
            </a:r>
            <a:r>
              <a:rPr lang="en-US" altLang="zh-CN" sz="2000" b="0">
                <a:ea typeface="宋体" pitchFamily="2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0">
                <a:ea typeface="宋体" pitchFamily="2" charset="-122"/>
              </a:rPr>
              <a:t>}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4716463" y="2276475"/>
            <a:ext cx="3816350" cy="43592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0"/>
              <a:t>//</a:t>
            </a:r>
            <a:r>
              <a:rPr lang="zh-CN" altLang="en-US" b="0"/>
              <a:t>从前往后</a:t>
            </a:r>
            <a:r>
              <a:rPr lang="en-US" altLang="zh-CN" b="0"/>
              <a:t>,</a:t>
            </a:r>
            <a:r>
              <a:rPr lang="zh-CN" altLang="en-US" b="0"/>
              <a:t>即最先排好的是尾部</a:t>
            </a:r>
          </a:p>
          <a:p>
            <a:r>
              <a:rPr lang="en-US" altLang="zh-CN" b="0"/>
              <a:t>void sortArray(int array[], int n)</a:t>
            </a:r>
          </a:p>
          <a:p>
            <a:r>
              <a:rPr lang="en-US" altLang="zh-CN" b="0"/>
              <a:t>{</a:t>
            </a:r>
          </a:p>
          <a:p>
            <a:r>
              <a:rPr lang="en-US" altLang="zh-CN" b="0"/>
              <a:t>        int i, j, tmp; </a:t>
            </a:r>
            <a:br>
              <a:rPr lang="en-US" altLang="zh-CN" b="0"/>
            </a:br>
            <a:r>
              <a:rPr lang="zh-CN" altLang="en-US" b="0"/>
              <a:t>　    </a:t>
            </a:r>
            <a:r>
              <a:rPr lang="en-US" altLang="zh-CN" b="0"/>
              <a:t>for(i=0;i&lt;n-1;i++){</a:t>
            </a:r>
            <a:br>
              <a:rPr lang="en-US" altLang="zh-CN" b="0"/>
            </a:br>
            <a:r>
              <a:rPr lang="zh-CN" altLang="en-US" b="0"/>
              <a:t>　　    </a:t>
            </a:r>
            <a:r>
              <a:rPr lang="en-US" altLang="zh-CN" b="0"/>
              <a:t>for (j=0;j&lt;n-1-i;j++){</a:t>
            </a:r>
            <a:br>
              <a:rPr lang="en-US" altLang="zh-CN" b="0"/>
            </a:br>
            <a:r>
              <a:rPr lang="zh-CN" altLang="en-US" b="0"/>
              <a:t>　　　    </a:t>
            </a:r>
            <a:r>
              <a:rPr lang="en-US" altLang="zh-CN" b="0"/>
              <a:t>if(array[j]&lt;array[j+1]){</a:t>
            </a:r>
            <a:br>
              <a:rPr lang="en-US" altLang="zh-CN" b="0"/>
            </a:br>
            <a:r>
              <a:rPr lang="zh-CN" altLang="en-US" b="0"/>
              <a:t>　　　　    </a:t>
            </a:r>
            <a:r>
              <a:rPr lang="en-US" altLang="zh-CN" b="0"/>
              <a:t>tmp = array[j+1]; </a:t>
            </a:r>
            <a:br>
              <a:rPr lang="en-US" altLang="zh-CN" b="0"/>
            </a:br>
            <a:r>
              <a:rPr lang="zh-CN" altLang="en-US" b="0"/>
              <a:t>　　　　    </a:t>
            </a:r>
            <a:r>
              <a:rPr lang="en-US" altLang="zh-CN" b="0"/>
              <a:t>array[j+1] = array[j]; </a:t>
            </a:r>
            <a:br>
              <a:rPr lang="en-US" altLang="zh-CN" b="0"/>
            </a:br>
            <a:r>
              <a:rPr lang="zh-CN" altLang="en-US" b="0"/>
              <a:t>　　　　    </a:t>
            </a:r>
            <a:r>
              <a:rPr lang="en-US" altLang="zh-CN" b="0"/>
              <a:t>array[j] = tmp; </a:t>
            </a:r>
            <a:br>
              <a:rPr lang="en-US" altLang="zh-CN" b="0"/>
            </a:br>
            <a:r>
              <a:rPr lang="zh-CN" altLang="en-US" b="0"/>
              <a:t>　　　    </a:t>
            </a:r>
            <a:r>
              <a:rPr lang="en-US" altLang="zh-CN" b="0"/>
              <a:t>} </a:t>
            </a:r>
            <a:br>
              <a:rPr lang="en-US" altLang="zh-CN" b="0"/>
            </a:br>
            <a:r>
              <a:rPr lang="zh-CN" altLang="en-US" b="0"/>
              <a:t>　　    </a:t>
            </a:r>
            <a:r>
              <a:rPr lang="en-US" altLang="zh-CN" b="0"/>
              <a:t>}</a:t>
            </a:r>
            <a:br>
              <a:rPr lang="en-US" altLang="zh-CN" b="0"/>
            </a:br>
            <a:r>
              <a:rPr lang="zh-CN" altLang="en-US" b="0"/>
              <a:t>　    </a:t>
            </a:r>
            <a:r>
              <a:rPr lang="en-US" altLang="zh-CN" b="0"/>
              <a:t>}</a:t>
            </a:r>
          </a:p>
          <a:p>
            <a:r>
              <a:rPr lang="en-US" altLang="zh-CN" b="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317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A4BC25-9F2E-48EA-A36E-730B36F8733B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 </a:t>
            </a:r>
            <a:r>
              <a:rPr lang="en-US" altLang="zh-CN">
                <a:ea typeface="宋体" pitchFamily="2" charset="-122"/>
              </a:rPr>
              <a:t>4.2</a:t>
            </a:r>
            <a:r>
              <a:rPr lang="zh-CN" altLang="en-US">
                <a:ea typeface="宋体" pitchFamily="2" charset="-122"/>
              </a:rPr>
              <a:t>：另一种方法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在上述方法中，学生成绩一次全部读入，然后再排序后输出。</a:t>
            </a:r>
          </a:p>
          <a:p>
            <a:r>
              <a:rPr lang="zh-CN" altLang="en-US">
                <a:ea typeface="宋体" pitchFamily="2" charset="-122"/>
              </a:rPr>
              <a:t>还有一种方法（类似插入排序）为每读入一个数据，就将其插入到一个有序数据集中的相应位置上，无需最后</a:t>
            </a:r>
            <a:r>
              <a:rPr lang="zh-CN" altLang="en-US">
                <a:solidFill>
                  <a:srgbClr val="0000CC"/>
                </a:solidFill>
                <a:ea typeface="宋体" pitchFamily="2" charset="-122"/>
              </a:rPr>
              <a:t>排序</a:t>
            </a:r>
            <a:r>
              <a:rPr lang="zh-CN" altLang="en-US">
                <a:ea typeface="宋体" pitchFamily="2" charset="-122"/>
              </a:rPr>
              <a:t>。其具体算法如下：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3277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109C64-FE88-4C5A-8D89-7CFFB32877F7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 </a:t>
            </a:r>
            <a:r>
              <a:rPr lang="en-US" altLang="zh-CN">
                <a:ea typeface="宋体" pitchFamily="2" charset="-122"/>
              </a:rPr>
              <a:t>4.2</a:t>
            </a:r>
            <a:r>
              <a:rPr lang="zh-CN" altLang="en-US">
                <a:ea typeface="宋体" pitchFamily="2" charset="-122"/>
              </a:rPr>
              <a:t>：另一种算法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1600" b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1600" b="0">
                <a:latin typeface="楷体_GB2312" pitchFamily="49" charset="-122"/>
                <a:ea typeface="楷体_GB2312" pitchFamily="49" charset="-122"/>
              </a:rPr>
              <a:t>设整型数组</a:t>
            </a:r>
            <a:r>
              <a:rPr lang="en-US" altLang="zh-CN" sz="1600" b="0">
                <a:latin typeface="楷体_GB2312" pitchFamily="49" charset="-122"/>
                <a:ea typeface="楷体_GB2312" pitchFamily="49" charset="-122"/>
              </a:rPr>
              <a:t>scorelist</a:t>
            </a:r>
            <a:r>
              <a:rPr lang="zh-CN" altLang="en-US" sz="1600" b="0">
                <a:latin typeface="楷体_GB2312" pitchFamily="49" charset="-122"/>
                <a:ea typeface="楷体_GB2312" pitchFamily="49" charset="-122"/>
              </a:rPr>
              <a:t>存放排序后成绩，</a:t>
            </a:r>
            <a:r>
              <a:rPr lang="en-US" altLang="zh-CN" sz="1600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1600" b="0">
                <a:latin typeface="楷体_GB2312" pitchFamily="49" charset="-122"/>
                <a:ea typeface="楷体_GB2312" pitchFamily="49" charset="-122"/>
              </a:rPr>
              <a:t>为其中学生成绩个数，初始</a:t>
            </a:r>
            <a:r>
              <a:rPr lang="en-US" altLang="zh-CN" sz="1600" b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1600" b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1600" b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1600" b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1600" b="0">
                <a:latin typeface="楷体_GB2312" pitchFamily="49" charset="-122"/>
                <a:ea typeface="楷体_GB2312" pitchFamily="49" charset="-122"/>
              </a:rPr>
              <a:t>分别以读和写方式打开文件</a:t>
            </a:r>
            <a:r>
              <a:rPr lang="en-US" altLang="zh-CN" sz="1600" b="0">
                <a:latin typeface="楷体_GB2312" pitchFamily="49" charset="-122"/>
                <a:ea typeface="楷体_GB2312" pitchFamily="49" charset="-122"/>
              </a:rPr>
              <a:t>scorelist.in</a:t>
            </a:r>
            <a:r>
              <a:rPr lang="zh-CN" altLang="en-US" sz="1600" b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600" b="0">
                <a:latin typeface="楷体_GB2312" pitchFamily="49" charset="-122"/>
                <a:ea typeface="楷体_GB2312" pitchFamily="49" charset="-122"/>
              </a:rPr>
              <a:t>scorelist.out;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>
                <a:latin typeface="楷体_GB2312" pitchFamily="49" charset="-122"/>
                <a:ea typeface="楷体_GB2312" pitchFamily="49" charset="-122"/>
              </a:rPr>
              <a:t>3.while </a:t>
            </a:r>
            <a:r>
              <a:rPr lang="zh-CN" altLang="en-US" sz="1600" b="0">
                <a:latin typeface="楷体_GB2312" pitchFamily="49" charset="-122"/>
                <a:ea typeface="楷体_GB2312" pitchFamily="49" charset="-122"/>
              </a:rPr>
              <a:t>读文件中还有成绩时，读入一个成绩到</a:t>
            </a:r>
            <a:r>
              <a:rPr lang="en-US" altLang="zh-CN" sz="1600" b="0">
                <a:latin typeface="楷体_GB2312" pitchFamily="49" charset="-122"/>
                <a:ea typeface="楷体_GB2312" pitchFamily="49" charset="-122"/>
              </a:rPr>
              <a:t>score</a:t>
            </a:r>
          </a:p>
          <a:p>
            <a:pPr marL="746125" lvl="1">
              <a:buFont typeface="Wingdings" pitchFamily="2" charset="2"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score</a:t>
            </a: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插入到有序数组</a:t>
            </a: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scorelist</a:t>
            </a: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中相应位置；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1600" b="0">
                <a:latin typeface="楷体_GB2312" pitchFamily="49" charset="-122"/>
                <a:ea typeface="楷体_GB2312" pitchFamily="49" charset="-122"/>
              </a:rPr>
              <a:t>输出数组</a:t>
            </a:r>
            <a:r>
              <a:rPr lang="en-US" altLang="zh-CN" sz="1600" b="0">
                <a:latin typeface="楷体_GB2312" pitchFamily="49" charset="-122"/>
                <a:ea typeface="楷体_GB2312" pitchFamily="49" charset="-122"/>
              </a:rPr>
              <a:t>scorelist</a:t>
            </a:r>
            <a:r>
              <a:rPr lang="zh-CN" altLang="en-US" sz="1600" b="0">
                <a:latin typeface="楷体_GB2312" pitchFamily="49" charset="-122"/>
                <a:ea typeface="楷体_GB2312" pitchFamily="49" charset="-122"/>
              </a:rPr>
              <a:t>到写文件中；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600" b="0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sz="1600" b="0">
                <a:latin typeface="楷体_GB2312" pitchFamily="49" charset="-122"/>
                <a:ea typeface="楷体_GB2312" pitchFamily="49" charset="-122"/>
              </a:rPr>
              <a:t>关闭读写文件；</a:t>
            </a:r>
          </a:p>
        </p:txBody>
      </p:sp>
      <p:sp>
        <p:nvSpPr>
          <p:cNvPr id="187396" name="AutoShape 4"/>
          <p:cNvSpPr>
            <a:spLocks noChangeArrowheads="1"/>
          </p:cNvSpPr>
          <p:nvPr/>
        </p:nvSpPr>
        <p:spPr bwMode="auto">
          <a:xfrm>
            <a:off x="5940425" y="2781300"/>
            <a:ext cx="3203575" cy="1223963"/>
          </a:xfrm>
          <a:prstGeom prst="wedgeRoundRectCallout">
            <a:avLst>
              <a:gd name="adj1" fmla="val -65310"/>
              <a:gd name="adj2" fmla="val -4624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0"/>
              <a:t>设函数</a:t>
            </a:r>
          </a:p>
          <a:p>
            <a:r>
              <a:rPr lang="en-US" altLang="zh-CN" sz="1400" b="0"/>
              <a:t>void insertData(int array[],int data);</a:t>
            </a:r>
          </a:p>
          <a:p>
            <a:r>
              <a:rPr lang="zh-CN" altLang="en-US" sz="1400" b="0"/>
              <a:t>将一个变量插入到有序（从大到小）数组</a:t>
            </a:r>
            <a:r>
              <a:rPr lang="en-US" altLang="zh-CN" sz="1400" b="0"/>
              <a:t>array</a:t>
            </a:r>
            <a:r>
              <a:rPr lang="zh-CN" altLang="en-US" sz="1400" b="0"/>
              <a:t>中</a:t>
            </a:r>
            <a:r>
              <a:rPr lang="en-US" altLang="zh-CN" sz="1400" b="0"/>
              <a:t>,</a:t>
            </a:r>
            <a:r>
              <a:rPr lang="zh-CN" altLang="en-US" sz="1400" b="0"/>
              <a:t>插入后数组仍有序。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  <p:bldP spid="18739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337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02EB47-C281-4518-8958-C45EC5F0BE82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 </a:t>
            </a:r>
            <a:r>
              <a:rPr lang="en-US" altLang="zh-CN">
                <a:ea typeface="宋体" pitchFamily="2" charset="-122"/>
              </a:rPr>
              <a:t>4.2</a:t>
            </a:r>
            <a:r>
              <a:rPr lang="zh-CN" altLang="en-US">
                <a:ea typeface="宋体" pitchFamily="2" charset="-122"/>
              </a:rPr>
              <a:t>：函数</a:t>
            </a:r>
            <a:r>
              <a:rPr lang="en-US" altLang="zh-CN">
                <a:ea typeface="宋体" pitchFamily="2" charset="-122"/>
              </a:rPr>
              <a:t>insertData</a:t>
            </a:r>
            <a:r>
              <a:rPr lang="zh-CN" altLang="en-US">
                <a:ea typeface="宋体" pitchFamily="2" charset="-122"/>
              </a:rPr>
              <a:t>算法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找到数组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array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中第一个比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data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小的数组元素，设其下标为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lvl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将下标大于等于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的所有数组元素向后移动一个位置；</a:t>
            </a:r>
          </a:p>
          <a:p>
            <a:pPr lvl="1"/>
            <a:r>
              <a:rPr lang="en-US" altLang="zh-CN">
                <a:latin typeface="楷体_GB2312" pitchFamily="49" charset="-122"/>
                <a:ea typeface="楷体_GB2312" pitchFamily="49" charset="-122"/>
              </a:rPr>
              <a:t>array[i]=data;</a:t>
            </a:r>
          </a:p>
          <a:p>
            <a:pPr lvl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数组元素个数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加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188420" name="AutoShape 4"/>
          <p:cNvSpPr>
            <a:spLocks noChangeArrowheads="1"/>
          </p:cNvSpPr>
          <p:nvPr/>
        </p:nvSpPr>
        <p:spPr bwMode="auto">
          <a:xfrm>
            <a:off x="5364163" y="3933825"/>
            <a:ext cx="3779837" cy="2159000"/>
          </a:xfrm>
          <a:prstGeom prst="wedgeRoundRectCallout">
            <a:avLst>
              <a:gd name="adj1" fmla="val -75324"/>
              <a:gd name="adj2" fmla="val -405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0"/>
              <a:t>数组实际元素个数需要在</a:t>
            </a:r>
            <a:r>
              <a:rPr lang="en-US" altLang="zh-CN" sz="1400" b="0"/>
              <a:t>insertData</a:t>
            </a:r>
            <a:r>
              <a:rPr lang="zh-CN" altLang="en-US" sz="1400" b="0"/>
              <a:t>和</a:t>
            </a:r>
            <a:r>
              <a:rPr lang="en-US" altLang="zh-CN" sz="1400" b="0"/>
              <a:t>main</a:t>
            </a:r>
            <a:r>
              <a:rPr lang="zh-CN" altLang="en-US" sz="1400" b="0"/>
              <a:t>函数中都用到，如何在程序中函数间</a:t>
            </a:r>
            <a:r>
              <a:rPr lang="zh-CN" altLang="en-US" sz="1400">
                <a:solidFill>
                  <a:srgbClr val="0000CC"/>
                </a:solidFill>
              </a:rPr>
              <a:t>共享数据</a:t>
            </a:r>
            <a:r>
              <a:rPr lang="zh-CN" altLang="en-US" sz="1400" b="0"/>
              <a:t>？</a:t>
            </a:r>
          </a:p>
          <a:p>
            <a:r>
              <a:rPr lang="en-US" altLang="zh-CN" sz="1400" b="0"/>
              <a:t>1</a:t>
            </a:r>
            <a:r>
              <a:rPr lang="zh-CN" altLang="en-US" sz="1400" b="0"/>
              <a:t>）通过函数参数传递。但函数参数方式为传值，若要通过函数调用改变实参的值，要用到</a:t>
            </a:r>
            <a:r>
              <a:rPr lang="zh-CN" altLang="en-US" sz="1400">
                <a:solidFill>
                  <a:srgbClr val="0000CC"/>
                </a:solidFill>
              </a:rPr>
              <a:t>指针</a:t>
            </a:r>
            <a:r>
              <a:rPr lang="en-US" altLang="zh-CN" sz="1400"/>
              <a:t>(</a:t>
            </a:r>
            <a:r>
              <a:rPr lang="zh-CN" altLang="en-US" sz="1400"/>
              <a:t>后面将介绍</a:t>
            </a:r>
            <a:r>
              <a:rPr lang="en-US" altLang="zh-CN" sz="1400"/>
              <a:t>)</a:t>
            </a:r>
            <a:r>
              <a:rPr lang="zh-CN" altLang="en-US" sz="1400" b="0"/>
              <a:t>。</a:t>
            </a:r>
          </a:p>
          <a:p>
            <a:r>
              <a:rPr lang="en-US" altLang="zh-CN" sz="1400" b="0"/>
              <a:t>2</a:t>
            </a:r>
            <a:r>
              <a:rPr lang="zh-CN" altLang="en-US" sz="1400" b="0"/>
              <a:t>）通过</a:t>
            </a:r>
            <a:r>
              <a:rPr lang="en-US" altLang="zh-CN" sz="1400">
                <a:solidFill>
                  <a:srgbClr val="0000CC"/>
                </a:solidFill>
              </a:rPr>
              <a:t>return</a:t>
            </a:r>
            <a:r>
              <a:rPr lang="zh-CN" altLang="en-US" sz="1400" b="0"/>
              <a:t>语句返回值。注意只能返回一个值。</a:t>
            </a:r>
          </a:p>
          <a:p>
            <a:r>
              <a:rPr lang="en-US" altLang="zh-CN" sz="1400" b="0"/>
              <a:t>3</a:t>
            </a:r>
            <a:r>
              <a:rPr lang="zh-CN" altLang="en-US" sz="1400" b="0"/>
              <a:t>）使用</a:t>
            </a:r>
            <a:r>
              <a:rPr lang="zh-CN" altLang="en-US" sz="1400">
                <a:solidFill>
                  <a:srgbClr val="0000CC"/>
                </a:solidFill>
              </a:rPr>
              <a:t>全局变量</a:t>
            </a:r>
            <a:r>
              <a:rPr lang="zh-CN" altLang="en-US" sz="1400" b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  <p:bldP spid="1884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4.1</a:t>
            </a:r>
            <a:r>
              <a:rPr lang="zh-CN" altLang="en-US">
                <a:ea typeface="宋体" pitchFamily="2" charset="-122"/>
              </a:rPr>
              <a:t>：问题分析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268760"/>
            <a:ext cx="7105650" cy="4556125"/>
          </a:xfrm>
        </p:spPr>
        <p:txBody>
          <a:bodyPr/>
          <a:lstStyle/>
          <a:p>
            <a:r>
              <a:rPr lang="zh-CN" altLang="en-US" sz="2000" dirty="0">
                <a:ea typeface="宋体" pitchFamily="2" charset="-122"/>
              </a:rPr>
              <a:t>数据结构设计：</a:t>
            </a:r>
            <a:r>
              <a:rPr lang="zh-CN" altLang="en-US" sz="2000" b="0" dirty="0">
                <a:ea typeface="宋体" pitchFamily="2" charset="-122"/>
              </a:rPr>
              <a:t>分析问题描述，显然需要三个</a:t>
            </a: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字符数组</a:t>
            </a:r>
            <a:r>
              <a:rPr lang="zh-CN" altLang="en-US" sz="2000" b="0" dirty="0">
                <a:ea typeface="宋体" pitchFamily="2" charset="-122"/>
              </a:rPr>
              <a:t>变量，分别存放</a:t>
            </a:r>
            <a:r>
              <a:rPr lang="zh-CN" altLang="en-US" sz="2000" b="0" dirty="0">
                <a:solidFill>
                  <a:srgbClr val="0000CC"/>
                </a:solidFill>
                <a:ea typeface="宋体" pitchFamily="2" charset="-122"/>
              </a:rPr>
              <a:t>文件名</a:t>
            </a:r>
            <a:r>
              <a:rPr lang="zh-CN" altLang="en-US" sz="2000" b="0" dirty="0">
                <a:ea typeface="宋体" pitchFamily="2" charset="-122"/>
              </a:rPr>
              <a:t>、要查找的</a:t>
            </a:r>
            <a:r>
              <a:rPr lang="zh-CN" altLang="en-US" sz="2000" b="0" dirty="0">
                <a:solidFill>
                  <a:srgbClr val="0000CC"/>
                </a:solidFill>
                <a:ea typeface="宋体" pitchFamily="2" charset="-122"/>
              </a:rPr>
              <a:t>字符串</a:t>
            </a:r>
            <a:r>
              <a:rPr lang="zh-CN" altLang="en-US" sz="2000" b="0" dirty="0">
                <a:ea typeface="宋体" pitchFamily="2" charset="-122"/>
              </a:rPr>
              <a:t>及从文件中读入的</a:t>
            </a:r>
            <a:r>
              <a:rPr lang="zh-CN" altLang="en-US" sz="2000" b="0" dirty="0">
                <a:solidFill>
                  <a:srgbClr val="0000CC"/>
                </a:solidFill>
                <a:ea typeface="宋体" pitchFamily="2" charset="-122"/>
              </a:rPr>
              <a:t>行</a:t>
            </a:r>
            <a:r>
              <a:rPr lang="zh-CN" altLang="en-US" sz="2000" b="0" dirty="0">
                <a:ea typeface="宋体" pitchFamily="2" charset="-122"/>
              </a:rPr>
              <a:t>。</a:t>
            </a:r>
            <a:endParaRPr lang="en-US" altLang="zh-CN" sz="2000" b="0" dirty="0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char   filename[32],  </a:t>
            </a:r>
            <a:r>
              <a:rPr lang="en-US" altLang="zh-CN" sz="1600" dirty="0" err="1">
                <a:ea typeface="宋体" pitchFamily="2" charset="-122"/>
              </a:rPr>
              <a:t>str</a:t>
            </a:r>
            <a:r>
              <a:rPr lang="en-US" altLang="zh-CN" sz="1600" dirty="0">
                <a:ea typeface="宋体" pitchFamily="2" charset="-122"/>
              </a:rPr>
              <a:t>[81], line[1024];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600" dirty="0">
                <a:ea typeface="宋体" pitchFamily="2" charset="-122"/>
              </a:rPr>
              <a:t>（一个文件名长度通常不超过</a:t>
            </a:r>
            <a:r>
              <a:rPr lang="en-US" altLang="zh-CN" sz="1600" dirty="0">
                <a:ea typeface="宋体" pitchFamily="2" charset="-122"/>
              </a:rPr>
              <a:t>32</a:t>
            </a:r>
            <a:r>
              <a:rPr lang="zh-CN" altLang="en-US" sz="1600" dirty="0">
                <a:ea typeface="宋体" pitchFamily="2" charset="-122"/>
              </a:rPr>
              <a:t>个字符；屏幕上一行通常显示</a:t>
            </a:r>
            <a:r>
              <a:rPr lang="en-US" altLang="zh-CN" sz="1600" dirty="0">
                <a:ea typeface="宋体" pitchFamily="2" charset="-122"/>
              </a:rPr>
              <a:t>80</a:t>
            </a:r>
            <a:r>
              <a:rPr lang="zh-CN" altLang="en-US" sz="1600" dirty="0">
                <a:ea typeface="宋体" pitchFamily="2" charset="-122"/>
              </a:rPr>
              <a:t>个字符；而</a:t>
            </a:r>
            <a:r>
              <a:rPr lang="en-US" altLang="zh-CN" sz="1600" dirty="0">
                <a:ea typeface="宋体" pitchFamily="2" charset="-122"/>
              </a:rPr>
              <a:t>1024</a:t>
            </a:r>
            <a:r>
              <a:rPr lang="zh-CN" altLang="en-US" sz="1600" dirty="0">
                <a:ea typeface="宋体" pitchFamily="2" charset="-122"/>
              </a:rPr>
              <a:t>是一般文件的最大物理行长度。当然这些取决于具体系统实现。）</a:t>
            </a:r>
            <a:endParaRPr lang="en-US" altLang="zh-CN" sz="1600" dirty="0">
              <a:ea typeface="宋体" pitchFamily="2" charset="-122"/>
            </a:endParaRPr>
          </a:p>
          <a:p>
            <a:r>
              <a:rPr lang="zh-CN" altLang="en-US" sz="2000" dirty="0">
                <a:ea typeface="宋体" pitchFamily="2" charset="-122"/>
              </a:rPr>
              <a:t>数据输入</a:t>
            </a:r>
            <a:endParaRPr lang="en-US" altLang="zh-CN" sz="2000" b="0" dirty="0">
              <a:ea typeface="宋体" pitchFamily="2" charset="-122"/>
            </a:endParaRPr>
          </a:p>
          <a:p>
            <a:pPr lvl="1"/>
            <a:r>
              <a:rPr lang="zh-CN" altLang="en-US" sz="2000" dirty="0">
                <a:ea typeface="宋体" pitchFamily="2" charset="-122"/>
              </a:rPr>
              <a:t>用</a:t>
            </a:r>
            <a:r>
              <a:rPr lang="en-US" altLang="zh-CN" sz="2000" dirty="0" err="1">
                <a:ea typeface="宋体" pitchFamily="2" charset="-122"/>
              </a:rPr>
              <a:t>scanf</a:t>
            </a:r>
            <a:r>
              <a:rPr lang="en-US" altLang="zh-CN" sz="2000" dirty="0">
                <a:ea typeface="宋体" pitchFamily="2" charset="-122"/>
              </a:rPr>
              <a:t>(“%s…)</a:t>
            </a:r>
            <a:r>
              <a:rPr lang="zh-CN" altLang="en-US" sz="2000" dirty="0">
                <a:ea typeface="宋体" pitchFamily="2" charset="-122"/>
              </a:rPr>
              <a:t>读入文件名和要查找的串。（中间不能有空格）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zh-CN" altLang="en-US" sz="2000" dirty="0">
                <a:ea typeface="宋体" pitchFamily="2" charset="-122"/>
              </a:rPr>
              <a:t>从文件中读入一行最简单的方法是用</a:t>
            </a:r>
            <a:r>
              <a:rPr lang="en-US" altLang="zh-CN" sz="2000" dirty="0" err="1">
                <a:ea typeface="宋体" pitchFamily="2" charset="-122"/>
              </a:rPr>
              <a:t>fgets</a:t>
            </a:r>
            <a:r>
              <a:rPr lang="en-US" altLang="zh-CN" sz="2000" dirty="0">
                <a:ea typeface="宋体" pitchFamily="2" charset="-122"/>
              </a:rPr>
              <a:t>(…)</a:t>
            </a:r>
            <a:r>
              <a:rPr lang="zh-CN" altLang="en-US" sz="2000" dirty="0">
                <a:ea typeface="宋体" pitchFamily="2" charset="-122"/>
              </a:rPr>
              <a:t>函数。（为何不能用</a:t>
            </a:r>
            <a:r>
              <a:rPr lang="en-US" altLang="zh-CN" sz="2000" dirty="0" err="1">
                <a:ea typeface="宋体" pitchFamily="2" charset="-122"/>
              </a:rPr>
              <a:t>fscanf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dirty="0" err="1">
                <a:ea typeface="宋体" pitchFamily="2" charset="-122"/>
              </a:rPr>
              <a:t>fp</a:t>
            </a:r>
            <a:r>
              <a:rPr lang="en-US" altLang="zh-CN" sz="2000" dirty="0">
                <a:ea typeface="宋体" pitchFamily="2" charset="-122"/>
              </a:rPr>
              <a:t>,“%s…)</a:t>
            </a:r>
          </a:p>
          <a:p>
            <a:r>
              <a:rPr lang="zh-CN" altLang="en-US" sz="2000" dirty="0">
                <a:ea typeface="宋体" pitchFamily="2" charset="-122"/>
              </a:rPr>
              <a:t>数据处理</a:t>
            </a:r>
            <a:r>
              <a:rPr lang="zh-CN" altLang="en-US" sz="2000" b="0" dirty="0">
                <a:ea typeface="宋体" pitchFamily="2" charset="-122"/>
              </a:rPr>
              <a:t>：主要处理就是要从所读入的一行中查找给定的字符串（即从一个字符串中查找另一个字符串）。可用一个单独的函数</a:t>
            </a:r>
            <a:r>
              <a:rPr lang="en-US" altLang="zh-CN" sz="2000" b="0" dirty="0">
                <a:ea typeface="宋体" pitchFamily="2" charset="-122"/>
              </a:rPr>
              <a:t>index</a:t>
            </a:r>
            <a:r>
              <a:rPr lang="zh-CN" altLang="en-US" sz="2000" b="0" dirty="0">
                <a:ea typeface="宋体" pitchFamily="2" charset="-122"/>
              </a:rPr>
              <a:t>实现在一个字符串中查找另一个字符串。（体现模块化思想）</a:t>
            </a:r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717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04EDD9-BE5F-4C5B-AE4E-C104030FD72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348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2FBE6C-0B7E-4E64-9E5F-C9286E8ACA4E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 </a:t>
            </a:r>
            <a:r>
              <a:rPr lang="en-US" altLang="zh-CN" dirty="0">
                <a:ea typeface="宋体" pitchFamily="2" charset="-122"/>
              </a:rPr>
              <a:t>4.2</a:t>
            </a:r>
            <a:r>
              <a:rPr lang="zh-CN" altLang="en-US" dirty="0">
                <a:ea typeface="宋体" pitchFamily="2" charset="-122"/>
              </a:rPr>
              <a:t>：另一种代码实现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196975"/>
            <a:ext cx="5033963" cy="4556125"/>
          </a:xfrm>
          <a:noFill/>
        </p:spPr>
        <p:txBody>
          <a:bodyPr/>
          <a:lstStyle/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//c4_2b.c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#include &lt;</a:t>
            </a:r>
            <a:r>
              <a:rPr lang="en-US" altLang="zh-CN" sz="1400" b="0" dirty="0" err="1">
                <a:ea typeface="宋体" pitchFamily="2" charset="-122"/>
              </a:rPr>
              <a:t>stdio.h</a:t>
            </a:r>
            <a:r>
              <a:rPr lang="en-US" altLang="zh-CN" sz="1400" b="0" dirty="0">
                <a:ea typeface="宋体" pitchFamily="2" charset="-122"/>
              </a:rPr>
              <a:t>&gt;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#define NUM 200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dirty="0" err="1">
                <a:solidFill>
                  <a:srgbClr val="0000CC"/>
                </a:solidFill>
                <a:ea typeface="宋体" pitchFamily="2" charset="-122"/>
              </a:rPr>
              <a:t>int</a:t>
            </a:r>
            <a:r>
              <a:rPr lang="en-US" altLang="zh-CN" sz="1400" dirty="0">
                <a:solidFill>
                  <a:srgbClr val="0000CC"/>
                </a:solidFill>
                <a:ea typeface="宋体" pitchFamily="2" charset="-122"/>
              </a:rPr>
              <a:t> N = 0;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void </a:t>
            </a:r>
            <a:r>
              <a:rPr lang="en-US" altLang="zh-CN" sz="1400" b="0" dirty="0" err="1">
                <a:ea typeface="宋体" pitchFamily="2" charset="-122"/>
              </a:rPr>
              <a:t>insertData</a:t>
            </a:r>
            <a:r>
              <a:rPr lang="en-US" altLang="zh-CN" sz="1400" b="0" dirty="0">
                <a:ea typeface="宋体" pitchFamily="2" charset="-122"/>
              </a:rPr>
              <a:t>(</a:t>
            </a: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array[], </a:t>
            </a: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data);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main()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</a:t>
            </a: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</a:t>
            </a:r>
            <a:r>
              <a:rPr lang="en-US" altLang="zh-CN" sz="1400" b="0" dirty="0" err="1">
                <a:ea typeface="宋体" pitchFamily="2" charset="-122"/>
              </a:rPr>
              <a:t>scorelist</a:t>
            </a:r>
            <a:r>
              <a:rPr lang="en-US" altLang="zh-CN" sz="1400" b="0" dirty="0">
                <a:ea typeface="宋体" pitchFamily="2" charset="-122"/>
              </a:rPr>
              <a:t>[NUM],score, </a:t>
            </a:r>
            <a:r>
              <a:rPr lang="en-US" altLang="zh-CN" sz="1400" b="0" dirty="0" err="1">
                <a:ea typeface="宋体" pitchFamily="2" charset="-122"/>
              </a:rPr>
              <a:t>i</a:t>
            </a:r>
            <a:r>
              <a:rPr lang="en-US" altLang="zh-CN" sz="1400" b="0" dirty="0">
                <a:ea typeface="宋体" pitchFamily="2" charset="-122"/>
              </a:rPr>
              <a:t>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FILE *in, *out;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if((in = </a:t>
            </a:r>
            <a:r>
              <a:rPr lang="en-US" altLang="zh-CN" sz="1400" b="0" dirty="0" err="1">
                <a:ea typeface="宋体" pitchFamily="2" charset="-122"/>
              </a:rPr>
              <a:t>fopen</a:t>
            </a:r>
            <a:r>
              <a:rPr lang="en-US" altLang="zh-CN" sz="1400" b="0" dirty="0">
                <a:ea typeface="宋体" pitchFamily="2" charset="-122"/>
              </a:rPr>
              <a:t>("</a:t>
            </a:r>
            <a:r>
              <a:rPr lang="en-US" altLang="zh-CN" sz="1400" b="0" dirty="0" err="1">
                <a:ea typeface="宋体" pitchFamily="2" charset="-122"/>
              </a:rPr>
              <a:t>scorelist.in","r</a:t>
            </a:r>
            <a:r>
              <a:rPr lang="en-US" altLang="zh-CN" sz="1400" b="0" dirty="0">
                <a:ea typeface="宋体" pitchFamily="2" charset="-122"/>
              </a:rPr>
              <a:t>")) == NULL){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    </a:t>
            </a:r>
            <a:r>
              <a:rPr lang="en-US" altLang="zh-CN" sz="1400" b="0" dirty="0" err="1">
                <a:ea typeface="宋体" pitchFamily="2" charset="-122"/>
              </a:rPr>
              <a:t>printf</a:t>
            </a:r>
            <a:r>
              <a:rPr lang="en-US" altLang="zh-CN" sz="1400" b="0" dirty="0">
                <a:ea typeface="宋体" pitchFamily="2" charset="-122"/>
              </a:rPr>
              <a:t>("</a:t>
            </a:r>
            <a:r>
              <a:rPr lang="en-US" altLang="zh-CN" sz="1400" b="0" dirty="0" err="1">
                <a:ea typeface="宋体" pitchFamily="2" charset="-122"/>
              </a:rPr>
              <a:t>Cann't</a:t>
            </a:r>
            <a:r>
              <a:rPr lang="en-US" altLang="zh-CN" sz="1400" b="0" dirty="0">
                <a:ea typeface="宋体" pitchFamily="2" charset="-122"/>
              </a:rPr>
              <a:t> open file </a:t>
            </a:r>
            <a:r>
              <a:rPr lang="en-US" altLang="zh-CN" sz="1400" b="0" dirty="0" err="1">
                <a:ea typeface="宋体" pitchFamily="2" charset="-122"/>
              </a:rPr>
              <a:t>scorelist.in</a:t>
            </a:r>
            <a:r>
              <a:rPr lang="en-US" altLang="zh-CN" sz="1400" b="0" dirty="0">
                <a:ea typeface="宋体" pitchFamily="2" charset="-122"/>
              </a:rPr>
              <a:t>!\n");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  return 1;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}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if((out = </a:t>
            </a:r>
            <a:r>
              <a:rPr lang="en-US" altLang="zh-CN" sz="1400" b="0" dirty="0" err="1">
                <a:ea typeface="宋体" pitchFamily="2" charset="-122"/>
              </a:rPr>
              <a:t>fopen</a:t>
            </a:r>
            <a:r>
              <a:rPr lang="en-US" altLang="zh-CN" sz="1400" b="0" dirty="0">
                <a:ea typeface="宋体" pitchFamily="2" charset="-122"/>
              </a:rPr>
              <a:t>("</a:t>
            </a:r>
            <a:r>
              <a:rPr lang="en-US" altLang="zh-CN" sz="1400" b="0" dirty="0" err="1">
                <a:ea typeface="宋体" pitchFamily="2" charset="-122"/>
              </a:rPr>
              <a:t>scorelist.out","w</a:t>
            </a:r>
            <a:r>
              <a:rPr lang="en-US" altLang="zh-CN" sz="1400" b="0" dirty="0">
                <a:ea typeface="宋体" pitchFamily="2" charset="-122"/>
              </a:rPr>
              <a:t>")) == NULL){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   </a:t>
            </a:r>
            <a:r>
              <a:rPr lang="en-US" altLang="zh-CN" sz="1400" b="0" dirty="0" err="1">
                <a:ea typeface="宋体" pitchFamily="2" charset="-122"/>
              </a:rPr>
              <a:t>printf</a:t>
            </a:r>
            <a:r>
              <a:rPr lang="en-US" altLang="zh-CN" sz="1400" b="0" dirty="0">
                <a:ea typeface="宋体" pitchFamily="2" charset="-122"/>
              </a:rPr>
              <a:t>("</a:t>
            </a:r>
            <a:r>
              <a:rPr lang="en-US" altLang="zh-CN" sz="1400" b="0" dirty="0" err="1">
                <a:ea typeface="宋体" pitchFamily="2" charset="-122"/>
              </a:rPr>
              <a:t>Cann't</a:t>
            </a:r>
            <a:r>
              <a:rPr lang="en-US" altLang="zh-CN" sz="1400" b="0" dirty="0">
                <a:ea typeface="宋体" pitchFamily="2" charset="-122"/>
              </a:rPr>
              <a:t> open file </a:t>
            </a:r>
            <a:r>
              <a:rPr lang="en-US" altLang="zh-CN" sz="1400" b="0" dirty="0" err="1">
                <a:ea typeface="宋体" pitchFamily="2" charset="-122"/>
              </a:rPr>
              <a:t>scorelist.out</a:t>
            </a:r>
            <a:r>
              <a:rPr lang="en-US" altLang="zh-CN" sz="1400" b="0" dirty="0">
                <a:ea typeface="宋体" pitchFamily="2" charset="-122"/>
              </a:rPr>
              <a:t>!\n");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   return 1;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}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while(</a:t>
            </a:r>
            <a:r>
              <a:rPr lang="en-US" altLang="zh-CN" sz="1400" b="0" dirty="0" err="1">
                <a:ea typeface="宋体" pitchFamily="2" charset="-122"/>
              </a:rPr>
              <a:t>fscanf</a:t>
            </a:r>
            <a:r>
              <a:rPr lang="en-US" altLang="zh-CN" sz="1400" b="0" dirty="0">
                <a:ea typeface="宋体" pitchFamily="2" charset="-122"/>
              </a:rPr>
              <a:t>(in,"%</a:t>
            </a:r>
            <a:r>
              <a:rPr lang="en-US" altLang="zh-CN" sz="1400" b="0" dirty="0" err="1">
                <a:ea typeface="宋体" pitchFamily="2" charset="-122"/>
              </a:rPr>
              <a:t>d",&amp;score</a:t>
            </a:r>
            <a:r>
              <a:rPr lang="en-US" altLang="zh-CN" sz="1400" b="0" dirty="0">
                <a:ea typeface="宋体" pitchFamily="2" charset="-122"/>
              </a:rPr>
              <a:t> )&gt;0)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   </a:t>
            </a:r>
            <a:r>
              <a:rPr lang="en-US" altLang="zh-CN" sz="1400" b="0" dirty="0" err="1">
                <a:ea typeface="宋体" pitchFamily="2" charset="-122"/>
              </a:rPr>
              <a:t>insertData</a:t>
            </a:r>
            <a:r>
              <a:rPr lang="en-US" altLang="zh-CN" sz="1400" b="0" dirty="0">
                <a:ea typeface="宋体" pitchFamily="2" charset="-122"/>
              </a:rPr>
              <a:t>(</a:t>
            </a:r>
            <a:r>
              <a:rPr lang="en-US" altLang="zh-CN" sz="1400" b="0" dirty="0" err="1">
                <a:ea typeface="宋体" pitchFamily="2" charset="-122"/>
              </a:rPr>
              <a:t>scorelist</a:t>
            </a:r>
            <a:r>
              <a:rPr lang="en-US" altLang="zh-CN" sz="1400" b="0" dirty="0">
                <a:ea typeface="宋体" pitchFamily="2" charset="-122"/>
              </a:rPr>
              <a:t>, score);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for(</a:t>
            </a:r>
            <a:r>
              <a:rPr lang="en-US" altLang="zh-CN" sz="1400" b="0" dirty="0" err="1">
                <a:ea typeface="宋体" pitchFamily="2" charset="-122"/>
              </a:rPr>
              <a:t>i</a:t>
            </a:r>
            <a:r>
              <a:rPr lang="en-US" altLang="zh-CN" sz="1400" b="0" dirty="0">
                <a:ea typeface="宋体" pitchFamily="2" charset="-122"/>
              </a:rPr>
              <a:t>=0; </a:t>
            </a:r>
            <a:r>
              <a:rPr lang="en-US" altLang="zh-CN" sz="1400" b="0" dirty="0" err="1">
                <a:ea typeface="宋体" pitchFamily="2" charset="-122"/>
              </a:rPr>
              <a:t>i</a:t>
            </a:r>
            <a:r>
              <a:rPr lang="en-US" altLang="zh-CN" sz="1400" b="0" dirty="0">
                <a:ea typeface="宋体" pitchFamily="2" charset="-122"/>
              </a:rPr>
              <a:t>&lt;N; </a:t>
            </a:r>
            <a:r>
              <a:rPr lang="en-US" altLang="zh-CN" sz="1400" b="0" dirty="0" err="1">
                <a:ea typeface="宋体" pitchFamily="2" charset="-122"/>
              </a:rPr>
              <a:t>i</a:t>
            </a:r>
            <a:r>
              <a:rPr lang="en-US" altLang="zh-CN" sz="1400" b="0" dirty="0">
                <a:ea typeface="宋体" pitchFamily="2" charset="-122"/>
              </a:rPr>
              <a:t>++)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	   </a:t>
            </a:r>
            <a:r>
              <a:rPr lang="en-US" altLang="zh-CN" sz="1400" b="0" dirty="0" err="1">
                <a:ea typeface="宋体" pitchFamily="2" charset="-122"/>
              </a:rPr>
              <a:t>fprintf</a:t>
            </a:r>
            <a:r>
              <a:rPr lang="en-US" altLang="zh-CN" sz="1400" b="0" dirty="0">
                <a:ea typeface="宋体" pitchFamily="2" charset="-122"/>
              </a:rPr>
              <a:t>(out, "%d\</a:t>
            </a:r>
            <a:r>
              <a:rPr lang="en-US" altLang="zh-CN" sz="1400" b="0" dirty="0" err="1">
                <a:ea typeface="宋体" pitchFamily="2" charset="-122"/>
              </a:rPr>
              <a:t>n",scorelist</a:t>
            </a:r>
            <a:r>
              <a:rPr lang="en-US" altLang="zh-CN" sz="1400" b="0" dirty="0">
                <a:ea typeface="宋体" pitchFamily="2" charset="-122"/>
              </a:rPr>
              <a:t>[</a:t>
            </a:r>
            <a:r>
              <a:rPr lang="en-US" altLang="zh-CN" sz="1400" b="0" dirty="0" err="1">
                <a:ea typeface="宋体" pitchFamily="2" charset="-122"/>
              </a:rPr>
              <a:t>i</a:t>
            </a:r>
            <a:r>
              <a:rPr lang="en-US" altLang="zh-CN" sz="1400" b="0" dirty="0">
                <a:ea typeface="宋体" pitchFamily="2" charset="-122"/>
              </a:rPr>
              <a:t>]);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</a:t>
            </a:r>
            <a:r>
              <a:rPr lang="en-US" altLang="zh-CN" sz="1400" b="0" dirty="0" err="1">
                <a:ea typeface="宋体" pitchFamily="2" charset="-122"/>
              </a:rPr>
              <a:t>fclose</a:t>
            </a:r>
            <a:r>
              <a:rPr lang="en-US" altLang="zh-CN" sz="1400" b="0" dirty="0">
                <a:ea typeface="宋体" pitchFamily="2" charset="-122"/>
              </a:rPr>
              <a:t>(in); </a:t>
            </a:r>
            <a:r>
              <a:rPr lang="en-US" altLang="zh-CN" sz="1400" b="0" dirty="0" err="1">
                <a:ea typeface="宋体" pitchFamily="2" charset="-122"/>
              </a:rPr>
              <a:t>fclose</a:t>
            </a:r>
            <a:r>
              <a:rPr lang="en-US" altLang="zh-CN" sz="1400" b="0" dirty="0">
                <a:ea typeface="宋体" pitchFamily="2" charset="-122"/>
              </a:rPr>
              <a:t>(out);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return 0;</a:t>
            </a:r>
          </a:p>
          <a:p>
            <a:pPr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}</a:t>
            </a: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4932040" y="1124744"/>
            <a:ext cx="3960813" cy="3113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0" dirty="0"/>
              <a:t>void </a:t>
            </a:r>
            <a:r>
              <a:rPr lang="en-US" altLang="zh-CN" sz="1800" b="0" dirty="0" err="1"/>
              <a:t>insertData</a:t>
            </a:r>
            <a:r>
              <a:rPr lang="en-US" altLang="zh-CN" sz="1800" b="0" dirty="0"/>
              <a:t>( </a:t>
            </a:r>
            <a:r>
              <a:rPr lang="en-US" altLang="zh-CN" sz="1800" b="0" dirty="0" err="1"/>
              <a:t>int</a:t>
            </a:r>
            <a:r>
              <a:rPr lang="en-US" altLang="zh-CN" sz="1800" b="0" dirty="0"/>
              <a:t> array[ ], </a:t>
            </a:r>
            <a:r>
              <a:rPr lang="en-US" altLang="zh-CN" sz="1800" b="0" dirty="0" err="1"/>
              <a:t>int</a:t>
            </a:r>
            <a:r>
              <a:rPr lang="en-US" altLang="zh-CN" sz="1800" b="0" dirty="0"/>
              <a:t> data )</a:t>
            </a:r>
          </a:p>
          <a:p>
            <a:r>
              <a:rPr lang="en-US" altLang="zh-CN" sz="1800" b="0" dirty="0"/>
              <a:t>{</a:t>
            </a:r>
          </a:p>
          <a:p>
            <a:r>
              <a:rPr lang="en-US" altLang="zh-CN" sz="1800" b="0" dirty="0"/>
              <a:t>    </a:t>
            </a:r>
            <a:r>
              <a:rPr lang="en-US" altLang="zh-CN" sz="1800" b="0" dirty="0" err="1"/>
              <a:t>int</a:t>
            </a:r>
            <a:r>
              <a:rPr lang="en-US" altLang="zh-CN" sz="1800" b="0" dirty="0"/>
              <a:t>  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, j;</a:t>
            </a:r>
          </a:p>
          <a:p>
            <a:r>
              <a:rPr lang="en-US" altLang="zh-CN" sz="1800" b="0" dirty="0"/>
              <a:t>    for( 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=0; 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&lt;N; 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++ )</a:t>
            </a:r>
          </a:p>
          <a:p>
            <a:r>
              <a:rPr lang="en-US" altLang="zh-CN" sz="1800" b="0" dirty="0"/>
              <a:t>        if(data&gt;array[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])</a:t>
            </a:r>
          </a:p>
          <a:p>
            <a:r>
              <a:rPr lang="en-US" altLang="zh-CN" sz="1800" b="0" dirty="0"/>
              <a:t>	</a:t>
            </a:r>
            <a:r>
              <a:rPr lang="en-US" altLang="zh-CN" sz="1800" dirty="0">
                <a:solidFill>
                  <a:srgbClr val="0000CC"/>
                </a:solidFill>
              </a:rPr>
              <a:t>break;</a:t>
            </a:r>
          </a:p>
          <a:p>
            <a:r>
              <a:rPr lang="en-US" altLang="zh-CN" sz="1800" b="0" dirty="0"/>
              <a:t>    for( j=N; j&gt;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; j-- )</a:t>
            </a:r>
          </a:p>
          <a:p>
            <a:r>
              <a:rPr lang="en-US" altLang="zh-CN" sz="1800" b="0" dirty="0"/>
              <a:t>        array[j] = array[j-1];</a:t>
            </a:r>
          </a:p>
          <a:p>
            <a:r>
              <a:rPr lang="en-US" altLang="zh-CN" sz="1800" b="0" dirty="0"/>
              <a:t>    array[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]=data;</a:t>
            </a:r>
          </a:p>
          <a:p>
            <a:r>
              <a:rPr lang="en-US" altLang="zh-CN" sz="1800" b="0" dirty="0"/>
              <a:t>    N++;</a:t>
            </a:r>
          </a:p>
          <a:p>
            <a:r>
              <a:rPr lang="en-US" altLang="zh-CN" sz="1800" b="0" dirty="0"/>
              <a:t>}</a:t>
            </a:r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7272065" y="2492896"/>
            <a:ext cx="1871935" cy="432296"/>
          </a:xfrm>
          <a:prstGeom prst="wedgeRoundRectCallout">
            <a:avLst>
              <a:gd name="adj1" fmla="val -65581"/>
              <a:gd name="adj2" fmla="val -11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0"/>
              <a:t>查找要插入的位置</a:t>
            </a:r>
          </a:p>
        </p:txBody>
      </p:sp>
      <p:sp>
        <p:nvSpPr>
          <p:cNvPr id="190472" name="AutoShape 8"/>
          <p:cNvSpPr>
            <a:spLocks noChangeArrowheads="1"/>
          </p:cNvSpPr>
          <p:nvPr/>
        </p:nvSpPr>
        <p:spPr bwMode="auto">
          <a:xfrm>
            <a:off x="6516216" y="5013176"/>
            <a:ext cx="2627784" cy="576263"/>
          </a:xfrm>
          <a:prstGeom prst="wedgeRoundRectCallout">
            <a:avLst>
              <a:gd name="adj1" fmla="val -30034"/>
              <a:gd name="adj2" fmla="val -3139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0" dirty="0"/>
              <a:t>从插入位置开始所有元素向后移动一个元素。</a:t>
            </a:r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3275856" y="620688"/>
            <a:ext cx="3203575" cy="576262"/>
          </a:xfrm>
          <a:prstGeom prst="wedgeRoundRectCallout">
            <a:avLst>
              <a:gd name="adj1" fmla="val -85550"/>
              <a:gd name="adj2" fmla="val 17005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400" b="0"/>
              <a:t>N</a:t>
            </a:r>
            <a:r>
              <a:rPr lang="zh-CN" altLang="en-US" sz="1400" b="0"/>
              <a:t>为一个全局变量 。用于存储数组</a:t>
            </a:r>
            <a:r>
              <a:rPr lang="en-US" altLang="zh-CN" sz="1400" b="0"/>
              <a:t>scorelist</a:t>
            </a:r>
            <a:r>
              <a:rPr lang="zh-CN" altLang="en-US" sz="1400" b="0"/>
              <a:t>中实际元素个数。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0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0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0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0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0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0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0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0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0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0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0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04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04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04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04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04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04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04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04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04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04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046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90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90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90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90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90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90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90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904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90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0" grpId="0" animBg="1"/>
      <p:bldP spid="190472" grpId="0" animBg="1"/>
      <p:bldP spid="19047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构造类型 – 数组和指针</a:t>
            </a:r>
          </a:p>
        </p:txBody>
      </p:sp>
      <p:sp>
        <p:nvSpPr>
          <p:cNvPr id="9421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F04133-6757-461F-B0B3-104AAD1F1648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查找算法（</a:t>
            </a:r>
            <a:r>
              <a:rPr lang="en-US" altLang="zh-CN" dirty="0">
                <a:ea typeface="宋体" pitchFamily="2" charset="-122"/>
              </a:rPr>
              <a:t> Search </a:t>
            </a:r>
            <a:r>
              <a:rPr lang="en-US" altLang="zh-CN" dirty="0"/>
              <a:t>algorithm </a:t>
            </a:r>
            <a:r>
              <a:rPr lang="zh-CN" altLang="en-US" dirty="0">
                <a:ea typeface="宋体" pitchFamily="2" charset="-122"/>
              </a:rPr>
              <a:t>）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顺序查找算法</a:t>
            </a: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(</a:t>
            </a:r>
            <a:r>
              <a:rPr lang="en-US" altLang="zh-CN" dirty="0">
                <a:ea typeface="宋体" pitchFamily="2" charset="-122"/>
              </a:rPr>
              <a:t>The</a:t>
            </a: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 </a:t>
            </a:r>
            <a:r>
              <a:rPr lang="en-US" altLang="zh-CN" dirty="0"/>
              <a:t>sequential search algorithm</a:t>
            </a: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)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：</a:t>
            </a:r>
            <a:endParaRPr lang="en-US" altLang="zh-CN" dirty="0">
              <a:solidFill>
                <a:srgbClr val="0000CC"/>
              </a:solidFill>
              <a:ea typeface="宋体" pitchFamily="2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在有序数据集中查找指定元素（或指定元素位置）的最简单和最直接的方法是顺序查找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即指定数据依次与数据集中数据比较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直到找到或查到数据集结束。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顺序查找算法简单，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它不要求数据集有序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，但当被查找的数据集较大时，顺序查找算法的平均查找效率较低。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折半查找算法</a:t>
            </a:r>
            <a:r>
              <a:rPr lang="zh-CN" altLang="en-US" dirty="0">
                <a:ea typeface="宋体" pitchFamily="2" charset="-122"/>
              </a:rPr>
              <a:t>（</a:t>
            </a:r>
            <a:r>
              <a:rPr lang="en-US" altLang="zh-CN" dirty="0">
                <a:ea typeface="宋体" pitchFamily="2" charset="-122"/>
              </a:rPr>
              <a:t>The binary search</a:t>
            </a:r>
            <a:r>
              <a:rPr lang="zh-CN" altLang="en-US" dirty="0">
                <a:ea typeface="宋体" pitchFamily="2" charset="-122"/>
              </a:rPr>
              <a:t>）：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latin typeface="楷体" pitchFamily="49" charset="-122"/>
                <a:ea typeface="楷体" pitchFamily="49" charset="-122"/>
              </a:rPr>
              <a:t>在有序数据集中查找指定数据项（或数据项插入位置）最常用及查找快的算法是</a:t>
            </a:r>
            <a:r>
              <a:rPr lang="zh-CN" altLang="en-US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折半查找算法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。当数据集较大时，折半查找平均效率高。</a:t>
            </a:r>
          </a:p>
          <a:p>
            <a:pPr lvl="1"/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构造类型 – 数组和指针</a:t>
            </a:r>
          </a:p>
        </p:txBody>
      </p:sp>
      <p:sp>
        <p:nvSpPr>
          <p:cNvPr id="9523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6B9CCC-4CB6-48C8-927E-5DDABA649D5B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折半查找算法（</a:t>
            </a:r>
            <a:r>
              <a:rPr lang="en-US" altLang="zh-CN" dirty="0">
                <a:ea typeface="宋体" pitchFamily="2" charset="-122"/>
              </a:rPr>
              <a:t>binary search</a:t>
            </a:r>
            <a:r>
              <a:rPr lang="zh-CN" altLang="en-US" dirty="0">
                <a:ea typeface="宋体" pitchFamily="2" charset="-122"/>
              </a:rPr>
              <a:t>）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47800"/>
            <a:ext cx="7704138" cy="4556125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</a:rPr>
              <a:t>假设数据集按由小到大排列，</a:t>
            </a:r>
            <a:r>
              <a:rPr lang="zh-CN" altLang="en-US" sz="2000" dirty="0">
                <a:solidFill>
                  <a:srgbClr val="0000CC"/>
                </a:solidFill>
                <a:ea typeface="宋体" pitchFamily="2" charset="-122"/>
              </a:rPr>
              <a:t>折半查找算法</a:t>
            </a:r>
            <a:r>
              <a:rPr lang="zh-CN" altLang="en-US" sz="2000" dirty="0">
                <a:ea typeface="宋体" pitchFamily="2" charset="-122"/>
              </a:rPr>
              <a:t>的核心思想是：</a:t>
            </a:r>
          </a:p>
          <a:p>
            <a:pPr marL="8509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将要查找的有序数据集的中间元素与指定数据项相比较；</a:t>
            </a:r>
          </a:p>
          <a:p>
            <a:pPr marL="8509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如果指定数据项小于该中间元素，则将数据集的前半部分指定为要查找的数据集，然后转步骤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marL="8509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如果指定数据项大于该中间元素，则将数据集的后半部分指定为要查找的数据集，然后转步骤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marL="8509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如果指定数据项等于中间元素，则查找成功结束。</a:t>
            </a:r>
          </a:p>
          <a:p>
            <a:pPr marL="8509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最后如果数据集中没有元素再可进行查找，则查找失败。</a:t>
            </a:r>
          </a:p>
          <a:p>
            <a:pPr marL="850900" lvl="1" indent="-457200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ea typeface="宋体" pitchFamily="2" charset="-122"/>
            </a:endParaRPr>
          </a:p>
          <a:p>
            <a:pPr marL="361950" lvl="1" indent="3175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下面以在一个有序整型数据集中查找给定整数为例来说明折半查找。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构造类型 – 数组和指针</a:t>
            </a:r>
          </a:p>
        </p:txBody>
      </p:sp>
      <p:sp>
        <p:nvSpPr>
          <p:cNvPr id="9625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1BFF0F-32CA-4AF1-843C-C3C98E48517D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折半查找算法（续）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7088" y="1628775"/>
            <a:ext cx="4629150" cy="1543050"/>
            <a:chOff x="599" y="1026"/>
            <a:chExt cx="2916" cy="97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57" y="1026"/>
              <a:ext cx="2789" cy="499"/>
              <a:chOff x="1020" y="663"/>
              <a:chExt cx="2789" cy="499"/>
            </a:xfrm>
          </p:grpSpPr>
          <p:sp>
            <p:nvSpPr>
              <p:cNvPr id="96358" name="Rectangle 5"/>
              <p:cNvSpPr>
                <a:spLocks noChangeArrowheads="1"/>
              </p:cNvSpPr>
              <p:nvPr/>
            </p:nvSpPr>
            <p:spPr bwMode="auto">
              <a:xfrm>
                <a:off x="1020" y="890"/>
                <a:ext cx="2767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59" name="Line 6"/>
              <p:cNvSpPr>
                <a:spLocks noChangeShapeType="1"/>
              </p:cNvSpPr>
              <p:nvPr/>
            </p:nvSpPr>
            <p:spPr bwMode="auto">
              <a:xfrm>
                <a:off x="1383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60" name="Text Box 7"/>
              <p:cNvSpPr txBox="1">
                <a:spLocks noChangeArrowheads="1"/>
              </p:cNvSpPr>
              <p:nvPr/>
            </p:nvSpPr>
            <p:spPr bwMode="auto">
              <a:xfrm>
                <a:off x="1066" y="89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96361" name="Line 8"/>
              <p:cNvSpPr>
                <a:spLocks noChangeShapeType="1"/>
              </p:cNvSpPr>
              <p:nvPr/>
            </p:nvSpPr>
            <p:spPr bwMode="auto">
              <a:xfrm>
                <a:off x="1655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62" name="Line 9"/>
              <p:cNvSpPr>
                <a:spLocks noChangeShapeType="1"/>
              </p:cNvSpPr>
              <p:nvPr/>
            </p:nvSpPr>
            <p:spPr bwMode="auto">
              <a:xfrm>
                <a:off x="1927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63" name="Line 10"/>
              <p:cNvSpPr>
                <a:spLocks noChangeShapeType="1"/>
              </p:cNvSpPr>
              <p:nvPr/>
            </p:nvSpPr>
            <p:spPr bwMode="auto">
              <a:xfrm>
                <a:off x="2200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64" name="Line 11"/>
              <p:cNvSpPr>
                <a:spLocks noChangeShapeType="1"/>
              </p:cNvSpPr>
              <p:nvPr/>
            </p:nvSpPr>
            <p:spPr bwMode="auto">
              <a:xfrm>
                <a:off x="2472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65" name="Line 12"/>
              <p:cNvSpPr>
                <a:spLocks noChangeShapeType="1"/>
              </p:cNvSpPr>
              <p:nvPr/>
            </p:nvSpPr>
            <p:spPr bwMode="auto">
              <a:xfrm>
                <a:off x="2744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66" name="Line 13"/>
              <p:cNvSpPr>
                <a:spLocks noChangeShapeType="1"/>
              </p:cNvSpPr>
              <p:nvPr/>
            </p:nvSpPr>
            <p:spPr bwMode="auto">
              <a:xfrm>
                <a:off x="2971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67" name="Line 14"/>
              <p:cNvSpPr>
                <a:spLocks noChangeShapeType="1"/>
              </p:cNvSpPr>
              <p:nvPr/>
            </p:nvSpPr>
            <p:spPr bwMode="auto">
              <a:xfrm>
                <a:off x="3243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68" name="Line 15"/>
              <p:cNvSpPr>
                <a:spLocks noChangeShapeType="1"/>
              </p:cNvSpPr>
              <p:nvPr/>
            </p:nvSpPr>
            <p:spPr bwMode="auto">
              <a:xfrm>
                <a:off x="3515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69" name="Line 16"/>
              <p:cNvSpPr>
                <a:spLocks noChangeShapeType="1"/>
              </p:cNvSpPr>
              <p:nvPr/>
            </p:nvSpPr>
            <p:spPr bwMode="auto">
              <a:xfrm>
                <a:off x="3787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70" name="Text Box 17"/>
              <p:cNvSpPr txBox="1">
                <a:spLocks noChangeArrowheads="1"/>
              </p:cNvSpPr>
              <p:nvPr/>
            </p:nvSpPr>
            <p:spPr bwMode="auto">
              <a:xfrm>
                <a:off x="1338" y="89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96371" name="Text Box 18"/>
              <p:cNvSpPr txBox="1">
                <a:spLocks noChangeArrowheads="1"/>
              </p:cNvSpPr>
              <p:nvPr/>
            </p:nvSpPr>
            <p:spPr bwMode="auto">
              <a:xfrm>
                <a:off x="1655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16</a:t>
                </a:r>
              </a:p>
            </p:txBody>
          </p:sp>
          <p:sp>
            <p:nvSpPr>
              <p:cNvPr id="96372" name="Text Box 19"/>
              <p:cNvSpPr txBox="1">
                <a:spLocks noChangeArrowheads="1"/>
              </p:cNvSpPr>
              <p:nvPr/>
            </p:nvSpPr>
            <p:spPr bwMode="auto">
              <a:xfrm>
                <a:off x="1927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24</a:t>
                </a:r>
              </a:p>
            </p:txBody>
          </p:sp>
          <p:sp>
            <p:nvSpPr>
              <p:cNvPr id="96373" name="Text Box 20"/>
              <p:cNvSpPr txBox="1">
                <a:spLocks noChangeArrowheads="1"/>
              </p:cNvSpPr>
              <p:nvPr/>
            </p:nvSpPr>
            <p:spPr bwMode="auto">
              <a:xfrm>
                <a:off x="2200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CC"/>
                    </a:solidFill>
                  </a:rPr>
                  <a:t>25</a:t>
                </a:r>
              </a:p>
            </p:txBody>
          </p:sp>
          <p:sp>
            <p:nvSpPr>
              <p:cNvPr id="96374" name="Text Box 21"/>
              <p:cNvSpPr txBox="1">
                <a:spLocks noChangeArrowheads="1"/>
              </p:cNvSpPr>
              <p:nvPr/>
            </p:nvSpPr>
            <p:spPr bwMode="auto">
              <a:xfrm>
                <a:off x="2426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50</a:t>
                </a:r>
              </a:p>
            </p:txBody>
          </p:sp>
          <p:sp>
            <p:nvSpPr>
              <p:cNvPr id="96375" name="Text Box 22"/>
              <p:cNvSpPr txBox="1">
                <a:spLocks noChangeArrowheads="1"/>
              </p:cNvSpPr>
              <p:nvPr/>
            </p:nvSpPr>
            <p:spPr bwMode="auto">
              <a:xfrm>
                <a:off x="2699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45</a:t>
                </a:r>
              </a:p>
            </p:txBody>
          </p:sp>
          <p:sp>
            <p:nvSpPr>
              <p:cNvPr id="96376" name="Text Box 23"/>
              <p:cNvSpPr txBox="1">
                <a:spLocks noChangeArrowheads="1"/>
              </p:cNvSpPr>
              <p:nvPr/>
            </p:nvSpPr>
            <p:spPr bwMode="auto">
              <a:xfrm>
                <a:off x="2971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50</a:t>
                </a:r>
              </a:p>
            </p:txBody>
          </p:sp>
          <p:sp>
            <p:nvSpPr>
              <p:cNvPr id="96377" name="Text Box 24"/>
              <p:cNvSpPr txBox="1">
                <a:spLocks noChangeArrowheads="1"/>
              </p:cNvSpPr>
              <p:nvPr/>
            </p:nvSpPr>
            <p:spPr bwMode="auto">
              <a:xfrm>
                <a:off x="3243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62</a:t>
                </a:r>
              </a:p>
            </p:txBody>
          </p:sp>
          <p:sp>
            <p:nvSpPr>
              <p:cNvPr id="96378" name="Text Box 25"/>
              <p:cNvSpPr txBox="1">
                <a:spLocks noChangeArrowheads="1"/>
              </p:cNvSpPr>
              <p:nvPr/>
            </p:nvSpPr>
            <p:spPr bwMode="auto">
              <a:xfrm>
                <a:off x="3515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65</a:t>
                </a:r>
              </a:p>
            </p:txBody>
          </p:sp>
          <p:sp>
            <p:nvSpPr>
              <p:cNvPr id="96379" name="Text Box 26"/>
              <p:cNvSpPr txBox="1">
                <a:spLocks noChangeArrowheads="1"/>
              </p:cNvSpPr>
              <p:nvPr/>
            </p:nvSpPr>
            <p:spPr bwMode="auto">
              <a:xfrm>
                <a:off x="1338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96380" name="Text Box 27"/>
              <p:cNvSpPr txBox="1">
                <a:spLocks noChangeArrowheads="1"/>
              </p:cNvSpPr>
              <p:nvPr/>
            </p:nvSpPr>
            <p:spPr bwMode="auto">
              <a:xfrm>
                <a:off x="1066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96381" name="Text Box 28"/>
              <p:cNvSpPr txBox="1">
                <a:spLocks noChangeArrowheads="1"/>
              </p:cNvSpPr>
              <p:nvPr/>
            </p:nvSpPr>
            <p:spPr bwMode="auto">
              <a:xfrm>
                <a:off x="1927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96382" name="Text Box 29"/>
              <p:cNvSpPr txBox="1">
                <a:spLocks noChangeArrowheads="1"/>
              </p:cNvSpPr>
              <p:nvPr/>
            </p:nvSpPr>
            <p:spPr bwMode="auto">
              <a:xfrm>
                <a:off x="1655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96383" name="Text Box 30"/>
              <p:cNvSpPr txBox="1">
                <a:spLocks noChangeArrowheads="1"/>
              </p:cNvSpPr>
              <p:nvPr/>
            </p:nvSpPr>
            <p:spPr bwMode="auto">
              <a:xfrm>
                <a:off x="2200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96384" name="Text Box 31"/>
              <p:cNvSpPr txBox="1">
                <a:spLocks noChangeArrowheads="1"/>
              </p:cNvSpPr>
              <p:nvPr/>
            </p:nvSpPr>
            <p:spPr bwMode="auto">
              <a:xfrm>
                <a:off x="2744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96385" name="Text Box 32"/>
              <p:cNvSpPr txBox="1">
                <a:spLocks noChangeArrowheads="1"/>
              </p:cNvSpPr>
              <p:nvPr/>
            </p:nvSpPr>
            <p:spPr bwMode="auto">
              <a:xfrm>
                <a:off x="2472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96386" name="Text Box 33"/>
              <p:cNvSpPr txBox="1">
                <a:spLocks noChangeArrowheads="1"/>
              </p:cNvSpPr>
              <p:nvPr/>
            </p:nvSpPr>
            <p:spPr bwMode="auto">
              <a:xfrm>
                <a:off x="3243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8</a:t>
                </a:r>
              </a:p>
            </p:txBody>
          </p:sp>
          <p:sp>
            <p:nvSpPr>
              <p:cNvPr id="96387" name="Text Box 34"/>
              <p:cNvSpPr txBox="1">
                <a:spLocks noChangeArrowheads="1"/>
              </p:cNvSpPr>
              <p:nvPr/>
            </p:nvSpPr>
            <p:spPr bwMode="auto">
              <a:xfrm>
                <a:off x="2971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96388" name="Text Box 35"/>
              <p:cNvSpPr txBox="1">
                <a:spLocks noChangeArrowheads="1"/>
              </p:cNvSpPr>
              <p:nvPr/>
            </p:nvSpPr>
            <p:spPr bwMode="auto">
              <a:xfrm>
                <a:off x="3515" y="663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9</a:t>
                </a:r>
              </a:p>
            </p:txBody>
          </p:sp>
        </p:grpSp>
        <p:sp>
          <p:nvSpPr>
            <p:cNvPr id="96351" name="Line 36"/>
            <p:cNvSpPr>
              <a:spLocks noChangeShapeType="1"/>
            </p:cNvSpPr>
            <p:nvPr/>
          </p:nvSpPr>
          <p:spPr bwMode="auto">
            <a:xfrm flipV="1">
              <a:off x="793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6352" name="Line 37"/>
            <p:cNvSpPr>
              <a:spLocks noChangeShapeType="1"/>
            </p:cNvSpPr>
            <p:nvPr/>
          </p:nvSpPr>
          <p:spPr bwMode="auto">
            <a:xfrm flipV="1">
              <a:off x="3288" y="152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6353" name="Text Box 38"/>
            <p:cNvSpPr txBox="1">
              <a:spLocks noChangeArrowheads="1"/>
            </p:cNvSpPr>
            <p:nvPr/>
          </p:nvSpPr>
          <p:spPr bwMode="auto">
            <a:xfrm>
              <a:off x="599" y="1748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low</a:t>
              </a:r>
            </a:p>
          </p:txBody>
        </p:sp>
        <p:sp>
          <p:nvSpPr>
            <p:cNvPr id="96354" name="Text Box 39"/>
            <p:cNvSpPr txBox="1">
              <a:spLocks noChangeArrowheads="1"/>
            </p:cNvSpPr>
            <p:nvPr/>
          </p:nvSpPr>
          <p:spPr bwMode="auto">
            <a:xfrm>
              <a:off x="3061" y="1706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high</a:t>
              </a:r>
            </a:p>
          </p:txBody>
        </p:sp>
        <p:sp>
          <p:nvSpPr>
            <p:cNvPr id="96355" name="Line 40"/>
            <p:cNvSpPr>
              <a:spLocks noChangeShapeType="1"/>
            </p:cNvSpPr>
            <p:nvPr/>
          </p:nvSpPr>
          <p:spPr bwMode="auto">
            <a:xfrm flipH="1">
              <a:off x="793" y="1661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6356" name="Text Box 41"/>
            <p:cNvSpPr txBox="1">
              <a:spLocks noChangeArrowheads="1"/>
            </p:cNvSpPr>
            <p:nvPr/>
          </p:nvSpPr>
          <p:spPr bwMode="auto">
            <a:xfrm>
              <a:off x="1565" y="1594"/>
              <a:ext cx="6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0"/>
                <a:t>查找范围</a:t>
              </a:r>
            </a:p>
          </p:txBody>
        </p:sp>
        <p:sp>
          <p:nvSpPr>
            <p:cNvPr id="96357" name="Line 42"/>
            <p:cNvSpPr>
              <a:spLocks noChangeShapeType="1"/>
            </p:cNvSpPr>
            <p:nvPr/>
          </p:nvSpPr>
          <p:spPr bwMode="auto">
            <a:xfrm>
              <a:off x="2200" y="1661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6262" name="Text Box 43"/>
          <p:cNvSpPr txBox="1">
            <a:spLocks noChangeArrowheads="1"/>
          </p:cNvSpPr>
          <p:nvPr/>
        </p:nvSpPr>
        <p:spPr bwMode="auto">
          <a:xfrm>
            <a:off x="827088" y="1196975"/>
            <a:ext cx="453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例：在下面有序数据集中查找数据项</a:t>
            </a:r>
            <a:r>
              <a:rPr lang="en-US" altLang="zh-CN"/>
              <a:t>62</a:t>
            </a:r>
          </a:p>
        </p:txBody>
      </p:sp>
      <p:sp>
        <p:nvSpPr>
          <p:cNvPr id="163884" name="Text Box 44"/>
          <p:cNvSpPr txBox="1">
            <a:spLocks noChangeArrowheads="1"/>
          </p:cNvSpPr>
          <p:nvPr/>
        </p:nvSpPr>
        <p:spPr bwMode="auto">
          <a:xfrm>
            <a:off x="5508625" y="1628775"/>
            <a:ext cx="36798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0" dirty="0"/>
              <a:t>item = 62</a:t>
            </a:r>
            <a:r>
              <a:rPr lang="en-US" altLang="zh-CN" sz="1600" b="0" dirty="0"/>
              <a:t>(</a:t>
            </a:r>
            <a:r>
              <a:rPr lang="zh-CN" altLang="en-US" sz="1600" b="0" dirty="0"/>
              <a:t>查找顶</a:t>
            </a:r>
            <a:r>
              <a:rPr lang="en-US" altLang="zh-CN" sz="1600" b="0" dirty="0"/>
              <a:t>)</a:t>
            </a:r>
          </a:p>
          <a:p>
            <a:r>
              <a:rPr lang="en-US" altLang="zh-CN" sz="1800" b="0" dirty="0"/>
              <a:t>low = 0</a:t>
            </a:r>
            <a:r>
              <a:rPr lang="en-US" altLang="zh-CN" sz="1600" b="0" dirty="0"/>
              <a:t>(</a:t>
            </a:r>
            <a:r>
              <a:rPr lang="zh-CN" altLang="en-US" sz="1600" b="0" dirty="0"/>
              <a:t>查找范围开始</a:t>
            </a:r>
            <a:r>
              <a:rPr lang="en-US" altLang="zh-CN" sz="1600" b="0" dirty="0"/>
              <a:t>)</a:t>
            </a:r>
          </a:p>
          <a:p>
            <a:r>
              <a:rPr lang="en-US" altLang="zh-CN" sz="1800" b="0" dirty="0"/>
              <a:t>high = 9(</a:t>
            </a:r>
            <a:r>
              <a:rPr lang="zh-CN" altLang="en-US" sz="1800" b="0" dirty="0"/>
              <a:t>查找范围结束</a:t>
            </a:r>
            <a:r>
              <a:rPr lang="en-US" altLang="zh-CN" sz="1800" b="0" dirty="0"/>
              <a:t>)</a:t>
            </a:r>
            <a:endParaRPr lang="en-US" altLang="zh-CN" sz="1600" b="0" dirty="0"/>
          </a:p>
          <a:p>
            <a:r>
              <a:rPr lang="en-US" altLang="zh-CN" sz="1800" b="0" dirty="0"/>
              <a:t>mid = (</a:t>
            </a:r>
            <a:r>
              <a:rPr lang="en-US" altLang="zh-CN" sz="1800" b="0" dirty="0" err="1"/>
              <a:t>low+high</a:t>
            </a:r>
            <a:r>
              <a:rPr lang="en-US" altLang="zh-CN" sz="1800" b="0" dirty="0"/>
              <a:t>)/2=4</a:t>
            </a:r>
            <a:r>
              <a:rPr lang="en-US" altLang="zh-CN" sz="1600" b="0" dirty="0"/>
              <a:t>(</a:t>
            </a:r>
            <a:r>
              <a:rPr lang="zh-CN" altLang="en-US" sz="1600" b="0" dirty="0"/>
              <a:t>查找范围中间</a:t>
            </a:r>
            <a:r>
              <a:rPr lang="en-US" altLang="zh-CN" sz="1600" b="0" dirty="0"/>
              <a:t>)</a:t>
            </a:r>
          </a:p>
          <a:p>
            <a:endParaRPr lang="en-US" altLang="zh-CN" sz="1800" b="0" dirty="0"/>
          </a:p>
        </p:txBody>
      </p:sp>
      <p:sp>
        <p:nvSpPr>
          <p:cNvPr id="163885" name="Text Box 45"/>
          <p:cNvSpPr txBox="1">
            <a:spLocks noChangeArrowheads="1"/>
          </p:cNvSpPr>
          <p:nvPr/>
        </p:nvSpPr>
        <p:spPr bwMode="auto">
          <a:xfrm>
            <a:off x="1692275" y="2781300"/>
            <a:ext cx="3170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item &gt; data[mid],</a:t>
            </a:r>
            <a:r>
              <a:rPr lang="zh-CN" altLang="en-US">
                <a:solidFill>
                  <a:srgbClr val="0000CC"/>
                </a:solidFill>
              </a:rPr>
              <a:t>即</a:t>
            </a:r>
            <a:r>
              <a:rPr lang="en-US" altLang="zh-CN">
                <a:solidFill>
                  <a:srgbClr val="0000CC"/>
                </a:solidFill>
              </a:rPr>
              <a:t>62&gt;25</a:t>
            </a:r>
          </a:p>
        </p:txBody>
      </p:sp>
      <p:sp>
        <p:nvSpPr>
          <p:cNvPr id="163886" name="AutoShape 46"/>
          <p:cNvSpPr>
            <a:spLocks noChangeArrowheads="1"/>
          </p:cNvSpPr>
          <p:nvPr/>
        </p:nvSpPr>
        <p:spPr bwMode="auto">
          <a:xfrm>
            <a:off x="2700338" y="3141663"/>
            <a:ext cx="360362" cy="1428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900113" y="3284538"/>
            <a:ext cx="6913562" cy="1476375"/>
            <a:chOff x="579" y="2160"/>
            <a:chExt cx="4355" cy="930"/>
          </a:xfrm>
        </p:grpSpPr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579" y="2160"/>
              <a:ext cx="2789" cy="499"/>
              <a:chOff x="1020" y="663"/>
              <a:chExt cx="2789" cy="499"/>
            </a:xfrm>
          </p:grpSpPr>
          <p:sp>
            <p:nvSpPr>
              <p:cNvPr id="96319" name="Rectangle 49"/>
              <p:cNvSpPr>
                <a:spLocks noChangeArrowheads="1"/>
              </p:cNvSpPr>
              <p:nvPr/>
            </p:nvSpPr>
            <p:spPr bwMode="auto">
              <a:xfrm>
                <a:off x="1020" y="890"/>
                <a:ext cx="2767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20" name="Line 50"/>
              <p:cNvSpPr>
                <a:spLocks noChangeShapeType="1"/>
              </p:cNvSpPr>
              <p:nvPr/>
            </p:nvSpPr>
            <p:spPr bwMode="auto">
              <a:xfrm>
                <a:off x="1383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21" name="Text Box 51"/>
              <p:cNvSpPr txBox="1">
                <a:spLocks noChangeArrowheads="1"/>
              </p:cNvSpPr>
              <p:nvPr/>
            </p:nvSpPr>
            <p:spPr bwMode="auto">
              <a:xfrm>
                <a:off x="1066" y="89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96322" name="Line 52"/>
              <p:cNvSpPr>
                <a:spLocks noChangeShapeType="1"/>
              </p:cNvSpPr>
              <p:nvPr/>
            </p:nvSpPr>
            <p:spPr bwMode="auto">
              <a:xfrm>
                <a:off x="1655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23" name="Line 53"/>
              <p:cNvSpPr>
                <a:spLocks noChangeShapeType="1"/>
              </p:cNvSpPr>
              <p:nvPr/>
            </p:nvSpPr>
            <p:spPr bwMode="auto">
              <a:xfrm>
                <a:off x="1927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24" name="Line 54"/>
              <p:cNvSpPr>
                <a:spLocks noChangeShapeType="1"/>
              </p:cNvSpPr>
              <p:nvPr/>
            </p:nvSpPr>
            <p:spPr bwMode="auto">
              <a:xfrm>
                <a:off x="2200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25" name="Line 55"/>
              <p:cNvSpPr>
                <a:spLocks noChangeShapeType="1"/>
              </p:cNvSpPr>
              <p:nvPr/>
            </p:nvSpPr>
            <p:spPr bwMode="auto">
              <a:xfrm>
                <a:off x="2472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26" name="Line 56"/>
              <p:cNvSpPr>
                <a:spLocks noChangeShapeType="1"/>
              </p:cNvSpPr>
              <p:nvPr/>
            </p:nvSpPr>
            <p:spPr bwMode="auto">
              <a:xfrm>
                <a:off x="2744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27" name="Line 57"/>
              <p:cNvSpPr>
                <a:spLocks noChangeShapeType="1"/>
              </p:cNvSpPr>
              <p:nvPr/>
            </p:nvSpPr>
            <p:spPr bwMode="auto">
              <a:xfrm>
                <a:off x="2971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28" name="Line 58"/>
              <p:cNvSpPr>
                <a:spLocks noChangeShapeType="1"/>
              </p:cNvSpPr>
              <p:nvPr/>
            </p:nvSpPr>
            <p:spPr bwMode="auto">
              <a:xfrm>
                <a:off x="3243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29" name="Line 59"/>
              <p:cNvSpPr>
                <a:spLocks noChangeShapeType="1"/>
              </p:cNvSpPr>
              <p:nvPr/>
            </p:nvSpPr>
            <p:spPr bwMode="auto">
              <a:xfrm>
                <a:off x="3515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30" name="Line 60"/>
              <p:cNvSpPr>
                <a:spLocks noChangeShapeType="1"/>
              </p:cNvSpPr>
              <p:nvPr/>
            </p:nvSpPr>
            <p:spPr bwMode="auto">
              <a:xfrm>
                <a:off x="3787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331" name="Text Box 61"/>
              <p:cNvSpPr txBox="1">
                <a:spLocks noChangeArrowheads="1"/>
              </p:cNvSpPr>
              <p:nvPr/>
            </p:nvSpPr>
            <p:spPr bwMode="auto">
              <a:xfrm>
                <a:off x="1338" y="89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96332" name="Text Box 62"/>
              <p:cNvSpPr txBox="1">
                <a:spLocks noChangeArrowheads="1"/>
              </p:cNvSpPr>
              <p:nvPr/>
            </p:nvSpPr>
            <p:spPr bwMode="auto">
              <a:xfrm>
                <a:off x="1655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16</a:t>
                </a:r>
              </a:p>
            </p:txBody>
          </p:sp>
          <p:sp>
            <p:nvSpPr>
              <p:cNvPr id="96333" name="Text Box 63"/>
              <p:cNvSpPr txBox="1">
                <a:spLocks noChangeArrowheads="1"/>
              </p:cNvSpPr>
              <p:nvPr/>
            </p:nvSpPr>
            <p:spPr bwMode="auto">
              <a:xfrm>
                <a:off x="1927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24</a:t>
                </a:r>
              </a:p>
            </p:txBody>
          </p:sp>
          <p:sp>
            <p:nvSpPr>
              <p:cNvPr id="96334" name="Text Box 64"/>
              <p:cNvSpPr txBox="1">
                <a:spLocks noChangeArrowheads="1"/>
              </p:cNvSpPr>
              <p:nvPr/>
            </p:nvSpPr>
            <p:spPr bwMode="auto">
              <a:xfrm>
                <a:off x="2200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25</a:t>
                </a:r>
              </a:p>
            </p:txBody>
          </p:sp>
          <p:sp>
            <p:nvSpPr>
              <p:cNvPr id="96335" name="Text Box 65"/>
              <p:cNvSpPr txBox="1">
                <a:spLocks noChangeArrowheads="1"/>
              </p:cNvSpPr>
              <p:nvPr/>
            </p:nvSpPr>
            <p:spPr bwMode="auto">
              <a:xfrm>
                <a:off x="2426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50</a:t>
                </a:r>
              </a:p>
            </p:txBody>
          </p:sp>
          <p:sp>
            <p:nvSpPr>
              <p:cNvPr id="96336" name="Text Box 66"/>
              <p:cNvSpPr txBox="1">
                <a:spLocks noChangeArrowheads="1"/>
              </p:cNvSpPr>
              <p:nvPr/>
            </p:nvSpPr>
            <p:spPr bwMode="auto">
              <a:xfrm>
                <a:off x="2699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45</a:t>
                </a:r>
              </a:p>
            </p:txBody>
          </p:sp>
          <p:sp>
            <p:nvSpPr>
              <p:cNvPr id="96337" name="Text Box 67"/>
              <p:cNvSpPr txBox="1">
                <a:spLocks noChangeArrowheads="1"/>
              </p:cNvSpPr>
              <p:nvPr/>
            </p:nvSpPr>
            <p:spPr bwMode="auto">
              <a:xfrm>
                <a:off x="2971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CC"/>
                    </a:solidFill>
                  </a:rPr>
                  <a:t>50</a:t>
                </a:r>
              </a:p>
            </p:txBody>
          </p:sp>
          <p:sp>
            <p:nvSpPr>
              <p:cNvPr id="96338" name="Text Box 68"/>
              <p:cNvSpPr txBox="1">
                <a:spLocks noChangeArrowheads="1"/>
              </p:cNvSpPr>
              <p:nvPr/>
            </p:nvSpPr>
            <p:spPr bwMode="auto">
              <a:xfrm>
                <a:off x="3243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62</a:t>
                </a:r>
              </a:p>
            </p:txBody>
          </p:sp>
          <p:sp>
            <p:nvSpPr>
              <p:cNvPr id="96339" name="Text Box 69"/>
              <p:cNvSpPr txBox="1">
                <a:spLocks noChangeArrowheads="1"/>
              </p:cNvSpPr>
              <p:nvPr/>
            </p:nvSpPr>
            <p:spPr bwMode="auto">
              <a:xfrm>
                <a:off x="3515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65</a:t>
                </a:r>
              </a:p>
            </p:txBody>
          </p:sp>
          <p:sp>
            <p:nvSpPr>
              <p:cNvPr id="96340" name="Text Box 70"/>
              <p:cNvSpPr txBox="1">
                <a:spLocks noChangeArrowheads="1"/>
              </p:cNvSpPr>
              <p:nvPr/>
            </p:nvSpPr>
            <p:spPr bwMode="auto">
              <a:xfrm>
                <a:off x="1338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96341" name="Text Box 71"/>
              <p:cNvSpPr txBox="1">
                <a:spLocks noChangeArrowheads="1"/>
              </p:cNvSpPr>
              <p:nvPr/>
            </p:nvSpPr>
            <p:spPr bwMode="auto">
              <a:xfrm>
                <a:off x="1066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96342" name="Text Box 72"/>
              <p:cNvSpPr txBox="1">
                <a:spLocks noChangeArrowheads="1"/>
              </p:cNvSpPr>
              <p:nvPr/>
            </p:nvSpPr>
            <p:spPr bwMode="auto">
              <a:xfrm>
                <a:off x="1927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96343" name="Text Box 73"/>
              <p:cNvSpPr txBox="1">
                <a:spLocks noChangeArrowheads="1"/>
              </p:cNvSpPr>
              <p:nvPr/>
            </p:nvSpPr>
            <p:spPr bwMode="auto">
              <a:xfrm>
                <a:off x="1655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96344" name="Text Box 74"/>
              <p:cNvSpPr txBox="1">
                <a:spLocks noChangeArrowheads="1"/>
              </p:cNvSpPr>
              <p:nvPr/>
            </p:nvSpPr>
            <p:spPr bwMode="auto">
              <a:xfrm>
                <a:off x="2200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96345" name="Text Box 75"/>
              <p:cNvSpPr txBox="1">
                <a:spLocks noChangeArrowheads="1"/>
              </p:cNvSpPr>
              <p:nvPr/>
            </p:nvSpPr>
            <p:spPr bwMode="auto">
              <a:xfrm>
                <a:off x="2744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96346" name="Text Box 76"/>
              <p:cNvSpPr txBox="1">
                <a:spLocks noChangeArrowheads="1"/>
              </p:cNvSpPr>
              <p:nvPr/>
            </p:nvSpPr>
            <p:spPr bwMode="auto">
              <a:xfrm>
                <a:off x="2472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96347" name="Text Box 77"/>
              <p:cNvSpPr txBox="1">
                <a:spLocks noChangeArrowheads="1"/>
              </p:cNvSpPr>
              <p:nvPr/>
            </p:nvSpPr>
            <p:spPr bwMode="auto">
              <a:xfrm>
                <a:off x="3243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8</a:t>
                </a:r>
              </a:p>
            </p:txBody>
          </p:sp>
          <p:sp>
            <p:nvSpPr>
              <p:cNvPr id="96348" name="Text Box 78"/>
              <p:cNvSpPr txBox="1">
                <a:spLocks noChangeArrowheads="1"/>
              </p:cNvSpPr>
              <p:nvPr/>
            </p:nvSpPr>
            <p:spPr bwMode="auto">
              <a:xfrm>
                <a:off x="2971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96349" name="Text Box 79"/>
              <p:cNvSpPr txBox="1">
                <a:spLocks noChangeArrowheads="1"/>
              </p:cNvSpPr>
              <p:nvPr/>
            </p:nvSpPr>
            <p:spPr bwMode="auto">
              <a:xfrm>
                <a:off x="3515" y="663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9</a:t>
                </a:r>
              </a:p>
            </p:txBody>
          </p:sp>
        </p:grpSp>
        <p:sp>
          <p:nvSpPr>
            <p:cNvPr id="96311" name="Line 80"/>
            <p:cNvSpPr>
              <a:spLocks noChangeShapeType="1"/>
            </p:cNvSpPr>
            <p:nvPr/>
          </p:nvSpPr>
          <p:spPr bwMode="auto">
            <a:xfrm flipV="1">
              <a:off x="2154" y="26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2" name="Line 81"/>
            <p:cNvSpPr>
              <a:spLocks noChangeShapeType="1"/>
            </p:cNvSpPr>
            <p:nvPr/>
          </p:nvSpPr>
          <p:spPr bwMode="auto">
            <a:xfrm flipV="1">
              <a:off x="3210" y="265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3" name="Text Box 82"/>
            <p:cNvSpPr txBox="1">
              <a:spLocks noChangeArrowheads="1"/>
            </p:cNvSpPr>
            <p:nvPr/>
          </p:nvSpPr>
          <p:spPr bwMode="auto">
            <a:xfrm>
              <a:off x="1927" y="2840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low</a:t>
              </a:r>
            </a:p>
          </p:txBody>
        </p:sp>
        <p:sp>
          <p:nvSpPr>
            <p:cNvPr id="96314" name="Text Box 83"/>
            <p:cNvSpPr txBox="1">
              <a:spLocks noChangeArrowheads="1"/>
            </p:cNvSpPr>
            <p:nvPr/>
          </p:nvSpPr>
          <p:spPr bwMode="auto">
            <a:xfrm>
              <a:off x="2983" y="2840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high</a:t>
              </a:r>
            </a:p>
          </p:txBody>
        </p:sp>
        <p:sp>
          <p:nvSpPr>
            <p:cNvPr id="96315" name="Line 84"/>
            <p:cNvSpPr>
              <a:spLocks noChangeShapeType="1"/>
            </p:cNvSpPr>
            <p:nvPr/>
          </p:nvSpPr>
          <p:spPr bwMode="auto">
            <a:xfrm flipH="1">
              <a:off x="2200" y="279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6" name="Text Box 85"/>
            <p:cNvSpPr txBox="1">
              <a:spLocks noChangeArrowheads="1"/>
            </p:cNvSpPr>
            <p:nvPr/>
          </p:nvSpPr>
          <p:spPr bwMode="auto">
            <a:xfrm>
              <a:off x="2426" y="2704"/>
              <a:ext cx="6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0"/>
                <a:t>查找范围</a:t>
              </a:r>
            </a:p>
          </p:txBody>
        </p:sp>
        <p:sp>
          <p:nvSpPr>
            <p:cNvPr id="96317" name="Line 86"/>
            <p:cNvSpPr>
              <a:spLocks noChangeShapeType="1"/>
            </p:cNvSpPr>
            <p:nvPr/>
          </p:nvSpPr>
          <p:spPr bwMode="auto">
            <a:xfrm>
              <a:off x="3016" y="2795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8" name="Text Box 87"/>
            <p:cNvSpPr txBox="1">
              <a:spLocks noChangeArrowheads="1"/>
            </p:cNvSpPr>
            <p:nvPr/>
          </p:nvSpPr>
          <p:spPr bwMode="auto">
            <a:xfrm>
              <a:off x="3470" y="2205"/>
              <a:ext cx="146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0"/>
                <a:t>low = mid+1=5</a:t>
              </a:r>
            </a:p>
            <a:p>
              <a:r>
                <a:rPr lang="en-US" altLang="zh-CN" sz="1800" b="0"/>
                <a:t>high = 9</a:t>
              </a:r>
            </a:p>
            <a:p>
              <a:r>
                <a:rPr lang="en-US" altLang="zh-CN" sz="1800" b="0"/>
                <a:t>mid = (low+high)/2=7</a:t>
              </a:r>
            </a:p>
          </p:txBody>
        </p:sp>
      </p:grpSp>
      <p:sp>
        <p:nvSpPr>
          <p:cNvPr id="163928" name="Text Box 88"/>
          <p:cNvSpPr txBox="1">
            <a:spLocks noChangeArrowheads="1"/>
          </p:cNvSpPr>
          <p:nvPr/>
        </p:nvSpPr>
        <p:spPr bwMode="auto">
          <a:xfrm>
            <a:off x="1476375" y="4581525"/>
            <a:ext cx="3170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item &gt; data[mid],</a:t>
            </a:r>
            <a:r>
              <a:rPr lang="zh-CN" altLang="en-US">
                <a:solidFill>
                  <a:srgbClr val="0000CC"/>
                </a:solidFill>
              </a:rPr>
              <a:t>即</a:t>
            </a:r>
            <a:r>
              <a:rPr lang="en-US" altLang="zh-CN">
                <a:solidFill>
                  <a:srgbClr val="0000CC"/>
                </a:solidFill>
              </a:rPr>
              <a:t>62&gt;50</a:t>
            </a:r>
          </a:p>
        </p:txBody>
      </p:sp>
      <p:sp>
        <p:nvSpPr>
          <p:cNvPr id="163929" name="AutoShape 89"/>
          <p:cNvSpPr>
            <a:spLocks noChangeArrowheads="1"/>
          </p:cNvSpPr>
          <p:nvPr/>
        </p:nvSpPr>
        <p:spPr bwMode="auto">
          <a:xfrm>
            <a:off x="2771775" y="4941888"/>
            <a:ext cx="360363" cy="1428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900113" y="5013325"/>
            <a:ext cx="6913562" cy="1476375"/>
            <a:chOff x="567" y="3158"/>
            <a:chExt cx="4355" cy="930"/>
          </a:xfrm>
        </p:grpSpPr>
        <p:grpSp>
          <p:nvGrpSpPr>
            <p:cNvPr id="7" name="Group 91"/>
            <p:cNvGrpSpPr>
              <a:grpSpLocks/>
            </p:cNvGrpSpPr>
            <p:nvPr/>
          </p:nvGrpSpPr>
          <p:grpSpPr bwMode="auto">
            <a:xfrm>
              <a:off x="567" y="3158"/>
              <a:ext cx="2789" cy="499"/>
              <a:chOff x="1020" y="663"/>
              <a:chExt cx="2789" cy="499"/>
            </a:xfrm>
          </p:grpSpPr>
          <p:sp>
            <p:nvSpPr>
              <p:cNvPr id="96279" name="Rectangle 92"/>
              <p:cNvSpPr>
                <a:spLocks noChangeArrowheads="1"/>
              </p:cNvSpPr>
              <p:nvPr/>
            </p:nvSpPr>
            <p:spPr bwMode="auto">
              <a:xfrm>
                <a:off x="1020" y="890"/>
                <a:ext cx="2767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0" name="Line 93"/>
              <p:cNvSpPr>
                <a:spLocks noChangeShapeType="1"/>
              </p:cNvSpPr>
              <p:nvPr/>
            </p:nvSpPr>
            <p:spPr bwMode="auto">
              <a:xfrm>
                <a:off x="1383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1" name="Text Box 94"/>
              <p:cNvSpPr txBox="1">
                <a:spLocks noChangeArrowheads="1"/>
              </p:cNvSpPr>
              <p:nvPr/>
            </p:nvSpPr>
            <p:spPr bwMode="auto">
              <a:xfrm>
                <a:off x="1066" y="89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96282" name="Line 95"/>
              <p:cNvSpPr>
                <a:spLocks noChangeShapeType="1"/>
              </p:cNvSpPr>
              <p:nvPr/>
            </p:nvSpPr>
            <p:spPr bwMode="auto">
              <a:xfrm>
                <a:off x="1655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3" name="Line 96"/>
              <p:cNvSpPr>
                <a:spLocks noChangeShapeType="1"/>
              </p:cNvSpPr>
              <p:nvPr/>
            </p:nvSpPr>
            <p:spPr bwMode="auto">
              <a:xfrm>
                <a:off x="1927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4" name="Line 97"/>
              <p:cNvSpPr>
                <a:spLocks noChangeShapeType="1"/>
              </p:cNvSpPr>
              <p:nvPr/>
            </p:nvSpPr>
            <p:spPr bwMode="auto">
              <a:xfrm>
                <a:off x="2200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5" name="Line 98"/>
              <p:cNvSpPr>
                <a:spLocks noChangeShapeType="1"/>
              </p:cNvSpPr>
              <p:nvPr/>
            </p:nvSpPr>
            <p:spPr bwMode="auto">
              <a:xfrm>
                <a:off x="2472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6" name="Line 99"/>
              <p:cNvSpPr>
                <a:spLocks noChangeShapeType="1"/>
              </p:cNvSpPr>
              <p:nvPr/>
            </p:nvSpPr>
            <p:spPr bwMode="auto">
              <a:xfrm>
                <a:off x="2744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7" name="Line 100"/>
              <p:cNvSpPr>
                <a:spLocks noChangeShapeType="1"/>
              </p:cNvSpPr>
              <p:nvPr/>
            </p:nvSpPr>
            <p:spPr bwMode="auto">
              <a:xfrm>
                <a:off x="2971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8" name="Line 101"/>
              <p:cNvSpPr>
                <a:spLocks noChangeShapeType="1"/>
              </p:cNvSpPr>
              <p:nvPr/>
            </p:nvSpPr>
            <p:spPr bwMode="auto">
              <a:xfrm>
                <a:off x="3243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89" name="Line 102"/>
              <p:cNvSpPr>
                <a:spLocks noChangeShapeType="1"/>
              </p:cNvSpPr>
              <p:nvPr/>
            </p:nvSpPr>
            <p:spPr bwMode="auto">
              <a:xfrm>
                <a:off x="3515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90" name="Line 103"/>
              <p:cNvSpPr>
                <a:spLocks noChangeShapeType="1"/>
              </p:cNvSpPr>
              <p:nvPr/>
            </p:nvSpPr>
            <p:spPr bwMode="auto">
              <a:xfrm>
                <a:off x="3787" y="89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291" name="Text Box 104"/>
              <p:cNvSpPr txBox="1">
                <a:spLocks noChangeArrowheads="1"/>
              </p:cNvSpPr>
              <p:nvPr/>
            </p:nvSpPr>
            <p:spPr bwMode="auto">
              <a:xfrm>
                <a:off x="1338" y="89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96292" name="Text Box 105"/>
              <p:cNvSpPr txBox="1">
                <a:spLocks noChangeArrowheads="1"/>
              </p:cNvSpPr>
              <p:nvPr/>
            </p:nvSpPr>
            <p:spPr bwMode="auto">
              <a:xfrm>
                <a:off x="1655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16</a:t>
                </a:r>
              </a:p>
            </p:txBody>
          </p:sp>
          <p:sp>
            <p:nvSpPr>
              <p:cNvPr id="96293" name="Text Box 106"/>
              <p:cNvSpPr txBox="1">
                <a:spLocks noChangeArrowheads="1"/>
              </p:cNvSpPr>
              <p:nvPr/>
            </p:nvSpPr>
            <p:spPr bwMode="auto">
              <a:xfrm>
                <a:off x="1927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24</a:t>
                </a:r>
              </a:p>
            </p:txBody>
          </p:sp>
          <p:sp>
            <p:nvSpPr>
              <p:cNvPr id="96294" name="Text Box 107"/>
              <p:cNvSpPr txBox="1">
                <a:spLocks noChangeArrowheads="1"/>
              </p:cNvSpPr>
              <p:nvPr/>
            </p:nvSpPr>
            <p:spPr bwMode="auto">
              <a:xfrm>
                <a:off x="2200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25</a:t>
                </a:r>
              </a:p>
            </p:txBody>
          </p:sp>
          <p:sp>
            <p:nvSpPr>
              <p:cNvPr id="96295" name="Text Box 108"/>
              <p:cNvSpPr txBox="1">
                <a:spLocks noChangeArrowheads="1"/>
              </p:cNvSpPr>
              <p:nvPr/>
            </p:nvSpPr>
            <p:spPr bwMode="auto">
              <a:xfrm>
                <a:off x="2426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50</a:t>
                </a:r>
              </a:p>
            </p:txBody>
          </p:sp>
          <p:sp>
            <p:nvSpPr>
              <p:cNvPr id="96296" name="Text Box 109"/>
              <p:cNvSpPr txBox="1">
                <a:spLocks noChangeArrowheads="1"/>
              </p:cNvSpPr>
              <p:nvPr/>
            </p:nvSpPr>
            <p:spPr bwMode="auto">
              <a:xfrm>
                <a:off x="2699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45</a:t>
                </a:r>
              </a:p>
            </p:txBody>
          </p:sp>
          <p:sp>
            <p:nvSpPr>
              <p:cNvPr id="96297" name="Text Box 110"/>
              <p:cNvSpPr txBox="1">
                <a:spLocks noChangeArrowheads="1"/>
              </p:cNvSpPr>
              <p:nvPr/>
            </p:nvSpPr>
            <p:spPr bwMode="auto">
              <a:xfrm>
                <a:off x="2971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50</a:t>
                </a:r>
              </a:p>
            </p:txBody>
          </p:sp>
          <p:sp>
            <p:nvSpPr>
              <p:cNvPr id="96298" name="Text Box 111"/>
              <p:cNvSpPr txBox="1">
                <a:spLocks noChangeArrowheads="1"/>
              </p:cNvSpPr>
              <p:nvPr/>
            </p:nvSpPr>
            <p:spPr bwMode="auto">
              <a:xfrm>
                <a:off x="3243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CC"/>
                    </a:solidFill>
                  </a:rPr>
                  <a:t>62</a:t>
                </a:r>
              </a:p>
            </p:txBody>
          </p:sp>
          <p:sp>
            <p:nvSpPr>
              <p:cNvPr id="96299" name="Text Box 112"/>
              <p:cNvSpPr txBox="1">
                <a:spLocks noChangeArrowheads="1"/>
              </p:cNvSpPr>
              <p:nvPr/>
            </p:nvSpPr>
            <p:spPr bwMode="auto">
              <a:xfrm>
                <a:off x="3515" y="890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65</a:t>
                </a:r>
              </a:p>
            </p:txBody>
          </p:sp>
          <p:sp>
            <p:nvSpPr>
              <p:cNvPr id="96300" name="Text Box 113"/>
              <p:cNvSpPr txBox="1">
                <a:spLocks noChangeArrowheads="1"/>
              </p:cNvSpPr>
              <p:nvPr/>
            </p:nvSpPr>
            <p:spPr bwMode="auto">
              <a:xfrm>
                <a:off x="1338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96301" name="Text Box 114"/>
              <p:cNvSpPr txBox="1">
                <a:spLocks noChangeArrowheads="1"/>
              </p:cNvSpPr>
              <p:nvPr/>
            </p:nvSpPr>
            <p:spPr bwMode="auto">
              <a:xfrm>
                <a:off x="1066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96302" name="Text Box 115"/>
              <p:cNvSpPr txBox="1">
                <a:spLocks noChangeArrowheads="1"/>
              </p:cNvSpPr>
              <p:nvPr/>
            </p:nvSpPr>
            <p:spPr bwMode="auto">
              <a:xfrm>
                <a:off x="1927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96303" name="Text Box 116"/>
              <p:cNvSpPr txBox="1">
                <a:spLocks noChangeArrowheads="1"/>
              </p:cNvSpPr>
              <p:nvPr/>
            </p:nvSpPr>
            <p:spPr bwMode="auto">
              <a:xfrm>
                <a:off x="1655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96304" name="Text Box 117"/>
              <p:cNvSpPr txBox="1">
                <a:spLocks noChangeArrowheads="1"/>
              </p:cNvSpPr>
              <p:nvPr/>
            </p:nvSpPr>
            <p:spPr bwMode="auto">
              <a:xfrm>
                <a:off x="2200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96305" name="Text Box 118"/>
              <p:cNvSpPr txBox="1">
                <a:spLocks noChangeArrowheads="1"/>
              </p:cNvSpPr>
              <p:nvPr/>
            </p:nvSpPr>
            <p:spPr bwMode="auto">
              <a:xfrm>
                <a:off x="2744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96306" name="Text Box 119"/>
              <p:cNvSpPr txBox="1">
                <a:spLocks noChangeArrowheads="1"/>
              </p:cNvSpPr>
              <p:nvPr/>
            </p:nvSpPr>
            <p:spPr bwMode="auto">
              <a:xfrm>
                <a:off x="2472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96307" name="Text Box 120"/>
              <p:cNvSpPr txBox="1">
                <a:spLocks noChangeArrowheads="1"/>
              </p:cNvSpPr>
              <p:nvPr/>
            </p:nvSpPr>
            <p:spPr bwMode="auto">
              <a:xfrm>
                <a:off x="3243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8</a:t>
                </a:r>
              </a:p>
            </p:txBody>
          </p:sp>
          <p:sp>
            <p:nvSpPr>
              <p:cNvPr id="96308" name="Text Box 121"/>
              <p:cNvSpPr txBox="1">
                <a:spLocks noChangeArrowheads="1"/>
              </p:cNvSpPr>
              <p:nvPr/>
            </p:nvSpPr>
            <p:spPr bwMode="auto">
              <a:xfrm>
                <a:off x="2971" y="66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96309" name="Text Box 122"/>
              <p:cNvSpPr txBox="1">
                <a:spLocks noChangeArrowheads="1"/>
              </p:cNvSpPr>
              <p:nvPr/>
            </p:nvSpPr>
            <p:spPr bwMode="auto">
              <a:xfrm>
                <a:off x="3515" y="663"/>
                <a:ext cx="2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9</a:t>
                </a:r>
              </a:p>
            </p:txBody>
          </p:sp>
        </p:grpSp>
        <p:sp>
          <p:nvSpPr>
            <p:cNvPr id="96272" name="Line 123"/>
            <p:cNvSpPr>
              <a:spLocks noChangeShapeType="1"/>
            </p:cNvSpPr>
            <p:nvPr/>
          </p:nvSpPr>
          <p:spPr bwMode="auto">
            <a:xfrm flipV="1">
              <a:off x="2880" y="365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3" name="Line 124"/>
            <p:cNvSpPr>
              <a:spLocks noChangeShapeType="1"/>
            </p:cNvSpPr>
            <p:nvPr/>
          </p:nvSpPr>
          <p:spPr bwMode="auto">
            <a:xfrm flipV="1">
              <a:off x="3198" y="365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4" name="Text Box 125"/>
            <p:cNvSpPr txBox="1">
              <a:spLocks noChangeArrowheads="1"/>
            </p:cNvSpPr>
            <p:nvPr/>
          </p:nvSpPr>
          <p:spPr bwMode="auto">
            <a:xfrm>
              <a:off x="2653" y="3838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low</a:t>
              </a:r>
            </a:p>
          </p:txBody>
        </p:sp>
        <p:sp>
          <p:nvSpPr>
            <p:cNvPr id="96275" name="Text Box 126"/>
            <p:cNvSpPr txBox="1">
              <a:spLocks noChangeArrowheads="1"/>
            </p:cNvSpPr>
            <p:nvPr/>
          </p:nvSpPr>
          <p:spPr bwMode="auto">
            <a:xfrm>
              <a:off x="2971" y="3838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high</a:t>
              </a:r>
            </a:p>
          </p:txBody>
        </p:sp>
        <p:sp>
          <p:nvSpPr>
            <p:cNvPr id="96276" name="Line 127"/>
            <p:cNvSpPr>
              <a:spLocks noChangeShapeType="1"/>
            </p:cNvSpPr>
            <p:nvPr/>
          </p:nvSpPr>
          <p:spPr bwMode="auto">
            <a:xfrm flipH="1">
              <a:off x="2880" y="379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7" name="Line 128"/>
            <p:cNvSpPr>
              <a:spLocks noChangeShapeType="1"/>
            </p:cNvSpPr>
            <p:nvPr/>
          </p:nvSpPr>
          <p:spPr bwMode="auto">
            <a:xfrm>
              <a:off x="3004" y="3793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8" name="Text Box 129"/>
            <p:cNvSpPr txBox="1">
              <a:spLocks noChangeArrowheads="1"/>
            </p:cNvSpPr>
            <p:nvPr/>
          </p:nvSpPr>
          <p:spPr bwMode="auto">
            <a:xfrm>
              <a:off x="3458" y="3203"/>
              <a:ext cx="146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0"/>
                <a:t>low = mid+1=8</a:t>
              </a:r>
            </a:p>
            <a:p>
              <a:r>
                <a:rPr lang="en-US" altLang="zh-CN" sz="1800" b="0"/>
                <a:t>high = 9</a:t>
              </a:r>
            </a:p>
            <a:p>
              <a:r>
                <a:rPr lang="en-US" altLang="zh-CN" sz="1800" b="0"/>
                <a:t>mid = (low+high)/2=8</a:t>
              </a:r>
            </a:p>
          </p:txBody>
        </p:sp>
      </p:grpSp>
      <p:sp>
        <p:nvSpPr>
          <p:cNvPr id="163970" name="Text Box 130"/>
          <p:cNvSpPr txBox="1">
            <a:spLocks noChangeArrowheads="1"/>
          </p:cNvSpPr>
          <p:nvPr/>
        </p:nvSpPr>
        <p:spPr bwMode="auto">
          <a:xfrm>
            <a:off x="1042988" y="5949950"/>
            <a:ext cx="317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item = data[mid],</a:t>
            </a:r>
            <a:r>
              <a:rPr lang="zh-CN" altLang="en-US">
                <a:solidFill>
                  <a:srgbClr val="0000CC"/>
                </a:solidFill>
              </a:rPr>
              <a:t>即</a:t>
            </a:r>
            <a:r>
              <a:rPr lang="en-US" altLang="zh-CN">
                <a:solidFill>
                  <a:srgbClr val="0000CC"/>
                </a:solidFill>
              </a:rPr>
              <a:t>62=62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4" grpId="0"/>
      <p:bldP spid="163885" grpId="0"/>
      <p:bldP spid="163886" grpId="0" animBg="1"/>
      <p:bldP spid="163928" grpId="0"/>
      <p:bldP spid="163929" grpId="0" animBg="1"/>
      <p:bldP spid="1639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构造类型 – 数组和指针</a:t>
            </a:r>
          </a:p>
        </p:txBody>
      </p:sp>
      <p:sp>
        <p:nvSpPr>
          <p:cNvPr id="9728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A5A117-1998-42A0-B4D5-E9BA658478F4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折半查找算法（续）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1400" dirty="0">
                <a:ea typeface="宋体" pitchFamily="2" charset="-122"/>
              </a:rPr>
              <a:t>在有序（递增）整数数组中查找给定元素的折半查找算法如下</a:t>
            </a:r>
            <a:r>
              <a:rPr lang="en-US" altLang="zh-CN" sz="1400" dirty="0">
                <a:ea typeface="宋体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</a:t>
            </a:r>
            <a:r>
              <a:rPr lang="en-US" altLang="zh-CN" sz="1400" b="0" dirty="0" err="1">
                <a:ea typeface="宋体" pitchFamily="2" charset="-122"/>
              </a:rPr>
              <a:t>bsearch</a:t>
            </a:r>
            <a:r>
              <a:rPr lang="en-US" altLang="zh-CN" sz="1400" b="0" dirty="0">
                <a:ea typeface="宋体" pitchFamily="2" charset="-122"/>
              </a:rPr>
              <a:t>(</a:t>
            </a: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item, </a:t>
            </a: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array[ ], </a:t>
            </a: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</a:t>
            </a:r>
            <a:r>
              <a:rPr lang="en-US" altLang="zh-CN" sz="1400" b="0" dirty="0" err="1">
                <a:ea typeface="宋体" pitchFamily="2" charset="-122"/>
              </a:rPr>
              <a:t>len</a:t>
            </a:r>
            <a:r>
              <a:rPr lang="en-US" altLang="zh-CN" sz="1400" b="0" dirty="0">
                <a:ea typeface="宋体" pitchFamily="2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400" dirty="0" err="1">
                <a:ea typeface="宋体" pitchFamily="2" charset="-122"/>
              </a:rPr>
              <a:t>int</a:t>
            </a:r>
            <a:r>
              <a:rPr lang="en-US" altLang="zh-CN" sz="1400" dirty="0">
                <a:ea typeface="宋体" pitchFamily="2" charset="-122"/>
              </a:rPr>
              <a:t> low=0, high=len-1, mid;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while(low &lt;= high){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mid = (high + low) / 2;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if(( item &lt; array[mid])</a:t>
            </a:r>
          </a:p>
          <a:p>
            <a:pPr lvl="3" indent="0"/>
            <a:r>
              <a:rPr lang="en-US" altLang="zh-CN" sz="1400" dirty="0">
                <a:ea typeface="宋体" pitchFamily="2" charset="-122"/>
              </a:rPr>
              <a:t>   high = mid – 1;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else if ( item &gt; array[mid])</a:t>
            </a:r>
          </a:p>
          <a:p>
            <a:pPr lvl="3" indent="0"/>
            <a:r>
              <a:rPr lang="en-US" altLang="zh-CN" sz="1400" dirty="0">
                <a:ea typeface="宋体" pitchFamily="2" charset="-122"/>
              </a:rPr>
              <a:t>   low = mid + 1;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else</a:t>
            </a:r>
          </a:p>
          <a:p>
            <a:pPr lvl="3" indent="0"/>
            <a:r>
              <a:rPr lang="en-US" altLang="zh-CN" sz="1400" dirty="0">
                <a:ea typeface="宋体" pitchFamily="2" charset="-122"/>
              </a:rPr>
              <a:t>   return (mid);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400" dirty="0">
                <a:ea typeface="宋体" pitchFamily="2" charset="-122"/>
              </a:rPr>
              <a:t>return -1;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}</a:t>
            </a:r>
          </a:p>
        </p:txBody>
      </p:sp>
      <p:grpSp>
        <p:nvGrpSpPr>
          <p:cNvPr id="6" name="Group 189">
            <a:extLst>
              <a:ext uri="{FF2B5EF4-FFF2-40B4-BE49-F238E27FC236}">
                <a16:creationId xmlns:a16="http://schemas.microsoft.com/office/drawing/2014/main" id="{61D8EA26-C59E-4100-9EFF-E52105A89C94}"/>
              </a:ext>
            </a:extLst>
          </p:cNvPr>
          <p:cNvGrpSpPr>
            <a:grpSpLocks/>
          </p:cNvGrpSpPr>
          <p:nvPr/>
        </p:nvGrpSpPr>
        <p:grpSpPr bwMode="auto">
          <a:xfrm>
            <a:off x="3779912" y="5410200"/>
            <a:ext cx="5276120" cy="762073"/>
            <a:chOff x="363" y="3521"/>
            <a:chExt cx="3116" cy="408"/>
          </a:xfrm>
        </p:grpSpPr>
        <p:sp>
          <p:nvSpPr>
            <p:cNvPr id="7" name="Rectangle 186">
              <a:extLst>
                <a:ext uri="{FF2B5EF4-FFF2-40B4-BE49-F238E27FC236}">
                  <a16:creationId xmlns:a16="http://schemas.microsoft.com/office/drawing/2014/main" id="{4B4C3CEF-9910-4968-A895-6AB1A3A0F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3521"/>
              <a:ext cx="3116" cy="408"/>
            </a:xfrm>
            <a:prstGeom prst="rect">
              <a:avLst/>
            </a:prstGeom>
            <a:solidFill>
              <a:srgbClr val="00CCFF"/>
            </a:solidFill>
            <a:ln w="12700" cap="sq">
              <a:noFill/>
              <a:miter lim="800000"/>
              <a:headEnd/>
              <a:tailEnd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dirty="0"/>
            </a:p>
          </p:txBody>
        </p:sp>
        <p:sp>
          <p:nvSpPr>
            <p:cNvPr id="8" name="Text Box 187">
              <a:extLst>
                <a:ext uri="{FF2B5EF4-FFF2-40B4-BE49-F238E27FC236}">
                  <a16:creationId xmlns:a16="http://schemas.microsoft.com/office/drawing/2014/main" id="{5990F7F0-A729-46F3-95CD-5810868D5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" y="3535"/>
              <a:ext cx="2619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endParaRPr lang="en-US" altLang="zh-CN" sz="2500" b="1" dirty="0">
                <a:solidFill>
                  <a:srgbClr val="00007A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2400" dirty="0">
                  <a:solidFill>
                    <a:srgbClr val="00007A"/>
                  </a:solidFill>
                  <a:latin typeface="Times New Roman" pitchFamily="18" charset="0"/>
                </a:rPr>
                <a:t>折半查找</a:t>
              </a:r>
              <a:r>
                <a:rPr lang="zh-CN" altLang="en-US" sz="2400" b="1" dirty="0">
                  <a:solidFill>
                    <a:srgbClr val="00007A"/>
                  </a:solidFill>
                  <a:latin typeface="Times New Roman" pitchFamily="18" charset="0"/>
                </a:rPr>
                <a:t>算法时间复杂度为</a:t>
              </a:r>
              <a:endParaRPr lang="zh-CN" altLang="en-US" sz="2400" b="1" dirty="0">
                <a:solidFill>
                  <a:srgbClr val="00007A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" name="Text Box 188">
              <a:extLst>
                <a:ext uri="{FF2B5EF4-FFF2-40B4-BE49-F238E27FC236}">
                  <a16:creationId xmlns:a16="http://schemas.microsoft.com/office/drawing/2014/main" id="{FEAA0224-8FD6-45AB-BE3E-1A5EEE63A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7477">
              <a:off x="2555" y="3608"/>
              <a:ext cx="922" cy="3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33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O</a:t>
              </a:r>
              <a:r>
                <a:rPr lang="en-US" altLang="zh-CN" sz="26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(</a:t>
              </a:r>
              <a:r>
                <a:rPr lang="en-US" altLang="zh-CN" sz="2800" b="0" dirty="0">
                  <a:solidFill>
                    <a:srgbClr val="FF0000"/>
                  </a:solidFill>
                </a:rPr>
                <a:t>log</a:t>
              </a:r>
              <a:r>
                <a:rPr lang="en-US" altLang="zh-CN" sz="2800" b="0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800" b="0" dirty="0">
                  <a:solidFill>
                    <a:srgbClr val="FF0000"/>
                  </a:solidFill>
                </a:rPr>
                <a:t>n</a:t>
              </a:r>
              <a:r>
                <a:rPr lang="en-US" altLang="zh-CN" sz="2600" b="1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)</a:t>
              </a:r>
            </a:p>
          </p:txBody>
        </p:sp>
      </p:grpSp>
      <p:sp>
        <p:nvSpPr>
          <p:cNvPr id="10" name="AutoShape 9">
            <a:extLst>
              <a:ext uri="{FF2B5EF4-FFF2-40B4-BE49-F238E27FC236}">
                <a16:creationId xmlns:a16="http://schemas.microsoft.com/office/drawing/2014/main" id="{152906D0-6129-47CA-82CF-1C68993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287" y="966894"/>
            <a:ext cx="3113163" cy="1096856"/>
          </a:xfrm>
          <a:prstGeom prst="wedgeRoundRectCallout">
            <a:avLst>
              <a:gd name="adj1" fmla="val -96776"/>
              <a:gd name="adj2" fmla="val 1759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1600" b="0" dirty="0"/>
              <a:t>显然，在最坏情况下（要查找的元素不存在），该算法语句的最大执行频度为：</a:t>
            </a:r>
            <a:r>
              <a:rPr lang="en-US" altLang="zh-CN" sz="1600" b="0" dirty="0"/>
              <a:t>log</a:t>
            </a:r>
            <a:r>
              <a:rPr lang="en-US" altLang="zh-CN" sz="1600" b="0" baseline="-25000" dirty="0"/>
              <a:t>2</a:t>
            </a:r>
            <a:r>
              <a:rPr lang="en-US" altLang="zh-CN" sz="1600" b="0" dirty="0"/>
              <a:t>N</a:t>
            </a:r>
            <a:r>
              <a:rPr lang="zh-CN" altLang="en-US" sz="1600" b="0" dirty="0"/>
              <a:t>。</a:t>
            </a:r>
            <a:endParaRPr lang="en-US" altLang="zh-CN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 </a:t>
            </a:r>
            <a:r>
              <a:rPr lang="en-US" altLang="zh-CN" dirty="0">
                <a:ea typeface="宋体" pitchFamily="2" charset="-122"/>
              </a:rPr>
              <a:t>4.2</a:t>
            </a:r>
            <a:r>
              <a:rPr lang="zh-CN" altLang="en-US" dirty="0">
                <a:ea typeface="宋体" pitchFamily="2" charset="-122"/>
              </a:rPr>
              <a:t>：另一种代码实现</a:t>
            </a:r>
            <a:r>
              <a:rPr lang="zh-CN" altLang="en-US" sz="2000" b="0" dirty="0">
                <a:ea typeface="宋体" pitchFamily="2" charset="-122"/>
              </a:rPr>
              <a:t>（使用折半查找）</a:t>
            </a:r>
            <a:endParaRPr lang="zh-CN" altLang="en-US" sz="20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第四讲：程序设计方法-模块化与算法设计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804E8C-638B-4B2C-82B6-ECCB48FF4CF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560" y="1196752"/>
            <a:ext cx="3960813" cy="25853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0" dirty="0"/>
              <a:t>void </a:t>
            </a:r>
            <a:r>
              <a:rPr lang="en-US" altLang="zh-CN" sz="1800" b="0" dirty="0" err="1"/>
              <a:t>insertData</a:t>
            </a:r>
            <a:r>
              <a:rPr lang="en-US" altLang="zh-CN" sz="1800" b="0" dirty="0"/>
              <a:t>( </a:t>
            </a:r>
            <a:r>
              <a:rPr lang="en-US" altLang="zh-CN" sz="1800" b="0" dirty="0" err="1"/>
              <a:t>int</a:t>
            </a:r>
            <a:r>
              <a:rPr lang="en-US" altLang="zh-CN" sz="1800" b="0" dirty="0"/>
              <a:t> array[ ], </a:t>
            </a:r>
            <a:r>
              <a:rPr lang="en-US" altLang="zh-CN" sz="1800" b="0" dirty="0" err="1"/>
              <a:t>int</a:t>
            </a:r>
            <a:r>
              <a:rPr lang="en-US" altLang="zh-CN" sz="1800" b="0" dirty="0"/>
              <a:t> data )</a:t>
            </a:r>
          </a:p>
          <a:p>
            <a:r>
              <a:rPr lang="en-US" altLang="zh-CN" sz="1800" b="0" dirty="0"/>
              <a:t>{</a:t>
            </a:r>
          </a:p>
          <a:p>
            <a:r>
              <a:rPr lang="en-US" altLang="zh-CN" sz="1800" b="0" dirty="0"/>
              <a:t>    </a:t>
            </a:r>
            <a:r>
              <a:rPr lang="en-US" altLang="zh-CN" sz="1800" b="0" dirty="0" err="1"/>
              <a:t>int</a:t>
            </a:r>
            <a:r>
              <a:rPr lang="en-US" altLang="zh-CN" sz="1800" b="0" dirty="0"/>
              <a:t>  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, j;</a:t>
            </a:r>
          </a:p>
          <a:p>
            <a:r>
              <a:rPr lang="en-US" altLang="zh-CN" sz="1800" b="0" dirty="0"/>
              <a:t>    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 = </a:t>
            </a:r>
            <a:r>
              <a:rPr lang="en-US" altLang="zh-CN" sz="1800" b="0" dirty="0" err="1"/>
              <a:t>bsearch</a:t>
            </a:r>
            <a:r>
              <a:rPr lang="en-US" altLang="zh-CN" sz="1800" b="0" dirty="0"/>
              <a:t>(data, </a:t>
            </a:r>
            <a:r>
              <a:rPr lang="en-US" altLang="zh-CN" sz="1800" b="0" dirty="0" err="1"/>
              <a:t>array,n</a:t>
            </a:r>
            <a:r>
              <a:rPr lang="en-US" altLang="zh-CN" sz="1800" b="0" dirty="0"/>
              <a:t>);</a:t>
            </a:r>
            <a:endParaRPr lang="en-US" altLang="zh-CN" sz="1800" dirty="0">
              <a:solidFill>
                <a:srgbClr val="0000CC"/>
              </a:solidFill>
            </a:endParaRPr>
          </a:p>
          <a:p>
            <a:r>
              <a:rPr lang="en-US" altLang="zh-CN" sz="1800" b="0" dirty="0"/>
              <a:t>    for( j=N; j&gt;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; j-- )</a:t>
            </a:r>
          </a:p>
          <a:p>
            <a:r>
              <a:rPr lang="en-US" altLang="zh-CN" sz="1800" b="0" dirty="0"/>
              <a:t>        array[j] = array[j-1];</a:t>
            </a:r>
          </a:p>
          <a:p>
            <a:r>
              <a:rPr lang="en-US" altLang="zh-CN" sz="1800" b="0" dirty="0"/>
              <a:t>    array[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]=data;</a:t>
            </a:r>
          </a:p>
          <a:p>
            <a:r>
              <a:rPr lang="en-US" altLang="zh-CN" sz="1800" b="0" dirty="0"/>
              <a:t>    N++;</a:t>
            </a:r>
          </a:p>
          <a:p>
            <a:r>
              <a:rPr lang="en-US" altLang="zh-CN" sz="1800" b="0" dirty="0"/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4572000" y="3501008"/>
            <a:ext cx="4572000" cy="3108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400" b="0" dirty="0" err="1"/>
              <a:t>int</a:t>
            </a:r>
            <a:r>
              <a:rPr lang="en-US" altLang="zh-CN" sz="1400" b="0" dirty="0"/>
              <a:t> </a:t>
            </a:r>
            <a:r>
              <a:rPr lang="en-US" altLang="zh-CN" sz="1400" b="0" dirty="0" err="1"/>
              <a:t>bsearch</a:t>
            </a:r>
            <a:r>
              <a:rPr lang="en-US" altLang="zh-CN" sz="1400" b="0" dirty="0"/>
              <a:t>(</a:t>
            </a:r>
            <a:r>
              <a:rPr lang="en-US" altLang="zh-CN" sz="1400" b="0" dirty="0" err="1"/>
              <a:t>int</a:t>
            </a:r>
            <a:r>
              <a:rPr lang="en-US" altLang="zh-CN" sz="1400" b="0" dirty="0"/>
              <a:t> item, </a:t>
            </a:r>
            <a:r>
              <a:rPr lang="en-US" altLang="zh-CN" sz="1400" b="0" dirty="0" err="1"/>
              <a:t>int</a:t>
            </a:r>
            <a:r>
              <a:rPr lang="en-US" altLang="zh-CN" sz="1400" b="0" dirty="0"/>
              <a:t> array[ ], </a:t>
            </a:r>
            <a:r>
              <a:rPr lang="en-US" altLang="zh-CN" sz="1400" b="0" dirty="0" err="1"/>
              <a:t>int</a:t>
            </a:r>
            <a:r>
              <a:rPr lang="en-US" altLang="zh-CN" sz="1400" b="0" dirty="0"/>
              <a:t> </a:t>
            </a:r>
            <a:r>
              <a:rPr lang="en-US" altLang="zh-CN" sz="1400" b="0" dirty="0" err="1"/>
              <a:t>len</a:t>
            </a:r>
            <a:r>
              <a:rPr lang="en-US" altLang="zh-CN" sz="1400" b="0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400" b="0" dirty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1400" b="0" dirty="0"/>
              <a:t>    </a:t>
            </a:r>
            <a:r>
              <a:rPr lang="en-US" altLang="zh-CN" sz="1400" b="0" dirty="0" err="1"/>
              <a:t>int</a:t>
            </a:r>
            <a:r>
              <a:rPr lang="en-US" altLang="zh-CN" sz="1400" b="0" dirty="0"/>
              <a:t> low=0, high=len-1, mid;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b="0" dirty="0"/>
              <a:t>    while(low &lt;= high){</a:t>
            </a:r>
          </a:p>
          <a:p>
            <a:pPr>
              <a:buFont typeface="Wingdings" pitchFamily="2" charset="2"/>
              <a:buNone/>
            </a:pPr>
            <a:r>
              <a:rPr lang="en-US" altLang="zh-CN" sz="1400" b="0" dirty="0"/>
              <a:t>        mid = (high + low) / 2;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b="0" dirty="0"/>
              <a:t>        if(( item &lt; array[mid])</a:t>
            </a:r>
          </a:p>
          <a:p>
            <a:pPr>
              <a:buFont typeface="Wingdings" pitchFamily="2" charset="2"/>
              <a:buNone/>
            </a:pPr>
            <a:r>
              <a:rPr lang="en-US" altLang="zh-CN" sz="1400" b="0" dirty="0"/>
              <a:t>            high = mid – 1;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b="0" dirty="0"/>
              <a:t>        else if ( item &gt; array[mid])</a:t>
            </a:r>
          </a:p>
          <a:p>
            <a:pPr>
              <a:buFont typeface="Wingdings" pitchFamily="2" charset="2"/>
              <a:buNone/>
            </a:pPr>
            <a:r>
              <a:rPr lang="en-US" altLang="zh-CN" sz="1400" b="0" dirty="0"/>
              <a:t>            low = mid + 1;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b="0" dirty="0"/>
              <a:t>        else</a:t>
            </a:r>
          </a:p>
          <a:p>
            <a:pPr>
              <a:buFont typeface="Wingdings" pitchFamily="2" charset="2"/>
              <a:buNone/>
            </a:pPr>
            <a:r>
              <a:rPr lang="en-US" altLang="zh-CN" sz="1400" b="0" dirty="0"/>
              <a:t>            return (mid);</a:t>
            </a:r>
          </a:p>
          <a:p>
            <a:pPr>
              <a:buFont typeface="Wingdings" pitchFamily="2" charset="2"/>
              <a:buNone/>
            </a:pPr>
            <a:r>
              <a:rPr lang="en-US" altLang="zh-CN" sz="1400" b="0" dirty="0"/>
              <a:t>    }</a:t>
            </a:r>
          </a:p>
          <a:p>
            <a:pPr>
              <a:buFont typeface="Wingdings" pitchFamily="2" charset="2"/>
              <a:buNone/>
            </a:pPr>
            <a:r>
              <a:rPr lang="en-US" altLang="zh-CN" sz="1400" b="0" dirty="0"/>
              <a:t>    </a:t>
            </a:r>
            <a:r>
              <a:rPr lang="en-US" altLang="zh-CN" sz="1400" b="0"/>
              <a:t>return low;</a:t>
            </a:r>
            <a:endParaRPr lang="en-US" altLang="zh-CN" sz="1400" b="0" dirty="0"/>
          </a:p>
          <a:p>
            <a:pPr>
              <a:buFont typeface="Wingdings" pitchFamily="2" charset="2"/>
              <a:buNone/>
            </a:pPr>
            <a:r>
              <a:rPr lang="en-US" altLang="zh-CN" sz="1400" b="0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有关排序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977900" y="1447800"/>
            <a:ext cx="7265988" cy="4556125"/>
          </a:xfrm>
        </p:spPr>
        <p:txBody>
          <a:bodyPr/>
          <a:lstStyle/>
          <a:p>
            <a:r>
              <a:rPr lang="zh-CN" altLang="en-US" sz="2000" dirty="0">
                <a:ea typeface="宋体" pitchFamily="2" charset="-122"/>
              </a:rPr>
              <a:t>从问题</a:t>
            </a:r>
            <a:r>
              <a:rPr lang="en-US" altLang="zh-CN" sz="2000" dirty="0">
                <a:ea typeface="宋体" pitchFamily="2" charset="-122"/>
              </a:rPr>
              <a:t>4.2</a:t>
            </a:r>
            <a:r>
              <a:rPr lang="zh-CN" altLang="en-US" sz="2000" dirty="0">
                <a:ea typeface="宋体" pitchFamily="2" charset="-122"/>
              </a:rPr>
              <a:t>可知如何应用一种排序方法（如选择排序）对数值类（字符、整数、浮点数）数据集进行排序。</a:t>
            </a:r>
            <a:endParaRPr lang="en-US" altLang="zh-CN" sz="2000" dirty="0">
              <a:ea typeface="宋体" pitchFamily="2" charset="-122"/>
            </a:endParaRPr>
          </a:p>
          <a:p>
            <a:r>
              <a:rPr lang="zh-CN" altLang="en-US" sz="2000" dirty="0">
                <a:ea typeface="宋体" pitchFamily="2" charset="-122"/>
              </a:rPr>
              <a:t>如何对字符串数据集排序（如英文单词、人名等）？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zh-CN" altLang="en-US" sz="2000" dirty="0">
                <a:ea typeface="宋体" pitchFamily="2" charset="-122"/>
              </a:rPr>
              <a:t>如何存储字符串数据？指针数组、二维字符数组等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zh-CN" altLang="en-US" sz="2000" dirty="0">
                <a:ea typeface="宋体" pitchFamily="2" charset="-122"/>
              </a:rPr>
              <a:t>如何比较字符串大小？字符串比较函数</a:t>
            </a:r>
            <a:r>
              <a:rPr lang="en-US" altLang="zh-CN" sz="2000" dirty="0" err="1">
                <a:ea typeface="宋体" pitchFamily="2" charset="-122"/>
              </a:rPr>
              <a:t>strcmp</a:t>
            </a:r>
            <a:r>
              <a:rPr lang="en-US" altLang="zh-CN" sz="2000" dirty="0">
                <a:ea typeface="宋体" pitchFamily="2" charset="-122"/>
              </a:rPr>
              <a:t>()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3584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3584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672539-A10F-4C74-8B98-092988B0827D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3686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2B67CA-400D-4243-A514-1FAD1632EC45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外部变量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外部变量（</a:t>
            </a:r>
            <a:r>
              <a:rPr lang="en-US" altLang="zh-CN" dirty="0">
                <a:ea typeface="宋体" pitchFamily="2" charset="-122"/>
              </a:rPr>
              <a:t>global variable </a:t>
            </a:r>
            <a:r>
              <a:rPr lang="zh-CN" altLang="en-US" dirty="0">
                <a:ea typeface="宋体" pitchFamily="2" charset="-122"/>
              </a:rPr>
              <a:t>）：在函数外面定义的变量。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作用域（</a:t>
            </a:r>
            <a:r>
              <a:rPr lang="en-US" altLang="zh-CN" dirty="0">
                <a:ea typeface="宋体" pitchFamily="2" charset="-122"/>
              </a:rPr>
              <a:t>scope</a:t>
            </a:r>
            <a:r>
              <a:rPr lang="zh-CN" altLang="en-US" dirty="0">
                <a:ea typeface="宋体" pitchFamily="2" charset="-122"/>
              </a:rPr>
              <a:t>）为整个程序，即可在程序的所有函数中使用。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外部变量有隐含初值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。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生存期（</a:t>
            </a:r>
            <a:r>
              <a:rPr lang="en-US" altLang="zh-CN" dirty="0">
                <a:ea typeface="宋体" pitchFamily="2" charset="-122"/>
              </a:rPr>
              <a:t>life cycle</a:t>
            </a:r>
            <a:r>
              <a:rPr lang="zh-CN" altLang="en-US" dirty="0">
                <a:ea typeface="宋体" pitchFamily="2" charset="-122"/>
              </a:rPr>
              <a:t>）：外部变量（存储空间）在程序执行过程中始终存在（静态存储分配）。</a:t>
            </a:r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378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98B2F5-CD42-4E4A-A69C-1E27064D1228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外部变量说明（</a:t>
            </a:r>
            <a:r>
              <a:rPr lang="en-US" altLang="zh-CN">
                <a:ea typeface="宋体" pitchFamily="2" charset="-122"/>
              </a:rPr>
              <a:t>extern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ea typeface="宋体" pitchFamily="2" charset="-122"/>
              </a:rPr>
              <a:t>C</a:t>
            </a:r>
            <a:r>
              <a:rPr lang="zh-CN" altLang="en-US" b="0" dirty="0">
                <a:ea typeface="宋体" pitchFamily="2" charset="-122"/>
              </a:rPr>
              <a:t>程序可以分别放在几个文件上，每个文件可作为一个编译单位分别编译。外部变量只需在某个文件上定义一次，其它文件若要引用此变量时，应用</a:t>
            </a:r>
            <a:r>
              <a:rPr lang="en-US" altLang="zh-CN" b="0" dirty="0">
                <a:ea typeface="宋体" pitchFamily="2" charset="-122"/>
              </a:rPr>
              <a:t>extern</a:t>
            </a:r>
            <a:r>
              <a:rPr lang="zh-CN" altLang="en-US" b="0" dirty="0">
                <a:ea typeface="宋体" pitchFamily="2" charset="-122"/>
              </a:rPr>
              <a:t>加以说明。（外部变量定义时不必加</a:t>
            </a:r>
            <a:r>
              <a:rPr lang="en-US" altLang="zh-CN" b="0" dirty="0">
                <a:ea typeface="宋体" pitchFamily="2" charset="-122"/>
              </a:rPr>
              <a:t>extern</a:t>
            </a:r>
            <a:r>
              <a:rPr lang="zh-CN" altLang="en-US" b="0" dirty="0">
                <a:ea typeface="宋体" pitchFamily="2" charset="-122"/>
              </a:rPr>
              <a:t>关键字。</a:t>
            </a:r>
          </a:p>
          <a:p>
            <a:r>
              <a:rPr lang="zh-CN" altLang="en-US" b="0" dirty="0">
                <a:ea typeface="宋体" pitchFamily="2" charset="-122"/>
              </a:rPr>
              <a:t>在同一文件中，若前面的函数要引用后面定义的外部（在函数之外）变量时，也应在函数里加以</a:t>
            </a:r>
            <a:r>
              <a:rPr lang="en-US" altLang="zh-CN" b="0" dirty="0">
                <a:ea typeface="宋体" pitchFamily="2" charset="-122"/>
              </a:rPr>
              <a:t>extern</a:t>
            </a:r>
            <a:r>
              <a:rPr lang="zh-CN" altLang="en-US" b="0" dirty="0">
                <a:ea typeface="宋体" pitchFamily="2" charset="-122"/>
              </a:rPr>
              <a:t>说明。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9552" y="4481736"/>
            <a:ext cx="4572000" cy="2376264"/>
            <a:chOff x="3708400" y="3068638"/>
            <a:chExt cx="5010150" cy="2998787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3708400" y="3068638"/>
              <a:ext cx="3714750" cy="206216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dirty="0"/>
                <a:t>/* t1.c */</a:t>
              </a:r>
            </a:p>
            <a:p>
              <a:r>
                <a:rPr lang="en-US" altLang="zh-CN" sz="1600" dirty="0" err="1"/>
                <a:t>int</a:t>
              </a:r>
              <a:r>
                <a:rPr lang="en-US" altLang="zh-CN" sz="1600" dirty="0"/>
                <a:t>  N;</a:t>
              </a:r>
            </a:p>
            <a:p>
              <a:r>
                <a:rPr lang="en-US" altLang="zh-CN" sz="1600" dirty="0"/>
                <a:t>main()</a:t>
              </a:r>
            </a:p>
            <a:p>
              <a:r>
                <a:rPr lang="en-US" altLang="zh-CN" sz="1600" dirty="0"/>
                <a:t>{</a:t>
              </a:r>
            </a:p>
            <a:p>
              <a:r>
                <a:rPr lang="en-US" altLang="zh-CN" sz="1600" dirty="0"/>
                <a:t>       …</a:t>
              </a:r>
            </a:p>
            <a:p>
              <a:r>
                <a:rPr lang="en-US" altLang="zh-CN" sz="1600" dirty="0"/>
                <a:t>       N =  …</a:t>
              </a:r>
            </a:p>
            <a:p>
              <a:r>
                <a:rPr lang="en-US" altLang="zh-CN" sz="1600" dirty="0"/>
                <a:t>       …</a:t>
              </a:r>
            </a:p>
            <a:p>
              <a:r>
                <a:rPr lang="en-US" altLang="zh-CN" sz="1600" dirty="0"/>
                <a:t>}</a:t>
              </a:r>
              <a:endParaRPr lang="zh-CN" altLang="en-US" sz="1600" dirty="0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003800" y="4005263"/>
              <a:ext cx="3714750" cy="206216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dirty="0"/>
                <a:t>/* t2.c */</a:t>
              </a:r>
            </a:p>
            <a:p>
              <a:r>
                <a:rPr lang="en-US" altLang="zh-CN" sz="1600" dirty="0"/>
                <a:t>extern </a:t>
              </a:r>
              <a:r>
                <a:rPr lang="en-US" altLang="zh-CN" sz="1600" dirty="0" err="1"/>
                <a:t>int</a:t>
              </a:r>
              <a:r>
                <a:rPr lang="en-US" altLang="zh-CN" sz="1600" dirty="0"/>
                <a:t>  N;</a:t>
              </a:r>
            </a:p>
            <a:p>
              <a:r>
                <a:rPr lang="en-US" altLang="zh-CN" sz="1600" dirty="0"/>
                <a:t>fun()</a:t>
              </a:r>
            </a:p>
            <a:p>
              <a:r>
                <a:rPr lang="en-US" altLang="zh-CN" sz="1600" dirty="0"/>
                <a:t>{</a:t>
              </a:r>
            </a:p>
            <a:p>
              <a:r>
                <a:rPr lang="en-US" altLang="zh-CN" sz="1600" dirty="0"/>
                <a:t>       …</a:t>
              </a:r>
            </a:p>
            <a:p>
              <a:r>
                <a:rPr lang="en-US" altLang="zh-CN" sz="1600" dirty="0"/>
                <a:t>       N =  …</a:t>
              </a:r>
            </a:p>
            <a:p>
              <a:r>
                <a:rPr lang="en-US" altLang="zh-CN" sz="1600" dirty="0"/>
                <a:t>       …</a:t>
              </a:r>
            </a:p>
            <a:p>
              <a:r>
                <a:rPr lang="en-US" altLang="zh-CN" sz="1600" dirty="0"/>
                <a:t>}</a:t>
              </a:r>
              <a:endParaRPr lang="zh-CN" altLang="en-US" sz="1600" dirty="0"/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29250" y="4303713"/>
            <a:ext cx="3714750" cy="255428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extern int  N;</a:t>
            </a:r>
          </a:p>
          <a:p>
            <a:r>
              <a:rPr lang="en-US" altLang="zh-CN" sz="1600"/>
              <a:t>main()</a:t>
            </a:r>
          </a:p>
          <a:p>
            <a:r>
              <a:rPr lang="en-US" altLang="zh-CN" sz="1600"/>
              <a:t>{</a:t>
            </a:r>
          </a:p>
          <a:p>
            <a:r>
              <a:rPr lang="en-US" altLang="zh-CN" sz="1600"/>
              <a:t>       …</a:t>
            </a:r>
          </a:p>
          <a:p>
            <a:r>
              <a:rPr lang="en-US" altLang="zh-CN" sz="1600"/>
              <a:t>       N =  …</a:t>
            </a:r>
          </a:p>
          <a:p>
            <a:r>
              <a:rPr lang="en-US" altLang="zh-CN" sz="1600"/>
              <a:t>       …</a:t>
            </a:r>
          </a:p>
          <a:p>
            <a:r>
              <a:rPr lang="en-US" altLang="zh-CN" sz="1600"/>
              <a:t>}</a:t>
            </a:r>
          </a:p>
          <a:p>
            <a:r>
              <a:rPr lang="en-US" altLang="zh-CN" sz="1600"/>
              <a:t>int N=0;</a:t>
            </a:r>
          </a:p>
          <a:p>
            <a:r>
              <a:rPr lang="en-US" altLang="zh-CN" sz="1600"/>
              <a:t>void fun()</a:t>
            </a:r>
          </a:p>
          <a:p>
            <a:r>
              <a:rPr lang="en-US" altLang="zh-CN" sz="1600"/>
              <a:t>{ … 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389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81D9BA-325E-413F-884E-970DFDCF6B54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外部变量说明（</a:t>
            </a:r>
            <a:r>
              <a:rPr lang="en-US" altLang="zh-CN">
                <a:ea typeface="宋体" pitchFamily="2" charset="-122"/>
              </a:rPr>
              <a:t>extern</a:t>
            </a:r>
            <a:r>
              <a:rPr lang="zh-CN" altLang="en-US">
                <a:ea typeface="宋体" pitchFamily="2" charset="-122"/>
              </a:rPr>
              <a:t>）（续）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>
                <a:ea typeface="宋体" pitchFamily="2" charset="-122"/>
              </a:rPr>
              <a:t>例如，对问题</a:t>
            </a:r>
            <a:r>
              <a:rPr lang="en-US" altLang="zh-CN" sz="1800" b="0">
                <a:ea typeface="宋体" pitchFamily="2" charset="-122"/>
              </a:rPr>
              <a:t>4.2</a:t>
            </a:r>
            <a:r>
              <a:rPr lang="zh-CN" altLang="en-US" sz="1800" b="0">
                <a:ea typeface="宋体" pitchFamily="2" charset="-122"/>
              </a:rPr>
              <a:t>的代码实现中，如果外部变量</a:t>
            </a:r>
            <a:r>
              <a:rPr lang="en-US" altLang="zh-CN" sz="1800" b="0">
                <a:ea typeface="宋体" pitchFamily="2" charset="-122"/>
              </a:rPr>
              <a:t>N</a:t>
            </a:r>
            <a:r>
              <a:rPr lang="zh-CN" altLang="en-US" sz="1800" b="0">
                <a:ea typeface="宋体" pitchFamily="2" charset="-122"/>
              </a:rPr>
              <a:t>不在程序头部定义，则需要用</a:t>
            </a:r>
            <a:r>
              <a:rPr lang="en-US" altLang="zh-CN" sz="1800" b="0">
                <a:ea typeface="宋体" pitchFamily="2" charset="-122"/>
              </a:rPr>
              <a:t>extern</a:t>
            </a:r>
            <a:r>
              <a:rPr lang="zh-CN" altLang="en-US" sz="1800" b="0">
                <a:ea typeface="宋体" pitchFamily="2" charset="-122"/>
              </a:rPr>
              <a:t>加以说明。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…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extern int N;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int main()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…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itchFamily="2" charset="-122"/>
              </a:rPr>
              <a:t>int N = 0;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void insertData(int array[], int data)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…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}</a:t>
            </a:r>
          </a:p>
        </p:txBody>
      </p:sp>
      <p:sp>
        <p:nvSpPr>
          <p:cNvPr id="193540" name="AutoShape 4"/>
          <p:cNvSpPr>
            <a:spLocks noChangeArrowheads="1"/>
          </p:cNvSpPr>
          <p:nvPr/>
        </p:nvSpPr>
        <p:spPr bwMode="auto">
          <a:xfrm>
            <a:off x="3203848" y="3501008"/>
            <a:ext cx="1800225" cy="792162"/>
          </a:xfrm>
          <a:prstGeom prst="wedgeRoundRectCallout">
            <a:avLst>
              <a:gd name="adj1" fmla="val -84745"/>
              <a:gd name="adj2" fmla="val 4959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 sz="1800"/>
              <a:t>外部变量定义</a:t>
            </a:r>
          </a:p>
        </p:txBody>
      </p:sp>
      <p:sp>
        <p:nvSpPr>
          <p:cNvPr id="193541" name="AutoShape 5"/>
          <p:cNvSpPr>
            <a:spLocks noChangeArrowheads="1"/>
          </p:cNvSpPr>
          <p:nvPr/>
        </p:nvSpPr>
        <p:spPr bwMode="auto">
          <a:xfrm>
            <a:off x="3203848" y="2132856"/>
            <a:ext cx="1800225" cy="792162"/>
          </a:xfrm>
          <a:prstGeom prst="wedgeRoundRectCallout">
            <a:avLst>
              <a:gd name="adj1" fmla="val -80512"/>
              <a:gd name="adj2" fmla="val 34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 sz="1800"/>
              <a:t>外部变量说明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9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/>
      <p:bldP spid="1935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81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B1A73AB-5815-46E6-8542-0295D93639A8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问题</a:t>
            </a:r>
            <a:r>
              <a:rPr lang="en-US" altLang="zh-CN" dirty="0">
                <a:ea typeface="宋体" pitchFamily="2" charset="-122"/>
              </a:rPr>
              <a:t>4.1</a:t>
            </a:r>
            <a:r>
              <a:rPr lang="zh-CN" altLang="en-US" dirty="0">
                <a:ea typeface="宋体" pitchFamily="2" charset="-122"/>
                <a:sym typeface="Wingdings" pitchFamily="2" charset="2"/>
              </a:rPr>
              <a:t>：（字符串查找）</a:t>
            </a:r>
            <a:r>
              <a:rPr lang="zh-CN" altLang="en-US" dirty="0">
                <a:ea typeface="宋体" pitchFamily="2" charset="-122"/>
              </a:rPr>
              <a:t>算法设计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dirty="0">
                <a:ea typeface="宋体" pitchFamily="2" charset="-122"/>
              </a:rPr>
              <a:t>设</a:t>
            </a:r>
            <a:r>
              <a:rPr lang="en-US" altLang="zh-CN" sz="1800" b="0" dirty="0" err="1">
                <a:ea typeface="宋体" pitchFamily="2" charset="-122"/>
              </a:rPr>
              <a:t>int</a:t>
            </a:r>
            <a:r>
              <a:rPr lang="en-US" altLang="zh-CN" sz="1800" b="0" dirty="0">
                <a:ea typeface="宋体" pitchFamily="2" charset="-122"/>
              </a:rPr>
              <a:t> index(char s[ ], char t[ ])</a:t>
            </a:r>
            <a:r>
              <a:rPr lang="zh-CN" altLang="en-US" sz="1800" b="0" dirty="0">
                <a:ea typeface="宋体" pitchFamily="2" charset="-122"/>
              </a:rPr>
              <a:t>函数用来在字符串</a:t>
            </a:r>
            <a:r>
              <a:rPr lang="en-US" altLang="zh-CN" sz="1800" b="0" dirty="0">
                <a:ea typeface="宋体" pitchFamily="2" charset="-122"/>
              </a:rPr>
              <a:t>s</a:t>
            </a:r>
            <a:r>
              <a:rPr lang="zh-CN" altLang="en-US" sz="1800" b="0" dirty="0">
                <a:ea typeface="宋体" pitchFamily="2" charset="-122"/>
              </a:rPr>
              <a:t>中查找字符串</a:t>
            </a:r>
            <a:r>
              <a:rPr lang="en-US" altLang="zh-CN" sz="1800" b="0" dirty="0">
                <a:ea typeface="宋体" pitchFamily="2" charset="-122"/>
              </a:rPr>
              <a:t>t</a:t>
            </a:r>
            <a:r>
              <a:rPr lang="zh-CN" altLang="en-US" sz="1800" b="0" dirty="0">
                <a:ea typeface="宋体" pitchFamily="2" charset="-122"/>
              </a:rPr>
              <a:t>。若找到则返回</a:t>
            </a:r>
            <a:r>
              <a:rPr lang="en-US" altLang="zh-CN" sz="1800" b="0" dirty="0">
                <a:ea typeface="宋体" pitchFamily="2" charset="-122"/>
              </a:rPr>
              <a:t>t</a:t>
            </a:r>
            <a:r>
              <a:rPr lang="zh-CN" altLang="en-US" sz="1800" b="0" dirty="0">
                <a:ea typeface="宋体" pitchFamily="2" charset="-122"/>
              </a:rPr>
              <a:t>在</a:t>
            </a:r>
            <a:r>
              <a:rPr lang="en-US" altLang="zh-CN" sz="1800" b="0" dirty="0">
                <a:ea typeface="宋体" pitchFamily="2" charset="-122"/>
              </a:rPr>
              <a:t>s</a:t>
            </a:r>
            <a:r>
              <a:rPr lang="zh-CN" altLang="en-US" sz="1800" b="0" dirty="0">
                <a:ea typeface="宋体" pitchFamily="2" charset="-122"/>
              </a:rPr>
              <a:t>中出现的位置，否则返回</a:t>
            </a:r>
            <a:r>
              <a:rPr lang="en-US" altLang="zh-CN" sz="1800" b="0" dirty="0">
                <a:ea typeface="宋体" pitchFamily="2" charset="-122"/>
              </a:rPr>
              <a:t>-1</a:t>
            </a:r>
            <a:r>
              <a:rPr lang="zh-CN" altLang="en-US" sz="1800" b="0" dirty="0">
                <a:ea typeface="宋体" pitchFamily="2" charset="-122"/>
              </a:rPr>
              <a:t>。其主要查找算法如下：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8175" y="2276475"/>
            <a:ext cx="5246688" cy="865188"/>
            <a:chOff x="1202" y="1434"/>
            <a:chExt cx="3305" cy="545"/>
          </a:xfrm>
        </p:grpSpPr>
        <p:grpSp>
          <p:nvGrpSpPr>
            <p:cNvPr id="8219" name="Group 5"/>
            <p:cNvGrpSpPr>
              <a:grpSpLocks/>
            </p:cNvGrpSpPr>
            <p:nvPr/>
          </p:nvGrpSpPr>
          <p:grpSpPr bwMode="auto">
            <a:xfrm>
              <a:off x="1202" y="1434"/>
              <a:ext cx="2313" cy="545"/>
              <a:chOff x="1202" y="1434"/>
              <a:chExt cx="2313" cy="545"/>
            </a:xfrm>
          </p:grpSpPr>
          <p:sp>
            <p:nvSpPr>
              <p:cNvPr id="8222" name="Rectangle 6"/>
              <p:cNvSpPr>
                <a:spLocks noChangeArrowheads="1"/>
              </p:cNvSpPr>
              <p:nvPr/>
            </p:nvSpPr>
            <p:spPr bwMode="auto">
              <a:xfrm>
                <a:off x="1247" y="1661"/>
                <a:ext cx="2268" cy="31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3" name="Line 7"/>
              <p:cNvSpPr>
                <a:spLocks noChangeShapeType="1"/>
              </p:cNvSpPr>
              <p:nvPr/>
            </p:nvSpPr>
            <p:spPr bwMode="auto">
              <a:xfrm>
                <a:off x="1383" y="166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4" name="Line 8"/>
              <p:cNvSpPr>
                <a:spLocks noChangeShapeType="1"/>
              </p:cNvSpPr>
              <p:nvPr/>
            </p:nvSpPr>
            <p:spPr bwMode="auto">
              <a:xfrm>
                <a:off x="1519" y="166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5" name="Line 9"/>
              <p:cNvSpPr>
                <a:spLocks noChangeShapeType="1"/>
              </p:cNvSpPr>
              <p:nvPr/>
            </p:nvSpPr>
            <p:spPr bwMode="auto">
              <a:xfrm>
                <a:off x="1655" y="1661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6" name="Text Box 10"/>
              <p:cNvSpPr txBox="1">
                <a:spLocks noChangeArrowheads="1"/>
              </p:cNvSpPr>
              <p:nvPr/>
            </p:nvSpPr>
            <p:spPr bwMode="auto">
              <a:xfrm>
                <a:off x="1882" y="170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</a:t>
                </a:r>
              </a:p>
            </p:txBody>
          </p:sp>
          <p:sp>
            <p:nvSpPr>
              <p:cNvPr id="8227" name="Text Box 11"/>
              <p:cNvSpPr txBox="1">
                <a:spLocks noChangeArrowheads="1"/>
              </p:cNvSpPr>
              <p:nvPr/>
            </p:nvSpPr>
            <p:spPr bwMode="auto">
              <a:xfrm>
                <a:off x="1202" y="1434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8228" name="Text Box 12"/>
              <p:cNvSpPr txBox="1">
                <a:spLocks noChangeArrowheads="1"/>
              </p:cNvSpPr>
              <p:nvPr/>
            </p:nvSpPr>
            <p:spPr bwMode="auto">
              <a:xfrm>
                <a:off x="1338" y="1434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8229" name="Text Box 13"/>
              <p:cNvSpPr txBox="1">
                <a:spLocks noChangeArrowheads="1"/>
              </p:cNvSpPr>
              <p:nvPr/>
            </p:nvSpPr>
            <p:spPr bwMode="auto">
              <a:xfrm>
                <a:off x="1474" y="1434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</p:grpSp>
        <p:sp>
          <p:nvSpPr>
            <p:cNvPr id="8220" name="Text Box 14"/>
            <p:cNvSpPr txBox="1">
              <a:spLocks noChangeArrowheads="1"/>
            </p:cNvSpPr>
            <p:nvPr/>
          </p:nvSpPr>
          <p:spPr bwMode="auto">
            <a:xfrm>
              <a:off x="1202" y="143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8221" name="Text Box 15"/>
            <p:cNvSpPr txBox="1">
              <a:spLocks noChangeArrowheads="1"/>
            </p:cNvSpPr>
            <p:nvPr/>
          </p:nvSpPr>
          <p:spPr bwMode="auto">
            <a:xfrm>
              <a:off x="3911" y="1648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0"/>
                <a:t>输入串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908175" y="2636838"/>
            <a:ext cx="1460500" cy="901700"/>
            <a:chOff x="1202" y="2205"/>
            <a:chExt cx="920" cy="568"/>
          </a:xfrm>
        </p:grpSpPr>
        <p:grpSp>
          <p:nvGrpSpPr>
            <p:cNvPr id="8212" name="Group 17"/>
            <p:cNvGrpSpPr>
              <a:grpSpLocks/>
            </p:cNvGrpSpPr>
            <p:nvPr/>
          </p:nvGrpSpPr>
          <p:grpSpPr bwMode="auto">
            <a:xfrm>
              <a:off x="1202" y="2205"/>
              <a:ext cx="920" cy="568"/>
              <a:chOff x="1144" y="2432"/>
              <a:chExt cx="920" cy="568"/>
            </a:xfrm>
          </p:grpSpPr>
          <p:sp>
            <p:nvSpPr>
              <p:cNvPr id="8214" name="Rectangle 18"/>
              <p:cNvSpPr>
                <a:spLocks noChangeArrowheads="1"/>
              </p:cNvSpPr>
              <p:nvPr/>
            </p:nvSpPr>
            <p:spPr bwMode="auto">
              <a:xfrm>
                <a:off x="1202" y="2432"/>
                <a:ext cx="862" cy="31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5" name="Line 19"/>
              <p:cNvSpPr>
                <a:spLocks noChangeShapeType="1"/>
              </p:cNvSpPr>
              <p:nvPr/>
            </p:nvSpPr>
            <p:spPr bwMode="auto">
              <a:xfrm>
                <a:off x="1338" y="243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6" name="Line 20"/>
              <p:cNvSpPr>
                <a:spLocks noChangeShapeType="1"/>
              </p:cNvSpPr>
              <p:nvPr/>
            </p:nvSpPr>
            <p:spPr bwMode="auto">
              <a:xfrm>
                <a:off x="1474" y="243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7" name="Text Box 21"/>
              <p:cNvSpPr txBox="1">
                <a:spLocks noChangeArrowheads="1"/>
              </p:cNvSpPr>
              <p:nvPr/>
            </p:nvSpPr>
            <p:spPr bwMode="auto">
              <a:xfrm>
                <a:off x="1144" y="27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8218" name="Text Box 22"/>
              <p:cNvSpPr txBox="1">
                <a:spLocks noChangeArrowheads="1"/>
              </p:cNvSpPr>
              <p:nvPr/>
            </p:nvSpPr>
            <p:spPr bwMode="auto">
              <a:xfrm>
                <a:off x="1280" y="2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213" name="Text Box 23"/>
            <p:cNvSpPr txBox="1">
              <a:spLocks noChangeArrowheads="1"/>
            </p:cNvSpPr>
            <p:nvPr/>
          </p:nvSpPr>
          <p:spPr bwMode="auto">
            <a:xfrm>
              <a:off x="1610" y="2251"/>
              <a:ext cx="4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0"/>
                <a:t>给定串</a:t>
              </a:r>
            </a:p>
          </p:txBody>
        </p:sp>
      </p:grpSp>
      <p:sp>
        <p:nvSpPr>
          <p:cNvPr id="159768" name="Text Box 24"/>
          <p:cNvSpPr txBox="1">
            <a:spLocks noChangeArrowheads="1"/>
          </p:cNvSpPr>
          <p:nvPr/>
        </p:nvSpPr>
        <p:spPr bwMode="auto">
          <a:xfrm>
            <a:off x="1042988" y="5516563"/>
            <a:ext cx="194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主要算法分析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124075" y="2636838"/>
            <a:ext cx="1460500" cy="901700"/>
            <a:chOff x="1202" y="2205"/>
            <a:chExt cx="920" cy="568"/>
          </a:xfrm>
        </p:grpSpPr>
        <p:grpSp>
          <p:nvGrpSpPr>
            <p:cNvPr id="8205" name="Group 26"/>
            <p:cNvGrpSpPr>
              <a:grpSpLocks/>
            </p:cNvGrpSpPr>
            <p:nvPr/>
          </p:nvGrpSpPr>
          <p:grpSpPr bwMode="auto">
            <a:xfrm>
              <a:off x="1202" y="2205"/>
              <a:ext cx="920" cy="568"/>
              <a:chOff x="1144" y="2432"/>
              <a:chExt cx="920" cy="568"/>
            </a:xfrm>
          </p:grpSpPr>
          <p:sp>
            <p:nvSpPr>
              <p:cNvPr id="8207" name="Rectangle 27"/>
              <p:cNvSpPr>
                <a:spLocks noChangeArrowheads="1"/>
              </p:cNvSpPr>
              <p:nvPr/>
            </p:nvSpPr>
            <p:spPr bwMode="auto">
              <a:xfrm>
                <a:off x="1202" y="2432"/>
                <a:ext cx="862" cy="31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08" name="Line 28"/>
              <p:cNvSpPr>
                <a:spLocks noChangeShapeType="1"/>
              </p:cNvSpPr>
              <p:nvPr/>
            </p:nvSpPr>
            <p:spPr bwMode="auto">
              <a:xfrm>
                <a:off x="1338" y="243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09" name="Line 29"/>
              <p:cNvSpPr>
                <a:spLocks noChangeShapeType="1"/>
              </p:cNvSpPr>
              <p:nvPr/>
            </p:nvSpPr>
            <p:spPr bwMode="auto">
              <a:xfrm>
                <a:off x="1474" y="243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0" name="Text Box 30"/>
              <p:cNvSpPr txBox="1">
                <a:spLocks noChangeArrowheads="1"/>
              </p:cNvSpPr>
              <p:nvPr/>
            </p:nvSpPr>
            <p:spPr bwMode="auto">
              <a:xfrm>
                <a:off x="1144" y="27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8211" name="Text Box 31"/>
              <p:cNvSpPr txBox="1">
                <a:spLocks noChangeArrowheads="1"/>
              </p:cNvSpPr>
              <p:nvPr/>
            </p:nvSpPr>
            <p:spPr bwMode="auto">
              <a:xfrm>
                <a:off x="1280" y="2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206" name="Text Box 32"/>
            <p:cNvSpPr txBox="1">
              <a:spLocks noChangeArrowheads="1"/>
            </p:cNvSpPr>
            <p:nvPr/>
          </p:nvSpPr>
          <p:spPr bwMode="auto">
            <a:xfrm>
              <a:off x="1610" y="2251"/>
              <a:ext cx="4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0"/>
                <a:t>给定串</a:t>
              </a:r>
            </a:p>
          </p:txBody>
        </p:sp>
      </p:grpSp>
      <p:sp>
        <p:nvSpPr>
          <p:cNvPr id="159777" name="Text Box 33"/>
          <p:cNvSpPr txBox="1">
            <a:spLocks noChangeArrowheads="1"/>
          </p:cNvSpPr>
          <p:nvPr/>
        </p:nvSpPr>
        <p:spPr bwMode="auto">
          <a:xfrm>
            <a:off x="3132138" y="4221163"/>
            <a:ext cx="54425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在字符串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中查找字符串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t 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for(</a:t>
            </a:r>
            <a:r>
              <a:rPr lang="en-US" altLang="zh-CN" b="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=0; s[</a:t>
            </a:r>
            <a:r>
              <a:rPr lang="en-US" altLang="zh-CN" b="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] != ‘\0’; </a:t>
            </a:r>
            <a:r>
              <a:rPr lang="en-US" altLang="zh-CN" b="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++)</a:t>
            </a:r>
          </a:p>
          <a:p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    for(j=</a:t>
            </a:r>
            <a:r>
              <a:rPr lang="en-US" altLang="zh-CN" b="0" dirty="0" err="1">
                <a:latin typeface="楷体" pitchFamily="49" charset="-122"/>
                <a:ea typeface="楷体" pitchFamily="49" charset="-122"/>
              </a:rPr>
              <a:t>i,k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=0; t[k] != ‘\0’; j++,k++)</a:t>
            </a:r>
          </a:p>
          <a:p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        s[j]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t[k]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进行比较</a:t>
            </a:r>
          </a:p>
        </p:txBody>
      </p:sp>
      <p:sp>
        <p:nvSpPr>
          <p:cNvPr id="159778" name="AutoShape 34"/>
          <p:cNvSpPr>
            <a:spLocks noChangeArrowheads="1"/>
          </p:cNvSpPr>
          <p:nvPr/>
        </p:nvSpPr>
        <p:spPr bwMode="auto">
          <a:xfrm>
            <a:off x="6876256" y="3284984"/>
            <a:ext cx="1728788" cy="825500"/>
          </a:xfrm>
          <a:prstGeom prst="wedgeRoundRectCallout">
            <a:avLst>
              <a:gd name="adj1" fmla="val -49950"/>
              <a:gd name="adj2" fmla="val 1047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800" b="0"/>
              <a:t>遍历输入字符串中每个字符</a:t>
            </a:r>
          </a:p>
        </p:txBody>
      </p:sp>
      <p:sp>
        <p:nvSpPr>
          <p:cNvPr id="159779" name="AutoShape 35"/>
          <p:cNvSpPr>
            <a:spLocks noChangeArrowheads="1"/>
          </p:cNvSpPr>
          <p:nvPr/>
        </p:nvSpPr>
        <p:spPr bwMode="auto">
          <a:xfrm>
            <a:off x="6876256" y="5373216"/>
            <a:ext cx="1944688" cy="1223963"/>
          </a:xfrm>
          <a:prstGeom prst="wedgeRoundRectCallout">
            <a:avLst>
              <a:gd name="adj1" fmla="val -53823"/>
              <a:gd name="adj2" fmla="val -6429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800" b="0" dirty="0"/>
              <a:t>依次与给定串中每个字符比较。</a:t>
            </a:r>
          </a:p>
          <a:p>
            <a:r>
              <a:rPr lang="en-US" altLang="zh-CN" sz="1800" b="0" dirty="0"/>
              <a:t>j</a:t>
            </a:r>
            <a:r>
              <a:rPr lang="zh-CN" altLang="en-US" sz="1800" b="0" dirty="0"/>
              <a:t>为</a:t>
            </a:r>
            <a:r>
              <a:rPr lang="en-US" altLang="zh-CN" sz="1800" b="0" dirty="0"/>
              <a:t>s</a:t>
            </a:r>
            <a:r>
              <a:rPr lang="zh-CN" altLang="en-US" sz="1800" b="0" dirty="0"/>
              <a:t>中每次开始比较的位置。</a:t>
            </a:r>
          </a:p>
        </p:txBody>
      </p:sp>
      <p:grpSp>
        <p:nvGrpSpPr>
          <p:cNvPr id="38" name="Group 120">
            <a:extLst>
              <a:ext uri="{FF2B5EF4-FFF2-40B4-BE49-F238E27FC236}">
                <a16:creationId xmlns:a16="http://schemas.microsoft.com/office/drawing/2014/main" id="{08BE7EEC-1BE3-41AF-8CC9-3D77F5392C60}"/>
              </a:ext>
            </a:extLst>
          </p:cNvPr>
          <p:cNvGrpSpPr>
            <a:grpSpLocks/>
          </p:cNvGrpSpPr>
          <p:nvPr/>
        </p:nvGrpSpPr>
        <p:grpSpPr bwMode="auto">
          <a:xfrm>
            <a:off x="6553199" y="153988"/>
            <a:ext cx="2828925" cy="723900"/>
            <a:chOff x="3624" y="2907"/>
            <a:chExt cx="1932" cy="456"/>
          </a:xfrm>
        </p:grpSpPr>
        <p:sp>
          <p:nvSpPr>
            <p:cNvPr id="39" name="Freeform 121">
              <a:extLst>
                <a:ext uri="{FF2B5EF4-FFF2-40B4-BE49-F238E27FC236}">
                  <a16:creationId xmlns:a16="http://schemas.microsoft.com/office/drawing/2014/main" id="{14633A6D-30B5-445F-A983-325CBA4EE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2907"/>
              <a:ext cx="1705" cy="456"/>
            </a:xfrm>
            <a:custGeom>
              <a:avLst/>
              <a:gdLst>
                <a:gd name="T0" fmla="*/ 104 w 1635"/>
                <a:gd name="T1" fmla="*/ 81 h 504"/>
                <a:gd name="T2" fmla="*/ 118 w 1635"/>
                <a:gd name="T3" fmla="*/ 61 h 504"/>
                <a:gd name="T4" fmla="*/ 163 w 1635"/>
                <a:gd name="T5" fmla="*/ 55 h 504"/>
                <a:gd name="T6" fmla="*/ 534 w 1635"/>
                <a:gd name="T7" fmla="*/ 24 h 504"/>
                <a:gd name="T8" fmla="*/ 1052 w 1635"/>
                <a:gd name="T9" fmla="*/ 24 h 504"/>
                <a:gd name="T10" fmla="*/ 1970 w 1635"/>
                <a:gd name="T11" fmla="*/ 49 h 504"/>
                <a:gd name="T12" fmla="*/ 2029 w 1635"/>
                <a:gd name="T13" fmla="*/ 130 h 504"/>
                <a:gd name="T14" fmla="*/ 2062 w 1635"/>
                <a:gd name="T15" fmla="*/ 168 h 504"/>
                <a:gd name="T16" fmla="*/ 2015 w 1635"/>
                <a:gd name="T17" fmla="*/ 207 h 504"/>
                <a:gd name="T18" fmla="*/ 1999 w 1635"/>
                <a:gd name="T19" fmla="*/ 233 h 504"/>
                <a:gd name="T20" fmla="*/ 1927 w 1635"/>
                <a:gd name="T21" fmla="*/ 238 h 504"/>
                <a:gd name="T22" fmla="*/ 1794 w 1635"/>
                <a:gd name="T23" fmla="*/ 245 h 504"/>
                <a:gd name="T24" fmla="*/ 1690 w 1635"/>
                <a:gd name="T25" fmla="*/ 263 h 504"/>
                <a:gd name="T26" fmla="*/ 1570 w 1635"/>
                <a:gd name="T27" fmla="*/ 277 h 504"/>
                <a:gd name="T28" fmla="*/ 1244 w 1635"/>
                <a:gd name="T29" fmla="*/ 257 h 504"/>
                <a:gd name="T30" fmla="*/ 474 w 1635"/>
                <a:gd name="T31" fmla="*/ 277 h 504"/>
                <a:gd name="T32" fmla="*/ 268 w 1635"/>
                <a:gd name="T33" fmla="*/ 271 h 504"/>
                <a:gd name="T34" fmla="*/ 88 w 1635"/>
                <a:gd name="T35" fmla="*/ 233 h 504"/>
                <a:gd name="T36" fmla="*/ 0 w 1635"/>
                <a:gd name="T37" fmla="*/ 176 h 504"/>
                <a:gd name="T38" fmla="*/ 104 w 1635"/>
                <a:gd name="T39" fmla="*/ 125 h 504"/>
                <a:gd name="T40" fmla="*/ 118 w 1635"/>
                <a:gd name="T41" fmla="*/ 106 h 504"/>
                <a:gd name="T42" fmla="*/ 104 w 1635"/>
                <a:gd name="T43" fmla="*/ 81 h 5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635" h="504">
                  <a:moveTo>
                    <a:pt x="81" y="147"/>
                  </a:moveTo>
                  <a:cubicBezTo>
                    <a:pt x="85" y="135"/>
                    <a:pt x="83" y="121"/>
                    <a:pt x="92" y="112"/>
                  </a:cubicBezTo>
                  <a:cubicBezTo>
                    <a:pt x="101" y="103"/>
                    <a:pt x="116" y="106"/>
                    <a:pt x="127" y="101"/>
                  </a:cubicBezTo>
                  <a:cubicBezTo>
                    <a:pt x="225" y="53"/>
                    <a:pt x="303" y="54"/>
                    <a:pt x="415" y="43"/>
                  </a:cubicBezTo>
                  <a:cubicBezTo>
                    <a:pt x="552" y="0"/>
                    <a:pt x="681" y="31"/>
                    <a:pt x="818" y="43"/>
                  </a:cubicBezTo>
                  <a:cubicBezTo>
                    <a:pt x="1050" y="91"/>
                    <a:pt x="1296" y="80"/>
                    <a:pt x="1532" y="89"/>
                  </a:cubicBezTo>
                  <a:cubicBezTo>
                    <a:pt x="1601" y="158"/>
                    <a:pt x="1550" y="92"/>
                    <a:pt x="1578" y="239"/>
                  </a:cubicBezTo>
                  <a:cubicBezTo>
                    <a:pt x="1583" y="263"/>
                    <a:pt x="1602" y="308"/>
                    <a:pt x="1602" y="308"/>
                  </a:cubicBezTo>
                  <a:cubicBezTo>
                    <a:pt x="1551" y="457"/>
                    <a:pt x="1635" y="221"/>
                    <a:pt x="1567" y="377"/>
                  </a:cubicBezTo>
                  <a:cubicBezTo>
                    <a:pt x="1561" y="392"/>
                    <a:pt x="1567" y="413"/>
                    <a:pt x="1555" y="423"/>
                  </a:cubicBezTo>
                  <a:cubicBezTo>
                    <a:pt x="1540" y="435"/>
                    <a:pt x="1517" y="432"/>
                    <a:pt x="1498" y="435"/>
                  </a:cubicBezTo>
                  <a:cubicBezTo>
                    <a:pt x="1463" y="440"/>
                    <a:pt x="1429" y="442"/>
                    <a:pt x="1394" y="446"/>
                  </a:cubicBezTo>
                  <a:cubicBezTo>
                    <a:pt x="1367" y="456"/>
                    <a:pt x="1342" y="472"/>
                    <a:pt x="1314" y="481"/>
                  </a:cubicBezTo>
                  <a:cubicBezTo>
                    <a:pt x="1284" y="491"/>
                    <a:pt x="1221" y="504"/>
                    <a:pt x="1221" y="504"/>
                  </a:cubicBezTo>
                  <a:cubicBezTo>
                    <a:pt x="1127" y="497"/>
                    <a:pt x="1056" y="492"/>
                    <a:pt x="968" y="469"/>
                  </a:cubicBezTo>
                  <a:cubicBezTo>
                    <a:pt x="773" y="481"/>
                    <a:pt x="557" y="459"/>
                    <a:pt x="369" y="504"/>
                  </a:cubicBezTo>
                  <a:cubicBezTo>
                    <a:pt x="315" y="500"/>
                    <a:pt x="261" y="502"/>
                    <a:pt x="208" y="493"/>
                  </a:cubicBezTo>
                  <a:cubicBezTo>
                    <a:pt x="202" y="492"/>
                    <a:pt x="83" y="429"/>
                    <a:pt x="69" y="423"/>
                  </a:cubicBezTo>
                  <a:cubicBezTo>
                    <a:pt x="35" y="389"/>
                    <a:pt x="16" y="365"/>
                    <a:pt x="0" y="320"/>
                  </a:cubicBezTo>
                  <a:cubicBezTo>
                    <a:pt x="17" y="270"/>
                    <a:pt x="43" y="265"/>
                    <a:pt x="81" y="228"/>
                  </a:cubicBezTo>
                  <a:cubicBezTo>
                    <a:pt x="85" y="216"/>
                    <a:pt x="94" y="205"/>
                    <a:pt x="92" y="193"/>
                  </a:cubicBezTo>
                  <a:cubicBezTo>
                    <a:pt x="83" y="138"/>
                    <a:pt x="52" y="173"/>
                    <a:pt x="81" y="147"/>
                  </a:cubicBezTo>
                  <a:close/>
                </a:path>
              </a:pathLst>
            </a:custGeom>
            <a:solidFill>
              <a:srgbClr val="FFFF99"/>
            </a:solidFill>
            <a:ln w="12700" cap="sq" cmpd="sng">
              <a:noFill/>
              <a:prstDash val="solid"/>
              <a:round/>
              <a:headEnd/>
              <a:tailEnd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122">
              <a:extLst>
                <a:ext uri="{FF2B5EF4-FFF2-40B4-BE49-F238E27FC236}">
                  <a16:creationId xmlns:a16="http://schemas.microsoft.com/office/drawing/2014/main" id="{A74D6700-0319-4801-8FE8-14B7A50C52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569806">
              <a:off x="3694" y="3024"/>
              <a:ext cx="1862" cy="25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3300"/>
                  </a:solidFill>
                  <a:ea typeface="幼圆" pitchFamily="49" charset="-122"/>
                </a:rPr>
                <a:t>朴素字符串查找算法</a:t>
              </a:r>
              <a:endParaRPr lang="zh-CN" altLang="en-US" baseline="0" dirty="0">
                <a:solidFill>
                  <a:srgbClr val="FF3300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159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59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68" grpId="0"/>
      <p:bldP spid="159777" grpId="0"/>
      <p:bldP spid="159778" grpId="0" animBg="1"/>
      <p:bldP spid="15977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399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EFDBE1-686E-4DD7-9735-E4D915553D8F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外部变量说明（</a:t>
            </a:r>
            <a:r>
              <a:rPr lang="en-US" altLang="zh-CN">
                <a:ea typeface="宋体" pitchFamily="2" charset="-122"/>
              </a:rPr>
              <a:t>extern</a:t>
            </a:r>
            <a:r>
              <a:rPr lang="zh-CN" altLang="en-US">
                <a:ea typeface="宋体" pitchFamily="2" charset="-122"/>
              </a:rPr>
              <a:t>）（续）*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b="0">
                <a:ea typeface="宋体" pitchFamily="2" charset="-122"/>
              </a:rPr>
              <a:t>使用外部变量的原因：</a:t>
            </a:r>
          </a:p>
          <a:p>
            <a:pPr lvl="1"/>
            <a:r>
              <a:rPr lang="zh-CN" altLang="en-US" sz="2000">
                <a:ea typeface="宋体" pitchFamily="2" charset="-122"/>
              </a:rPr>
              <a:t> 解决函数单独编译的协调；</a:t>
            </a:r>
          </a:p>
          <a:p>
            <a:pPr lvl="1"/>
            <a:r>
              <a:rPr lang="zh-CN" altLang="en-US" sz="2000">
                <a:ea typeface="宋体" pitchFamily="2" charset="-122"/>
              </a:rPr>
              <a:t> 与变量初始化有关；</a:t>
            </a:r>
          </a:p>
          <a:p>
            <a:pPr lvl="1"/>
            <a:r>
              <a:rPr lang="zh-CN" altLang="en-US" sz="2000">
                <a:ea typeface="宋体" pitchFamily="2" charset="-122"/>
              </a:rPr>
              <a:t> 外部变量的值是永久的；</a:t>
            </a:r>
          </a:p>
          <a:p>
            <a:pPr lvl="1"/>
            <a:r>
              <a:rPr lang="zh-CN" altLang="en-US" sz="2000">
                <a:ea typeface="宋体" pitchFamily="2" charset="-122"/>
              </a:rPr>
              <a:t> 解决数据共享；</a:t>
            </a:r>
          </a:p>
          <a:p>
            <a:r>
              <a:rPr lang="zh-CN" altLang="en-US" sz="2000" b="0">
                <a:ea typeface="宋体" pitchFamily="2" charset="-122"/>
              </a:rPr>
              <a:t>外部变量的副作用：</a:t>
            </a:r>
          </a:p>
          <a:p>
            <a:pPr lvl="1"/>
            <a:r>
              <a:rPr lang="zh-CN" altLang="en-US" sz="2000" b="1">
                <a:solidFill>
                  <a:srgbClr val="0000CC"/>
                </a:solidFill>
                <a:ea typeface="宋体" pitchFamily="2" charset="-122"/>
              </a:rPr>
              <a:t>使用外部变量的函数独立性差，通常不能单独使用在其他的程序中。而且，如果多个函数都使用到某个外部变量，一旦出现差错，就很难发现问题是由哪个函数引起的。在程序中的某个部分引起外部变量的错误，很容易误以为是由另一部分引起的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3688" y="5805264"/>
            <a:ext cx="5976664" cy="400110"/>
          </a:xfrm>
          <a:prstGeom prst="rect">
            <a:avLst/>
          </a:prstGeom>
          <a:solidFill>
            <a:srgbClr val="A6D86E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风格建议：</a:t>
            </a:r>
            <a:r>
              <a:rPr lang="zh-CN" altLang="en-US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在程序中应尽量少用或不用外部变量。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页脚占位符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1029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0ABDC5-9F6C-43C9-9C09-8E3665432C20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递归（</a:t>
            </a:r>
            <a:r>
              <a:rPr lang="en-US" altLang="zh-CN">
                <a:ea typeface="宋体" pitchFamily="2" charset="-122"/>
              </a:rPr>
              <a:t>Recursion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7900" y="1447800"/>
            <a:ext cx="7123113" cy="4556125"/>
          </a:xfrm>
        </p:spPr>
        <p:txBody>
          <a:bodyPr/>
          <a:lstStyle/>
          <a:p>
            <a:r>
              <a:rPr lang="zh-CN" altLang="en-US" sz="2000">
                <a:ea typeface="宋体" pitchFamily="2" charset="-122"/>
              </a:rPr>
              <a:t>通过调用自身解决问题的过程称为递归。递归是解决某些复杂问题的有效方法。如：</a:t>
            </a:r>
          </a:p>
          <a:p>
            <a:endParaRPr lang="en-US" altLang="zh-CN" sz="2000">
              <a:ea typeface="宋体" pitchFamily="2" charset="-122"/>
            </a:endParaRP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39975" y="2565400"/>
          <a:ext cx="324008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公式" r:id="rId4" imgW="1104840" imgH="711000" progId="Equation.3">
                  <p:embed/>
                </p:oleObj>
              </mc:Choice>
              <mc:Fallback>
                <p:oleObj name="公式" r:id="rId4" imgW="110484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565400"/>
                        <a:ext cx="3240088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11413" y="4365625"/>
          <a:ext cx="330358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公式" r:id="rId6" imgW="1218960" imgH="457200" progId="Equation.3">
                  <p:embed/>
                </p:oleObj>
              </mc:Choice>
              <mc:Fallback>
                <p:oleObj name="公式" r:id="rId6" imgW="12189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365625"/>
                        <a:ext cx="3303587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4096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3EA122-0624-4B70-AFEC-07BD37BF3483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递归（续）</a:t>
            </a:r>
          </a:p>
        </p:txBody>
      </p:sp>
      <p:sp>
        <p:nvSpPr>
          <p:cNvPr id="167939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800" b="0">
                <a:ea typeface="宋体" pitchFamily="2" charset="-122"/>
              </a:rPr>
              <a:t>例：求</a:t>
            </a:r>
            <a:r>
              <a:rPr lang="en-US" altLang="zh-CN" sz="1800" b="0">
                <a:ea typeface="宋体" pitchFamily="2" charset="-122"/>
              </a:rPr>
              <a:t>n!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#include &lt;stdio.h&gt;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int fact(int n);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main( 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{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printf(“3!=%d, 5!=%d\n”, fact(3), fact(5));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int fact(int n)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{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if( n &lt;= 1)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600">
                <a:ea typeface="宋体" pitchFamily="2" charset="-122"/>
              </a:rPr>
              <a:t>    return ( 1);</a:t>
            </a:r>
          </a:p>
          <a:p>
            <a:pPr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else </a:t>
            </a:r>
          </a:p>
          <a:p>
            <a:pPr lvl="3" indent="0">
              <a:lnSpc>
                <a:spcPct val="80000"/>
              </a:lnSpc>
            </a:pPr>
            <a:r>
              <a:rPr lang="en-US" altLang="zh-CN" sz="1600">
                <a:ea typeface="宋体" pitchFamily="2" charset="-122"/>
              </a:rPr>
              <a:t>   return ( n *</a:t>
            </a:r>
            <a:r>
              <a:rPr lang="en-US" altLang="zh-CN" sz="1600" b="1">
                <a:solidFill>
                  <a:srgbClr val="0000CC"/>
                </a:solidFill>
                <a:ea typeface="宋体" pitchFamily="2" charset="-122"/>
              </a:rPr>
              <a:t> fact(n-1)</a:t>
            </a:r>
            <a:r>
              <a:rPr lang="en-US" altLang="zh-CN" sz="1600">
                <a:ea typeface="宋体" pitchFamily="2" charset="-122"/>
              </a:rPr>
              <a:t>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}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4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3903663" y="1249363"/>
            <a:ext cx="42687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在</a:t>
            </a:r>
            <a:r>
              <a:rPr lang="en-US" altLang="zh-CN">
                <a:solidFill>
                  <a:srgbClr val="0000CC"/>
                </a:solidFill>
              </a:rPr>
              <a:t>C</a:t>
            </a:r>
            <a:r>
              <a:rPr lang="zh-CN" altLang="en-US">
                <a:solidFill>
                  <a:srgbClr val="0000CC"/>
                </a:solidFill>
              </a:rPr>
              <a:t>语言中，一个函数直接或间接调用自已称为递归。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7086600" y="5715000"/>
            <a:ext cx="6858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Times New Roman" pitchFamily="18" charset="0"/>
              </a:rPr>
              <a:t>1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4800600" y="3581400"/>
            <a:ext cx="12192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Times New Roman" pitchFamily="18" charset="0"/>
              </a:rPr>
              <a:t>fact(3)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5410200" y="4267200"/>
            <a:ext cx="12192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Times New Roman" pitchFamily="18" charset="0"/>
              </a:rPr>
              <a:t>3*fact(2)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6019800" y="4953000"/>
            <a:ext cx="12192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Times New Roman" pitchFamily="18" charset="0"/>
              </a:rPr>
              <a:t>2*fact(1)</a:t>
            </a:r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>
            <a:off x="5334000" y="3962400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>
            <a:off x="5943600" y="45720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>
            <a:off x="6705600" y="53340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477000" y="4419600"/>
            <a:ext cx="1600200" cy="609600"/>
            <a:chOff x="4080" y="2784"/>
            <a:chExt cx="1008" cy="384"/>
          </a:xfrm>
        </p:grpSpPr>
        <p:sp>
          <p:nvSpPr>
            <p:cNvPr id="40981" name="Text Box 13"/>
            <p:cNvSpPr txBox="1">
              <a:spLocks noChangeArrowheads="1"/>
            </p:cNvSpPr>
            <p:nvPr/>
          </p:nvSpPr>
          <p:spPr bwMode="auto">
            <a:xfrm>
              <a:off x="4320" y="2784"/>
              <a:ext cx="76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>
                  <a:solidFill>
                    <a:srgbClr val="0000CC"/>
                  </a:solidFill>
                  <a:latin typeface="Times New Roman" pitchFamily="18" charset="0"/>
                </a:rPr>
                <a:t>2*1</a:t>
              </a:r>
            </a:p>
          </p:txBody>
        </p:sp>
        <p:sp>
          <p:nvSpPr>
            <p:cNvPr id="40982" name="Freeform 14"/>
            <p:cNvSpPr>
              <a:spLocks/>
            </p:cNvSpPr>
            <p:nvPr/>
          </p:nvSpPr>
          <p:spPr bwMode="auto">
            <a:xfrm>
              <a:off x="4080" y="2832"/>
              <a:ext cx="328" cy="336"/>
            </a:xfrm>
            <a:custGeom>
              <a:avLst/>
              <a:gdLst>
                <a:gd name="T0" fmla="*/ 240 w 328"/>
                <a:gd name="T1" fmla="*/ 336 h 336"/>
                <a:gd name="T2" fmla="*/ 288 w 328"/>
                <a:gd name="T3" fmla="*/ 96 h 336"/>
                <a:gd name="T4" fmla="*/ 0 w 328"/>
                <a:gd name="T5" fmla="*/ 0 h 336"/>
                <a:gd name="T6" fmla="*/ 0 60000 65536"/>
                <a:gd name="T7" fmla="*/ 0 60000 65536"/>
                <a:gd name="T8" fmla="*/ 0 60000 65536"/>
                <a:gd name="T9" fmla="*/ 0 w 328"/>
                <a:gd name="T10" fmla="*/ 0 h 336"/>
                <a:gd name="T11" fmla="*/ 328 w 32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8" h="336">
                  <a:moveTo>
                    <a:pt x="240" y="336"/>
                  </a:moveTo>
                  <a:cubicBezTo>
                    <a:pt x="284" y="244"/>
                    <a:pt x="328" y="152"/>
                    <a:pt x="288" y="96"/>
                  </a:cubicBezTo>
                  <a:cubicBezTo>
                    <a:pt x="248" y="40"/>
                    <a:pt x="48" y="16"/>
                    <a:pt x="0" y="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62600" y="3657600"/>
            <a:ext cx="1676400" cy="609600"/>
            <a:chOff x="3504" y="2304"/>
            <a:chExt cx="1056" cy="384"/>
          </a:xfrm>
        </p:grpSpPr>
        <p:sp>
          <p:nvSpPr>
            <p:cNvPr id="40979" name="Freeform 16"/>
            <p:cNvSpPr>
              <a:spLocks/>
            </p:cNvSpPr>
            <p:nvPr/>
          </p:nvSpPr>
          <p:spPr bwMode="auto">
            <a:xfrm>
              <a:off x="3504" y="2352"/>
              <a:ext cx="328" cy="336"/>
            </a:xfrm>
            <a:custGeom>
              <a:avLst/>
              <a:gdLst>
                <a:gd name="T0" fmla="*/ 240 w 328"/>
                <a:gd name="T1" fmla="*/ 336 h 336"/>
                <a:gd name="T2" fmla="*/ 288 w 328"/>
                <a:gd name="T3" fmla="*/ 96 h 336"/>
                <a:gd name="T4" fmla="*/ 0 w 328"/>
                <a:gd name="T5" fmla="*/ 0 h 336"/>
                <a:gd name="T6" fmla="*/ 0 60000 65536"/>
                <a:gd name="T7" fmla="*/ 0 60000 65536"/>
                <a:gd name="T8" fmla="*/ 0 60000 65536"/>
                <a:gd name="T9" fmla="*/ 0 w 328"/>
                <a:gd name="T10" fmla="*/ 0 h 336"/>
                <a:gd name="T11" fmla="*/ 328 w 32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8" h="336">
                  <a:moveTo>
                    <a:pt x="240" y="336"/>
                  </a:moveTo>
                  <a:cubicBezTo>
                    <a:pt x="284" y="244"/>
                    <a:pt x="328" y="152"/>
                    <a:pt x="288" y="96"/>
                  </a:cubicBezTo>
                  <a:cubicBezTo>
                    <a:pt x="248" y="40"/>
                    <a:pt x="48" y="16"/>
                    <a:pt x="0" y="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Text Box 17"/>
            <p:cNvSpPr txBox="1">
              <a:spLocks noChangeArrowheads="1"/>
            </p:cNvSpPr>
            <p:nvPr/>
          </p:nvSpPr>
          <p:spPr bwMode="auto">
            <a:xfrm>
              <a:off x="3792" y="2304"/>
              <a:ext cx="76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>
                  <a:solidFill>
                    <a:srgbClr val="0000CC"/>
                  </a:solidFill>
                  <a:latin typeface="Times New Roman" pitchFamily="18" charset="0"/>
                </a:rPr>
                <a:t>3*2*1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010400" y="5181600"/>
            <a:ext cx="1600200" cy="609600"/>
            <a:chOff x="4416" y="3264"/>
            <a:chExt cx="1008" cy="384"/>
          </a:xfrm>
        </p:grpSpPr>
        <p:sp>
          <p:nvSpPr>
            <p:cNvPr id="40977" name="Freeform 19"/>
            <p:cNvSpPr>
              <a:spLocks/>
            </p:cNvSpPr>
            <p:nvPr/>
          </p:nvSpPr>
          <p:spPr bwMode="auto">
            <a:xfrm>
              <a:off x="4416" y="3312"/>
              <a:ext cx="328" cy="336"/>
            </a:xfrm>
            <a:custGeom>
              <a:avLst/>
              <a:gdLst>
                <a:gd name="T0" fmla="*/ 240 w 328"/>
                <a:gd name="T1" fmla="*/ 336 h 336"/>
                <a:gd name="T2" fmla="*/ 288 w 328"/>
                <a:gd name="T3" fmla="*/ 96 h 336"/>
                <a:gd name="T4" fmla="*/ 0 w 328"/>
                <a:gd name="T5" fmla="*/ 0 h 336"/>
                <a:gd name="T6" fmla="*/ 0 60000 65536"/>
                <a:gd name="T7" fmla="*/ 0 60000 65536"/>
                <a:gd name="T8" fmla="*/ 0 60000 65536"/>
                <a:gd name="T9" fmla="*/ 0 w 328"/>
                <a:gd name="T10" fmla="*/ 0 h 336"/>
                <a:gd name="T11" fmla="*/ 328 w 32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8" h="336">
                  <a:moveTo>
                    <a:pt x="240" y="336"/>
                  </a:moveTo>
                  <a:cubicBezTo>
                    <a:pt x="284" y="244"/>
                    <a:pt x="328" y="152"/>
                    <a:pt x="288" y="96"/>
                  </a:cubicBezTo>
                  <a:cubicBezTo>
                    <a:pt x="248" y="40"/>
                    <a:pt x="48" y="16"/>
                    <a:pt x="0" y="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Text Box 20"/>
            <p:cNvSpPr txBox="1">
              <a:spLocks noChangeArrowheads="1"/>
            </p:cNvSpPr>
            <p:nvPr/>
          </p:nvSpPr>
          <p:spPr bwMode="auto">
            <a:xfrm>
              <a:off x="4656" y="3264"/>
              <a:ext cx="76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7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7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1" grpId="0"/>
      <p:bldP spid="167942" grpId="0"/>
      <p:bldP spid="167943" grpId="0"/>
      <p:bldP spid="167944" grpId="0"/>
      <p:bldP spid="167945" grpId="0" animBg="1"/>
      <p:bldP spid="167946" grpId="0" animBg="1"/>
      <p:bldP spid="1679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4198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562A38-02C3-4F17-9396-C13D5036109B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递归（续）</a:t>
            </a:r>
          </a:p>
        </p:txBody>
      </p:sp>
      <p:sp>
        <p:nvSpPr>
          <p:cNvPr id="41989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b="0">
                <a:ea typeface="宋体" pitchFamily="2" charset="-122"/>
              </a:rPr>
              <a:t>递归算法十分简洁，编译后得到的目标代码也很短，但它并不节省（实际上还要增加）运行时所需的时间和空间，因为它必须维持一个要处理的值的栈。 此外，递归算法并不是语言必须的，不用它同样可以实现相应功能，如上例中，递归函数</a:t>
            </a:r>
            <a:r>
              <a:rPr lang="en-US" altLang="zh-CN" sz="2000" b="0">
                <a:ea typeface="宋体" pitchFamily="2" charset="-122"/>
              </a:rPr>
              <a:t>fact</a:t>
            </a:r>
            <a:r>
              <a:rPr lang="zh-CN" altLang="en-US" sz="2000" b="0">
                <a:ea typeface="宋体" pitchFamily="2" charset="-122"/>
              </a:rPr>
              <a:t>可用非递归方法 实现：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int fact(int n)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{</a:t>
            </a:r>
          </a:p>
          <a:p>
            <a:pPr lvl="2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int f ;</a:t>
            </a:r>
          </a:p>
          <a:p>
            <a:pPr lvl="2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for(f=1; n&gt;0;  n--)</a:t>
            </a:r>
          </a:p>
          <a:p>
            <a:pPr lvl="3" indent="0">
              <a:lnSpc>
                <a:spcPct val="90000"/>
              </a:lnSpc>
            </a:pPr>
            <a:r>
              <a:rPr lang="en-US" altLang="zh-CN" sz="1800">
                <a:ea typeface="宋体" pitchFamily="2" charset="-122"/>
              </a:rPr>
              <a:t>   f *= n;</a:t>
            </a:r>
          </a:p>
          <a:p>
            <a:pPr lvl="3" indent="0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return ( f);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}</a:t>
            </a:r>
            <a:endParaRPr lang="en-US" altLang="zh-CN" sz="2000" b="1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4301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8D107-31F3-414B-B7A2-9AADD19E4669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179512" y="1196752"/>
            <a:ext cx="7467600" cy="49182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zh-CN" altLang="en-US" sz="1600" dirty="0">
                <a:latin typeface="Times New Roman" pitchFamily="18" charset="0"/>
              </a:rPr>
              <a:t>例：汉诺塔</a:t>
            </a:r>
            <a:r>
              <a:rPr lang="en-US" altLang="zh-CN" sz="1600" dirty="0">
                <a:latin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</a:rPr>
              <a:t>hanoi</a:t>
            </a:r>
            <a:r>
              <a:rPr lang="en-US" altLang="zh-CN" sz="1600" dirty="0">
                <a:latin typeface="Times New Roman" pitchFamily="18" charset="0"/>
              </a:rPr>
              <a:t> tower)</a:t>
            </a:r>
            <a:r>
              <a:rPr lang="zh-CN" altLang="en-US" sz="1600" dirty="0">
                <a:latin typeface="Times New Roman" pitchFamily="18" charset="0"/>
              </a:rPr>
              <a:t>游戏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 dirty="0">
                <a:latin typeface="Times New Roman" pitchFamily="18" charset="0"/>
              </a:rPr>
              <a:t>void </a:t>
            </a:r>
            <a:r>
              <a:rPr lang="en-US" altLang="zh-CN" sz="1600" b="0" dirty="0" err="1">
                <a:latin typeface="Times New Roman" pitchFamily="18" charset="0"/>
              </a:rPr>
              <a:t>hanoi</a:t>
            </a:r>
            <a:r>
              <a:rPr lang="en-US" altLang="zh-CN" sz="1600" b="0" dirty="0">
                <a:latin typeface="Times New Roman" pitchFamily="18" charset="0"/>
              </a:rPr>
              <a:t>( </a:t>
            </a:r>
            <a:r>
              <a:rPr lang="en-US" altLang="zh-CN" sz="1600" b="0" dirty="0" err="1">
                <a:latin typeface="Times New Roman" pitchFamily="18" charset="0"/>
              </a:rPr>
              <a:t>int</a:t>
            </a:r>
            <a:r>
              <a:rPr lang="en-US" altLang="zh-CN" sz="1600" b="0" dirty="0">
                <a:latin typeface="Times New Roman" pitchFamily="18" charset="0"/>
              </a:rPr>
              <a:t> n, char x, char y, char z)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 dirty="0">
                <a:latin typeface="Times New Roman" pitchFamily="18" charset="0"/>
              </a:rPr>
              <a:t>{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 dirty="0">
                <a:latin typeface="Times New Roman" pitchFamily="18" charset="0"/>
              </a:rPr>
              <a:t>    if( n &gt; 0 ) {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 dirty="0">
                <a:latin typeface="Times New Roman" pitchFamily="18" charset="0"/>
              </a:rPr>
              <a:t>        </a:t>
            </a:r>
            <a:r>
              <a:rPr lang="en-US" altLang="zh-CN" sz="1600" b="0" dirty="0" err="1">
                <a:latin typeface="Times New Roman" pitchFamily="18" charset="0"/>
              </a:rPr>
              <a:t>hanoi</a:t>
            </a:r>
            <a:r>
              <a:rPr lang="en-US" altLang="zh-CN" sz="1600" b="0" dirty="0">
                <a:latin typeface="Times New Roman" pitchFamily="18" charset="0"/>
              </a:rPr>
              <a:t>(n-1, x, z, y);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 dirty="0">
                <a:latin typeface="Times New Roman" pitchFamily="18" charset="0"/>
              </a:rPr>
              <a:t>        </a:t>
            </a:r>
            <a:r>
              <a:rPr lang="en-US" altLang="zh-CN" sz="1600" b="0" dirty="0" err="1">
                <a:latin typeface="Times New Roman" pitchFamily="18" charset="0"/>
              </a:rPr>
              <a:t>printf</a:t>
            </a:r>
            <a:r>
              <a:rPr lang="en-US" altLang="zh-CN" sz="1600" b="0" dirty="0">
                <a:latin typeface="Times New Roman" pitchFamily="18" charset="0"/>
              </a:rPr>
              <a:t>(“MOVE %d: %c </a:t>
            </a:r>
            <a:r>
              <a:rPr lang="en-US" altLang="zh-CN" sz="1600" b="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zh-CN" sz="1600" b="0" dirty="0">
                <a:latin typeface="Times New Roman" pitchFamily="18" charset="0"/>
              </a:rPr>
              <a:t> %c\n”, n, x, z);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 dirty="0">
                <a:latin typeface="Times New Roman" pitchFamily="18" charset="0"/>
              </a:rPr>
              <a:t>        </a:t>
            </a:r>
            <a:r>
              <a:rPr lang="en-US" altLang="zh-CN" sz="1600" b="0" dirty="0" err="1">
                <a:latin typeface="Times New Roman" pitchFamily="18" charset="0"/>
              </a:rPr>
              <a:t>hanoi</a:t>
            </a:r>
            <a:r>
              <a:rPr lang="en-US" altLang="zh-CN" sz="1600" b="0" dirty="0">
                <a:latin typeface="Times New Roman" pitchFamily="18" charset="0"/>
              </a:rPr>
              <a:t>(n-1, y, x, z);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 dirty="0">
                <a:latin typeface="Times New Roman" pitchFamily="18" charset="0"/>
              </a:rPr>
              <a:t>    }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 dirty="0">
                <a:latin typeface="Times New Roman" pitchFamily="18" charset="0"/>
              </a:rPr>
              <a:t>}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 dirty="0">
                <a:latin typeface="Times New Roman" pitchFamily="18" charset="0"/>
              </a:rPr>
              <a:t>main( )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 dirty="0">
                <a:latin typeface="Times New Roman" pitchFamily="18" charset="0"/>
              </a:rPr>
              <a:t>{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 dirty="0">
                <a:latin typeface="Times New Roman" pitchFamily="18" charset="0"/>
              </a:rPr>
              <a:t>    </a:t>
            </a:r>
            <a:r>
              <a:rPr lang="en-US" altLang="zh-CN" sz="1600" b="0" dirty="0" err="1">
                <a:latin typeface="Times New Roman" pitchFamily="18" charset="0"/>
              </a:rPr>
              <a:t>int</a:t>
            </a:r>
            <a:r>
              <a:rPr lang="en-US" altLang="zh-CN" sz="1600" b="0" dirty="0">
                <a:latin typeface="Times New Roman" pitchFamily="18" charset="0"/>
              </a:rPr>
              <a:t> n;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 dirty="0">
                <a:latin typeface="Times New Roman" pitchFamily="18" charset="0"/>
              </a:rPr>
              <a:t>    </a:t>
            </a:r>
            <a:r>
              <a:rPr lang="en-US" altLang="zh-CN" sz="1600" b="0" dirty="0" err="1">
                <a:latin typeface="Times New Roman" pitchFamily="18" charset="0"/>
              </a:rPr>
              <a:t>printf</a:t>
            </a:r>
            <a:r>
              <a:rPr lang="en-US" altLang="zh-CN" sz="1600" b="0" dirty="0">
                <a:latin typeface="Times New Roman" pitchFamily="18" charset="0"/>
              </a:rPr>
              <a:t>(“Please input the number of </a:t>
            </a:r>
            <a:r>
              <a:rPr lang="en-US" altLang="zh-CN" sz="1600" b="0" dirty="0" err="1">
                <a:latin typeface="Times New Roman" pitchFamily="18" charset="0"/>
              </a:rPr>
              <a:t>hanoi</a:t>
            </a:r>
            <a:r>
              <a:rPr lang="en-US" altLang="zh-CN" sz="1600" b="0" dirty="0">
                <a:latin typeface="Times New Roman" pitchFamily="18" charset="0"/>
              </a:rPr>
              <a:t> tower:”);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 dirty="0">
                <a:latin typeface="Times New Roman" pitchFamily="18" charset="0"/>
              </a:rPr>
              <a:t>    </a:t>
            </a:r>
            <a:r>
              <a:rPr lang="en-US" altLang="zh-CN" sz="1600" b="0" dirty="0" err="1">
                <a:latin typeface="Times New Roman" pitchFamily="18" charset="0"/>
              </a:rPr>
              <a:t>scanf</a:t>
            </a:r>
            <a:r>
              <a:rPr lang="en-US" altLang="zh-CN" sz="1600" b="0" dirty="0">
                <a:latin typeface="Times New Roman" pitchFamily="18" charset="0"/>
              </a:rPr>
              <a:t>(“%d”, &amp;n);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 dirty="0">
                <a:latin typeface="Times New Roman" pitchFamily="18" charset="0"/>
              </a:rPr>
              <a:t>    </a:t>
            </a:r>
            <a:r>
              <a:rPr lang="en-US" altLang="zh-CN" sz="1600" b="0" dirty="0" err="1">
                <a:latin typeface="Times New Roman" pitchFamily="18" charset="0"/>
              </a:rPr>
              <a:t>hanoi</a:t>
            </a:r>
            <a:r>
              <a:rPr lang="en-US" altLang="zh-CN" sz="1600" b="0" dirty="0">
                <a:latin typeface="Times New Roman" pitchFamily="18" charset="0"/>
              </a:rPr>
              <a:t>(n, ‘A’, ‘B’, ‘C’);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600" b="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53000" y="3429000"/>
            <a:ext cx="1752600" cy="1600200"/>
            <a:chOff x="1776" y="2160"/>
            <a:chExt cx="1104" cy="1008"/>
          </a:xfrm>
        </p:grpSpPr>
        <p:sp>
          <p:nvSpPr>
            <p:cNvPr id="43037" name="Rectangle 4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8" name="Rectangle 5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9" name="Text Box 6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71800" y="3429000"/>
            <a:ext cx="1752600" cy="1600200"/>
            <a:chOff x="1776" y="2160"/>
            <a:chExt cx="1104" cy="1008"/>
          </a:xfrm>
        </p:grpSpPr>
        <p:sp>
          <p:nvSpPr>
            <p:cNvPr id="43034" name="Rectangle 8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5" name="Rectangle 9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6" name="Text Box 10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934200" y="3429000"/>
            <a:ext cx="1752600" cy="1600200"/>
            <a:chOff x="1776" y="2160"/>
            <a:chExt cx="1104" cy="1008"/>
          </a:xfrm>
        </p:grpSpPr>
        <p:sp>
          <p:nvSpPr>
            <p:cNvPr id="43031" name="Rectangle 12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2" name="Rectangle 13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Text Box 14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69999" name="Rectangle 15"/>
          <p:cNvSpPr>
            <a:spLocks noChangeArrowheads="1"/>
          </p:cNvSpPr>
          <p:nvPr/>
        </p:nvSpPr>
        <p:spPr bwMode="auto">
          <a:xfrm>
            <a:off x="3124200" y="4267200"/>
            <a:ext cx="1447800" cy="2286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0" name="Rectangle 16"/>
          <p:cNvSpPr>
            <a:spLocks noChangeArrowheads="1"/>
          </p:cNvSpPr>
          <p:nvPr/>
        </p:nvSpPr>
        <p:spPr bwMode="auto">
          <a:xfrm>
            <a:off x="3276600" y="4038600"/>
            <a:ext cx="1143000" cy="228600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1" name="Rectangle 17"/>
          <p:cNvSpPr>
            <a:spLocks noChangeArrowheads="1"/>
          </p:cNvSpPr>
          <p:nvPr/>
        </p:nvSpPr>
        <p:spPr bwMode="auto">
          <a:xfrm>
            <a:off x="3429000" y="3810000"/>
            <a:ext cx="838200" cy="228600"/>
          </a:xfrm>
          <a:prstGeom prst="rect">
            <a:avLst/>
          </a:prstGeom>
          <a:solidFill>
            <a:srgbClr val="0080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436096" y="4841776"/>
            <a:ext cx="3528392" cy="2016224"/>
            <a:chOff x="3651" y="164"/>
            <a:chExt cx="1950" cy="1361"/>
          </a:xfrm>
        </p:grpSpPr>
        <p:sp>
          <p:nvSpPr>
            <p:cNvPr id="43029" name="AutoShape 19"/>
            <p:cNvSpPr>
              <a:spLocks noChangeArrowheads="1"/>
            </p:cNvSpPr>
            <p:nvPr/>
          </p:nvSpPr>
          <p:spPr bwMode="auto">
            <a:xfrm>
              <a:off x="3651" y="164"/>
              <a:ext cx="1950" cy="1361"/>
            </a:xfrm>
            <a:prstGeom prst="cloudCallout">
              <a:avLst>
                <a:gd name="adj1" fmla="val -62772"/>
                <a:gd name="adj2" fmla="val -51269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zh-CN" sz="2400" b="0">
                <a:latin typeface="Times New Roman" pitchFamily="18" charset="0"/>
              </a:endParaRPr>
            </a:p>
          </p:txBody>
        </p:sp>
        <p:sp>
          <p:nvSpPr>
            <p:cNvPr id="43030" name="Text Box 20"/>
            <p:cNvSpPr txBox="1">
              <a:spLocks noChangeArrowheads="1"/>
            </p:cNvSpPr>
            <p:nvPr/>
          </p:nvSpPr>
          <p:spPr bwMode="auto">
            <a:xfrm>
              <a:off x="3956" y="404"/>
              <a:ext cx="1555" cy="8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400" b="0" dirty="0">
                  <a:latin typeface="Times New Roman" pitchFamily="18" charset="0"/>
                </a:rPr>
                <a:t>如果要移动</a:t>
              </a:r>
              <a:r>
                <a:rPr lang="en-US" altLang="zh-CN" sz="1400" b="0" dirty="0">
                  <a:latin typeface="Times New Roman" pitchFamily="18" charset="0"/>
                </a:rPr>
                <a:t>64</a:t>
              </a:r>
              <a:r>
                <a:rPr lang="zh-CN" altLang="en-US" sz="1400" b="0" dirty="0">
                  <a:latin typeface="Times New Roman" pitchFamily="18" charset="0"/>
                </a:rPr>
                <a:t>个盘子</a:t>
              </a:r>
              <a:r>
                <a:rPr lang="en-US" altLang="zh-CN" sz="1400" b="0" dirty="0">
                  <a:latin typeface="Times New Roman" pitchFamily="18" charset="0"/>
                </a:rPr>
                <a:t>,</a:t>
              </a:r>
              <a:r>
                <a:rPr lang="zh-CN" altLang="en-US" sz="1400" b="0" dirty="0">
                  <a:latin typeface="Times New Roman" pitchFamily="18" charset="0"/>
                </a:rPr>
                <a:t>则移动次数为</a:t>
              </a:r>
              <a:r>
                <a:rPr lang="en-US" altLang="zh-CN" sz="1400" b="0" dirty="0">
                  <a:latin typeface="Times New Roman" pitchFamily="18" charset="0"/>
                </a:rPr>
                <a:t>2</a:t>
              </a:r>
              <a:r>
                <a:rPr lang="en-US" altLang="zh-CN" sz="1400" b="0" baseline="30000" dirty="0">
                  <a:latin typeface="Times New Roman" pitchFamily="18" charset="0"/>
                </a:rPr>
                <a:t>64</a:t>
              </a:r>
              <a:r>
                <a:rPr lang="en-US" altLang="zh-CN" sz="1400" b="0" dirty="0">
                  <a:latin typeface="Times New Roman" pitchFamily="18" charset="0"/>
                </a:rPr>
                <a:t>-1.</a:t>
              </a:r>
              <a:r>
                <a:rPr lang="zh-CN" altLang="en-US" sz="1400" b="0" dirty="0">
                  <a:latin typeface="Times New Roman" pitchFamily="18" charset="0"/>
                </a:rPr>
                <a:t>如果每秒移动一个盘子</a:t>
              </a:r>
              <a:r>
                <a:rPr lang="en-US" altLang="zh-CN" sz="1400" b="0" dirty="0">
                  <a:latin typeface="Times New Roman" pitchFamily="18" charset="0"/>
                </a:rPr>
                <a:t>,</a:t>
              </a:r>
              <a:r>
                <a:rPr lang="zh-CN" altLang="en-US" sz="1400" b="0" dirty="0">
                  <a:latin typeface="Times New Roman" pitchFamily="18" charset="0"/>
                </a:rPr>
                <a:t>则需要约</a:t>
              </a:r>
              <a:r>
                <a:rPr lang="en-US" altLang="zh-CN" sz="1400" b="0" dirty="0">
                  <a:latin typeface="Times New Roman" pitchFamily="18" charset="0"/>
                </a:rPr>
                <a:t>5*10</a:t>
              </a:r>
              <a:r>
                <a:rPr lang="en-US" altLang="zh-CN" sz="1400" b="0" baseline="30000" dirty="0">
                  <a:latin typeface="Times New Roman" pitchFamily="18" charset="0"/>
                </a:rPr>
                <a:t>11</a:t>
              </a:r>
              <a:r>
                <a:rPr lang="zh-CN" altLang="en-US" sz="1400" b="0" dirty="0">
                  <a:latin typeface="Times New Roman" pitchFamily="18" charset="0"/>
                </a:rPr>
                <a:t>年</a:t>
              </a:r>
              <a:r>
                <a:rPr lang="en-US" altLang="zh-CN" sz="1400" b="0" dirty="0">
                  <a:latin typeface="Times New Roman" pitchFamily="18" charset="0"/>
                </a:rPr>
                <a:t>.</a:t>
              </a:r>
              <a:r>
                <a:rPr lang="zh-CN" altLang="en-US" sz="1400" b="0" dirty="0">
                  <a:latin typeface="Times New Roman" pitchFamily="18" charset="0"/>
                </a:rPr>
                <a:t>一般认为地球的寿命为</a:t>
              </a:r>
              <a:r>
                <a:rPr lang="en-US" altLang="zh-CN" sz="1400" b="0" dirty="0">
                  <a:latin typeface="Times New Roman" pitchFamily="18" charset="0"/>
                </a:rPr>
                <a:t>50</a:t>
              </a:r>
              <a:r>
                <a:rPr lang="zh-CN" altLang="en-US" sz="1400" b="0" dirty="0">
                  <a:latin typeface="Times New Roman" pitchFamily="18" charset="0"/>
                </a:rPr>
                <a:t>亿年</a:t>
              </a:r>
              <a:r>
                <a:rPr lang="en-US" altLang="zh-CN" sz="1400" b="0" dirty="0">
                  <a:latin typeface="Times New Roman" pitchFamily="18" charset="0"/>
                </a:rPr>
                <a:t>(</a:t>
              </a:r>
              <a:r>
                <a:rPr lang="zh-CN" altLang="en-US" sz="1400" b="0" dirty="0">
                  <a:latin typeface="Times New Roman" pitchFamily="18" charset="0"/>
                </a:rPr>
                <a:t>约</a:t>
              </a:r>
              <a:r>
                <a:rPr lang="en-US" altLang="zh-CN" sz="1400" b="0" dirty="0">
                  <a:latin typeface="Times New Roman" pitchFamily="18" charset="0"/>
                </a:rPr>
                <a:t>5*10</a:t>
              </a:r>
              <a:r>
                <a:rPr lang="en-US" altLang="zh-CN" sz="1400" b="0" baseline="30000" dirty="0">
                  <a:latin typeface="Times New Roman" pitchFamily="18" charset="0"/>
                </a:rPr>
                <a:t>9</a:t>
              </a:r>
              <a:r>
                <a:rPr lang="en-US" altLang="zh-CN" sz="1400" b="0" dirty="0">
                  <a:latin typeface="Times New Roman" pitchFamily="18" charset="0"/>
                </a:rPr>
                <a:t>).</a:t>
              </a:r>
            </a:p>
            <a:p>
              <a:r>
                <a:rPr lang="zh-CN" altLang="en-US" sz="1400" b="0" dirty="0">
                  <a:latin typeface="Times New Roman" pitchFamily="18" charset="0"/>
                </a:rPr>
                <a:t>以每秒</a:t>
              </a:r>
              <a:r>
                <a:rPr lang="en-US" altLang="zh-CN" sz="1400" b="0" dirty="0">
                  <a:latin typeface="Times New Roman" pitchFamily="18" charset="0"/>
                </a:rPr>
                <a:t>10</a:t>
              </a:r>
              <a:r>
                <a:rPr lang="zh-CN" altLang="en-US" sz="1400" b="0" dirty="0">
                  <a:latin typeface="Times New Roman" pitchFamily="18" charset="0"/>
                </a:rPr>
                <a:t>亿次的移动速度计算</a:t>
              </a:r>
              <a:r>
                <a:rPr lang="en-US" altLang="zh-CN" sz="1400" b="0" dirty="0">
                  <a:latin typeface="Times New Roman" pitchFamily="18" charset="0"/>
                </a:rPr>
                <a:t>,</a:t>
              </a:r>
              <a:r>
                <a:rPr lang="zh-CN" altLang="en-US" sz="1400" b="0" dirty="0">
                  <a:latin typeface="Times New Roman" pitchFamily="18" charset="0"/>
                </a:rPr>
                <a:t>约需要</a:t>
              </a:r>
              <a:r>
                <a:rPr lang="en-US" altLang="zh-CN" sz="1400" b="0" dirty="0">
                  <a:latin typeface="Times New Roman" pitchFamily="18" charset="0"/>
                </a:rPr>
                <a:t>500</a:t>
              </a:r>
              <a:r>
                <a:rPr lang="zh-CN" altLang="en-US" sz="1400" b="0" dirty="0">
                  <a:latin typeface="Times New Roman" pitchFamily="18" charset="0"/>
                </a:rPr>
                <a:t>年</a:t>
              </a:r>
              <a:r>
                <a:rPr lang="en-US" altLang="zh-CN" sz="1400" b="0" dirty="0"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43020" name="Rectangle 21"/>
          <p:cNvSpPr>
            <a:spLocks noChangeArrowheads="1"/>
          </p:cNvSpPr>
          <p:nvPr/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Arial Narrow" pitchFamily="34" charset="0"/>
              </a:rPr>
              <a:t>问题</a:t>
            </a:r>
            <a:r>
              <a:rPr lang="en-US" altLang="zh-CN" sz="2400">
                <a:solidFill>
                  <a:schemeClr val="tx2"/>
                </a:solidFill>
                <a:latin typeface="Arial Narrow" pitchFamily="34" charset="0"/>
              </a:rPr>
              <a:t>4.3</a:t>
            </a:r>
            <a:r>
              <a:rPr lang="zh-CN" altLang="en-US" sz="2400">
                <a:solidFill>
                  <a:schemeClr val="tx2"/>
                </a:solidFill>
                <a:latin typeface="Arial Narrow" pitchFamily="34" charset="0"/>
              </a:rPr>
              <a:t>： 一个经典递归程序示例：</a:t>
            </a:r>
            <a:r>
              <a:rPr lang="en-US" altLang="zh-CN" sz="2400">
                <a:solidFill>
                  <a:schemeClr val="tx2"/>
                </a:solidFill>
                <a:latin typeface="Arial Narrow" pitchFamily="34" charset="0"/>
              </a:rPr>
              <a:t>hanoi</a:t>
            </a:r>
            <a:r>
              <a:rPr lang="zh-CN" altLang="en-US" sz="2400">
                <a:solidFill>
                  <a:schemeClr val="tx2"/>
                </a:solidFill>
                <a:latin typeface="Arial Narrow" pitchFamily="34" charset="0"/>
              </a:rPr>
              <a:t>（汉诺塔）游戏*</a:t>
            </a:r>
          </a:p>
        </p:txBody>
      </p:sp>
      <p:sp>
        <p:nvSpPr>
          <p:cNvPr id="170006" name="Rectangle 22"/>
          <p:cNvSpPr>
            <a:spLocks noChangeArrowheads="1"/>
          </p:cNvSpPr>
          <p:nvPr/>
        </p:nvSpPr>
        <p:spPr bwMode="auto">
          <a:xfrm>
            <a:off x="7380288" y="4292600"/>
            <a:ext cx="838200" cy="228600"/>
          </a:xfrm>
          <a:prstGeom prst="rect">
            <a:avLst/>
          </a:prstGeom>
          <a:solidFill>
            <a:srgbClr val="0080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7" name="Rectangle 23"/>
          <p:cNvSpPr>
            <a:spLocks noChangeArrowheads="1"/>
          </p:cNvSpPr>
          <p:nvPr/>
        </p:nvSpPr>
        <p:spPr bwMode="auto">
          <a:xfrm>
            <a:off x="5219700" y="4292600"/>
            <a:ext cx="1143000" cy="228600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8" name="Rectangle 24"/>
          <p:cNvSpPr>
            <a:spLocks noChangeArrowheads="1"/>
          </p:cNvSpPr>
          <p:nvPr/>
        </p:nvSpPr>
        <p:spPr bwMode="auto">
          <a:xfrm>
            <a:off x="5364163" y="4076700"/>
            <a:ext cx="838200" cy="228600"/>
          </a:xfrm>
          <a:prstGeom prst="rect">
            <a:avLst/>
          </a:prstGeom>
          <a:solidFill>
            <a:srgbClr val="0080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9" name="Rectangle 25"/>
          <p:cNvSpPr>
            <a:spLocks noChangeArrowheads="1"/>
          </p:cNvSpPr>
          <p:nvPr/>
        </p:nvSpPr>
        <p:spPr bwMode="auto">
          <a:xfrm>
            <a:off x="7092950" y="4292600"/>
            <a:ext cx="1447800" cy="2286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10" name="Rectangle 26"/>
          <p:cNvSpPr>
            <a:spLocks noChangeArrowheads="1"/>
          </p:cNvSpPr>
          <p:nvPr/>
        </p:nvSpPr>
        <p:spPr bwMode="auto">
          <a:xfrm>
            <a:off x="3419475" y="4221163"/>
            <a:ext cx="838200" cy="300037"/>
          </a:xfrm>
          <a:prstGeom prst="rect">
            <a:avLst/>
          </a:prstGeom>
          <a:solidFill>
            <a:srgbClr val="0080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11" name="Rectangle 27"/>
          <p:cNvSpPr>
            <a:spLocks noChangeArrowheads="1"/>
          </p:cNvSpPr>
          <p:nvPr/>
        </p:nvSpPr>
        <p:spPr bwMode="auto">
          <a:xfrm>
            <a:off x="7235825" y="4076700"/>
            <a:ext cx="1143000" cy="228600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12" name="Rectangle 28"/>
          <p:cNvSpPr>
            <a:spLocks noChangeArrowheads="1"/>
          </p:cNvSpPr>
          <p:nvPr/>
        </p:nvSpPr>
        <p:spPr bwMode="auto">
          <a:xfrm>
            <a:off x="7380288" y="3789363"/>
            <a:ext cx="838200" cy="300037"/>
          </a:xfrm>
          <a:prstGeom prst="rect">
            <a:avLst/>
          </a:prstGeom>
          <a:solidFill>
            <a:srgbClr val="0080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71938" y="1000125"/>
            <a:ext cx="5072062" cy="2554288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该游戏是印度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Brahama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寺庙僧侣们的一项工作。传说在开创世界之初，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Brahama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寺庙拥有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根钻石的柱子，其中一根柱子上有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个金子做的盘子。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个盘子从下至上按由大到小的顺序叠放。僧侣的工作是把这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个盘子从第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根柱子移动到第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根柱子，移动规则为：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每次只能移动一个盘子；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移动的盘子必须放在其中的一根柱子上；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大盘子在移动过程中不能放在小盘子上。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>
              <a:defRPr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僧侣们被告知一旦他们把所有的盘子从第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根柱子上移动到第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根柱子上，整个世界也就末日到了。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69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69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69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69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69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69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69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69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69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69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69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699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9" grpId="0" animBg="1"/>
      <p:bldP spid="169999" grpId="1" animBg="1"/>
      <p:bldP spid="170000" grpId="0" animBg="1"/>
      <p:bldP spid="170000" grpId="1" animBg="1"/>
      <p:bldP spid="170001" grpId="0" animBg="1"/>
      <p:bldP spid="170001" grpId="1" animBg="1"/>
      <p:bldP spid="170006" grpId="0" animBg="1"/>
      <p:bldP spid="170006" grpId="1" animBg="1"/>
      <p:bldP spid="170007" grpId="0" animBg="1"/>
      <p:bldP spid="170007" grpId="1" animBg="1"/>
      <p:bldP spid="170008" grpId="0" animBg="1"/>
      <p:bldP spid="170008" grpId="1" animBg="1"/>
      <p:bldP spid="170009" grpId="0" animBg="1"/>
      <p:bldP spid="170010" grpId="0" animBg="1"/>
      <p:bldP spid="170010" grpId="1" animBg="1"/>
      <p:bldP spid="170011" grpId="0" animBg="1"/>
      <p:bldP spid="170012" grpId="0" animBg="1"/>
      <p:bldP spid="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4403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DE1171-128F-402E-A81A-032FA9BA5967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4.4</a:t>
            </a:r>
            <a:r>
              <a:rPr lang="zh-CN" altLang="en-US">
                <a:ea typeface="宋体" pitchFamily="2" charset="-122"/>
              </a:rPr>
              <a:t>：生成全排列数*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196975"/>
            <a:ext cx="7265988" cy="49688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zh-CN" sz="1000">
                <a:ea typeface="宋体" pitchFamily="2" charset="-122"/>
              </a:rPr>
              <a:t>        </a:t>
            </a:r>
            <a:r>
              <a:rPr lang="en-US" altLang="zh-CN" sz="1200">
                <a:ea typeface="宋体" pitchFamily="2" charset="-122"/>
              </a:rPr>
              <a:t>【</a:t>
            </a:r>
            <a:r>
              <a:rPr lang="zh-CN" altLang="en-US" sz="1200">
                <a:ea typeface="宋体" pitchFamily="2" charset="-122"/>
              </a:rPr>
              <a:t>问题描述</a:t>
            </a:r>
            <a:r>
              <a:rPr lang="en-US" altLang="zh-CN" sz="1200">
                <a:ea typeface="宋体" pitchFamily="2" charset="-122"/>
              </a:rPr>
              <a:t>】</a:t>
            </a:r>
            <a:r>
              <a:rPr lang="zh-CN" altLang="en-US" sz="1200">
                <a:ea typeface="宋体" pitchFamily="2" charset="-122"/>
              </a:rPr>
              <a:t>输入整数</a:t>
            </a:r>
            <a:r>
              <a:rPr lang="en-US" altLang="zh-CN" sz="1200">
                <a:ea typeface="宋体" pitchFamily="2" charset="-122"/>
              </a:rPr>
              <a:t>N( 1 &lt;= N &lt;= 10 )</a:t>
            </a:r>
            <a:r>
              <a:rPr lang="zh-CN" altLang="en-US" sz="1200">
                <a:ea typeface="宋体" pitchFamily="2" charset="-122"/>
              </a:rPr>
              <a:t>，生成从</a:t>
            </a:r>
            <a:r>
              <a:rPr lang="en-US" altLang="zh-CN" sz="1200">
                <a:ea typeface="宋体" pitchFamily="2" charset="-122"/>
              </a:rPr>
              <a:t>1~N</a:t>
            </a:r>
            <a:r>
              <a:rPr lang="zh-CN" altLang="en-US" sz="1200">
                <a:ea typeface="宋体" pitchFamily="2" charset="-122"/>
              </a:rPr>
              <a:t>所有整数的全排列。 </a:t>
            </a:r>
            <a:br>
              <a:rPr lang="zh-CN" altLang="en-US" sz="1200">
                <a:ea typeface="宋体" pitchFamily="2" charset="-122"/>
              </a:rPr>
            </a:br>
            <a:r>
              <a:rPr lang="en-US" altLang="zh-CN" sz="1200">
                <a:ea typeface="宋体" pitchFamily="2" charset="-122"/>
              </a:rPr>
              <a:t>【</a:t>
            </a:r>
            <a:r>
              <a:rPr lang="zh-CN" altLang="en-US" sz="1200">
                <a:ea typeface="宋体" pitchFamily="2" charset="-122"/>
              </a:rPr>
              <a:t>输入形式</a:t>
            </a:r>
            <a:r>
              <a:rPr lang="en-US" altLang="zh-CN" sz="1200">
                <a:ea typeface="宋体" pitchFamily="2" charset="-122"/>
              </a:rPr>
              <a:t>】</a:t>
            </a:r>
            <a:r>
              <a:rPr lang="zh-CN" altLang="en-US" sz="1200" b="0">
                <a:ea typeface="宋体" pitchFamily="2" charset="-122"/>
              </a:rPr>
              <a:t>输入整数</a:t>
            </a:r>
            <a:r>
              <a:rPr lang="en-US" altLang="zh-CN" sz="1200" b="0">
                <a:ea typeface="宋体" pitchFamily="2" charset="-122"/>
              </a:rPr>
              <a:t>N</a:t>
            </a:r>
            <a:r>
              <a:rPr lang="zh-CN" altLang="en-US" sz="1200" b="0">
                <a:ea typeface="宋体" pitchFamily="2" charset="-122"/>
              </a:rPr>
              <a:t>。</a:t>
            </a:r>
            <a:br>
              <a:rPr lang="zh-CN" altLang="en-US" sz="1200" b="0">
                <a:ea typeface="宋体" pitchFamily="2" charset="-122"/>
              </a:rPr>
            </a:br>
            <a:r>
              <a:rPr lang="en-US" altLang="zh-CN" sz="1200">
                <a:ea typeface="宋体" pitchFamily="2" charset="-122"/>
              </a:rPr>
              <a:t>【</a:t>
            </a:r>
            <a:r>
              <a:rPr lang="zh-CN" altLang="en-US" sz="1200">
                <a:ea typeface="宋体" pitchFamily="2" charset="-122"/>
              </a:rPr>
              <a:t>输出形式</a:t>
            </a:r>
            <a:r>
              <a:rPr lang="en-US" altLang="zh-CN" sz="1200">
                <a:ea typeface="宋体" pitchFamily="2" charset="-122"/>
              </a:rPr>
              <a:t>】</a:t>
            </a:r>
            <a:r>
              <a:rPr lang="zh-CN" altLang="en-US" sz="1200" b="0">
                <a:ea typeface="宋体" pitchFamily="2" charset="-122"/>
              </a:rPr>
              <a:t>输出有</a:t>
            </a:r>
            <a:r>
              <a:rPr lang="en-US" altLang="zh-CN" sz="1200" b="0">
                <a:ea typeface="宋体" pitchFamily="2" charset="-122"/>
              </a:rPr>
              <a:t>N!</a:t>
            </a:r>
            <a:r>
              <a:rPr lang="zh-CN" altLang="en-US" sz="1200" b="0">
                <a:ea typeface="宋体" pitchFamily="2" charset="-122"/>
              </a:rPr>
              <a:t>行，每行都是从</a:t>
            </a:r>
            <a:r>
              <a:rPr lang="en-US" altLang="zh-CN" sz="1200" b="0">
                <a:ea typeface="宋体" pitchFamily="2" charset="-122"/>
              </a:rPr>
              <a:t>1~N</a:t>
            </a:r>
            <a:r>
              <a:rPr lang="zh-CN" altLang="en-US" sz="1200" b="0">
                <a:ea typeface="宋体" pitchFamily="2" charset="-122"/>
              </a:rPr>
              <a:t>所有整数的一个全排列，各整数之间以空格分隔。各行上的全排列不重复。输出各行遵循“小数优先”原则</a:t>
            </a:r>
            <a:r>
              <a:rPr lang="en-US" altLang="zh-CN" sz="1200" b="0">
                <a:ea typeface="宋体" pitchFamily="2" charset="-122"/>
              </a:rPr>
              <a:t>, </a:t>
            </a:r>
            <a:r>
              <a:rPr lang="zh-CN" altLang="en-US" sz="1200" b="0">
                <a:ea typeface="宋体" pitchFamily="2" charset="-122"/>
              </a:rPr>
              <a:t>在各全排列中，较小的数尽量靠前输出。如果将每行上的输出看成一个数字，则所有输出构成升序数列。具体格式见输出样例。</a:t>
            </a:r>
            <a:br>
              <a:rPr lang="zh-CN" altLang="en-US" sz="1200">
                <a:ea typeface="宋体" pitchFamily="2" charset="-122"/>
              </a:rPr>
            </a:br>
            <a:r>
              <a:rPr lang="en-US" altLang="zh-CN" sz="1200">
                <a:ea typeface="宋体" pitchFamily="2" charset="-122"/>
              </a:rPr>
              <a:t>【</a:t>
            </a:r>
            <a:r>
              <a:rPr lang="zh-CN" altLang="en-US" sz="1200">
                <a:ea typeface="宋体" pitchFamily="2" charset="-122"/>
              </a:rPr>
              <a:t>样例输入</a:t>
            </a:r>
            <a:r>
              <a:rPr lang="en-US" altLang="zh-CN" sz="1200">
                <a:ea typeface="宋体" pitchFamily="2" charset="-122"/>
              </a:rPr>
              <a:t>1】3  </a:t>
            </a:r>
            <a:br>
              <a:rPr lang="en-US" altLang="zh-CN" sz="1200">
                <a:ea typeface="宋体" pitchFamily="2" charset="-122"/>
              </a:rPr>
            </a:br>
            <a:r>
              <a:rPr lang="en-US" altLang="zh-CN" sz="1200">
                <a:ea typeface="宋体" pitchFamily="2" charset="-122"/>
              </a:rPr>
              <a:t>【</a:t>
            </a:r>
            <a:r>
              <a:rPr lang="zh-CN" altLang="en-US" sz="1200">
                <a:ea typeface="宋体" pitchFamily="2" charset="-122"/>
              </a:rPr>
              <a:t>样例输出</a:t>
            </a:r>
            <a:r>
              <a:rPr lang="en-US" altLang="zh-CN" sz="1200">
                <a:ea typeface="宋体" pitchFamily="2" charset="-122"/>
              </a:rPr>
              <a:t>1】</a:t>
            </a:r>
            <a:br>
              <a:rPr lang="en-US" altLang="zh-CN" sz="1200">
                <a:ea typeface="宋体" pitchFamily="2" charset="-122"/>
              </a:rPr>
            </a:br>
            <a:r>
              <a:rPr lang="en-US" altLang="zh-CN" sz="1200" b="0">
                <a:ea typeface="宋体" pitchFamily="2" charset="-122"/>
              </a:rPr>
              <a:t>1 2 3</a:t>
            </a:r>
            <a:br>
              <a:rPr lang="en-US" altLang="zh-CN" sz="1200" b="0">
                <a:ea typeface="宋体" pitchFamily="2" charset="-122"/>
              </a:rPr>
            </a:br>
            <a:r>
              <a:rPr lang="en-US" altLang="zh-CN" sz="1200" b="0">
                <a:ea typeface="宋体" pitchFamily="2" charset="-122"/>
              </a:rPr>
              <a:t>1 3 2</a:t>
            </a:r>
            <a:br>
              <a:rPr lang="en-US" altLang="zh-CN" sz="1200" b="0">
                <a:ea typeface="宋体" pitchFamily="2" charset="-122"/>
              </a:rPr>
            </a:br>
            <a:r>
              <a:rPr lang="en-US" altLang="zh-CN" sz="1200" b="0">
                <a:ea typeface="宋体" pitchFamily="2" charset="-122"/>
              </a:rPr>
              <a:t>2 1 3</a:t>
            </a:r>
            <a:br>
              <a:rPr lang="en-US" altLang="zh-CN" sz="1200" b="0">
                <a:ea typeface="宋体" pitchFamily="2" charset="-122"/>
              </a:rPr>
            </a:br>
            <a:r>
              <a:rPr lang="en-US" altLang="zh-CN" sz="1200" b="0">
                <a:ea typeface="宋体" pitchFamily="2" charset="-122"/>
              </a:rPr>
              <a:t>2 3 1</a:t>
            </a:r>
            <a:br>
              <a:rPr lang="en-US" altLang="zh-CN" sz="1200" b="0">
                <a:ea typeface="宋体" pitchFamily="2" charset="-122"/>
              </a:rPr>
            </a:br>
            <a:r>
              <a:rPr lang="en-US" altLang="zh-CN" sz="1200" b="0">
                <a:ea typeface="宋体" pitchFamily="2" charset="-122"/>
              </a:rPr>
              <a:t>3 1 2</a:t>
            </a:r>
            <a:br>
              <a:rPr lang="en-US" altLang="zh-CN" sz="1200" b="0">
                <a:ea typeface="宋体" pitchFamily="2" charset="-122"/>
              </a:rPr>
            </a:br>
            <a:r>
              <a:rPr lang="en-US" altLang="zh-CN" sz="1200" b="0">
                <a:ea typeface="宋体" pitchFamily="2" charset="-122"/>
              </a:rPr>
              <a:t>3 2 1</a:t>
            </a:r>
            <a:br>
              <a:rPr lang="en-US" altLang="zh-CN" sz="1200" b="0">
                <a:ea typeface="宋体" pitchFamily="2" charset="-122"/>
              </a:rPr>
            </a:br>
            <a:r>
              <a:rPr lang="en-US" altLang="zh-CN" sz="1200">
                <a:ea typeface="宋体" pitchFamily="2" charset="-122"/>
              </a:rPr>
              <a:t>【</a:t>
            </a:r>
            <a:r>
              <a:rPr lang="zh-CN" altLang="en-US" sz="1200">
                <a:ea typeface="宋体" pitchFamily="2" charset="-122"/>
              </a:rPr>
              <a:t>样例说明</a:t>
            </a:r>
            <a:r>
              <a:rPr lang="en-US" altLang="zh-CN" sz="1200">
                <a:ea typeface="宋体" pitchFamily="2" charset="-122"/>
              </a:rPr>
              <a:t>1】</a:t>
            </a:r>
            <a:r>
              <a:rPr lang="zh-CN" altLang="en-US" sz="1200" b="0">
                <a:ea typeface="宋体" pitchFamily="2" charset="-122"/>
              </a:rPr>
              <a:t>输入整数</a:t>
            </a:r>
            <a:r>
              <a:rPr lang="en-US" altLang="zh-CN" sz="1200" b="0">
                <a:ea typeface="宋体" pitchFamily="2" charset="-122"/>
              </a:rPr>
              <a:t>N=3</a:t>
            </a:r>
            <a:r>
              <a:rPr lang="zh-CN" altLang="en-US" sz="1200" b="0">
                <a:ea typeface="宋体" pitchFamily="2" charset="-122"/>
              </a:rPr>
              <a:t>，要求整数</a:t>
            </a:r>
            <a:r>
              <a:rPr lang="en-US" altLang="zh-CN" sz="1200" b="0">
                <a:ea typeface="宋体" pitchFamily="2" charset="-122"/>
              </a:rPr>
              <a:t>1</a:t>
            </a:r>
            <a:r>
              <a:rPr lang="zh-CN" altLang="en-US" sz="1200" b="0">
                <a:ea typeface="宋体" pitchFamily="2" charset="-122"/>
              </a:rPr>
              <a:t>、</a:t>
            </a:r>
            <a:r>
              <a:rPr lang="en-US" altLang="zh-CN" sz="1200" b="0">
                <a:ea typeface="宋体" pitchFamily="2" charset="-122"/>
              </a:rPr>
              <a:t>2</a:t>
            </a:r>
            <a:r>
              <a:rPr lang="zh-CN" altLang="en-US" sz="1200" b="0">
                <a:ea typeface="宋体" pitchFamily="2" charset="-122"/>
              </a:rPr>
              <a:t>、</a:t>
            </a:r>
            <a:r>
              <a:rPr lang="en-US" altLang="zh-CN" sz="1200" b="0">
                <a:ea typeface="宋体" pitchFamily="2" charset="-122"/>
              </a:rPr>
              <a:t>3</a:t>
            </a:r>
            <a:r>
              <a:rPr lang="zh-CN" altLang="en-US" sz="1200" b="0">
                <a:ea typeface="宋体" pitchFamily="2" charset="-122"/>
              </a:rPr>
              <a:t>的所有全排列</a:t>
            </a:r>
            <a:r>
              <a:rPr lang="en-US" altLang="zh-CN" sz="1200" b="0">
                <a:ea typeface="宋体" pitchFamily="2" charset="-122"/>
              </a:rPr>
              <a:t>, </a:t>
            </a:r>
            <a:r>
              <a:rPr lang="zh-CN" altLang="en-US" sz="1200" b="0">
                <a:ea typeface="宋体" pitchFamily="2" charset="-122"/>
              </a:rPr>
              <a:t>共有</a:t>
            </a:r>
            <a:r>
              <a:rPr lang="en-US" altLang="zh-CN" sz="1200" b="0">
                <a:ea typeface="宋体" pitchFamily="2" charset="-122"/>
              </a:rPr>
              <a:t>N!=6</a:t>
            </a:r>
            <a:r>
              <a:rPr lang="zh-CN" altLang="en-US" sz="1200" b="0">
                <a:ea typeface="宋体" pitchFamily="2" charset="-122"/>
              </a:rPr>
              <a:t>行。且先输出</a:t>
            </a:r>
            <a:r>
              <a:rPr lang="en-US" altLang="zh-CN" sz="1200" b="0">
                <a:ea typeface="宋体" pitchFamily="2" charset="-122"/>
              </a:rPr>
              <a:t>1</a:t>
            </a:r>
            <a:r>
              <a:rPr lang="zh-CN" altLang="en-US" sz="1200" b="0">
                <a:ea typeface="宋体" pitchFamily="2" charset="-122"/>
              </a:rPr>
              <a:t>开头的所有排列数，再输出</a:t>
            </a:r>
            <a:r>
              <a:rPr lang="en-US" altLang="zh-CN" sz="1200" b="0">
                <a:ea typeface="宋体" pitchFamily="2" charset="-122"/>
              </a:rPr>
              <a:t>2</a:t>
            </a:r>
            <a:r>
              <a:rPr lang="zh-CN" altLang="en-US" sz="1200" b="0">
                <a:ea typeface="宋体" pitchFamily="2" charset="-122"/>
              </a:rPr>
              <a:t>开头的所有排列数，最后输出</a:t>
            </a:r>
            <a:r>
              <a:rPr lang="en-US" altLang="zh-CN" sz="1200" b="0">
                <a:ea typeface="宋体" pitchFamily="2" charset="-122"/>
              </a:rPr>
              <a:t>3</a:t>
            </a:r>
            <a:r>
              <a:rPr lang="zh-CN" altLang="en-US" sz="1200" b="0">
                <a:ea typeface="宋体" pitchFamily="2" charset="-122"/>
              </a:rPr>
              <a:t>开头的所有排列数。在以</a:t>
            </a:r>
            <a:r>
              <a:rPr lang="en-US" altLang="zh-CN" sz="1200" b="0">
                <a:ea typeface="宋体" pitchFamily="2" charset="-122"/>
              </a:rPr>
              <a:t>1</a:t>
            </a:r>
            <a:r>
              <a:rPr lang="zh-CN" altLang="en-US" sz="1200" b="0">
                <a:ea typeface="宋体" pitchFamily="2" charset="-122"/>
              </a:rPr>
              <a:t>开头的所有全排列中同样遵循此原则。</a:t>
            </a:r>
            <a:br>
              <a:rPr lang="zh-CN" altLang="en-US" sz="1200" b="0">
                <a:ea typeface="宋体" pitchFamily="2" charset="-122"/>
              </a:rPr>
            </a:br>
            <a:r>
              <a:rPr lang="en-US" altLang="zh-CN" sz="1200">
                <a:ea typeface="宋体" pitchFamily="2" charset="-122"/>
              </a:rPr>
              <a:t>【</a:t>
            </a:r>
            <a:r>
              <a:rPr lang="zh-CN" altLang="en-US" sz="1200">
                <a:ea typeface="宋体" pitchFamily="2" charset="-122"/>
              </a:rPr>
              <a:t>样例输入</a:t>
            </a:r>
            <a:r>
              <a:rPr lang="en-US" altLang="zh-CN" sz="1200">
                <a:ea typeface="宋体" pitchFamily="2" charset="-122"/>
              </a:rPr>
              <a:t>2】10 </a:t>
            </a:r>
            <a:br>
              <a:rPr lang="en-US" altLang="zh-CN" sz="1200">
                <a:ea typeface="宋体" pitchFamily="2" charset="-122"/>
              </a:rPr>
            </a:br>
            <a:r>
              <a:rPr lang="en-US" altLang="zh-CN" sz="1200">
                <a:ea typeface="宋体" pitchFamily="2" charset="-122"/>
              </a:rPr>
              <a:t>【</a:t>
            </a:r>
            <a:r>
              <a:rPr lang="zh-CN" altLang="en-US" sz="1200">
                <a:ea typeface="宋体" pitchFamily="2" charset="-122"/>
              </a:rPr>
              <a:t>样例输出</a:t>
            </a:r>
            <a:r>
              <a:rPr lang="en-US" altLang="zh-CN" sz="1200">
                <a:ea typeface="宋体" pitchFamily="2" charset="-122"/>
              </a:rPr>
              <a:t>2】</a:t>
            </a:r>
            <a:br>
              <a:rPr lang="en-US" altLang="zh-CN" sz="1200">
                <a:ea typeface="宋体" pitchFamily="2" charset="-122"/>
              </a:rPr>
            </a:br>
            <a:r>
              <a:rPr lang="en-US" altLang="zh-CN" sz="1200" b="0">
                <a:ea typeface="宋体" pitchFamily="2" charset="-122"/>
              </a:rPr>
              <a:t>1 2 3 4 5 6 7 8 9 10</a:t>
            </a:r>
            <a:br>
              <a:rPr lang="en-US" altLang="zh-CN" sz="1200" b="0">
                <a:ea typeface="宋体" pitchFamily="2" charset="-122"/>
              </a:rPr>
            </a:br>
            <a:r>
              <a:rPr lang="en-US" altLang="zh-CN" sz="1200" b="0">
                <a:ea typeface="宋体" pitchFamily="2" charset="-122"/>
              </a:rPr>
              <a:t>1 2 3 4 5 6 7 8 10 9</a:t>
            </a:r>
            <a:br>
              <a:rPr lang="en-US" altLang="zh-CN" sz="1200" b="0">
                <a:ea typeface="宋体" pitchFamily="2" charset="-122"/>
              </a:rPr>
            </a:br>
            <a:r>
              <a:rPr lang="en-US" altLang="zh-CN" sz="1200" b="0">
                <a:ea typeface="宋体" pitchFamily="2" charset="-122"/>
              </a:rPr>
              <a:t>1 2 3 4 5 6 7 9 8 10</a:t>
            </a:r>
            <a:br>
              <a:rPr lang="en-US" altLang="zh-CN" sz="1200" b="0">
                <a:ea typeface="宋体" pitchFamily="2" charset="-122"/>
              </a:rPr>
            </a:br>
            <a:r>
              <a:rPr lang="en-US" altLang="zh-CN" sz="1200" b="0">
                <a:ea typeface="宋体" pitchFamily="2" charset="-122"/>
              </a:rPr>
              <a:t>1 2 3 4 5 6 7 9 10 8</a:t>
            </a:r>
            <a:br>
              <a:rPr lang="en-US" altLang="zh-CN" sz="1200" b="0">
                <a:ea typeface="宋体" pitchFamily="2" charset="-122"/>
              </a:rPr>
            </a:br>
            <a:r>
              <a:rPr lang="en-US" altLang="zh-CN" sz="1200" b="0">
                <a:ea typeface="宋体" pitchFamily="2" charset="-122"/>
              </a:rPr>
              <a:t>1 2 3 4 5 6 7 10 8 9</a:t>
            </a:r>
            <a:br>
              <a:rPr lang="en-US" altLang="zh-CN" sz="1200" b="0">
                <a:ea typeface="宋体" pitchFamily="2" charset="-122"/>
              </a:rPr>
            </a:br>
            <a:r>
              <a:rPr lang="en-US" altLang="zh-CN" sz="1200" b="0">
                <a:ea typeface="宋体" pitchFamily="2" charset="-122"/>
              </a:rPr>
              <a:t>1 2 3 4 5 6 7 10 9 8</a:t>
            </a:r>
            <a:br>
              <a:rPr lang="en-US" altLang="zh-CN" sz="1200" b="0">
                <a:ea typeface="宋体" pitchFamily="2" charset="-122"/>
              </a:rPr>
            </a:br>
            <a:r>
              <a:rPr lang="en-US" altLang="zh-CN" sz="1200" b="0">
                <a:ea typeface="宋体" pitchFamily="2" charset="-122"/>
              </a:rPr>
              <a:t>……………………</a:t>
            </a:r>
            <a:br>
              <a:rPr lang="en-US" altLang="zh-CN" sz="1200" b="0">
                <a:ea typeface="宋体" pitchFamily="2" charset="-122"/>
              </a:rPr>
            </a:br>
            <a:r>
              <a:rPr lang="en-US" altLang="zh-CN" sz="1200">
                <a:ea typeface="宋体" pitchFamily="2" charset="-122"/>
              </a:rPr>
              <a:t>【</a:t>
            </a:r>
            <a:r>
              <a:rPr lang="zh-CN" altLang="en-US" sz="1200">
                <a:ea typeface="宋体" pitchFamily="2" charset="-122"/>
              </a:rPr>
              <a:t>样例说明</a:t>
            </a:r>
            <a:r>
              <a:rPr lang="en-US" altLang="zh-CN" sz="1200">
                <a:ea typeface="宋体" pitchFamily="2" charset="-122"/>
              </a:rPr>
              <a:t>2】</a:t>
            </a:r>
            <a:r>
              <a:rPr lang="zh-CN" altLang="en-US" sz="1200" b="0">
                <a:ea typeface="宋体" pitchFamily="2" charset="-122"/>
              </a:rPr>
              <a:t>输入整数</a:t>
            </a:r>
            <a:r>
              <a:rPr lang="en-US" altLang="zh-CN" sz="1200" b="0">
                <a:ea typeface="宋体" pitchFamily="2" charset="-122"/>
              </a:rPr>
              <a:t>N=10</a:t>
            </a:r>
            <a:r>
              <a:rPr lang="zh-CN" altLang="en-US" sz="1200" b="0">
                <a:ea typeface="宋体" pitchFamily="2" charset="-122"/>
              </a:rPr>
              <a:t>，要求整数</a:t>
            </a:r>
            <a:r>
              <a:rPr lang="en-US" altLang="zh-CN" sz="1200" b="0">
                <a:ea typeface="宋体" pitchFamily="2" charset="-122"/>
              </a:rPr>
              <a:t>1</a:t>
            </a:r>
            <a:r>
              <a:rPr lang="zh-CN" altLang="en-US" sz="1200" b="0">
                <a:ea typeface="宋体" pitchFamily="2" charset="-122"/>
              </a:rPr>
              <a:t>、</a:t>
            </a:r>
            <a:r>
              <a:rPr lang="en-US" altLang="zh-CN" sz="1200" b="0">
                <a:ea typeface="宋体" pitchFamily="2" charset="-122"/>
              </a:rPr>
              <a:t>2</a:t>
            </a:r>
            <a:r>
              <a:rPr lang="zh-CN" altLang="en-US" sz="1200" b="0">
                <a:ea typeface="宋体" pitchFamily="2" charset="-122"/>
              </a:rPr>
              <a:t>、</a:t>
            </a:r>
            <a:r>
              <a:rPr lang="en-US" altLang="zh-CN" sz="1200" b="0">
                <a:ea typeface="宋体" pitchFamily="2" charset="-122"/>
              </a:rPr>
              <a:t>3</a:t>
            </a:r>
            <a:r>
              <a:rPr lang="zh-CN" altLang="en-US" sz="1200" b="0">
                <a:ea typeface="宋体" pitchFamily="2" charset="-122"/>
              </a:rPr>
              <a:t>、</a:t>
            </a:r>
            <a:r>
              <a:rPr lang="en-US" altLang="zh-CN" sz="1200" b="0">
                <a:ea typeface="宋体" pitchFamily="2" charset="-122"/>
              </a:rPr>
              <a:t>……</a:t>
            </a:r>
            <a:r>
              <a:rPr lang="zh-CN" altLang="en-US" sz="1200" b="0">
                <a:ea typeface="宋体" pitchFamily="2" charset="-122"/>
              </a:rPr>
              <a:t>、</a:t>
            </a:r>
            <a:r>
              <a:rPr lang="en-US" altLang="zh-CN" sz="1200" b="0">
                <a:ea typeface="宋体" pitchFamily="2" charset="-122"/>
              </a:rPr>
              <a:t>10</a:t>
            </a:r>
            <a:r>
              <a:rPr lang="zh-CN" altLang="en-US" sz="1200" b="0">
                <a:ea typeface="宋体" pitchFamily="2" charset="-122"/>
              </a:rPr>
              <a:t>的所有全排列。上例显示了输出的前</a:t>
            </a:r>
            <a:r>
              <a:rPr lang="en-US" altLang="zh-CN" sz="1200" b="0">
                <a:ea typeface="宋体" pitchFamily="2" charset="-122"/>
              </a:rPr>
              <a:t>10</a:t>
            </a:r>
            <a:r>
              <a:rPr lang="zh-CN" altLang="en-US" sz="1200" b="0">
                <a:ea typeface="宋体" pitchFamily="2" charset="-122"/>
              </a:rPr>
              <a:t>行。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4505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42E920-FAE7-4297-8F23-97CE2DAF5918}" type="slidenum">
              <a:rPr lang="en-US" altLang="zh-CN" smtClean="0"/>
              <a:pPr/>
              <a:t>56</a:t>
            </a:fld>
            <a:endParaRPr lang="en-US" altLang="zh-CN" dirty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4.4</a:t>
            </a:r>
            <a:r>
              <a:rPr lang="zh-CN" altLang="en-US">
                <a:ea typeface="宋体" pitchFamily="2" charset="-122"/>
              </a:rPr>
              <a:t>：算法分析*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7105650" cy="4286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dirty="0">
                <a:ea typeface="宋体" pitchFamily="2" charset="-122"/>
              </a:rPr>
              <a:t>对于</a:t>
            </a:r>
            <a:r>
              <a:rPr lang="en-US" altLang="zh-CN" sz="1800" dirty="0">
                <a:ea typeface="宋体" pitchFamily="2" charset="-122"/>
              </a:rPr>
              <a:t>N</a:t>
            </a:r>
            <a:r>
              <a:rPr lang="zh-CN" altLang="en-US" sz="1800" dirty="0">
                <a:ea typeface="宋体" pitchFamily="2" charset="-122"/>
              </a:rPr>
              <a:t>的全排列：</a:t>
            </a:r>
          </a:p>
          <a:p>
            <a:pPr marL="458788" lvl="1" indent="-65088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1800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1800" baseline="-2500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en-US" altLang="zh-CN" sz="1800" dirty="0">
                <a:latin typeface="Arial" charset="0"/>
                <a:ea typeface="楷体_GB2312" pitchFamily="49" charset="-122"/>
              </a:rPr>
              <a:t>…</a:t>
            </a:r>
            <a:r>
              <a:rPr lang="en-US" altLang="zh-CN" sz="1800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1800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1800" dirty="0">
                <a:latin typeface="Arial" charset="0"/>
                <a:ea typeface="楷体_GB2312" pitchFamily="49" charset="-122"/>
              </a:rPr>
              <a:t>…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1800" baseline="-25000" dirty="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marL="458788" lvl="1" indent="-65088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1800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1800" baseline="-25000" dirty="0" err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的值应为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1,2,</a:t>
            </a:r>
            <a:r>
              <a:rPr lang="en-US" altLang="zh-CN" sz="1800" dirty="0">
                <a:latin typeface="Arial" charset="0"/>
                <a:ea typeface="楷体_GB2312" pitchFamily="49" charset="-122"/>
              </a:rPr>
              <a:t>…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,N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数字中不为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1800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1800" baseline="-2500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en-US" altLang="zh-CN" sz="1800" dirty="0">
                <a:latin typeface="Arial" charset="0"/>
                <a:ea typeface="楷体_GB2312" pitchFamily="49" charset="-122"/>
              </a:rPr>
              <a:t>…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1800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的数字，并且应从小到大取值。因此，可设一个数组</a:t>
            </a:r>
            <a:r>
              <a:rPr lang="en-US" altLang="zh-CN" sz="180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 Mark[N]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用来分别标识一个数字是否已被使用。因此，对于</a:t>
            </a:r>
            <a:r>
              <a:rPr lang="zh-CN" altLang="en-US" sz="1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生成</a:t>
            </a:r>
            <a:r>
              <a:rPr lang="en-US" altLang="zh-CN" sz="18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1800" baseline="-250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1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数字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的算法如下：</a:t>
            </a:r>
          </a:p>
          <a:p>
            <a:pPr marL="458788" lvl="1" indent="-65088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If(n==0)	/*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当前排列已生成*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/</a:t>
            </a:r>
          </a:p>
          <a:p>
            <a:pPr marL="895350" lvl="2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输出数字串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1800" baseline="-250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1800" baseline="-25000" dirty="0">
                <a:latin typeface="楷体" pitchFamily="49" charset="-122"/>
                <a:ea typeface="楷体" pitchFamily="49" charset="-122"/>
              </a:rPr>
              <a:t>N-1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…</a:t>
            </a:r>
            <a:r>
              <a:rPr lang="en-US" altLang="zh-CN" sz="1800" dirty="0" err="1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1800" baseline="-25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…M</a:t>
            </a:r>
            <a:r>
              <a:rPr lang="en-US" altLang="zh-CN" sz="18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;</a:t>
            </a:r>
          </a:p>
          <a:p>
            <a:pPr marL="895350" lvl="2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结束；</a:t>
            </a:r>
          </a:p>
          <a:p>
            <a:pPr marL="458788" lvl="1" indent="-65088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for(</a:t>
            </a:r>
            <a:r>
              <a:rPr lang="en-US" altLang="zh-CN" sz="18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=1; </a:t>
            </a:r>
            <a:r>
              <a:rPr lang="en-US" altLang="zh-CN" sz="18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&lt;=N; </a:t>
            </a:r>
            <a:r>
              <a:rPr lang="en-US" altLang="zh-CN" sz="18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++)</a:t>
            </a:r>
          </a:p>
          <a:p>
            <a:pPr marL="895350" lvl="2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If(Mark[</a:t>
            </a:r>
            <a:r>
              <a:rPr lang="en-US" altLang="zh-CN" sz="18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] == 0) /*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表示该数字</a:t>
            </a:r>
            <a:r>
              <a:rPr lang="en-US" altLang="zh-CN" sz="18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未使用*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/</a:t>
            </a:r>
          </a:p>
          <a:p>
            <a:pPr marL="1074738" lvl="3" indent="0">
              <a:lnSpc>
                <a:spcPct val="90000"/>
              </a:lnSpc>
            </a:pP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Mark[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] = 1; /*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数字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将被使用*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/</a:t>
            </a:r>
          </a:p>
          <a:p>
            <a:pPr marL="1074738" lvl="3" indent="0">
              <a:lnSpc>
                <a:spcPct val="90000"/>
              </a:lnSpc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将数字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放到全排列位置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上（即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1600" baseline="-250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1600" baseline="-25000" dirty="0">
                <a:latin typeface="楷体" pitchFamily="49" charset="-122"/>
                <a:ea typeface="楷体" pitchFamily="49" charset="-122"/>
              </a:rPr>
              <a:t>N-1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…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1600" baseline="-25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1600" baseline="-25000" dirty="0" err="1">
                <a:latin typeface="楷体" pitchFamily="49" charset="-122"/>
                <a:ea typeface="楷体" pitchFamily="49" charset="-122"/>
              </a:rPr>
              <a:t>n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）</a:t>
            </a:r>
          </a:p>
          <a:p>
            <a:pPr marL="1074738" lvl="3" indent="0">
              <a:lnSpc>
                <a:spcPct val="90000"/>
              </a:lnSpc>
            </a:pPr>
            <a:r>
              <a:rPr lang="zh-CN" altLang="en-US" sz="1600" b="1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生成</a:t>
            </a:r>
            <a:r>
              <a:rPr lang="en-US" altLang="zh-CN" sz="1600" b="1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1600" b="1" baseline="-2500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n-1</a:t>
            </a:r>
            <a:r>
              <a:rPr lang="en-US" altLang="zh-CN" sz="1600" b="1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b="1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数字；</a:t>
            </a:r>
          </a:p>
          <a:p>
            <a:pPr marL="1074738" lvl="3" indent="0">
              <a:lnSpc>
                <a:spcPct val="90000"/>
              </a:lnSpc>
            </a:pP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Mark[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] = 0; /*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数字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将被释放*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/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5272088" y="3481388"/>
            <a:ext cx="1973262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使用递归方法！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8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8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4813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929A5B-EB64-41C5-B10E-6D2FAD4CC1BD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递归（续）：递归问题总结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>
                <a:ea typeface="宋体" pitchFamily="2" charset="-122"/>
              </a:rPr>
              <a:t>通常包含如下特性的问题适合应用递归方法解决</a:t>
            </a:r>
            <a:r>
              <a:rPr lang="en-US" altLang="zh-CN">
                <a:ea typeface="宋体" pitchFamily="2" charset="-122"/>
              </a:rPr>
              <a:t>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>
                <a:ea typeface="宋体" pitchFamily="2" charset="-122"/>
              </a:rPr>
              <a:t>问题包含一个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或多个</a:t>
            </a:r>
            <a:r>
              <a:rPr lang="en-US" altLang="zh-CN">
                <a:ea typeface="宋体" pitchFamily="2" charset="-122"/>
              </a:rPr>
              <a:t>)</a:t>
            </a:r>
            <a:r>
              <a:rPr lang="zh-CN" altLang="en-US">
                <a:ea typeface="宋体" pitchFamily="2" charset="-122"/>
              </a:rPr>
              <a:t>基本实例，如 </a:t>
            </a:r>
            <a:r>
              <a:rPr lang="en-US" altLang="zh-CN">
                <a:ea typeface="宋体" pitchFamily="2" charset="-122"/>
              </a:rPr>
              <a:t>0! = 1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>
                <a:ea typeface="宋体" pitchFamily="2" charset="-122"/>
              </a:rPr>
              <a:t>问题的解可以简化为包含比当前问题更简单一步的问题的解，并且最终问题解可归结到基本实例，如 </a:t>
            </a:r>
            <a:r>
              <a:rPr lang="en-US" altLang="zh-CN">
                <a:ea typeface="宋体" pitchFamily="2" charset="-122"/>
              </a:rPr>
              <a:t>n! = n*(n-1)!, 0!=1</a:t>
            </a:r>
            <a:r>
              <a:rPr lang="zh-CN" altLang="en-US">
                <a:ea typeface="宋体" pitchFamily="2" charset="-122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664" y="4869160"/>
            <a:ext cx="6192688" cy="101566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提示：</a:t>
            </a:r>
            <a:r>
              <a:rPr lang="zh-CN" altLang="en-US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递归是常用的分析及解决问题方法，在后续课程，如</a:t>
            </a:r>
            <a:r>
              <a:rPr lang="en-US" altLang="zh-CN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数据结构与算法</a:t>
            </a:r>
            <a:r>
              <a:rPr lang="en-US" altLang="zh-CN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中普遍使用。建议同学一定要理解并掌握！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常见问题</a:t>
            </a:r>
          </a:p>
        </p:txBody>
      </p:sp>
      <p:sp>
        <p:nvSpPr>
          <p:cNvPr id="4915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4915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BBABF8-9F7A-4D96-961F-0CD881E3C080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49157" name="TextBox 5"/>
          <p:cNvSpPr txBox="1">
            <a:spLocks noChangeArrowheads="1"/>
          </p:cNvSpPr>
          <p:nvPr/>
        </p:nvSpPr>
        <p:spPr bwMode="auto">
          <a:xfrm>
            <a:off x="1258888" y="1196975"/>
            <a:ext cx="6697662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0"/>
              <a:t>求两整数集的并集，并排序输出</a:t>
            </a:r>
            <a:endParaRPr lang="en-US" altLang="zh-CN" sz="1400" b="0"/>
          </a:p>
          <a:p>
            <a:r>
              <a:rPr lang="en-US" altLang="zh-CN" sz="1400" b="0"/>
              <a:t>#include&lt;stdio.h&gt;</a:t>
            </a:r>
          </a:p>
          <a:p>
            <a:r>
              <a:rPr lang="en-US" altLang="zh-CN" sz="1400" b="0"/>
              <a:t>int main()</a:t>
            </a:r>
          </a:p>
          <a:p>
            <a:r>
              <a:rPr lang="en-US" altLang="zh-CN" sz="1400" b="0"/>
              <a:t>{</a:t>
            </a:r>
          </a:p>
          <a:p>
            <a:r>
              <a:rPr lang="en-US" altLang="zh-CN" sz="1400" b="0"/>
              <a:t>      int a[40],i,j,n1,n2,t;</a:t>
            </a:r>
          </a:p>
          <a:p>
            <a:r>
              <a:rPr lang="en-US" altLang="zh-CN" sz="1400" b="0"/>
              <a:t>     scanf("%d",&amp;n1);</a:t>
            </a:r>
          </a:p>
          <a:p>
            <a:r>
              <a:rPr lang="en-US" altLang="zh-CN" sz="1400" b="0"/>
              <a:t>     for(i=0;i&lt;n1;i++)</a:t>
            </a:r>
          </a:p>
          <a:p>
            <a:r>
              <a:rPr lang="en-US" altLang="zh-CN" sz="1400" b="0"/>
              <a:t>          scanf("%d",&amp;a[i]);</a:t>
            </a:r>
          </a:p>
          <a:p>
            <a:r>
              <a:rPr lang="en-US" altLang="zh-CN" sz="1400" b="0"/>
              <a:t>     scanf("%d",&amp;n2);</a:t>
            </a:r>
          </a:p>
          <a:p>
            <a:r>
              <a:rPr lang="en-US" altLang="zh-CN" sz="1400" b="0"/>
              <a:t>     for(;i&lt;n2+n1;i++)</a:t>
            </a:r>
          </a:p>
          <a:p>
            <a:r>
              <a:rPr lang="en-US" altLang="zh-CN" sz="1400" b="0"/>
              <a:t>         scanf("%d",&amp;a[i]);</a:t>
            </a:r>
          </a:p>
          <a:p>
            <a:r>
              <a:rPr lang="zh-CN" altLang="en-US" sz="1400" b="0"/>
              <a:t>   </a:t>
            </a:r>
            <a:r>
              <a:rPr lang="en-US" altLang="zh-CN" sz="1400" b="0"/>
              <a:t>  for(i=0;i&lt;n1+n2-1;i++)</a:t>
            </a:r>
          </a:p>
          <a:p>
            <a:r>
              <a:rPr lang="en-US" altLang="zh-CN" sz="1400" b="0"/>
              <a:t>         for(j=i+1;j&lt;n1+n2;j++)</a:t>
            </a:r>
          </a:p>
          <a:p>
            <a:r>
              <a:rPr lang="en-US" altLang="zh-CN" sz="1400" b="0"/>
              <a:t>             if(a[i]&lt;a[j]){</a:t>
            </a:r>
          </a:p>
          <a:p>
            <a:r>
              <a:rPr lang="en-US" altLang="zh-CN" sz="1400" b="0"/>
              <a:t>                 t=a[j];</a:t>
            </a:r>
          </a:p>
          <a:p>
            <a:r>
              <a:rPr lang="en-US" altLang="zh-CN" sz="1400" b="0"/>
              <a:t>                a[j]=a[i];</a:t>
            </a:r>
          </a:p>
          <a:p>
            <a:r>
              <a:rPr lang="en-US" altLang="zh-CN" sz="1400" b="0"/>
              <a:t>                a[i]=t;</a:t>
            </a:r>
          </a:p>
          <a:p>
            <a:r>
              <a:rPr lang="zh-CN" altLang="en-US" sz="1400" b="0"/>
              <a:t>             </a:t>
            </a:r>
            <a:r>
              <a:rPr lang="en-US" altLang="zh-CN" sz="1400" b="0"/>
              <a:t>}</a:t>
            </a:r>
          </a:p>
          <a:p>
            <a:r>
              <a:rPr lang="en-US" altLang="zh-CN" sz="1400" b="0"/>
              <a:t>      for(i=0;i&lt;n1+n2;i++)</a:t>
            </a:r>
          </a:p>
          <a:p>
            <a:r>
              <a:rPr lang="en-US" altLang="zh-CN" sz="1400">
                <a:solidFill>
                  <a:srgbClr val="FF0000"/>
                </a:solidFill>
              </a:rPr>
              <a:t>         if(a[i]!=a[i+1])</a:t>
            </a:r>
          </a:p>
          <a:p>
            <a:r>
              <a:rPr lang="en-US" altLang="zh-CN" sz="1400" b="0"/>
              <a:t>              printf("%d ",a[i]);</a:t>
            </a:r>
          </a:p>
          <a:p>
            <a:r>
              <a:rPr lang="en-US" altLang="zh-CN" sz="1400" b="0"/>
              <a:t>     return 0;</a:t>
            </a:r>
          </a:p>
          <a:p>
            <a:r>
              <a:rPr lang="en-US" altLang="zh-CN" sz="1400" b="0"/>
              <a:t>}</a:t>
            </a:r>
          </a:p>
          <a:p>
            <a:endParaRPr lang="zh-CN" altLang="en-US" sz="1400" b="0"/>
          </a:p>
        </p:txBody>
      </p:sp>
      <p:sp>
        <p:nvSpPr>
          <p:cNvPr id="49158" name="TextBox 6"/>
          <p:cNvSpPr txBox="1">
            <a:spLocks noChangeArrowheads="1"/>
          </p:cNvSpPr>
          <p:nvPr/>
        </p:nvSpPr>
        <p:spPr bwMode="auto">
          <a:xfrm>
            <a:off x="4140200" y="1773238"/>
            <a:ext cx="5003800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 b="0">
                <a:solidFill>
                  <a:srgbClr val="0000CC"/>
                </a:solidFill>
              </a:rPr>
              <a:t>错误出在最后的输出上：</a:t>
            </a:r>
          </a:p>
          <a:p>
            <a:r>
              <a:rPr lang="en-US" altLang="zh-CN" sz="1800" b="0">
                <a:solidFill>
                  <a:srgbClr val="0000CC"/>
                </a:solidFill>
              </a:rPr>
              <a:t>for(i=0;i&lt;n1+n2;i++)</a:t>
            </a:r>
          </a:p>
          <a:p>
            <a:r>
              <a:rPr lang="en-US" altLang="zh-CN" sz="1800" b="0">
                <a:solidFill>
                  <a:srgbClr val="0000CC"/>
                </a:solidFill>
              </a:rPr>
              <a:t>      if(a[i]!=a[i+1])</a:t>
            </a:r>
          </a:p>
          <a:p>
            <a:r>
              <a:rPr lang="en-US" altLang="zh-CN" sz="1800" b="0">
                <a:solidFill>
                  <a:srgbClr val="0000CC"/>
                </a:solidFill>
              </a:rPr>
              <a:t>         printf("%d ",a[i]);</a:t>
            </a:r>
          </a:p>
          <a:p>
            <a:r>
              <a:rPr lang="en-US" altLang="zh-CN" sz="1800" b="0">
                <a:solidFill>
                  <a:srgbClr val="0000CC"/>
                </a:solidFill>
              </a:rPr>
              <a:t>  </a:t>
            </a:r>
          </a:p>
          <a:p>
            <a:r>
              <a:rPr lang="zh-CN" altLang="en-US" sz="1800" b="0">
                <a:solidFill>
                  <a:srgbClr val="0000CC"/>
                </a:solidFill>
              </a:rPr>
              <a:t>错误出在</a:t>
            </a:r>
            <a:r>
              <a:rPr lang="en-US" altLang="zh-CN" sz="1800" b="0">
                <a:solidFill>
                  <a:srgbClr val="0000CC"/>
                </a:solidFill>
              </a:rPr>
              <a:t>a[i+1]</a:t>
            </a:r>
            <a:r>
              <a:rPr lang="zh-CN" altLang="en-US" sz="1800" b="0">
                <a:solidFill>
                  <a:srgbClr val="0000CC"/>
                </a:solidFill>
              </a:rPr>
              <a:t>处，数组内有效的元素个数是</a:t>
            </a:r>
            <a:r>
              <a:rPr lang="en-US" altLang="zh-CN" sz="1800" b="0">
                <a:solidFill>
                  <a:srgbClr val="0000CC"/>
                </a:solidFill>
              </a:rPr>
              <a:t>n1 + n2</a:t>
            </a:r>
            <a:r>
              <a:rPr lang="zh-CN" altLang="en-US" sz="1800" b="0">
                <a:solidFill>
                  <a:srgbClr val="0000CC"/>
                </a:solidFill>
              </a:rPr>
              <a:t>，下标最大应该是</a:t>
            </a:r>
            <a:r>
              <a:rPr lang="en-US" altLang="zh-CN" sz="1800" b="0">
                <a:solidFill>
                  <a:srgbClr val="0000CC"/>
                </a:solidFill>
              </a:rPr>
              <a:t>n1 + n2 -1, </a:t>
            </a:r>
            <a:r>
              <a:rPr lang="zh-CN" altLang="en-US" sz="1800" b="0">
                <a:solidFill>
                  <a:srgbClr val="0000CC"/>
                </a:solidFill>
              </a:rPr>
              <a:t>当循环至</a:t>
            </a:r>
            <a:r>
              <a:rPr lang="en-US" altLang="zh-CN" sz="1800" b="0">
                <a:solidFill>
                  <a:srgbClr val="0000CC"/>
                </a:solidFill>
              </a:rPr>
              <a:t>i </a:t>
            </a:r>
            <a:r>
              <a:rPr lang="zh-CN" altLang="en-US" sz="1800" b="0">
                <a:solidFill>
                  <a:srgbClr val="0000CC"/>
                </a:solidFill>
              </a:rPr>
              <a:t>等于 </a:t>
            </a:r>
            <a:r>
              <a:rPr lang="en-US" altLang="zh-CN" sz="1800" b="0">
                <a:solidFill>
                  <a:srgbClr val="0000CC"/>
                </a:solidFill>
              </a:rPr>
              <a:t>n1 + n2 -1</a:t>
            </a:r>
            <a:r>
              <a:rPr lang="zh-CN" altLang="en-US" sz="1800" b="0">
                <a:solidFill>
                  <a:srgbClr val="0000CC"/>
                </a:solidFill>
              </a:rPr>
              <a:t>的时候，</a:t>
            </a:r>
          </a:p>
          <a:p>
            <a:r>
              <a:rPr lang="en-US" altLang="zh-CN" sz="1800" b="0">
                <a:solidFill>
                  <a:srgbClr val="0000CC"/>
                </a:solidFill>
              </a:rPr>
              <a:t>a[ n1 + n2 -1] </a:t>
            </a:r>
            <a:r>
              <a:rPr lang="zh-CN" altLang="en-US" sz="1800" b="0">
                <a:solidFill>
                  <a:srgbClr val="0000CC"/>
                </a:solidFill>
              </a:rPr>
              <a:t>与 </a:t>
            </a:r>
            <a:r>
              <a:rPr lang="en-US" altLang="zh-CN" sz="1800" b="0">
                <a:solidFill>
                  <a:srgbClr val="0000CC"/>
                </a:solidFill>
              </a:rPr>
              <a:t>a[n1 + n2 ]</a:t>
            </a:r>
            <a:r>
              <a:rPr lang="zh-CN" altLang="en-US" sz="1800" b="0">
                <a:solidFill>
                  <a:srgbClr val="0000CC"/>
                </a:solidFill>
              </a:rPr>
              <a:t>比较，而 </a:t>
            </a:r>
            <a:r>
              <a:rPr lang="en-US" altLang="zh-CN" sz="1800" b="0">
                <a:solidFill>
                  <a:srgbClr val="0000CC"/>
                </a:solidFill>
              </a:rPr>
              <a:t>a[n1 + n2 ]</a:t>
            </a:r>
            <a:r>
              <a:rPr lang="zh-CN" altLang="en-US" sz="1800" b="0">
                <a:solidFill>
                  <a:srgbClr val="0000CC"/>
                </a:solidFill>
              </a:rPr>
              <a:t>是个随机值。所以最后一个元素可能打印也可能不打印</a:t>
            </a:r>
          </a:p>
          <a:p>
            <a:endParaRPr lang="zh-CN" altLang="en-US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隶书" pitchFamily="49" charset="-122"/>
                <a:ea typeface="隶书" pitchFamily="49" charset="-122"/>
              </a:rPr>
              <a:t>本讲结束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92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12E23C-A0EE-460E-9FE7-12560BB5BFCA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4.1</a:t>
            </a:r>
            <a:r>
              <a:rPr lang="zh-CN" altLang="en-US">
                <a:ea typeface="宋体" pitchFamily="2" charset="-122"/>
              </a:rPr>
              <a:t>：算法设计（续）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主函数算法如下：</a:t>
            </a:r>
          </a:p>
          <a:p>
            <a:pPr marL="458788" lvl="1" indent="-65088">
              <a:buFont typeface="Wingdings" pitchFamily="2" charset="2"/>
              <a:buNone/>
            </a:pPr>
            <a:endParaRPr lang="zh-CN" altLang="en-US" sz="1600" dirty="0">
              <a:latin typeface="楷体_GB2312" pitchFamily="49" charset="-122"/>
              <a:ea typeface="楷体_GB2312" pitchFamily="49" charset="-122"/>
            </a:endParaRPr>
          </a:p>
          <a:p>
            <a:pPr marL="458788" lvl="1" indent="-65088">
              <a:buFont typeface="Wingdings" pitchFamily="2" charset="2"/>
              <a:buNone/>
            </a:pP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char </a:t>
            </a:r>
            <a:r>
              <a:rPr lang="en-US" altLang="zh-CN" sz="1800" dirty="0" err="1">
                <a:latin typeface="楷体" pitchFamily="49" charset="-122"/>
                <a:ea typeface="楷体" pitchFamily="49" charset="-122"/>
              </a:rPr>
              <a:t>fileanme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[32],s[81],line[1024]; </a:t>
            </a:r>
          </a:p>
          <a:p>
            <a:pPr marL="458788" lvl="1" indent="-65088">
              <a:buFont typeface="Wingdings" pitchFamily="2" charset="2"/>
              <a:buNone/>
            </a:pP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           //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分别用于存储文件名、查找串及文件中一行；</a:t>
            </a:r>
          </a:p>
          <a:p>
            <a:pPr marL="458788" lvl="1" indent="-65088">
              <a:buFont typeface="Wingdings" pitchFamily="2" charset="2"/>
              <a:buNone/>
            </a:pP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read 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文件名和要查找的串到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filename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中；</a:t>
            </a:r>
          </a:p>
          <a:p>
            <a:pPr marL="458788" lvl="1" indent="-65088">
              <a:buFont typeface="Wingdings" pitchFamily="2" charset="2"/>
              <a:buNone/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以读方式打开文件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filename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marL="458788" lvl="1" indent="-65088">
              <a:buFont typeface="Wingdings" pitchFamily="2" charset="2"/>
              <a:buNone/>
            </a:pP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while 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文件中还有内容时读一行到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line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中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if index(line, s) &gt;= 0</a:t>
            </a:r>
          </a:p>
          <a:p>
            <a:pPr lvl="2" indent="0">
              <a:buFont typeface="Wingdings" pitchFamily="2" charset="2"/>
              <a:buNone/>
            </a:pP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输出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line;</a:t>
            </a:r>
          </a:p>
        </p:txBody>
      </p:sp>
      <p:sp>
        <p:nvSpPr>
          <p:cNvPr id="163844" name="AutoShape 4"/>
          <p:cNvSpPr>
            <a:spLocks noChangeArrowheads="1"/>
          </p:cNvSpPr>
          <p:nvPr/>
        </p:nvSpPr>
        <p:spPr bwMode="auto">
          <a:xfrm>
            <a:off x="4787900" y="4365104"/>
            <a:ext cx="4356100" cy="1584325"/>
          </a:xfrm>
          <a:prstGeom prst="wedgeRoundRectCallout">
            <a:avLst>
              <a:gd name="adj1" fmla="val -45175"/>
              <a:gd name="adj2" fmla="val -9220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0" dirty="0"/>
              <a:t>如何从文件中读入一行？</a:t>
            </a:r>
          </a:p>
          <a:p>
            <a:pPr lvl="1"/>
            <a:endParaRPr lang="zh-CN" altLang="en-US" sz="1400" dirty="0">
              <a:solidFill>
                <a:srgbClr val="2B02A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1400" dirty="0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char  *</a:t>
            </a:r>
            <a:r>
              <a:rPr lang="en-US" altLang="zh-CN" sz="1400" dirty="0" err="1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fgets</a:t>
            </a:r>
            <a:r>
              <a:rPr lang="en-US" altLang="zh-CN" sz="1400" dirty="0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(char s[ ], </a:t>
            </a:r>
            <a:r>
              <a:rPr lang="en-US" altLang="zh-CN" sz="1400" dirty="0" err="1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1400" dirty="0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 n, FILE  *</a:t>
            </a:r>
            <a:r>
              <a:rPr lang="en-US" altLang="zh-CN" sz="1400" dirty="0" err="1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en-US" altLang="zh-CN" sz="1400" dirty="0">
                <a:solidFill>
                  <a:srgbClr val="2B02A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1400" b="0" dirty="0" err="1"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上读入一行（不超过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个字符），放入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s 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字符数组中。返回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1400" b="0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400" b="0" dirty="0">
                <a:latin typeface="楷体_GB2312" pitchFamily="49" charset="-122"/>
                <a:ea typeface="楷体_GB2312" pitchFamily="49" charset="-122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3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高级程序设计</a:t>
            </a:r>
          </a:p>
        </p:txBody>
      </p:sp>
      <p:sp>
        <p:nvSpPr>
          <p:cNvPr id="2048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F038D0-8CCD-46DC-B499-D6554080222D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行输入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输出</a:t>
            </a:r>
            <a:r>
              <a:rPr lang="en-US" altLang="zh-CN" dirty="0">
                <a:ea typeface="宋体" pitchFamily="2" charset="-122"/>
              </a:rPr>
              <a:t>*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47800"/>
            <a:ext cx="8496944" cy="4556125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2B02A0"/>
                </a:solidFill>
                <a:ea typeface="宋体" pitchFamily="2" charset="-122"/>
              </a:rPr>
              <a:t>char  *</a:t>
            </a:r>
            <a:r>
              <a:rPr lang="en-US" altLang="zh-CN" sz="2000" b="1" dirty="0" err="1">
                <a:solidFill>
                  <a:srgbClr val="2B02A0"/>
                </a:solidFill>
                <a:ea typeface="宋体" pitchFamily="2" charset="-122"/>
              </a:rPr>
              <a:t>fgets</a:t>
            </a:r>
            <a:r>
              <a:rPr lang="en-US" altLang="zh-CN" sz="2000" b="1" dirty="0">
                <a:solidFill>
                  <a:srgbClr val="2B02A0"/>
                </a:solidFill>
                <a:ea typeface="宋体" pitchFamily="2" charset="-122"/>
              </a:rPr>
              <a:t>(char  s[ ],  </a:t>
            </a:r>
            <a:r>
              <a:rPr lang="en-US" altLang="zh-CN" sz="2000" b="1" dirty="0" err="1">
                <a:solidFill>
                  <a:srgbClr val="2B02A0"/>
                </a:solidFill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rgbClr val="2B02A0"/>
                </a:solidFill>
                <a:ea typeface="宋体" pitchFamily="2" charset="-122"/>
              </a:rPr>
              <a:t>  n,  FILE  *</a:t>
            </a:r>
            <a:r>
              <a:rPr lang="en-US" altLang="zh-CN" sz="2000" b="1" dirty="0" err="1">
                <a:solidFill>
                  <a:srgbClr val="2B02A0"/>
                </a:solidFill>
                <a:ea typeface="宋体" pitchFamily="2" charset="-122"/>
              </a:rPr>
              <a:t>fp</a:t>
            </a:r>
            <a:r>
              <a:rPr lang="en-US" altLang="zh-CN" sz="2000" b="1" dirty="0">
                <a:solidFill>
                  <a:srgbClr val="2B02A0"/>
                </a:solidFill>
                <a:ea typeface="宋体" pitchFamily="2" charset="-122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从文件</a:t>
            </a:r>
            <a:r>
              <a:rPr lang="en-US" altLang="zh-CN" sz="2000" dirty="0" err="1">
                <a:ea typeface="宋体" pitchFamily="2" charset="-122"/>
              </a:rPr>
              <a:t>fp</a:t>
            </a:r>
            <a:r>
              <a:rPr lang="zh-CN" altLang="en-US" sz="2000" dirty="0">
                <a:ea typeface="宋体" pitchFamily="2" charset="-122"/>
              </a:rPr>
              <a:t>上最多读入</a:t>
            </a:r>
            <a:r>
              <a:rPr lang="en-US" altLang="zh-CN" sz="2000" dirty="0">
                <a:ea typeface="宋体" pitchFamily="2" charset="-122"/>
              </a:rPr>
              <a:t>n-1</a:t>
            </a:r>
            <a:r>
              <a:rPr lang="zh-CN" altLang="en-US" sz="2000" dirty="0">
                <a:ea typeface="宋体" pitchFamily="2" charset="-122"/>
              </a:rPr>
              <a:t>个字符，放入</a:t>
            </a:r>
            <a:r>
              <a:rPr lang="en-US" altLang="zh-CN" sz="2000" dirty="0">
                <a:ea typeface="宋体" pitchFamily="2" charset="-122"/>
              </a:rPr>
              <a:t>s </a:t>
            </a:r>
            <a:r>
              <a:rPr lang="zh-CN" altLang="en-US" sz="2000" dirty="0">
                <a:ea typeface="宋体" pitchFamily="2" charset="-122"/>
              </a:rPr>
              <a:t>字符数组中。返回</a:t>
            </a:r>
            <a:r>
              <a:rPr lang="en-US" altLang="zh-CN" sz="2000" dirty="0">
                <a:ea typeface="宋体" pitchFamily="2" charset="-122"/>
              </a:rPr>
              <a:t>s</a:t>
            </a:r>
            <a:r>
              <a:rPr lang="zh-CN" altLang="en-US" sz="2000" dirty="0">
                <a:ea typeface="宋体" pitchFamily="2" charset="-122"/>
              </a:rPr>
              <a:t>或</a:t>
            </a:r>
            <a:r>
              <a:rPr lang="en-US" altLang="zh-CN" sz="2000" dirty="0">
                <a:ea typeface="宋体" pitchFamily="2" charset="-122"/>
              </a:rPr>
              <a:t>NULL</a:t>
            </a:r>
            <a:r>
              <a:rPr lang="zh-CN" altLang="en-US" sz="2000" dirty="0">
                <a:ea typeface="宋体" pitchFamily="2" charset="-122"/>
              </a:rPr>
              <a:t>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2B02A0"/>
                </a:solidFill>
                <a:ea typeface="宋体" pitchFamily="2" charset="-122"/>
              </a:rPr>
              <a:t> </a:t>
            </a:r>
            <a:r>
              <a:rPr lang="en-US" altLang="zh-CN" sz="2000" b="1" dirty="0" err="1">
                <a:solidFill>
                  <a:srgbClr val="2B02A0"/>
                </a:solidFill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rgbClr val="2B02A0"/>
                </a:solidFill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rgbClr val="2B02A0"/>
                </a:solidFill>
                <a:ea typeface="宋体" pitchFamily="2" charset="-122"/>
              </a:rPr>
              <a:t>fputs</a:t>
            </a:r>
            <a:r>
              <a:rPr lang="en-US" altLang="zh-CN" sz="2000" b="1" dirty="0">
                <a:solidFill>
                  <a:srgbClr val="2B02A0"/>
                </a:solidFill>
                <a:ea typeface="宋体" pitchFamily="2" charset="-122"/>
              </a:rPr>
              <a:t>( char  s[ ],  FILE  *</a:t>
            </a:r>
            <a:r>
              <a:rPr lang="en-US" altLang="zh-CN" sz="2000" b="1" dirty="0" err="1">
                <a:solidFill>
                  <a:srgbClr val="2B02A0"/>
                </a:solidFill>
                <a:ea typeface="宋体" pitchFamily="2" charset="-122"/>
              </a:rPr>
              <a:t>fp</a:t>
            </a:r>
            <a:r>
              <a:rPr lang="en-US" altLang="zh-CN" sz="2000" b="1" dirty="0">
                <a:solidFill>
                  <a:srgbClr val="2B02A0"/>
                </a:solidFill>
                <a:ea typeface="宋体" pitchFamily="2" charset="-122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把字符串</a:t>
            </a:r>
            <a:r>
              <a:rPr lang="en-US" altLang="zh-CN" sz="2000" dirty="0">
                <a:ea typeface="宋体" pitchFamily="2" charset="-122"/>
              </a:rPr>
              <a:t>s</a:t>
            </a:r>
            <a:r>
              <a:rPr lang="zh-CN" altLang="en-US" sz="2000" dirty="0">
                <a:ea typeface="宋体" pitchFamily="2" charset="-122"/>
              </a:rPr>
              <a:t>（不一定含</a:t>
            </a:r>
            <a:r>
              <a:rPr lang="en-US" altLang="zh-CN" sz="2000" dirty="0">
                <a:ea typeface="宋体" pitchFamily="2" charset="-122"/>
              </a:rPr>
              <a:t>\n</a:t>
            </a:r>
            <a:r>
              <a:rPr lang="zh-CN" altLang="en-US" sz="2000" dirty="0">
                <a:ea typeface="宋体" pitchFamily="2" charset="-122"/>
              </a:rPr>
              <a:t>）写入文件</a:t>
            </a:r>
            <a:r>
              <a:rPr lang="en-US" altLang="zh-CN" sz="2000" dirty="0" err="1">
                <a:ea typeface="宋体" pitchFamily="2" charset="-122"/>
              </a:rPr>
              <a:t>fp</a:t>
            </a:r>
            <a:r>
              <a:rPr lang="zh-CN" altLang="en-US" sz="2000" dirty="0">
                <a:ea typeface="宋体" pitchFamily="2" charset="-122"/>
              </a:rPr>
              <a:t>中。返回非负数或</a:t>
            </a:r>
            <a:r>
              <a:rPr lang="en-US" altLang="zh-CN" sz="2000" dirty="0">
                <a:ea typeface="宋体" pitchFamily="2" charset="-122"/>
              </a:rPr>
              <a:t>EOF</a:t>
            </a:r>
            <a:r>
              <a:rPr lang="zh-CN" altLang="en-US" sz="2000" dirty="0">
                <a:ea typeface="宋体" pitchFamily="2" charset="-122"/>
              </a:rPr>
              <a:t>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 </a:t>
            </a:r>
          </a:p>
          <a:p>
            <a:pPr lvl="1"/>
            <a:r>
              <a:rPr lang="zh-CN" altLang="en-US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fgets</a:t>
            </a:r>
            <a:r>
              <a:rPr lang="zh-CN" altLang="en-US" sz="2000" dirty="0">
                <a:ea typeface="宋体" pitchFamily="2" charset="-122"/>
              </a:rPr>
              <a:t>在</a:t>
            </a:r>
            <a:r>
              <a:rPr lang="en-US" altLang="zh-CN" sz="2000" dirty="0">
                <a:ea typeface="宋体" pitchFamily="2" charset="-122"/>
              </a:rPr>
              <a:t>s</a:t>
            </a:r>
            <a:r>
              <a:rPr lang="zh-CN" altLang="en-US" sz="2000" dirty="0">
                <a:ea typeface="宋体" pitchFamily="2" charset="-122"/>
              </a:rPr>
              <a:t>最后加换行字符（与</a:t>
            </a:r>
            <a:r>
              <a:rPr lang="en-US" altLang="zh-CN" sz="2000" dirty="0">
                <a:ea typeface="宋体" pitchFamily="2" charset="-122"/>
              </a:rPr>
              <a:t>gets</a:t>
            </a:r>
            <a:r>
              <a:rPr lang="zh-CN" altLang="en-US" sz="2000" dirty="0">
                <a:ea typeface="宋体" pitchFamily="2" charset="-122"/>
              </a:rPr>
              <a:t>不同），即</a:t>
            </a:r>
            <a:r>
              <a:rPr lang="en-US" altLang="zh-CN" sz="2000" dirty="0">
                <a:ea typeface="宋体" pitchFamily="2" charset="-122"/>
              </a:rPr>
              <a:t>’\n’</a:t>
            </a:r>
            <a:r>
              <a:rPr lang="zh-CN" altLang="en-US" sz="2000" dirty="0">
                <a:ea typeface="宋体" pitchFamily="2" charset="-122"/>
              </a:rPr>
              <a:t>作为一行的内容读入；</a:t>
            </a:r>
          </a:p>
          <a:p>
            <a:pPr lvl="1"/>
            <a:r>
              <a:rPr lang="zh-CN" altLang="en-US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fputs</a:t>
            </a:r>
            <a:r>
              <a:rPr lang="zh-CN" altLang="en-US" sz="2000" dirty="0">
                <a:ea typeface="宋体" pitchFamily="2" charset="-122"/>
              </a:rPr>
              <a:t>不在输出后加换行字符（与</a:t>
            </a:r>
            <a:r>
              <a:rPr lang="en-US" altLang="zh-CN" sz="2000" dirty="0">
                <a:ea typeface="宋体" pitchFamily="2" charset="-122"/>
              </a:rPr>
              <a:t>puts</a:t>
            </a:r>
            <a:r>
              <a:rPr lang="zh-CN" altLang="en-US" sz="2000" dirty="0">
                <a:ea typeface="宋体" pitchFamily="2" charset="-122"/>
              </a:rPr>
              <a:t>不同）；</a:t>
            </a:r>
          </a:p>
          <a:p>
            <a:pPr lvl="1"/>
            <a:r>
              <a:rPr lang="zh-CN" altLang="en-US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fgets</a:t>
            </a:r>
            <a:r>
              <a:rPr lang="zh-CN" altLang="en-US" sz="2000" dirty="0">
                <a:ea typeface="宋体" pitchFamily="2" charset="-122"/>
              </a:rPr>
              <a:t>能设置输入字符的最大个数，因此，相比函数</a:t>
            </a:r>
            <a:r>
              <a:rPr lang="en-US" altLang="zh-CN" sz="2000" dirty="0">
                <a:ea typeface="宋体" pitchFamily="2" charset="-122"/>
              </a:rPr>
              <a:t>gets</a:t>
            </a:r>
            <a:r>
              <a:rPr lang="zh-CN" altLang="en-US" sz="2000" dirty="0">
                <a:ea typeface="宋体" pitchFamily="2" charset="-122"/>
              </a:rPr>
              <a:t>，它更安全。</a:t>
            </a:r>
            <a:endParaRPr lang="en-US" altLang="zh-CN" sz="2000" dirty="0">
              <a:ea typeface="宋体" pitchFamily="2" charset="-122"/>
            </a:endParaRPr>
          </a:p>
          <a:p>
            <a:pPr lvl="1"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itchFamily="49" charset="-122"/>
                <a:ea typeface="楷体" pitchFamily="49" charset="-122"/>
              </a:rPr>
              <a:t>注：某些编译器提示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itchFamily="49" charset="-122"/>
                <a:ea typeface="楷体" pitchFamily="49" charset="-122"/>
              </a:rPr>
              <a:t>gets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itchFamily="49" charset="-122"/>
                <a:ea typeface="楷体" pitchFamily="49" charset="-122"/>
              </a:rPr>
              <a:t>是一个不安全的函数。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5661248"/>
            <a:ext cx="6552728" cy="40011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建议：</a:t>
            </a:r>
            <a:r>
              <a:rPr lang="zh-CN" altLang="en-US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在调用</a:t>
            </a:r>
            <a:r>
              <a:rPr lang="en-US" altLang="zh-CN" b="0" dirty="0" err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fgets</a:t>
            </a:r>
            <a:r>
              <a:rPr lang="zh-CN" altLang="en-US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时，</a:t>
            </a:r>
            <a:r>
              <a:rPr lang="en-US" altLang="zh-CN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的值通常为字符串</a:t>
            </a:r>
            <a:r>
              <a:rPr lang="en-US" altLang="zh-CN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的长度！</a:t>
            </a:r>
            <a:endParaRPr lang="zh-CN" altLang="en-US" dirty="0">
              <a:solidFill>
                <a:srgbClr val="0000CC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371B00-D07F-4F81-92BF-EF0D5C303608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4.1</a:t>
            </a:r>
            <a:r>
              <a:rPr lang="zh-CN" altLang="en-US">
                <a:ea typeface="宋体" pitchFamily="2" charset="-122"/>
              </a:rPr>
              <a:t>：代码实现</a:t>
            </a:r>
          </a:p>
        </p:txBody>
      </p:sp>
      <p:sp>
        <p:nvSpPr>
          <p:cNvPr id="160771" name="Text Box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196975"/>
            <a:ext cx="3698875" cy="5040313"/>
          </a:xfrm>
          <a:noFill/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#include &lt;</a:t>
            </a:r>
            <a:r>
              <a:rPr lang="en-US" altLang="zh-CN" sz="1400" b="0" dirty="0" err="1">
                <a:ea typeface="宋体" pitchFamily="2" charset="-122"/>
              </a:rPr>
              <a:t>stdio.h</a:t>
            </a:r>
            <a:r>
              <a:rPr lang="en-US" altLang="zh-CN" sz="1400" b="0" dirty="0">
                <a:ea typeface="宋体" pitchFamily="2" charset="-122"/>
              </a:rPr>
              <a:t>&gt;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#define MAXLINE  1024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index(char s[ ], char t[ ]);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 err="1">
                <a:ea typeface="宋体" pitchFamily="2" charset="-122"/>
              </a:rPr>
              <a:t>int</a:t>
            </a:r>
            <a:r>
              <a:rPr lang="en-US" altLang="zh-CN" sz="1400" b="0" dirty="0">
                <a:ea typeface="宋体" pitchFamily="2" charset="-122"/>
              </a:rPr>
              <a:t> main( 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  char filename[64], s[81], line[MAXLINE];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  FILE *</a:t>
            </a:r>
            <a:r>
              <a:rPr lang="en-US" altLang="zh-CN" sz="1400" b="0" dirty="0" err="1">
                <a:ea typeface="宋体" pitchFamily="2" charset="-122"/>
              </a:rPr>
              <a:t>fp</a:t>
            </a:r>
            <a:r>
              <a:rPr lang="en-US" altLang="zh-CN" sz="1400" b="0" dirty="0">
                <a:ea typeface="宋体" pitchFamily="2" charset="-122"/>
              </a:rPr>
              <a:t>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</a:t>
            </a:r>
            <a:r>
              <a:rPr lang="en-US" altLang="zh-CN" sz="1400" b="0" dirty="0" err="1">
                <a:ea typeface="宋体" pitchFamily="2" charset="-122"/>
              </a:rPr>
              <a:t>scanf</a:t>
            </a:r>
            <a:r>
              <a:rPr lang="en-US" altLang="zh-CN" sz="1400" b="0" dirty="0">
                <a:ea typeface="宋体" pitchFamily="2" charset="-122"/>
              </a:rPr>
              <a:t>("%s", filename);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</a:t>
            </a:r>
            <a:r>
              <a:rPr lang="en-US" altLang="zh-CN" sz="1400" b="0" dirty="0" err="1">
                <a:ea typeface="宋体" pitchFamily="2" charset="-122"/>
              </a:rPr>
              <a:t>scanf</a:t>
            </a:r>
            <a:r>
              <a:rPr lang="en-US" altLang="zh-CN" sz="1400" b="0" dirty="0">
                <a:ea typeface="宋体" pitchFamily="2" charset="-122"/>
              </a:rPr>
              <a:t>("%s", s);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if((</a:t>
            </a:r>
            <a:r>
              <a:rPr lang="en-US" altLang="zh-CN" sz="1400" b="0" dirty="0" err="1">
                <a:ea typeface="宋体" pitchFamily="2" charset="-122"/>
              </a:rPr>
              <a:t>fp</a:t>
            </a:r>
            <a:r>
              <a:rPr lang="en-US" altLang="zh-CN" sz="1400" b="0" dirty="0">
                <a:ea typeface="宋体" pitchFamily="2" charset="-122"/>
              </a:rPr>
              <a:t> = </a:t>
            </a:r>
            <a:r>
              <a:rPr lang="en-US" altLang="zh-CN" sz="1400" b="0" dirty="0" err="1">
                <a:ea typeface="宋体" pitchFamily="2" charset="-122"/>
              </a:rPr>
              <a:t>fopen</a:t>
            </a:r>
            <a:r>
              <a:rPr lang="en-US" altLang="zh-CN" sz="1400" b="0" dirty="0">
                <a:ea typeface="宋体" pitchFamily="2" charset="-122"/>
              </a:rPr>
              <a:t>(filename, "r")) == NULL){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      </a:t>
            </a:r>
            <a:r>
              <a:rPr lang="en-US" altLang="zh-CN" sz="1400" b="0" dirty="0" err="1">
                <a:ea typeface="宋体" pitchFamily="2" charset="-122"/>
              </a:rPr>
              <a:t>printf</a:t>
            </a:r>
            <a:r>
              <a:rPr lang="en-US" altLang="zh-CN" sz="1400" b="0" dirty="0">
                <a:ea typeface="宋体" pitchFamily="2" charset="-122"/>
              </a:rPr>
              <a:t>("Can't open file %s!\n", filename);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      return 1;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	while(</a:t>
            </a:r>
            <a:r>
              <a:rPr lang="en-US" altLang="zh-CN" sz="1400" b="0" dirty="0" err="1">
                <a:ea typeface="宋体" pitchFamily="2" charset="-122"/>
              </a:rPr>
              <a:t>fgets</a:t>
            </a:r>
            <a:r>
              <a:rPr lang="en-US" altLang="zh-CN" sz="1400" b="0" dirty="0">
                <a:ea typeface="宋体" pitchFamily="2" charset="-122"/>
              </a:rPr>
              <a:t>(line, MAXLINE-1, </a:t>
            </a:r>
            <a:r>
              <a:rPr lang="en-US" altLang="zh-CN" sz="1400" b="0" dirty="0" err="1">
                <a:ea typeface="宋体" pitchFamily="2" charset="-122"/>
              </a:rPr>
              <a:t>fp</a:t>
            </a:r>
            <a:r>
              <a:rPr lang="en-US" altLang="zh-CN" sz="1400" b="0" dirty="0">
                <a:ea typeface="宋体" pitchFamily="2" charset="-122"/>
              </a:rPr>
              <a:t>) != NULL)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       if(index(line, s) &gt;= 0)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           </a:t>
            </a:r>
            <a:r>
              <a:rPr lang="en-US" altLang="zh-CN" sz="1400" b="0" dirty="0" err="1">
                <a:ea typeface="宋体" pitchFamily="2" charset="-122"/>
              </a:rPr>
              <a:t>printf</a:t>
            </a:r>
            <a:r>
              <a:rPr lang="en-US" altLang="zh-CN" sz="1400" b="0" dirty="0">
                <a:ea typeface="宋体" pitchFamily="2" charset="-122"/>
              </a:rPr>
              <a:t>("%s", line);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       return 0;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400" b="0" dirty="0">
                <a:ea typeface="宋体" pitchFamily="2" charset="-122"/>
              </a:rPr>
              <a:t>}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4283968" y="1340768"/>
            <a:ext cx="4500562" cy="3495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400" b="0" dirty="0" err="1">
                <a:latin typeface="Times New Roman" pitchFamily="18" charset="0"/>
              </a:rPr>
              <a:t>int</a:t>
            </a:r>
            <a:r>
              <a:rPr lang="en-US" altLang="zh-CN" sz="1400" b="0" dirty="0">
                <a:latin typeface="Times New Roman" pitchFamily="18" charset="0"/>
              </a:rPr>
              <a:t> index(char s[ ], char t[ ])</a:t>
            </a:r>
          </a:p>
          <a:p>
            <a:pPr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{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 err="1">
                <a:latin typeface="Times New Roman" pitchFamily="18" charset="0"/>
              </a:rPr>
              <a:t>int</a:t>
            </a:r>
            <a:r>
              <a:rPr lang="en-US" altLang="zh-CN" sz="1400" b="0" dirty="0">
                <a:latin typeface="Times New Roman" pitchFamily="18" charset="0"/>
              </a:rPr>
              <a:t> 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, j, k;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for(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 =0; s[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] != ‘\0’; 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++){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for(j=</a:t>
            </a:r>
            <a:r>
              <a:rPr lang="en-US" altLang="zh-CN" sz="1400" b="0" dirty="0" err="1">
                <a:latin typeface="Times New Roman" pitchFamily="18" charset="0"/>
              </a:rPr>
              <a:t>i,k</a:t>
            </a:r>
            <a:r>
              <a:rPr lang="en-US" altLang="zh-CN" sz="1400" b="0" dirty="0">
                <a:latin typeface="Times New Roman" pitchFamily="18" charset="0"/>
              </a:rPr>
              <a:t>=0;t[k]!=‘\0’&amp;&amp;s[j]==t[k]; j++,k++)</a:t>
            </a:r>
          </a:p>
          <a:p>
            <a:pPr lvl="3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;</a:t>
            </a:r>
          </a:p>
          <a:p>
            <a:pPr lvl="2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if(t[k] == ‘\0’)</a:t>
            </a:r>
          </a:p>
          <a:p>
            <a:pPr lvl="3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return ( </a:t>
            </a:r>
            <a:r>
              <a:rPr lang="en-US" altLang="zh-CN" sz="1400" b="0" dirty="0" err="1">
                <a:latin typeface="Times New Roman" pitchFamily="18" charset="0"/>
              </a:rPr>
              <a:t>i</a:t>
            </a:r>
            <a:r>
              <a:rPr lang="en-US" altLang="zh-CN" sz="1400" b="0" dirty="0">
                <a:latin typeface="Times New Roman" pitchFamily="18" charset="0"/>
              </a:rPr>
              <a:t>);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}</a:t>
            </a:r>
          </a:p>
          <a:p>
            <a:pPr lvl="1"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return ( -1);</a:t>
            </a:r>
          </a:p>
          <a:p>
            <a:pPr algn="just">
              <a:spcBef>
                <a:spcPct val="50000"/>
              </a:spcBef>
            </a:pPr>
            <a:r>
              <a:rPr lang="en-US" altLang="zh-CN" sz="1400" b="0" dirty="0">
                <a:latin typeface="Times New Roman" pitchFamily="18" charset="0"/>
              </a:rPr>
              <a:t>}</a:t>
            </a:r>
          </a:p>
        </p:txBody>
      </p:sp>
      <p:sp>
        <p:nvSpPr>
          <p:cNvPr id="160774" name="AutoShape 6"/>
          <p:cNvSpPr>
            <a:spLocks noChangeArrowheads="1"/>
          </p:cNvSpPr>
          <p:nvPr/>
        </p:nvSpPr>
        <p:spPr bwMode="auto">
          <a:xfrm>
            <a:off x="2123728" y="0"/>
            <a:ext cx="2881312" cy="1196752"/>
          </a:xfrm>
          <a:prstGeom prst="wedgeRoundRectCallout">
            <a:avLst>
              <a:gd name="adj1" fmla="val -42754"/>
              <a:gd name="adj2" fmla="val 20411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0" dirty="0"/>
              <a:t>使用</a:t>
            </a:r>
            <a:r>
              <a:rPr lang="en-US" altLang="zh-CN" sz="1400" b="0" dirty="0" err="1"/>
              <a:t>scanf</a:t>
            </a:r>
            <a:r>
              <a:rPr lang="zh-CN" altLang="en-US" sz="1400" b="0" dirty="0"/>
              <a:t>的缺点是不能输入带空格的字符串。可换成</a:t>
            </a:r>
          </a:p>
          <a:p>
            <a:r>
              <a:rPr lang="en-US" altLang="zh-CN" sz="1400" b="0" dirty="0">
                <a:solidFill>
                  <a:srgbClr val="0000CC"/>
                </a:solidFill>
              </a:rPr>
              <a:t>gets(s);</a:t>
            </a:r>
          </a:p>
          <a:p>
            <a:r>
              <a:rPr lang="zh-CN" altLang="en-US" sz="1400" b="0" dirty="0"/>
              <a:t>来实现查找带空格的字符串（即查找一个句子）。</a:t>
            </a:r>
          </a:p>
        </p:txBody>
      </p:sp>
      <p:sp>
        <p:nvSpPr>
          <p:cNvPr id="160776" name="AutoShape 8"/>
          <p:cNvSpPr>
            <a:spLocks noChangeArrowheads="1"/>
          </p:cNvSpPr>
          <p:nvPr/>
        </p:nvSpPr>
        <p:spPr bwMode="auto">
          <a:xfrm>
            <a:off x="3347864" y="5013176"/>
            <a:ext cx="2881313" cy="1008063"/>
          </a:xfrm>
          <a:prstGeom prst="wedgeRoundRectCallout">
            <a:avLst>
              <a:gd name="adj1" fmla="val -48788"/>
              <a:gd name="adj2" fmla="val -16336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0"/>
              <a:t>由于打开一个文件操作可能失败</a:t>
            </a:r>
            <a:r>
              <a:rPr lang="en-US" altLang="zh-CN" sz="1400" b="0"/>
              <a:t>(</a:t>
            </a:r>
            <a:r>
              <a:rPr lang="zh-CN" altLang="en-US" sz="1400" b="0"/>
              <a:t>如打开一个读文件不存在</a:t>
            </a:r>
            <a:r>
              <a:rPr lang="en-US" altLang="zh-CN" sz="1400" b="0"/>
              <a:t>)</a:t>
            </a:r>
            <a:r>
              <a:rPr lang="zh-CN" altLang="en-US" sz="1400" b="0"/>
              <a:t>，因此，好的风格应判断</a:t>
            </a:r>
            <a:r>
              <a:rPr lang="en-US" altLang="zh-CN" sz="1400" b="0"/>
              <a:t>fopen</a:t>
            </a:r>
            <a:r>
              <a:rPr lang="zh-CN" altLang="en-US" sz="1400" b="0"/>
              <a:t>函数的返回值，进行错误处理。</a:t>
            </a:r>
          </a:p>
        </p:txBody>
      </p:sp>
      <p:sp>
        <p:nvSpPr>
          <p:cNvPr id="160777" name="AutoShape 9"/>
          <p:cNvSpPr>
            <a:spLocks noChangeArrowheads="1"/>
          </p:cNvSpPr>
          <p:nvPr/>
        </p:nvSpPr>
        <p:spPr bwMode="auto">
          <a:xfrm>
            <a:off x="6156176" y="4437062"/>
            <a:ext cx="2987824" cy="1656234"/>
          </a:xfrm>
          <a:prstGeom prst="wedgeRoundRectCallout">
            <a:avLst>
              <a:gd name="adj1" fmla="val -41294"/>
              <a:gd name="adj2" fmla="val -109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1400" b="0" dirty="0"/>
              <a:t>注意：前面循环结束时有两种情况：</a:t>
            </a:r>
            <a:endParaRPr lang="en-US" altLang="zh-CN" sz="1400" b="0" dirty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400" b="0" dirty="0"/>
              <a:t>找到相应子串，即</a:t>
            </a:r>
            <a:r>
              <a:rPr lang="en-US" altLang="zh-CN" sz="1400" b="0" dirty="0"/>
              <a:t>t[k]==‘\0’</a:t>
            </a:r>
            <a:r>
              <a:rPr lang="zh-CN" altLang="en-US" sz="1400" b="0" dirty="0"/>
              <a:t>为真</a:t>
            </a:r>
            <a:endParaRPr lang="en-US" altLang="zh-CN" sz="1400" b="0" dirty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400" b="0" dirty="0"/>
              <a:t>没有找到，即</a:t>
            </a:r>
            <a:r>
              <a:rPr lang="en-US" altLang="zh-CN" sz="1400" b="0" dirty="0"/>
              <a:t>s[j] != t[k]</a:t>
            </a:r>
          </a:p>
          <a:p>
            <a:pPr>
              <a:defRPr/>
            </a:pPr>
            <a:r>
              <a:rPr lang="zh-CN" altLang="en-US" sz="1400" b="0" dirty="0"/>
              <a:t>因此要依据</a:t>
            </a:r>
            <a:r>
              <a:rPr lang="en-US" altLang="zh-CN" sz="1400" b="0" dirty="0"/>
              <a:t>t[k]==‘\0’</a:t>
            </a:r>
            <a:r>
              <a:rPr lang="zh-CN" altLang="en-US" sz="1400" b="0" dirty="0"/>
              <a:t>来判断查找是否成功。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979712" y="6137275"/>
            <a:ext cx="2881312" cy="720725"/>
          </a:xfrm>
          <a:prstGeom prst="wedgeRoundRectCallout">
            <a:avLst>
              <a:gd name="adj1" fmla="val -20198"/>
              <a:gd name="adj2" fmla="val -1876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0"/>
              <a:t>读到文件结束时</a:t>
            </a:r>
            <a:r>
              <a:rPr lang="en-US" altLang="zh-CN" sz="1400" b="0"/>
              <a:t>fgets</a:t>
            </a:r>
            <a:r>
              <a:rPr lang="zh-CN" altLang="en-US" sz="1400" b="0"/>
              <a:t>返回</a:t>
            </a:r>
            <a:r>
              <a:rPr lang="en-US" altLang="zh-CN" sz="1400" b="0"/>
              <a:t>NULL</a:t>
            </a:r>
            <a:r>
              <a:rPr lang="zh-CN" altLang="en-US" sz="1400" b="0"/>
              <a:t>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0"/>
            <a:ext cx="3995936" cy="1323439"/>
          </a:xfrm>
          <a:prstGeom prst="rect">
            <a:avLst/>
          </a:prstGeom>
          <a:solidFill>
            <a:srgbClr val="A6D86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风格建议：</a:t>
            </a:r>
            <a:r>
              <a:rPr lang="zh-CN" altLang="en-US" sz="1600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600" b="0" dirty="0" err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fopen</a:t>
            </a:r>
            <a:r>
              <a:rPr lang="zh-CN" altLang="en-US" sz="1600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时应判断其返回值！</a:t>
            </a:r>
            <a:endParaRPr lang="en-US" altLang="zh-CN" sz="1600" dirty="0">
              <a:solidFill>
                <a:srgbClr val="0000CC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if((</a:t>
            </a:r>
            <a:r>
              <a:rPr lang="en-US" altLang="zh-CN" sz="1600" b="0" dirty="0" err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fp</a:t>
            </a:r>
            <a:r>
              <a:rPr lang="en-US" altLang="zh-CN" sz="1600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1600" b="0" dirty="0" err="1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fopen</a:t>
            </a:r>
            <a:r>
              <a:rPr lang="en-US" altLang="zh-CN" sz="1600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(…))==NULL){</a:t>
            </a:r>
          </a:p>
          <a:p>
            <a:r>
              <a:rPr lang="en-US" altLang="zh-CN" sz="1600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1600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打印错误信息；</a:t>
            </a:r>
            <a:endParaRPr lang="en-US" altLang="zh-CN" sz="1600" b="0" dirty="0">
              <a:solidFill>
                <a:srgbClr val="0000CC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    return </a:t>
            </a:r>
            <a:r>
              <a:rPr lang="zh-CN" altLang="en-US" sz="1600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错误码</a:t>
            </a:r>
            <a:r>
              <a:rPr lang="en-US" altLang="zh-CN" sz="1600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;</a:t>
            </a:r>
          </a:p>
          <a:p>
            <a:r>
              <a:rPr lang="en-US" altLang="zh-CN" sz="1600" b="0" dirty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}</a:t>
            </a:r>
            <a:endParaRPr lang="zh-CN" altLang="en-US" sz="1600" b="0" dirty="0">
              <a:solidFill>
                <a:srgbClr val="0000CC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0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0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0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0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10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10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4" grpId="0" animBg="1"/>
      <p:bldP spid="160776" grpId="0" animBg="1"/>
      <p:bldP spid="160777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第四讲：程序设计方法-模块化与算法设计</a:t>
            </a:r>
          </a:p>
        </p:txBody>
      </p:sp>
      <p:sp>
        <p:nvSpPr>
          <p:cNvPr id="1126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08B1FE-8BD7-4073-8065-4443D1FEFF2A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问题</a:t>
            </a:r>
            <a:r>
              <a:rPr lang="en-US" altLang="zh-CN">
                <a:ea typeface="宋体" pitchFamily="2" charset="-122"/>
              </a:rPr>
              <a:t>4.1</a:t>
            </a:r>
            <a:r>
              <a:rPr lang="zh-CN" altLang="en-US">
                <a:ea typeface="宋体" pitchFamily="2" charset="-122"/>
              </a:rPr>
              <a:t>：测试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1908175" y="1557338"/>
            <a:ext cx="5543550" cy="3902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当要查找的文件为”</a:t>
            </a:r>
            <a:r>
              <a:rPr lang="en-US" altLang="zh-CN" b="0">
                <a:latin typeface="Times New Roman" pitchFamily="18" charset="0"/>
              </a:rPr>
              <a:t>test.txt”,</a:t>
            </a:r>
            <a:r>
              <a:rPr lang="zh-CN" altLang="en-US" b="0">
                <a:latin typeface="Times New Roman" pitchFamily="18" charset="0"/>
              </a:rPr>
              <a:t>查找的串为”</a:t>
            </a:r>
            <a:r>
              <a:rPr lang="en-US" altLang="zh-CN" b="0">
                <a:latin typeface="Times New Roman" pitchFamily="18" charset="0"/>
              </a:rPr>
              <a:t>the”</a:t>
            </a:r>
            <a:r>
              <a:rPr lang="zh-CN" altLang="en-US" b="0">
                <a:latin typeface="Times New Roman" pitchFamily="18" charset="0"/>
              </a:rPr>
              <a:t>，且文件</a:t>
            </a:r>
            <a:r>
              <a:rPr lang="en-US" altLang="zh-CN" b="0">
                <a:latin typeface="Times New Roman" pitchFamily="18" charset="0"/>
              </a:rPr>
              <a:t>test.txt</a:t>
            </a:r>
            <a:r>
              <a:rPr lang="zh-CN" altLang="en-US" b="0">
                <a:latin typeface="Times New Roman" pitchFamily="18" charset="0"/>
              </a:rPr>
              <a:t>中内容为：</a:t>
            </a:r>
          </a:p>
          <a:p>
            <a:pPr lvl="1" algn="just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Now is the time</a:t>
            </a:r>
          </a:p>
          <a:p>
            <a:pPr lvl="1" algn="just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for all good</a:t>
            </a:r>
          </a:p>
          <a:p>
            <a:pPr lvl="1" algn="just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men to come to the aid</a:t>
            </a:r>
          </a:p>
          <a:p>
            <a:pPr lvl="1" algn="just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of their party</a:t>
            </a:r>
          </a:p>
          <a:p>
            <a:pPr algn="just"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则屏幕输出：</a:t>
            </a:r>
          </a:p>
          <a:p>
            <a:pPr lvl="1"/>
            <a:r>
              <a:rPr lang="en-US" altLang="zh-CN" b="0">
                <a:solidFill>
                  <a:srgbClr val="0000CC"/>
                </a:solidFill>
              </a:rPr>
              <a:t>this is</a:t>
            </a:r>
            <a:r>
              <a:rPr lang="en-US" altLang="zh-CN">
                <a:solidFill>
                  <a:srgbClr val="0000CC"/>
                </a:solidFill>
              </a:rPr>
              <a:t> </a:t>
            </a:r>
            <a:r>
              <a:rPr lang="en-US" altLang="zh-CN" b="0" i="1" u="sng">
                <a:solidFill>
                  <a:srgbClr val="0000CC"/>
                </a:solidFill>
              </a:rPr>
              <a:t>the</a:t>
            </a:r>
            <a:r>
              <a:rPr lang="en-US" altLang="zh-CN" b="0">
                <a:solidFill>
                  <a:srgbClr val="0000CC"/>
                </a:solidFill>
              </a:rPr>
              <a:t> time</a:t>
            </a:r>
          </a:p>
          <a:p>
            <a:pPr lvl="1"/>
            <a:r>
              <a:rPr lang="en-US" altLang="zh-CN" b="0">
                <a:solidFill>
                  <a:srgbClr val="0000CC"/>
                </a:solidFill>
              </a:rPr>
              <a:t>men to come to </a:t>
            </a:r>
            <a:r>
              <a:rPr lang="en-US" altLang="zh-CN" b="0" i="1" u="sng">
                <a:solidFill>
                  <a:srgbClr val="0000CC"/>
                </a:solidFill>
              </a:rPr>
              <a:t>the</a:t>
            </a:r>
            <a:r>
              <a:rPr lang="en-US" altLang="zh-CN" b="0">
                <a:solidFill>
                  <a:srgbClr val="0000CC"/>
                </a:solidFill>
              </a:rPr>
              <a:t> aid</a:t>
            </a:r>
          </a:p>
          <a:p>
            <a:pPr lvl="1"/>
            <a:r>
              <a:rPr lang="en-US" altLang="zh-CN" b="0">
                <a:solidFill>
                  <a:srgbClr val="0000CC"/>
                </a:solidFill>
              </a:rPr>
              <a:t>of </a:t>
            </a:r>
            <a:r>
              <a:rPr lang="en-US" altLang="zh-CN" b="0" i="1" u="sng">
                <a:solidFill>
                  <a:srgbClr val="0000CC"/>
                </a:solidFill>
              </a:rPr>
              <a:t>the</a:t>
            </a:r>
            <a:r>
              <a:rPr lang="en-US" altLang="zh-CN" b="0">
                <a:solidFill>
                  <a:srgbClr val="0000CC"/>
                </a:solidFill>
              </a:rPr>
              <a:t>ir party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AA2">
  <a:themeElements>
    <a:clrScheme name="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D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BUAA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UA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BUAA2</Template>
  <TotalTime>19352</TotalTime>
  <Words>7441</Words>
  <Application>Microsoft Office PowerPoint</Application>
  <PresentationFormat>全屏显示(4:3)</PresentationFormat>
  <Paragraphs>1233</Paragraphs>
  <Slides>59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楷体</vt:lpstr>
      <vt:lpstr>楷体_GB2312</vt:lpstr>
      <vt:lpstr>隶书</vt:lpstr>
      <vt:lpstr>宋体</vt:lpstr>
      <vt:lpstr>幼圆</vt:lpstr>
      <vt:lpstr>Arial</vt:lpstr>
      <vt:lpstr>Arial Narrow</vt:lpstr>
      <vt:lpstr>Times New Roman</vt:lpstr>
      <vt:lpstr>Wingdings</vt:lpstr>
      <vt:lpstr>BUAA2</vt:lpstr>
      <vt:lpstr>公式</vt:lpstr>
      <vt:lpstr>数据结构与程序设计 (Data Structure and Programming)</vt:lpstr>
      <vt:lpstr>本章目标</vt:lpstr>
      <vt:lpstr>问题4.1：文本查找</vt:lpstr>
      <vt:lpstr>问题4.1：问题分析</vt:lpstr>
      <vt:lpstr>问题4.1：（字符串查找）算法设计</vt:lpstr>
      <vt:lpstr>问题4.1：算法设计（续）</vt:lpstr>
      <vt:lpstr>行输入/输出*</vt:lpstr>
      <vt:lpstr>问题4.1：代码实现</vt:lpstr>
      <vt:lpstr>问题4.1：测试</vt:lpstr>
      <vt:lpstr>问题4.1：测试（续）</vt:lpstr>
      <vt:lpstr>朴素字符串查找算法性能</vt:lpstr>
      <vt:lpstr>问题4.1：思考1</vt:lpstr>
      <vt:lpstr>问题4.1：函数tolower实现</vt:lpstr>
      <vt:lpstr>预处理指令：define</vt:lpstr>
      <vt:lpstr>常用标准库函数：字符类型判断和转换*</vt:lpstr>
      <vt:lpstr>问题4.1：思考1（代码实现）</vt:lpstr>
      <vt:lpstr>问题4.1：思考2*</vt:lpstr>
      <vt:lpstr>问题4.1：思考3*</vt:lpstr>
      <vt:lpstr>问题4.2</vt:lpstr>
      <vt:lpstr>问题4.2：问题分析</vt:lpstr>
      <vt:lpstr>问题4.2：算法分析</vt:lpstr>
      <vt:lpstr>问题 4.2：算法分析- 选择排序（续）</vt:lpstr>
      <vt:lpstr>问题 4.2：算法分析- 选择排序（续）</vt:lpstr>
      <vt:lpstr>问题 4.2：算法分析- 选择排序（续）</vt:lpstr>
      <vt:lpstr>问题 4.2：算法分析- 选择排序（续）</vt:lpstr>
      <vt:lpstr>问题 4.2：代码实现（排序函数）</vt:lpstr>
      <vt:lpstr>问题 4.2：代码实现（主函数）</vt:lpstr>
      <vt:lpstr>关于函数参数</vt:lpstr>
      <vt:lpstr>关于函数参数（续）</vt:lpstr>
      <vt:lpstr>关于函数参数（续）</vt:lpstr>
      <vt:lpstr>关于函数参数：数组作为函数参数</vt:lpstr>
      <vt:lpstr>关于函数参数：数组作为函数参数</vt:lpstr>
      <vt:lpstr>问题 4.2：测试及常见问题</vt:lpstr>
      <vt:lpstr>问题 4.2：修改主函数</vt:lpstr>
      <vt:lpstr>问题 4.2：另一个常用排序方法</vt:lpstr>
      <vt:lpstr>问题 4.2：另一个常用排序方法（冒泡排序）*</vt:lpstr>
      <vt:lpstr>问题 4.2：另一种方法</vt:lpstr>
      <vt:lpstr>问题 4.2：另一种算法</vt:lpstr>
      <vt:lpstr>问题 4.2：函数insertData算法</vt:lpstr>
      <vt:lpstr>问题 4.2：另一种代码实现</vt:lpstr>
      <vt:lpstr>查找算法（ Search algorithm ）</vt:lpstr>
      <vt:lpstr>折半查找算法（binary search）</vt:lpstr>
      <vt:lpstr>折半查找算法（续）</vt:lpstr>
      <vt:lpstr>折半查找算法（续）</vt:lpstr>
      <vt:lpstr>问题 4.2：另一种代码实现（使用折半查找）</vt:lpstr>
      <vt:lpstr>有关排序</vt:lpstr>
      <vt:lpstr>外部变量</vt:lpstr>
      <vt:lpstr>外部变量说明（extern）</vt:lpstr>
      <vt:lpstr>外部变量说明（extern）（续）</vt:lpstr>
      <vt:lpstr>外部变量说明（extern）（续）*</vt:lpstr>
      <vt:lpstr>递归（Recursion）</vt:lpstr>
      <vt:lpstr>递归（续）</vt:lpstr>
      <vt:lpstr>递归（续）</vt:lpstr>
      <vt:lpstr>PowerPoint 演示文稿</vt:lpstr>
      <vt:lpstr>问题4.4：生成全排列数*</vt:lpstr>
      <vt:lpstr>问题4.4：算法分析*</vt:lpstr>
      <vt:lpstr>递归（续）：递归问题总结</vt:lpstr>
      <vt:lpstr>常见问题</vt:lpstr>
      <vt:lpstr>本讲结束</vt:lpstr>
    </vt:vector>
  </TitlesOfParts>
  <Company>SEI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高级语言程序设计(一) (C Programming)</dc:title>
  <dc:creator>YHH</dc:creator>
  <cp:lastModifiedBy>YHH</cp:lastModifiedBy>
  <cp:revision>383</cp:revision>
  <dcterms:created xsi:type="dcterms:W3CDTF">2005-09-01T10:12:17Z</dcterms:created>
  <dcterms:modified xsi:type="dcterms:W3CDTF">2018-03-06T03:11:59Z</dcterms:modified>
</cp:coreProperties>
</file>