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665" r:id="rId3"/>
    <p:sldId id="666" r:id="rId4"/>
    <p:sldId id="667" r:id="rId5"/>
    <p:sldId id="668" r:id="rId6"/>
    <p:sldId id="670" r:id="rId7"/>
    <p:sldId id="671" r:id="rId8"/>
    <p:sldId id="557" r:id="rId9"/>
    <p:sldId id="672" r:id="rId10"/>
    <p:sldId id="534" r:id="rId11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009999"/>
    <a:srgbClr val="0099CC"/>
    <a:srgbClr val="99CCFF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4692" autoAdjust="0"/>
  </p:normalViewPr>
  <p:slideViewPr>
    <p:cSldViewPr snapToGrid="0">
      <p:cViewPr varScale="1">
        <p:scale>
          <a:sx n="67" d="100"/>
          <a:sy n="67" d="100"/>
        </p:scale>
        <p:origin x="1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第二章谓词逻辑</a:t>
            </a:r>
            <a:endParaRPr lang="zh-CN" altLang="en-US" sz="3600" dirty="0" smtClean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逻辑推论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kern="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 smtClean="0"/>
                  <a:t>例：</a:t>
                </a:r>
                <a:r>
                  <a:rPr lang="pt-BR" altLang="zh-CN" dirty="0" smtClean="0">
                    <a:sym typeface="Symbol" pitchFamily="18" charset="2"/>
                  </a:rPr>
                  <a:t></a:t>
                </a:r>
                <a:r>
                  <a:rPr lang="pt-BR" altLang="zh-CN" dirty="0" smtClean="0"/>
                  <a:t>x(Q(x) 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pt-BR" altLang="zh-CN" dirty="0" smtClean="0"/>
                  <a:t>R(x))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 smtClean="0">
                    <a:sym typeface="Symbol" pitchFamily="18" charset="2"/>
                  </a:rPr>
                  <a:t></a:t>
                </a:r>
                <a:r>
                  <a:rPr lang="pt-BR" altLang="zh-CN" dirty="0" smtClean="0"/>
                  <a:t>xQ(x)</a:t>
                </a:r>
                <a:r>
                  <a:rPr lang="pt-BR" altLang="zh-CN" dirty="0" smtClean="0">
                    <a:sym typeface="Symbol" pitchFamily="18" charset="2"/>
                  </a:rPr>
                  <a:t></a:t>
                </a:r>
                <a:r>
                  <a:rPr lang="pt-BR" altLang="zh-CN" dirty="0" smtClean="0"/>
                  <a:t>xR(x)</a:t>
                </a:r>
                <a:endParaRPr lang="zh-CN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 smtClean="0"/>
                  <a:t>例：</a:t>
                </a:r>
                <a:r>
                  <a:rPr lang="pt-BR" altLang="zh-CN" dirty="0" smtClean="0">
                    <a:sym typeface="Symbol" pitchFamily="18" charset="2"/>
                  </a:rPr>
                  <a:t></a:t>
                </a:r>
                <a:r>
                  <a:rPr lang="pt-BR" altLang="zh-CN" dirty="0" smtClean="0"/>
                  <a:t>x(Q(x)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R(x))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 smtClean="0">
                    <a:sym typeface="Symbol" pitchFamily="18" charset="2"/>
                  </a:rPr>
                  <a:t></a:t>
                </a:r>
                <a:r>
                  <a:rPr lang="pt-BR" altLang="zh-CN" dirty="0" smtClean="0"/>
                  <a:t>xQ(x)</a:t>
                </a:r>
                <a:r>
                  <a:rPr lang="pt-BR" altLang="zh-CN" dirty="0" smtClean="0">
                    <a:sym typeface="Symbol" pitchFamily="18" charset="2"/>
                  </a:rPr>
                  <a:t></a:t>
                </a:r>
                <a:r>
                  <a:rPr lang="pt-BR" altLang="zh-CN" dirty="0" smtClean="0"/>
                  <a:t>xR(x)</a:t>
                </a:r>
                <a:endParaRPr lang="zh-CN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 smtClean="0"/>
                  <a:t>例：</a:t>
                </a:r>
                <a:r>
                  <a:rPr lang="pt-BR" altLang="zh-CN" dirty="0" smtClean="0">
                    <a:sym typeface="Symbol" pitchFamily="18" charset="2"/>
                  </a:rPr>
                  <a:t></a:t>
                </a:r>
                <a:r>
                  <a:rPr lang="pt-BR" altLang="zh-CN" dirty="0" smtClean="0"/>
                  <a:t>xQ(x) </a:t>
                </a:r>
                <a:r>
                  <a:rPr lang="pt-BR" altLang="zh-CN" dirty="0" smtClean="0">
                    <a:sym typeface="Symbol" pitchFamily="18" charset="2"/>
                  </a:rPr>
                  <a:t></a:t>
                </a:r>
                <a:r>
                  <a:rPr lang="pt-BR" altLang="zh-CN" dirty="0" smtClean="0"/>
                  <a:t>xR(x)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 smtClean="0">
                    <a:sym typeface="Symbol" pitchFamily="18" charset="2"/>
                  </a:rPr>
                  <a:t></a:t>
                </a:r>
                <a:r>
                  <a:rPr lang="pt-BR" altLang="zh-CN" dirty="0" smtClean="0"/>
                  <a:t>x(Q(x)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pt-BR" altLang="zh-CN" dirty="0" smtClean="0"/>
                  <a:t>R(x))</a:t>
                </a:r>
                <a:endParaRPr lang="zh-CN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860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可满足性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定义：设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是公式集合，若解释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中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的每个公式，则称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，若有解释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，则称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是可满足的，否则称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是不可满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</a:t>
                </a:r>
                <a:r>
                  <a:rPr lang="zh-CN" altLang="en-US" sz="2800" dirty="0" smtClean="0"/>
                  <a:t>足的。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定理：若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altLang="zh-CN" sz="2800" dirty="0" smtClean="0"/>
                  <a:t>={A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,…,A</a:t>
                </a:r>
                <a:r>
                  <a:rPr lang="en-US" altLang="zh-CN" sz="2800" baseline="-25000" dirty="0" smtClean="0"/>
                  <a:t>n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是可满足的</a:t>
                </a:r>
                <a:r>
                  <a:rPr lang="zh-CN" altLang="en-US" sz="2800" dirty="0" smtClean="0"/>
                  <a:t>，当且仅当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</a:t>
                </a:r>
                <a:r>
                  <a:rPr lang="en-US" altLang="zh-CN" sz="2800" dirty="0" smtClean="0"/>
                  <a:t>  </a:t>
                </a:r>
                <a:r>
                  <a:rPr lang="zh-CN" altLang="en-US" sz="2800" dirty="0" smtClean="0"/>
                  <a:t>公式</a:t>
                </a:r>
                <a:r>
                  <a:rPr lang="en-US" altLang="zh-CN" sz="2800" dirty="0" smtClean="0"/>
                  <a:t>A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 smtClean="0"/>
                  <a:t>…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 smtClean="0"/>
                  <a:t>A</a:t>
                </a:r>
                <a:r>
                  <a:rPr lang="en-US" altLang="zh-CN" sz="2800" baseline="-25000" dirty="0" smtClean="0"/>
                  <a:t>n</a:t>
                </a:r>
                <a:r>
                  <a:rPr lang="zh-CN" altLang="en-US" sz="2800" dirty="0" smtClean="0"/>
                  <a:t>是可满足的。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58523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逻辑推论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定义：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是公式集合，若满足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的每个解释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中赋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都满足公式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，则称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的逻辑推论，记为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，否则记为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altLang="zh-CN" sz="2800" dirty="0"/>
                  <a:t>={A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记为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Symbol" panose="05050102010706020507" pitchFamily="18" charset="2"/>
                  </a:rPr>
                  <a:t>     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 </a:t>
                </a:r>
                <a:r>
                  <a:rPr lang="zh-CN" altLang="en-US" sz="2800" dirty="0" smtClean="0"/>
                  <a:t>记为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74327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永真式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定理：设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是公式，则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当且仅当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是永真式</a:t>
                </a: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9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定理：设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smtClean="0"/>
                  <a:t>A</a:t>
                </a:r>
                <a:r>
                  <a:rPr lang="en-US" altLang="zh-CN" sz="2800" baseline="-25000" dirty="0" smtClean="0"/>
                  <a:t>n</a:t>
                </a:r>
                <a:r>
                  <a:rPr lang="zh-CN" altLang="en-US" sz="2800" dirty="0" smtClean="0"/>
                  <a:t>是公式，则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,…,A</a:t>
                </a:r>
                <a:r>
                  <a:rPr lang="en-US" altLang="zh-CN" sz="2800" baseline="-25000" dirty="0"/>
                  <a:t>n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当且仅当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A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 smtClean="0"/>
                  <a:t>…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</a:t>
                </a:r>
                <a:r>
                  <a:rPr lang="en-US" altLang="zh-CN" sz="2800" dirty="0" smtClean="0"/>
                  <a:t>A</a:t>
                </a:r>
                <a:r>
                  <a:rPr lang="en-US" altLang="zh-CN" sz="2800" baseline="-25000" dirty="0" smtClean="0"/>
                  <a:t>n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例：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是一阶语言公式，则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x(A∨B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x(A∨B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是永真式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1051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例：设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是任意公式，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是变元，且</a:t>
                </a:r>
                <a:r>
                  <a:rPr lang="en-US" altLang="zh-CN" sz="2800" dirty="0" smtClean="0"/>
                  <a:t>y</a:t>
                </a:r>
                <a:r>
                  <a:rPr lang="zh-CN" altLang="en-US" sz="2800" dirty="0" smtClean="0"/>
                  <a:t>对于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中的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是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可代入的，则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xA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y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88050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添加量词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定理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是一阶语言公式，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是变元，且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不是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 smtClean="0"/>
                  <a:t>中任一公式的自由变元，若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A </a:t>
                </a:r>
                <a:r>
                  <a:rPr lang="zh-CN" altLang="en-US" sz="2800" dirty="0" smtClean="0"/>
                  <a:t>则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err="1" smtClean="0"/>
                  <a:t>A</a:t>
                </a:r>
                <a:r>
                  <a:rPr lang="zh-CN" altLang="en-US" sz="2800" dirty="0" smtClean="0"/>
                  <a:t>。</a:t>
                </a:r>
                <a:r>
                  <a:rPr lang="en-US" altLang="zh-CN" sz="2800" dirty="0" smtClean="0"/>
                  <a:t> 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sz="2600" dirty="0" smtClean="0"/>
                  <a:t>证明：</a:t>
                </a:r>
                <a:r>
                  <a:rPr lang="zh-CN" altLang="zh-CN" sz="2600" dirty="0" smtClean="0"/>
                  <a:t>设</a:t>
                </a:r>
                <a:r>
                  <a:rPr lang="zh-CN" altLang="zh-CN" sz="2600" dirty="0"/>
                  <a:t>Γ</a:t>
                </a:r>
                <a:r>
                  <a:rPr lang="pt-BR" altLang="zh-CN" sz="2600" dirty="0" smtClean="0"/>
                  <a:t>={</a:t>
                </a:r>
                <a:r>
                  <a:rPr lang="zh-CN" altLang="pt-BR" sz="2600" dirty="0" smtClean="0"/>
                  <a:t>Ａ</a:t>
                </a:r>
                <a:r>
                  <a:rPr lang="pt-BR" altLang="zh-CN" sz="2600" baseline="-25000" dirty="0" smtClean="0"/>
                  <a:t>1</a:t>
                </a:r>
                <a:r>
                  <a:rPr lang="pt-BR" altLang="zh-CN" sz="2600" dirty="0" smtClean="0"/>
                  <a:t>,...,</a:t>
                </a:r>
                <a:r>
                  <a:rPr lang="zh-CN" altLang="pt-BR" sz="2600" dirty="0" smtClean="0"/>
                  <a:t>Ａ</a:t>
                </a:r>
                <a:r>
                  <a:rPr lang="pt-BR" altLang="zh-CN" sz="2600" baseline="-25000" dirty="0" smtClean="0"/>
                  <a:t>n</a:t>
                </a:r>
                <a:r>
                  <a:rPr lang="pt-BR" altLang="zh-CN" sz="2600" dirty="0"/>
                  <a:t>}</a:t>
                </a:r>
                <a:endParaRPr lang="zh-CN" altLang="zh-CN" sz="2600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zh-CN" sz="2600" dirty="0"/>
                  <a:t>因为Γ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sz="2600" dirty="0" smtClean="0"/>
                  <a:t>Ａ</a:t>
                </a:r>
                <a:r>
                  <a:rPr lang="zh-CN" altLang="zh-CN" sz="2600" dirty="0" smtClean="0"/>
                  <a:t>，所以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 smtClean="0">
                    <a:sym typeface="Symbol" pitchFamily="18" charset="2"/>
                  </a:rPr>
                  <a:t>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n</a:t>
                </a:r>
                <a:r>
                  <a:rPr lang="pt-BR" altLang="zh-CN" sz="2600" dirty="0" smtClean="0">
                    <a:sym typeface="Symbol" pitchFamily="18" charset="2"/>
                  </a:rPr>
                  <a:t></a:t>
                </a:r>
                <a:r>
                  <a:rPr lang="zh-CN" altLang="pt-BR" sz="2600" dirty="0" smtClean="0"/>
                  <a:t>Ａ</a:t>
                </a:r>
                <a:r>
                  <a:rPr lang="zh-CN" altLang="zh-CN" sz="2600" dirty="0" smtClean="0"/>
                  <a:t>是</a:t>
                </a:r>
                <a:r>
                  <a:rPr lang="zh-CN" altLang="zh-CN" sz="2600" dirty="0"/>
                  <a:t>永真式。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/>
                  <a:t>x</a:t>
                </a:r>
                <a:r>
                  <a:rPr lang="pt-BR" altLang="zh-CN" sz="2600" dirty="0" smtClean="0"/>
                  <a:t>(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 smtClean="0">
                    <a:sym typeface="Symbol" pitchFamily="18" charset="2"/>
                  </a:rPr>
                  <a:t>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n</a:t>
                </a:r>
                <a:r>
                  <a:rPr lang="pt-BR" altLang="zh-CN" sz="2600" dirty="0" smtClean="0">
                    <a:sym typeface="Symbol" pitchFamily="18" charset="2"/>
                  </a:rPr>
                  <a:t></a:t>
                </a:r>
                <a:r>
                  <a:rPr lang="zh-CN" altLang="pt-BR" sz="2600" dirty="0" smtClean="0"/>
                  <a:t>Ａ</a:t>
                </a:r>
                <a:r>
                  <a:rPr lang="pt-BR" altLang="zh-CN" sz="2600" dirty="0" smtClean="0"/>
                  <a:t>)</a:t>
                </a:r>
                <a:r>
                  <a:rPr lang="zh-CN" altLang="zh-CN" sz="2600" dirty="0"/>
                  <a:t>是永真式。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zh-CN" sz="2600" dirty="0"/>
                  <a:t>因为</a:t>
                </a:r>
                <a:r>
                  <a:rPr lang="pt-BR" altLang="zh-CN" sz="2600" dirty="0"/>
                  <a:t>x</a:t>
                </a:r>
                <a:r>
                  <a:rPr lang="zh-CN" altLang="zh-CN" sz="2600" dirty="0"/>
                  <a:t>不是Γ中任意公式的自由变元</a:t>
                </a:r>
                <a:r>
                  <a:rPr lang="zh-CN" altLang="zh-CN" sz="2600" dirty="0" smtClean="0"/>
                  <a:t>，</a:t>
                </a:r>
                <a:endParaRPr lang="en-US" altLang="zh-CN" sz="2600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pt-BR" altLang="zh-CN" sz="2600" dirty="0" smtClean="0">
                    <a:sym typeface="Symbol" pitchFamily="18" charset="2"/>
                  </a:rPr>
                  <a:t></a:t>
                </a:r>
                <a:r>
                  <a:rPr lang="pt-BR" altLang="zh-CN" sz="2600" dirty="0"/>
                  <a:t>x</a:t>
                </a:r>
                <a:r>
                  <a:rPr lang="pt-BR" altLang="zh-CN" sz="2600" dirty="0" smtClean="0"/>
                  <a:t>(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 smtClean="0">
                    <a:sym typeface="Symbol" pitchFamily="18" charset="2"/>
                  </a:rPr>
                  <a:t>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n</a:t>
                </a:r>
                <a:r>
                  <a:rPr lang="pt-BR" altLang="zh-CN" sz="2600" dirty="0" smtClean="0">
                    <a:sym typeface="Symbol" pitchFamily="18" charset="2"/>
                  </a:rPr>
                  <a:t></a:t>
                </a:r>
                <a:r>
                  <a:rPr lang="zh-CN" altLang="pt-BR" sz="2600" dirty="0" smtClean="0"/>
                  <a:t>Ａ</a:t>
                </a:r>
                <a:r>
                  <a:rPr lang="pt-BR" altLang="zh-CN" sz="2600" dirty="0" smtClean="0"/>
                  <a:t>) </a:t>
                </a:r>
                <a:r>
                  <a:rPr lang="pt-BR" altLang="zh-CN" sz="2600" dirty="0">
                    <a:sym typeface="Symbol" pitchFamily="18" charset="2"/>
                  </a:rPr>
                  <a:t></a:t>
                </a:r>
                <a:r>
                  <a:rPr lang="pt-BR" altLang="zh-CN" sz="2600" dirty="0"/>
                  <a:t> 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 smtClean="0">
                    <a:sym typeface="Symbol" pitchFamily="18" charset="2"/>
                  </a:rPr>
                  <a:t>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</a:t>
                </a:r>
                <a:r>
                  <a:rPr lang="pt-BR" altLang="zh-CN" sz="2600" dirty="0"/>
                  <a:t>x </a:t>
                </a:r>
                <a:r>
                  <a:rPr lang="zh-CN" altLang="pt-BR" sz="2600" dirty="0" smtClean="0"/>
                  <a:t>Ａ</a:t>
                </a:r>
                <a:endParaRPr lang="zh-CN" altLang="zh-CN" sz="2600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1</a:t>
                </a:r>
                <a:r>
                  <a:rPr lang="pt-BR" altLang="zh-CN" sz="2600" dirty="0">
                    <a:sym typeface="Symbol" pitchFamily="18" charset="2"/>
                  </a:rPr>
                  <a:t></a:t>
                </a:r>
                <a:r>
                  <a:rPr lang="de-DE" altLang="zh-CN" sz="2600" dirty="0"/>
                  <a:t>...</a:t>
                </a:r>
                <a:r>
                  <a:rPr lang="pt-BR" altLang="zh-CN" sz="2600" dirty="0" smtClean="0">
                    <a:sym typeface="Symbol" pitchFamily="18" charset="2"/>
                  </a:rPr>
                  <a:t>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n</a:t>
                </a:r>
                <a:r>
                  <a:rPr lang="pt-BR" altLang="zh-CN" sz="2600" dirty="0">
                    <a:sym typeface="Symbol" pitchFamily="18" charset="2"/>
                  </a:rPr>
                  <a:t></a:t>
                </a:r>
                <a:r>
                  <a:rPr lang="pt-BR" altLang="zh-CN" sz="2600" dirty="0"/>
                  <a:t>x </a:t>
                </a:r>
                <a:r>
                  <a:rPr lang="zh-CN" altLang="pt-BR" sz="2600" dirty="0" smtClean="0"/>
                  <a:t>Ａ</a:t>
                </a:r>
                <a:r>
                  <a:rPr lang="zh-CN" altLang="zh-CN" sz="2600" dirty="0" smtClean="0"/>
                  <a:t>是</a:t>
                </a:r>
                <a:r>
                  <a:rPr lang="zh-CN" altLang="zh-CN" sz="2600" dirty="0"/>
                  <a:t>永真式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1</a:t>
                </a:r>
                <a:r>
                  <a:rPr lang="de-DE" altLang="zh-CN" sz="2600" dirty="0" smtClean="0"/>
                  <a:t>,...,</a:t>
                </a:r>
                <a:r>
                  <a:rPr lang="zh-CN" altLang="de-DE" sz="2600" dirty="0" smtClean="0"/>
                  <a:t>Ａ</a:t>
                </a:r>
                <a:r>
                  <a:rPr lang="de-DE" altLang="zh-CN" sz="2600" baseline="-25000" dirty="0" smtClean="0"/>
                  <a:t>n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 smtClean="0"/>
                  <a:t>x</a:t>
                </a:r>
                <a:r>
                  <a:rPr lang="zh-CN" altLang="pt-BR" sz="2600" dirty="0" smtClean="0"/>
                  <a:t>Ａ</a:t>
                </a:r>
                <a:r>
                  <a:rPr lang="zh-CN" altLang="zh-CN" sz="2600" dirty="0" smtClean="0"/>
                  <a:t>，</a:t>
                </a:r>
                <a:r>
                  <a:rPr lang="zh-CN" altLang="zh-CN" sz="2600" dirty="0"/>
                  <a:t>即Γ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600" dirty="0">
                    <a:sym typeface="Symbol" pitchFamily="18" charset="2"/>
                  </a:rPr>
                  <a:t></a:t>
                </a:r>
                <a:r>
                  <a:rPr lang="pt-BR" altLang="zh-CN" sz="2600" dirty="0" smtClean="0"/>
                  <a:t>x</a:t>
                </a:r>
                <a:r>
                  <a:rPr lang="zh-CN" altLang="pt-BR" sz="2600" dirty="0" smtClean="0"/>
                  <a:t>Ａ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2542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定理：公式集合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是不可满足的，当且仅当每个公式都是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zh-CN" altLang="en-US" sz="2800" dirty="0"/>
                  <a:t>的逻辑推论。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证明</a:t>
                </a:r>
                <a:r>
                  <a:rPr lang="zh-CN" altLang="en-US" sz="2800" dirty="0" smtClean="0"/>
                  <a:t>：</a:t>
                </a:r>
                <a:r>
                  <a:rPr lang="zh-CN" altLang="zh-CN" sz="2400" dirty="0" smtClean="0"/>
                  <a:t>设Γ</a:t>
                </a:r>
                <a:r>
                  <a:rPr lang="pt-BR" altLang="zh-CN" sz="2400" dirty="0" smtClean="0"/>
                  <a:t>={</a:t>
                </a:r>
                <a:r>
                  <a:rPr lang="en-US" altLang="zh-CN" sz="2400" dirty="0" smtClean="0"/>
                  <a:t>A</a:t>
                </a:r>
                <a:r>
                  <a:rPr lang="de-DE" altLang="zh-CN" sz="2400" baseline="-25000" dirty="0" smtClean="0"/>
                  <a:t>1</a:t>
                </a:r>
                <a:r>
                  <a:rPr lang="de-DE" altLang="zh-CN" sz="2400" dirty="0" smtClean="0"/>
                  <a:t>,...,</a:t>
                </a:r>
                <a:r>
                  <a:rPr lang="en-US" altLang="zh-CN" sz="2400" dirty="0" smtClean="0"/>
                  <a:t>A</a:t>
                </a:r>
                <a:r>
                  <a:rPr lang="de-DE" altLang="zh-CN" sz="2400" baseline="-25000" dirty="0" smtClean="0"/>
                  <a:t>n</a:t>
                </a:r>
                <a:r>
                  <a:rPr lang="pt-BR" altLang="zh-CN" sz="2400" dirty="0"/>
                  <a:t>}</a:t>
                </a:r>
                <a:r>
                  <a:rPr lang="zh-CN" altLang="zh-CN" sz="2400" dirty="0" smtClean="0"/>
                  <a:t>，</a:t>
                </a:r>
                <a:r>
                  <a:rPr lang="en-US" altLang="zh-CN" sz="2400" dirty="0" smtClean="0"/>
                  <a:t>A</a:t>
                </a:r>
                <a:r>
                  <a:rPr lang="zh-CN" altLang="zh-CN" sz="2400" dirty="0" smtClean="0"/>
                  <a:t>是</a:t>
                </a:r>
                <a:r>
                  <a:rPr lang="zh-CN" altLang="zh-CN" sz="2400" dirty="0"/>
                  <a:t>任一公式</a:t>
                </a:r>
              </a:p>
              <a:p>
                <a:pPr marL="400050" lvl="1" indent="0">
                  <a:buNone/>
                </a:pPr>
                <a:r>
                  <a:rPr lang="zh-CN" altLang="zh-CN" dirty="0"/>
                  <a:t>因为公式集合Γ不可满足，所以对于</a:t>
                </a:r>
                <a:r>
                  <a:rPr lang="zh-CN" altLang="zh-CN" dirty="0" smtClean="0"/>
                  <a:t>任意</a:t>
                </a:r>
                <a:r>
                  <a:rPr lang="zh-CN" altLang="en-US" dirty="0" smtClean="0"/>
                  <a:t>解释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及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中的赋值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de-DE" altLang="zh-CN" dirty="0" smtClean="0"/>
                  <a:t>(</a:t>
                </a:r>
                <a:r>
                  <a:rPr lang="en-US" altLang="zh-CN" dirty="0" smtClean="0"/>
                  <a:t>A</a:t>
                </a:r>
                <a:r>
                  <a:rPr lang="de-DE" altLang="zh-CN" baseline="-25000" dirty="0" smtClean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en-US" altLang="zh-CN" dirty="0" smtClean="0">
                    <a:sym typeface="Symbol" pitchFamily="18" charset="2"/>
                  </a:rPr>
                  <a:t>A</a:t>
                </a:r>
                <a:r>
                  <a:rPr lang="de-DE" altLang="zh-CN" baseline="-25000" dirty="0" smtClean="0"/>
                  <a:t>n</a:t>
                </a:r>
                <a:r>
                  <a:rPr lang="de-DE" altLang="zh-CN" dirty="0"/>
                  <a:t>)=0</a:t>
                </a:r>
                <a:r>
                  <a:rPr lang="zh-CN" altLang="zh-CN" dirty="0"/>
                  <a:t>。</a:t>
                </a:r>
              </a:p>
              <a:p>
                <a:pPr marL="400050" lvl="1" indent="0">
                  <a:buNone/>
                </a:pPr>
                <a:r>
                  <a:rPr lang="zh-CN" altLang="en-US" dirty="0"/>
                  <a:t>则</a:t>
                </a:r>
                <a:r>
                  <a:rPr lang="zh-CN" altLang="en-US" dirty="0" smtClean="0"/>
                  <a:t>有</a:t>
                </a:r>
                <a:r>
                  <a:rPr lang="pt-BR" altLang="zh-CN" dirty="0" smtClean="0"/>
                  <a:t>(</a:t>
                </a:r>
                <a:r>
                  <a:rPr lang="en-US" altLang="zh-CN" dirty="0"/>
                  <a:t>A</a:t>
                </a:r>
                <a:r>
                  <a:rPr lang="de-DE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en-US" altLang="zh-CN" dirty="0">
                    <a:sym typeface="Symbol" pitchFamily="18" charset="2"/>
                  </a:rPr>
                  <a:t>A</a:t>
                </a:r>
                <a:r>
                  <a:rPr lang="de-DE" altLang="zh-CN" baseline="-25000" dirty="0"/>
                  <a:t>n 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zh-CN" altLang="en-US" dirty="0" smtClean="0">
                    <a:sym typeface="Symbol" pitchFamily="18" charset="2"/>
                  </a:rPr>
                  <a:t>Ａ</a:t>
                </a:r>
                <a:r>
                  <a:rPr lang="pt-BR" altLang="zh-CN" dirty="0" smtClean="0"/>
                  <a:t>)=</a:t>
                </a:r>
                <a:r>
                  <a:rPr lang="pt-BR" altLang="zh-CN" dirty="0"/>
                  <a:t>1</a:t>
                </a:r>
                <a:r>
                  <a:rPr lang="zh-CN" altLang="zh-CN" dirty="0"/>
                  <a:t>，</a:t>
                </a:r>
                <a:r>
                  <a:rPr lang="zh-CN" altLang="zh-CN" dirty="0" smtClean="0"/>
                  <a:t>即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zh-CN" altLang="pt-BR" dirty="0" smtClean="0"/>
                  <a:t>Ａ</a:t>
                </a:r>
                <a:r>
                  <a:rPr lang="zh-CN" altLang="zh-CN" dirty="0" smtClean="0"/>
                  <a:t>是</a:t>
                </a:r>
                <a:r>
                  <a:rPr lang="zh-CN" altLang="zh-CN" dirty="0"/>
                  <a:t>永真</a:t>
                </a:r>
                <a:r>
                  <a:rPr lang="zh-CN" altLang="zh-CN" dirty="0" smtClean="0"/>
                  <a:t>式</a:t>
                </a:r>
                <a:endParaRPr lang="zh-CN" altLang="zh-CN" dirty="0"/>
              </a:p>
              <a:p>
                <a:pPr marL="400050" lvl="1" indent="0">
                  <a:buNone/>
                </a:pPr>
                <a:r>
                  <a:rPr lang="zh-CN" altLang="en-US" dirty="0"/>
                  <a:t>因此</a:t>
                </a:r>
                <a:r>
                  <a:rPr lang="zh-CN" altLang="zh-CN" dirty="0" smtClean="0"/>
                  <a:t>有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/>
                  <a:t>,...,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 smtClean="0"/>
                  <a:t>Ａ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即Γ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 smtClean="0"/>
                  <a:t>Ａ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  <a:p>
                <a:pPr marL="400050" lvl="1" indent="0">
                  <a:buNone/>
                </a:pPr>
                <a:r>
                  <a:rPr lang="zh-CN" altLang="zh-CN" dirty="0"/>
                  <a:t>设每个公式都是Γ的逻辑推论，不妨设公式为</a:t>
                </a:r>
                <a:r>
                  <a:rPr lang="pt-BR" altLang="zh-CN" dirty="0"/>
                  <a:t>0</a:t>
                </a:r>
                <a:r>
                  <a:rPr lang="zh-CN" altLang="zh-CN" dirty="0"/>
                  <a:t>。</a:t>
                </a:r>
                <a:r>
                  <a:rPr lang="zh-CN" altLang="zh-CN" dirty="0" smtClean="0"/>
                  <a:t>即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de-DE" dirty="0" smtClean="0"/>
                  <a:t>Ａ</a:t>
                </a:r>
                <a:r>
                  <a:rPr lang="de-DE" altLang="zh-CN" baseline="-25000" dirty="0" smtClean="0"/>
                  <a:t>1</a:t>
                </a:r>
                <a:r>
                  <a:rPr lang="de-DE" altLang="zh-CN" dirty="0" smtClean="0"/>
                  <a:t>,...,</a:t>
                </a:r>
                <a:r>
                  <a:rPr lang="zh-CN" altLang="de-DE" dirty="0" smtClean="0"/>
                  <a:t>Ａ</a:t>
                </a:r>
                <a:r>
                  <a:rPr lang="de-DE" altLang="zh-CN" baseline="-25000" dirty="0" smtClean="0"/>
                  <a:t>n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dirty="0"/>
                  <a:t> </a:t>
                </a:r>
                <a:r>
                  <a:rPr lang="de-DE" altLang="zh-CN" dirty="0"/>
                  <a:t>0</a:t>
                </a:r>
                <a:endParaRPr lang="zh-CN" altLang="zh-CN" dirty="0"/>
              </a:p>
              <a:p>
                <a:pPr marL="400050" lvl="1" indent="0">
                  <a:buNone/>
                </a:pPr>
                <a:r>
                  <a:rPr lang="zh-CN" altLang="zh-CN" dirty="0" smtClean="0"/>
                  <a:t>因为</a:t>
                </a:r>
                <a:r>
                  <a:rPr lang="zh-CN" altLang="de-DE" dirty="0" smtClean="0"/>
                  <a:t>Ａ</a:t>
                </a:r>
                <a:r>
                  <a:rPr lang="de-DE" altLang="zh-CN" baseline="-25000" dirty="0" smtClean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de-DE" dirty="0" smtClean="0"/>
                  <a:t>Ａ</a:t>
                </a:r>
                <a:r>
                  <a:rPr lang="de-DE" altLang="zh-CN" baseline="-25000" dirty="0" smtClean="0"/>
                  <a:t>n</a:t>
                </a:r>
                <a:r>
                  <a:rPr lang="pt-BR" altLang="zh-CN" dirty="0">
                    <a:sym typeface="Symbol" pitchFamily="18" charset="2"/>
                  </a:rPr>
                  <a:t></a:t>
                </a:r>
                <a:r>
                  <a:rPr lang="pt-BR" altLang="zh-CN" dirty="0"/>
                  <a:t>0</a:t>
                </a:r>
                <a:r>
                  <a:rPr lang="zh-CN" altLang="zh-CN" dirty="0"/>
                  <a:t>是永真式，</a:t>
                </a:r>
                <a:r>
                  <a:rPr lang="zh-CN" altLang="zh-CN" dirty="0" smtClean="0"/>
                  <a:t>所以</a:t>
                </a:r>
                <a:r>
                  <a:rPr lang="zh-CN" altLang="de-DE" dirty="0" smtClean="0"/>
                  <a:t>Ａ</a:t>
                </a:r>
                <a:r>
                  <a:rPr lang="de-DE" altLang="zh-CN" baseline="-25000" dirty="0" smtClean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de-DE" altLang="zh-CN" dirty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de-DE" dirty="0" smtClean="0"/>
                  <a:t>Ａ</a:t>
                </a:r>
                <a:r>
                  <a:rPr lang="de-DE" altLang="zh-CN" baseline="-25000" dirty="0" smtClean="0"/>
                  <a:t>n</a:t>
                </a:r>
                <a:r>
                  <a:rPr lang="zh-CN" altLang="zh-CN" dirty="0"/>
                  <a:t>是永</a:t>
                </a:r>
                <a:r>
                  <a:rPr lang="zh-CN" altLang="en-US" dirty="0"/>
                  <a:t>假</a:t>
                </a:r>
                <a:r>
                  <a:rPr lang="zh-CN" altLang="zh-CN" dirty="0"/>
                  <a:t>式，即公式集合Γ不可满足</a:t>
                </a:r>
                <a:r>
                  <a:rPr lang="zh-CN" altLang="zh-CN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4644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/>
                  <a:t>定理</a:t>
                </a:r>
                <a:r>
                  <a:rPr lang="pt-BR" altLang="zh-CN" sz="2800" dirty="0" smtClean="0"/>
                  <a:t>: </a:t>
                </a:r>
                <a:r>
                  <a:rPr lang="zh-CN" altLang="zh-CN" sz="2800" dirty="0" smtClean="0"/>
                  <a:t>给定一个语言</a:t>
                </a:r>
                <a:r>
                  <a:rPr lang="pt-BR" altLang="zh-CN" sz="2800" dirty="0" smtClean="0"/>
                  <a:t>L , </a:t>
                </a:r>
                <a:r>
                  <a:rPr lang="zh-CN" altLang="zh-CN" sz="2800" dirty="0" smtClean="0"/>
                  <a:t>Γ是一个公式集合</a:t>
                </a:r>
                <a:r>
                  <a:rPr lang="pt-BR" altLang="zh-CN" sz="2800" dirty="0" smtClean="0"/>
                  <a:t>, </a:t>
                </a:r>
                <a:r>
                  <a:rPr lang="zh-CN" altLang="pt-BR" sz="2800" dirty="0" smtClean="0"/>
                  <a:t>Ａ</a:t>
                </a:r>
                <a:r>
                  <a:rPr lang="pt-BR" altLang="zh-CN" sz="2800" dirty="0" smtClean="0"/>
                  <a:t> </a:t>
                </a:r>
                <a:r>
                  <a:rPr lang="zh-CN" altLang="zh-CN" sz="2800" dirty="0" smtClean="0"/>
                  <a:t>是一个公式。</a:t>
                </a:r>
                <a:r>
                  <a:rPr lang="zh-CN" altLang="en-US" sz="2800" dirty="0" smtClean="0"/>
                  <a:t>若</a:t>
                </a:r>
                <a:r>
                  <a:rPr lang="zh-CN" altLang="zh-CN" sz="2800" dirty="0" smtClean="0"/>
                  <a:t>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sz="2800" dirty="0" smtClean="0"/>
                  <a:t>Ａ</a:t>
                </a:r>
                <a:r>
                  <a:rPr lang="zh-CN" altLang="en-US" sz="2800" dirty="0" smtClean="0"/>
                  <a:t>，当且仅当</a:t>
                </a:r>
                <a:r>
                  <a:rPr lang="zh-CN" altLang="zh-CN" sz="2800" dirty="0" smtClean="0"/>
                  <a:t>Γ</a:t>
                </a:r>
                <a:r>
                  <a:rPr lang="pt-BR" altLang="zh-CN" sz="2800" dirty="0" smtClean="0"/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{</a:t>
                </a:r>
                <a:r>
                  <a:rPr lang="zh-CN" altLang="en-US" sz="2800" dirty="0" smtClean="0">
                    <a:sym typeface="Symbol" pitchFamily="18" charset="2"/>
                  </a:rPr>
                  <a:t>Ａ</a:t>
                </a:r>
                <a:r>
                  <a:rPr lang="en-US" altLang="zh-CN" sz="2800" dirty="0" smtClean="0">
                    <a:sym typeface="Symbol" pitchFamily="18" charset="2"/>
                  </a:rPr>
                  <a:t>}</a:t>
                </a:r>
                <a:r>
                  <a:rPr lang="zh-CN" altLang="en-US" sz="2800" dirty="0" smtClean="0">
                    <a:sym typeface="Symbol" pitchFamily="18" charset="2"/>
                  </a:rPr>
                  <a:t>不可满足。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>
                    <a:sym typeface="Symbol" pitchFamily="18" charset="2"/>
                  </a:rPr>
                  <a:t>证明：</a:t>
                </a:r>
                <a:r>
                  <a:rPr lang="zh-CN" altLang="zh-CN" dirty="0" smtClean="0"/>
                  <a:t>对于任意</a:t>
                </a:r>
                <a:r>
                  <a:rPr lang="zh-CN" altLang="en-US" dirty="0" smtClean="0"/>
                  <a:t>解释Ｉ及Ｉ中的赋值ｖ，</a:t>
                </a:r>
                <a:endParaRPr lang="en-US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sym typeface="Symbol" pitchFamily="18" charset="2"/>
                  </a:rPr>
                  <a:t>(1).</a:t>
                </a:r>
                <a:r>
                  <a:rPr lang="zh-CN" altLang="en-US" dirty="0" smtClean="0">
                    <a:sym typeface="Symbol" pitchFamily="18" charset="2"/>
                  </a:rPr>
                  <a:t>若</a:t>
                </a:r>
                <a:r>
                  <a:rPr lang="zh-CN" altLang="zh-CN" dirty="0" smtClean="0"/>
                  <a:t>Γ</a:t>
                </a:r>
                <a:r>
                  <a:rPr lang="pt-BR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 smtClean="0"/>
                  <a:t>Ａ</a:t>
                </a:r>
                <a:r>
                  <a:rPr lang="zh-CN" altLang="en-US" dirty="0" smtClean="0"/>
                  <a:t>，则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zh-CN" altLang="pt-BR" dirty="0" smtClean="0"/>
                  <a:t>Ａ</a:t>
                </a:r>
                <a:r>
                  <a:rPr lang="zh-CN" altLang="zh-CN" dirty="0" smtClean="0"/>
                  <a:t>是永真</a:t>
                </a:r>
                <a:r>
                  <a:rPr lang="zh-CN" altLang="en-US" dirty="0" smtClean="0"/>
                  <a:t>式。</a:t>
                </a:r>
                <a:endParaRPr lang="en-US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　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en-US" altLang="zh-CN" dirty="0" smtClean="0"/>
                  <a:t>)=0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en-US" altLang="zh-CN" dirty="0" smtClean="0">
                    <a:sym typeface="Symbol" pitchFamily="18" charset="2"/>
                  </a:rPr>
                  <a:t> </a:t>
                </a:r>
                <a:r>
                  <a:rPr lang="pt-BR" altLang="zh-CN" dirty="0" smtClean="0">
                    <a:sym typeface="Symbol" pitchFamily="18" charset="2"/>
                  </a:rPr>
                  <a:t> </a:t>
                </a:r>
                <a:r>
                  <a:rPr lang="en-US" altLang="zh-CN" dirty="0" smtClean="0">
                    <a:sym typeface="Symbol" pitchFamily="18" charset="2"/>
                  </a:rPr>
                  <a:t></a:t>
                </a:r>
                <a:r>
                  <a:rPr lang="zh-CN" altLang="en-US" dirty="0" smtClean="0">
                    <a:sym typeface="Symbol" pitchFamily="18" charset="2"/>
                  </a:rPr>
                  <a:t>Ａ</a:t>
                </a:r>
                <a:r>
                  <a:rPr lang="en-US" altLang="zh-CN" dirty="0" smtClean="0"/>
                  <a:t>)=0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　</a:t>
                </a:r>
                <a:r>
                  <a:rPr lang="zh-CN" altLang="zh-CN" dirty="0" smtClean="0"/>
                  <a:t>Γ</a:t>
                </a:r>
                <a:r>
                  <a:rPr lang="pt-BR" altLang="zh-CN" dirty="0" smtClean="0"/>
                  <a:t> </a:t>
                </a:r>
                <a:r>
                  <a:rPr lang="en-US" altLang="zh-CN" dirty="0" smtClean="0">
                    <a:sym typeface="Symbol" pitchFamily="18" charset="2"/>
                  </a:rPr>
                  <a:t>{</a:t>
                </a:r>
                <a:r>
                  <a:rPr lang="zh-CN" altLang="en-US" dirty="0" smtClean="0">
                    <a:sym typeface="Symbol" pitchFamily="18" charset="2"/>
                  </a:rPr>
                  <a:t>Ａ</a:t>
                </a:r>
                <a:r>
                  <a:rPr lang="en-US" altLang="zh-CN" dirty="0" smtClean="0">
                    <a:sym typeface="Symbol" pitchFamily="18" charset="2"/>
                  </a:rPr>
                  <a:t>}</a:t>
                </a:r>
                <a:r>
                  <a:rPr lang="zh-CN" altLang="en-US" dirty="0" smtClean="0">
                    <a:sym typeface="Symbol" pitchFamily="18" charset="2"/>
                  </a:rPr>
                  <a:t>不可满足。</a:t>
                </a:r>
                <a:endParaRPr lang="en-US" altLang="zh-CN" dirty="0" smtClean="0">
                  <a:sym typeface="Symbol" pitchFamily="18" charset="2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ym typeface="Symbol" pitchFamily="18" charset="2"/>
                  </a:rPr>
                  <a:t>　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/>
                  <a:t>)=1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sym typeface="Symbol" pitchFamily="18" charset="2"/>
                  </a:rPr>
                  <a:t> </a:t>
                </a:r>
                <a:r>
                  <a:rPr lang="zh-CN" altLang="en-US" dirty="0"/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1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pt-BR" altLang="zh-CN" dirty="0"/>
                  <a:t>...</a:t>
                </a:r>
                <a:r>
                  <a:rPr lang="pt-BR" altLang="zh-CN" dirty="0">
                    <a:sym typeface="Symbol" pitchFamily="18" charset="2"/>
                  </a:rPr>
                  <a:t></a:t>
                </a:r>
                <a:r>
                  <a:rPr lang="zh-CN" altLang="pt-BR" dirty="0"/>
                  <a:t>Ａ</a:t>
                </a:r>
                <a:r>
                  <a:rPr lang="pt-BR" altLang="zh-CN" baseline="-25000" dirty="0"/>
                  <a:t>n</a:t>
                </a: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pt-BR" altLang="zh-CN" dirty="0">
                    <a:sym typeface="Symbol" pitchFamily="18" charset="2"/>
                  </a:rPr>
                  <a:t> </a:t>
                </a:r>
                <a:r>
                  <a:rPr lang="en-US" altLang="zh-CN" dirty="0">
                    <a:sym typeface="Symbol" pitchFamily="18" charset="2"/>
                  </a:rPr>
                  <a:t>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/>
                  <a:t>)=0</a:t>
                </a:r>
                <a:r>
                  <a:rPr lang="zh-CN" altLang="en-US" dirty="0"/>
                  <a:t>，故</a:t>
                </a:r>
                <a:r>
                  <a:rPr lang="zh-CN" altLang="zh-CN" dirty="0"/>
                  <a:t>Γ</a:t>
                </a:r>
                <a:r>
                  <a:rPr lang="pt-BR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{</a:t>
                </a:r>
                <a:r>
                  <a:rPr lang="zh-CN" altLang="en-US" dirty="0">
                    <a:sym typeface="Symbol" pitchFamily="18" charset="2"/>
                  </a:rPr>
                  <a:t>Ａ</a:t>
                </a:r>
                <a:r>
                  <a:rPr lang="en-US" altLang="zh-CN" dirty="0">
                    <a:sym typeface="Symbol" pitchFamily="18" charset="2"/>
                  </a:rPr>
                  <a:t>}</a:t>
                </a:r>
                <a:r>
                  <a:rPr lang="zh-CN" altLang="en-US" dirty="0">
                    <a:sym typeface="Symbol" pitchFamily="18" charset="2"/>
                  </a:rPr>
                  <a:t>不可满足。</a:t>
                </a:r>
                <a:endParaRPr lang="zh-CN" altLang="zh-CN" dirty="0" smtClean="0"/>
              </a:p>
            </p:txBody>
          </p:sp>
        </mc:Choice>
        <mc:Fallback xmlns="">
          <p:sp>
            <p:nvSpPr>
              <p:cNvPr id="798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 lvl="1" indent="0">
                  <a:lnSpc>
                    <a:spcPct val="100000"/>
                  </a:lnSpc>
                  <a:buNone/>
                </a:pPr>
                <a:endParaRPr lang="en-US" altLang="zh-CN" dirty="0" smtClean="0">
                  <a:sym typeface="Symbol" pitchFamily="18" charset="2"/>
                </a:endParaRP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sym typeface="Symbol" pitchFamily="18" charset="2"/>
                  </a:rPr>
                  <a:t>(2).</a:t>
                </a:r>
                <a:r>
                  <a:rPr lang="zh-CN" altLang="zh-CN" dirty="0" smtClean="0"/>
                  <a:t> Γ</a:t>
                </a:r>
                <a:r>
                  <a:rPr lang="pt-BR" altLang="zh-CN" dirty="0" smtClean="0"/>
                  <a:t> </a:t>
                </a:r>
                <a:r>
                  <a:rPr lang="en-US" altLang="zh-CN" dirty="0" smtClean="0">
                    <a:sym typeface="Symbol" pitchFamily="18" charset="2"/>
                  </a:rPr>
                  <a:t>{</a:t>
                </a:r>
                <a:r>
                  <a:rPr lang="zh-CN" altLang="en-US" dirty="0" smtClean="0">
                    <a:sym typeface="Symbol" pitchFamily="18" charset="2"/>
                  </a:rPr>
                  <a:t>Ａ</a:t>
                </a:r>
                <a:r>
                  <a:rPr lang="en-US" altLang="zh-CN" dirty="0" smtClean="0">
                    <a:sym typeface="Symbol" pitchFamily="18" charset="2"/>
                  </a:rPr>
                  <a:t>}</a:t>
                </a:r>
                <a:r>
                  <a:rPr lang="zh-CN" altLang="en-US" dirty="0" smtClean="0">
                    <a:sym typeface="Symbol" pitchFamily="18" charset="2"/>
                  </a:rPr>
                  <a:t>不可满足，则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en-US" altLang="zh-CN" dirty="0" smtClean="0">
                    <a:sym typeface="Symbol" pitchFamily="18" charset="2"/>
                  </a:rPr>
                  <a:t> 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en-US" altLang="zh-CN" dirty="0" smtClean="0">
                    <a:sym typeface="Symbol" pitchFamily="18" charset="2"/>
                  </a:rPr>
                  <a:t></a:t>
                </a:r>
                <a:r>
                  <a:rPr lang="zh-CN" altLang="en-US" dirty="0" smtClean="0">
                    <a:sym typeface="Symbol" pitchFamily="18" charset="2"/>
                  </a:rPr>
                  <a:t>Ａ</a:t>
                </a:r>
                <a:r>
                  <a:rPr lang="en-US" altLang="zh-CN" dirty="0" smtClean="0"/>
                  <a:t>)=0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　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en-US" altLang="zh-CN" dirty="0" smtClean="0"/>
                  <a:t>)=0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zh-CN" altLang="pt-BR" dirty="0" smtClean="0"/>
                  <a:t>Ａ</a:t>
                </a:r>
                <a:r>
                  <a:rPr lang="en-US" altLang="zh-CN" dirty="0" smtClean="0"/>
                  <a:t>)=1</a:t>
                </a:r>
                <a:r>
                  <a:rPr lang="zh-CN" altLang="en-US" dirty="0" smtClean="0"/>
                  <a:t>。</a:t>
                </a:r>
                <a:endParaRPr lang="zh-CN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　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en-US" altLang="zh-CN" dirty="0" smtClean="0"/>
                  <a:t>)=1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pt-BR" altLang="zh-CN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ym typeface="Symbol" pitchFamily="18" charset="2"/>
                  </a:rPr>
                  <a:t></a:t>
                </a:r>
                <a:r>
                  <a:rPr lang="zh-CN" altLang="en-US" dirty="0" smtClean="0">
                    <a:sym typeface="Symbol" pitchFamily="18" charset="2"/>
                  </a:rPr>
                  <a:t>Ａ</a:t>
                </a:r>
                <a:r>
                  <a:rPr lang="en-US" altLang="zh-CN" dirty="0" smtClean="0"/>
                  <a:t>)=0</a:t>
                </a:r>
                <a:r>
                  <a:rPr lang="zh-CN" altLang="en-US" dirty="0" smtClean="0"/>
                  <a:t>，即</a:t>
                </a:r>
                <a:endParaRPr lang="en-US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zh-CN" altLang="pt-BR" dirty="0" smtClean="0"/>
                  <a:t>Ａ</a:t>
                </a:r>
                <a:r>
                  <a:rPr lang="en-US" altLang="zh-CN" dirty="0" smtClean="0"/>
                  <a:t>)=1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　</a:t>
                </a:r>
                <a:r>
                  <a:rPr lang="zh-CN" altLang="en-US" dirty="0" smtClean="0"/>
                  <a:t>因此，</a:t>
                </a:r>
                <a:r>
                  <a:rPr lang="pt-BR" altLang="zh-CN" dirty="0" smtClean="0"/>
                  <a:t> 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pt-BR" altLang="zh-CN" dirty="0" smtClean="0"/>
                  <a:t>...</a:t>
                </a:r>
                <a:r>
                  <a:rPr lang="pt-BR" altLang="zh-CN" dirty="0" smtClean="0">
                    <a:sym typeface="Symbol" pitchFamily="18" charset="2"/>
                  </a:rPr>
                  <a:t></a:t>
                </a:r>
                <a:r>
                  <a:rPr lang="zh-CN" altLang="pt-BR" dirty="0" smtClean="0"/>
                  <a:t>Ａ</a:t>
                </a:r>
                <a:r>
                  <a:rPr lang="pt-BR" altLang="zh-CN" baseline="-25000" dirty="0" smtClean="0"/>
                  <a:t>n</a:t>
                </a:r>
                <a:r>
                  <a:rPr lang="pt-BR" altLang="zh-CN" dirty="0" smtClean="0">
                    <a:sym typeface="Symbol" pitchFamily="18" charset="2"/>
                  </a:rPr>
                  <a:t></a:t>
                </a:r>
                <a:r>
                  <a:rPr lang="zh-CN" altLang="pt-BR" dirty="0" smtClean="0"/>
                  <a:t>Ａ</a:t>
                </a:r>
                <a:r>
                  <a:rPr lang="zh-CN" altLang="en-US" dirty="0" smtClean="0"/>
                  <a:t>是永真式，即</a:t>
                </a:r>
                <a:r>
                  <a:rPr lang="zh-CN" altLang="zh-CN" dirty="0" smtClean="0"/>
                  <a:t>Γ</a:t>
                </a:r>
                <a:r>
                  <a:rPr lang="pt-BR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zh-CN" altLang="pt-BR" dirty="0" smtClean="0"/>
                  <a:t>Ａ</a:t>
                </a:r>
                <a:r>
                  <a:rPr lang="zh-CN" altLang="en-US" dirty="0" smtClean="0"/>
                  <a:t>。</a:t>
                </a:r>
              </a:p>
            </p:txBody>
          </p:sp>
        </mc:Choice>
        <mc:Fallback xmlns="">
          <p:sp>
            <p:nvSpPr>
              <p:cNvPr id="798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38148</TotalTime>
  <Words>639</Words>
  <Application>Microsoft Office PowerPoint</Application>
  <PresentationFormat>全屏显示(4:3)</PresentationFormat>
  <Paragraphs>67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华文仿宋</vt:lpstr>
      <vt:lpstr>华文行楷</vt:lpstr>
      <vt:lpstr>华文中宋</vt:lpstr>
      <vt:lpstr>宋体</vt:lpstr>
      <vt:lpstr>Cambria Math</vt:lpstr>
      <vt:lpstr>Symbol</vt:lpstr>
      <vt:lpstr>Times New Roman</vt:lpstr>
      <vt:lpstr>Wingdings</vt:lpstr>
      <vt:lpstr>Grid</vt:lpstr>
      <vt:lpstr>位图图像</vt:lpstr>
      <vt:lpstr>第二章谓词逻辑</vt:lpstr>
      <vt:lpstr>可满足性</vt:lpstr>
      <vt:lpstr>逻辑推论</vt:lpstr>
      <vt:lpstr> 永真式</vt:lpstr>
      <vt:lpstr>PowerPoint 演示文稿</vt:lpstr>
      <vt:lpstr>添加量词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ljh</cp:lastModifiedBy>
  <cp:revision>2698</cp:revision>
  <dcterms:created xsi:type="dcterms:W3CDTF">2004-03-10T10:42:25Z</dcterms:created>
  <dcterms:modified xsi:type="dcterms:W3CDTF">2015-11-15T17:42:31Z</dcterms:modified>
</cp:coreProperties>
</file>