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413" r:id="rId3"/>
    <p:sldId id="414" r:id="rId4"/>
    <p:sldId id="415" r:id="rId5"/>
    <p:sldId id="416" r:id="rId6"/>
    <p:sldId id="417" r:id="rId7"/>
    <p:sldId id="418" r:id="rId8"/>
    <p:sldId id="477" r:id="rId9"/>
    <p:sldId id="419" r:id="rId10"/>
    <p:sldId id="420" r:id="rId11"/>
    <p:sldId id="472" r:id="rId12"/>
    <p:sldId id="423" r:id="rId13"/>
    <p:sldId id="424" r:id="rId14"/>
    <p:sldId id="426" r:id="rId15"/>
    <p:sldId id="425" r:id="rId16"/>
    <p:sldId id="473" r:id="rId17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CC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8" autoAdjust="0"/>
    <p:restoredTop sz="85900" autoAdjust="0"/>
  </p:normalViewPr>
  <p:slideViewPr>
    <p:cSldViewPr snapToGrid="0">
      <p:cViewPr varScale="1">
        <p:scale>
          <a:sx n="61" d="100"/>
          <a:sy n="61" d="100"/>
        </p:scale>
        <p:origin x="157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723AD8B-D97A-4610-ABBB-079285BB8E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078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409F7B1-8C33-49CF-B995-33FC4BE2E3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951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496332-2AC7-42A4-A117-C15236637CE5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66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0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7DC59-73DC-4235-91C0-E79CADF9D2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66513-C2A3-49C3-B7EA-A219DB2654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83724-5AC4-47F2-8935-F817FEC1F6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4AA02-BD65-4695-94A5-78881C3EC3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2D85DF91-F441-4265-A379-35B32C45596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65D06-AD0E-49CE-8077-4BF3A9A2EA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4AE2D-F29A-42B3-A2F3-3EEE16FC4F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6E01C-4B46-4F2E-8FD7-1A1CD0E18D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5A59E-8403-47CD-B4DC-68F8BFC156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2D52F-9269-4D7E-A8D1-B33BD39CCB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C6563-9DBD-48ED-AEC1-B8F94E1D57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2EC9B-8CEB-4CC9-A9F8-B622C21E1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33F25433-1A69-4345-AF3E-94B1B4719307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8098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081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990850" y="6316662"/>
            <a:ext cx="2159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3341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67EE3C96-13AA-4740-92BA-3A2CEB43EE6A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第四</a:t>
            </a:r>
            <a:r>
              <a:rPr lang="zh-CN" altLang="en-US" sz="6000" b="0" dirty="0" smtClean="0"/>
              <a:t>章归结法原理</a:t>
            </a:r>
            <a:endParaRPr lang="zh-CN" altLang="en-US" sz="6000" dirty="0" smtClean="0"/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12-4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87648" y="4488887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defRPr/>
            </a:pPr>
            <a:r>
              <a:rPr lang="zh-CN" altLang="en-US" sz="4000" b="1" kern="0" dirty="0" smtClean="0">
                <a:solidFill>
                  <a:schemeClr val="accent2"/>
                </a:solidFill>
                <a:latin typeface="+mj-ea"/>
                <a:ea typeface="+mj-ea"/>
              </a:rPr>
              <a:t>第</a:t>
            </a:r>
            <a:r>
              <a:rPr lang="en-US" altLang="zh-CN" sz="4000" b="1" kern="0" dirty="0" smtClean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r>
              <a:rPr lang="zh-CN" altLang="en-US" sz="4000" b="1" kern="0" dirty="0" smtClean="0">
                <a:solidFill>
                  <a:schemeClr val="accent2"/>
                </a:solidFill>
                <a:latin typeface="+mj-ea"/>
                <a:ea typeface="+mj-ea"/>
              </a:rPr>
              <a:t>节 前束范式</a:t>
            </a:r>
            <a:r>
              <a:rPr lang="zh-CN" altLang="en-US" sz="4000" b="1" kern="0" dirty="0">
                <a:solidFill>
                  <a:schemeClr val="accent2"/>
                </a:solidFill>
                <a:latin typeface="+mj-ea"/>
                <a:ea typeface="+mj-ea"/>
              </a:rPr>
              <a:t>与斯科伦范式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4000" b="1" kern="0" dirty="0">
              <a:latin typeface="+mj-ea"/>
              <a:ea typeface="+mj-ea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无存在前束范式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定义（无存在</a:t>
            </a:r>
            <a:r>
              <a:rPr lang="zh-CN" altLang="en-US" sz="2800" dirty="0" smtClean="0"/>
              <a:t>前束范式）：不出现存在量词的前束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范式</a:t>
            </a:r>
            <a:r>
              <a:rPr lang="zh-CN" altLang="en-US" sz="2800" dirty="0"/>
              <a:t>称为无存在前束范式，</a:t>
            </a:r>
            <a:r>
              <a:rPr lang="zh-CN" altLang="en-US" sz="2800" dirty="0" smtClean="0"/>
              <a:t>也称为全称公式。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r>
              <a:rPr lang="zh-CN" altLang="en-US" sz="2800" dirty="0" smtClean="0"/>
              <a:t>例：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xy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 smtClean="0">
                <a:sym typeface="Symbol" pitchFamily="18" charset="2"/>
              </a:rPr>
              <a:t>P(x)  </a:t>
            </a:r>
            <a:r>
              <a:rPr lang="pt-BR" altLang="zh-CN" sz="2800" dirty="0" smtClean="0">
                <a:sym typeface="Symbol" pitchFamily="18" charset="2"/>
              </a:rPr>
              <a:t> </a:t>
            </a:r>
            <a:r>
              <a:rPr lang="en-US" altLang="zh-CN" sz="2800" dirty="0" smtClean="0">
                <a:sym typeface="Symbol" pitchFamily="18" charset="2"/>
              </a:rPr>
              <a:t>Q(y))</a:t>
            </a:r>
            <a:r>
              <a:rPr lang="zh-CN" altLang="en-US" sz="2800" dirty="0" smtClean="0">
                <a:sym typeface="Symbol" pitchFamily="18" charset="2"/>
              </a:rPr>
              <a:t>是无存在</a:t>
            </a:r>
            <a:r>
              <a:rPr lang="zh-CN" altLang="en-US" sz="2800" dirty="0" smtClean="0">
                <a:sym typeface="Symbol" pitchFamily="18" charset="2"/>
              </a:rPr>
              <a:t>前束范式</a:t>
            </a:r>
            <a:endParaRPr lang="en-US" altLang="zh-CN" sz="2800" dirty="0" smtClean="0">
              <a:sym typeface="Symbol" pitchFamily="18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800" dirty="0" smtClean="0">
              <a:sym typeface="Symbol" pitchFamily="18" charset="2"/>
            </a:endParaRPr>
          </a:p>
          <a:p>
            <a:r>
              <a:rPr lang="zh-CN" altLang="en-US" sz="2800" dirty="0" smtClean="0"/>
              <a:t>例</a:t>
            </a:r>
            <a:r>
              <a:rPr lang="zh-CN" altLang="en-US" sz="2800" dirty="0"/>
              <a:t>：设</a:t>
            </a:r>
            <a:r>
              <a:rPr lang="en-US" altLang="zh-CN" sz="2800" dirty="0"/>
              <a:t>c</a:t>
            </a:r>
            <a:r>
              <a:rPr lang="zh-CN" altLang="en-US" sz="2800" dirty="0"/>
              <a:t>为常元，</a:t>
            </a:r>
            <a:r>
              <a:rPr lang="en-US" altLang="zh-CN" sz="2800" dirty="0"/>
              <a:t>P</a:t>
            </a:r>
            <a:r>
              <a:rPr lang="zh-CN" altLang="en-US" sz="2800" dirty="0"/>
              <a:t>是二元谓词</a:t>
            </a:r>
            <a:r>
              <a:rPr lang="zh-CN" altLang="en-US" sz="2800" dirty="0" smtClean="0"/>
              <a:t>，有以下</a:t>
            </a:r>
            <a:r>
              <a:rPr lang="zh-CN" altLang="en-US" sz="2800" dirty="0"/>
              <a:t>两个</a:t>
            </a:r>
            <a:r>
              <a:rPr lang="zh-CN" altLang="en-US" sz="2800" dirty="0" smtClean="0"/>
              <a:t>公式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 </a:t>
            </a:r>
            <a:r>
              <a:rPr lang="en-US" altLang="zh-CN" sz="2800" dirty="0">
                <a:sym typeface="Symbol" pitchFamily="18" charset="2"/>
              </a:rPr>
              <a:t>x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>
                <a:sym typeface="Symbol" pitchFamily="18" charset="2"/>
              </a:rPr>
              <a:t>P(x, c) </a:t>
            </a:r>
            <a:r>
              <a:rPr lang="zh-CN" altLang="en-US" sz="2800" dirty="0">
                <a:sym typeface="Symbol" pitchFamily="18" charset="2"/>
              </a:rPr>
              <a:t> </a:t>
            </a:r>
            <a:r>
              <a:rPr lang="en-US" altLang="zh-CN" sz="2800" dirty="0">
                <a:sym typeface="Symbol" pitchFamily="18" charset="2"/>
              </a:rPr>
              <a:t>P(x, x)) </a:t>
            </a:r>
            <a:endParaRPr lang="en-US" altLang="zh-CN" sz="2800" dirty="0"/>
          </a:p>
          <a:p>
            <a:pPr lvl="1"/>
            <a:r>
              <a:rPr lang="en-US" altLang="zh-CN" sz="2800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</a:t>
            </a:r>
            <a:r>
              <a:rPr lang="en-US" altLang="zh-CN" sz="2800" dirty="0">
                <a:sym typeface="Symbol" pitchFamily="18" charset="2"/>
              </a:rPr>
              <a:t>x</a:t>
            </a:r>
            <a:r>
              <a:rPr lang="zh-CN" altLang="en-US" sz="2800" dirty="0">
                <a:sym typeface="Symbol" pitchFamily="18" charset="2"/>
              </a:rPr>
              <a:t></a:t>
            </a:r>
            <a:r>
              <a:rPr lang="en-US" altLang="zh-CN" sz="2800" dirty="0">
                <a:sym typeface="Symbol" pitchFamily="18" charset="2"/>
              </a:rPr>
              <a:t>y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>
                <a:sym typeface="Symbol" pitchFamily="18" charset="2"/>
              </a:rPr>
              <a:t>P(x, y) </a:t>
            </a:r>
            <a:r>
              <a:rPr lang="zh-CN" altLang="en-US" sz="2800" dirty="0">
                <a:sym typeface="Symbol" pitchFamily="18" charset="2"/>
              </a:rPr>
              <a:t> </a:t>
            </a:r>
            <a:r>
              <a:rPr lang="en-US" altLang="zh-CN" sz="2800" dirty="0">
                <a:sym typeface="Symbol" pitchFamily="18" charset="2"/>
              </a:rPr>
              <a:t>P(x, x</a:t>
            </a:r>
            <a:r>
              <a:rPr lang="en-US" altLang="zh-CN" sz="2800" dirty="0" smtClean="0">
                <a:sym typeface="Symbol" pitchFamily="18" charset="2"/>
              </a:rPr>
              <a:t>))</a:t>
            </a:r>
          </a:p>
          <a:p>
            <a:pPr lvl="1"/>
            <a:r>
              <a:rPr lang="en-US" altLang="zh-CN" sz="2800" dirty="0" smtClean="0">
                <a:sym typeface="Symbol" pitchFamily="18" charset="2"/>
              </a:rPr>
              <a:t>A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zh-CN" altLang="en-US" sz="2800" baseline="-25000" dirty="0">
                <a:sym typeface="Symbol" pitchFamily="18" charset="2"/>
              </a:rPr>
              <a:t>，</a:t>
            </a:r>
            <a:r>
              <a:rPr lang="en-US" altLang="zh-CN" sz="2800" dirty="0">
                <a:sym typeface="Symbol" pitchFamily="18" charset="2"/>
              </a:rPr>
              <a:t>A</a:t>
            </a:r>
            <a:r>
              <a:rPr lang="en-US" altLang="zh-CN" sz="2800" baseline="-25000" dirty="0">
                <a:sym typeface="Symbol" pitchFamily="18" charset="2"/>
              </a:rPr>
              <a:t>2</a:t>
            </a:r>
            <a:r>
              <a:rPr lang="zh-CN" altLang="en-US" sz="2800" dirty="0">
                <a:sym typeface="Symbol" pitchFamily="18" charset="2"/>
              </a:rPr>
              <a:t>是不等值的</a:t>
            </a:r>
            <a:endParaRPr lang="en-US" altLang="zh-CN" sz="2800" dirty="0"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endParaRPr lang="en-US" altLang="zh-CN" sz="2800" dirty="0" smtClean="0"/>
          </a:p>
          <a:p>
            <a:pPr>
              <a:lnSpc>
                <a:spcPct val="100000"/>
              </a:lnSpc>
            </a:pP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无存在前束范式的转换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定义：前束范式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的无存在前束范式</a:t>
                </a:r>
                <a:r>
                  <a:rPr lang="en-US" altLang="zh-CN" sz="2800" dirty="0" smtClean="0"/>
                  <a:t>A’</a:t>
                </a:r>
                <a:r>
                  <a:rPr lang="zh-CN" altLang="en-US" sz="2800" dirty="0" smtClean="0"/>
                  <a:t>定义为：</a:t>
                </a:r>
                <a:endParaRPr lang="en-US" altLang="zh-CN" sz="28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 smtClean="0"/>
                  <a:t>若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是无存在前束范式，则</a:t>
                </a:r>
                <a:r>
                  <a:rPr lang="en-US" altLang="zh-CN" sz="2800" dirty="0" smtClean="0"/>
                  <a:t>A’=A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800" dirty="0" smtClean="0"/>
                  <a:t> 若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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xB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，则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A’=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𝒂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800" dirty="0" smtClean="0"/>
                  <a:t> , a</a:t>
                </a:r>
                <a:r>
                  <a:rPr lang="zh-CN" altLang="en-US" sz="2800" dirty="0" smtClean="0"/>
                  <a:t>是不在</a:t>
                </a: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中出现的常元</a:t>
                </a:r>
                <a:endParaRPr lang="en-US" altLang="zh-CN" sz="28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 smtClean="0"/>
                  <a:t>若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,…,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 err="1" smtClean="0">
                    <a:sym typeface="Symbol" panose="05050102010706020507" pitchFamily="18" charset="2"/>
                  </a:rPr>
                  <a:t>n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 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yB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，其中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n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为正整数，则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 A’=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,…,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,…,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endParaRPr lang="en-US" altLang="zh-CN" sz="2800" dirty="0" smtClean="0"/>
              </a:p>
              <a:p>
                <a:pPr marL="342900" lvl="1" indent="-342900">
                  <a:lnSpc>
                    <a:spcPct val="100000"/>
                  </a:lnSpc>
                  <a:spcAft>
                    <a:spcPct val="20000"/>
                  </a:spcAft>
                  <a:buFont typeface="Wingdings" pitchFamily="2" charset="2"/>
                  <a:buChar char="§"/>
                </a:pPr>
                <a:r>
                  <a:rPr lang="zh-CN" altLang="en-US" sz="2800" dirty="0">
                    <a:cs typeface="+mn-cs"/>
                  </a:rPr>
                  <a:t>例</a:t>
                </a:r>
                <a:r>
                  <a:rPr lang="zh-CN" altLang="en-US" sz="2800" dirty="0" smtClean="0">
                    <a:cs typeface="+mn-cs"/>
                  </a:rPr>
                  <a:t>：</a:t>
                </a:r>
                <a:endParaRPr lang="en-US" altLang="zh-CN" sz="2800" dirty="0" smtClean="0">
                  <a:cs typeface="+mn-cs"/>
                </a:endParaRPr>
              </a:p>
              <a:p>
                <a:pPr marL="742950" lvl="2" indent="-342900">
                  <a:lnSpc>
                    <a:spcPct val="100000"/>
                  </a:lnSpc>
                  <a:spcAft>
                    <a:spcPct val="20000"/>
                  </a:spcAft>
                  <a:buFont typeface="Wingdings" pitchFamily="2" charset="2"/>
                  <a:buChar char="§"/>
                </a:pPr>
                <a:r>
                  <a:rPr lang="en-US" altLang="zh-CN" dirty="0">
                    <a:cs typeface="+mn-cs"/>
                  </a:rPr>
                  <a:t> </a:t>
                </a:r>
                <a:r>
                  <a:rPr lang="en-US" altLang="zh-CN" sz="2800" dirty="0" smtClean="0">
                    <a:cs typeface="+mn-cs"/>
                    <a:sym typeface="Symbol" panose="05050102010706020507" pitchFamily="18" charset="2"/>
                  </a:rPr>
                  <a:t></a:t>
                </a:r>
                <a:r>
                  <a:rPr lang="en-US" altLang="zh-CN" sz="2800" dirty="0" err="1" smtClean="0">
                    <a:cs typeface="+mn-cs"/>
                    <a:sym typeface="Symbol" panose="05050102010706020507" pitchFamily="18" charset="2"/>
                  </a:rPr>
                  <a:t>xyzuv</a:t>
                </a:r>
                <a:r>
                  <a:rPr lang="en-US" altLang="zh-CN" sz="2800" dirty="0" smtClean="0">
                    <a:cs typeface="+mn-cs"/>
                    <a:sym typeface="Symbol" panose="05050102010706020507" pitchFamily="18" charset="2"/>
                  </a:rPr>
                  <a:t>(P(</a:t>
                </a:r>
                <a:r>
                  <a:rPr lang="en-US" altLang="zh-CN" sz="2800" dirty="0" err="1" smtClean="0">
                    <a:cs typeface="+mn-cs"/>
                    <a:sym typeface="Symbol" panose="05050102010706020507" pitchFamily="18" charset="2"/>
                  </a:rPr>
                  <a:t>x,y,z</a:t>
                </a:r>
                <a:r>
                  <a:rPr lang="en-US" altLang="zh-CN" sz="2800" dirty="0" smtClean="0">
                    <a:cs typeface="+mn-cs"/>
                    <a:sym typeface="Symbol" panose="05050102010706020507" pitchFamily="18" charset="2"/>
                  </a:rPr>
                  <a:t>)Q(</a:t>
                </a:r>
                <a:r>
                  <a:rPr lang="en-US" altLang="zh-CN" sz="2800" dirty="0" err="1" smtClean="0">
                    <a:cs typeface="+mn-cs"/>
                    <a:sym typeface="Symbol" panose="05050102010706020507" pitchFamily="18" charset="2"/>
                  </a:rPr>
                  <a:t>u,v</a:t>
                </a:r>
                <a:r>
                  <a:rPr lang="en-US" altLang="zh-CN" sz="2800" dirty="0" smtClean="0">
                    <a:cs typeface="+mn-cs"/>
                    <a:sym typeface="Symbol" panose="05050102010706020507" pitchFamily="18" charset="2"/>
                  </a:rPr>
                  <a:t>))</a:t>
                </a:r>
                <a:r>
                  <a:rPr lang="zh-CN" altLang="en-US" sz="2800" dirty="0" smtClean="0">
                    <a:cs typeface="+mn-cs"/>
                    <a:sym typeface="Symbol" panose="05050102010706020507" pitchFamily="18" charset="2"/>
                  </a:rPr>
                  <a:t>的无存在前束范式</a:t>
                </a:r>
                <a:endParaRPr lang="zh-CN" altLang="en-US" sz="2800" dirty="0">
                  <a:cs typeface="+mn-cs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559604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公式与全称公式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定理：对于任意前束范式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存在一个无存在前束范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式</a:t>
            </a:r>
            <a:r>
              <a:rPr lang="en-US" altLang="zh-CN" sz="2800" dirty="0" smtClean="0"/>
              <a:t>A’</a:t>
            </a:r>
            <a:r>
              <a:rPr lang="zh-CN" altLang="en-US" sz="2800" dirty="0" smtClean="0"/>
              <a:t>，使得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是可满足的当且仅当</a:t>
            </a:r>
            <a:r>
              <a:rPr lang="en-US" altLang="zh-CN" sz="2800" dirty="0" smtClean="0"/>
              <a:t>A’</a:t>
            </a:r>
            <a:r>
              <a:rPr lang="zh-CN" altLang="en-US" sz="2800" dirty="0" smtClean="0"/>
              <a:t>是可满足的</a:t>
            </a:r>
            <a:r>
              <a:rPr lang="en-US" altLang="zh-CN" sz="2800" dirty="0" smtClean="0"/>
              <a:t>. 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/>
              <a:t>证明：结构归纳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是无存在范式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 err="1" smtClean="0">
                <a:sym typeface="Symbol" panose="05050102010706020507" pitchFamily="18" charset="2"/>
              </a:rPr>
              <a:t>xB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,…,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baseline="-25000" dirty="0" err="1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 </a:t>
            </a:r>
            <a:r>
              <a:rPr lang="en-US" altLang="zh-CN" dirty="0" err="1" smtClean="0">
                <a:sym typeface="Symbol" panose="05050102010706020507" pitchFamily="18" charset="2"/>
              </a:rPr>
              <a:t>yB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</a:pPr>
            <a:endParaRPr lang="en-US" altLang="zh-CN" sz="2800" dirty="0">
              <a:sym typeface="Symbol" panose="05050102010706020507" pitchFamily="18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800" dirty="0" smtClean="0"/>
          </a:p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/>
              <a:t>是不可满足的当且仅当</a:t>
            </a:r>
            <a:r>
              <a:rPr lang="en-US" altLang="zh-CN" sz="2800" dirty="0"/>
              <a:t>A’</a:t>
            </a:r>
            <a:r>
              <a:rPr lang="zh-CN" altLang="en-US" sz="2800" dirty="0"/>
              <a:t>是不可满足</a:t>
            </a:r>
            <a:r>
              <a:rPr lang="zh-CN" altLang="en-US" sz="2800" dirty="0" smtClean="0"/>
              <a:t>的</a:t>
            </a:r>
            <a:endParaRPr lang="en-US" altLang="zh-CN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Skolem</a:t>
            </a:r>
            <a:r>
              <a:rPr lang="en-US" altLang="zh-CN" dirty="0" smtClean="0"/>
              <a:t>(</a:t>
            </a:r>
            <a:r>
              <a:rPr lang="zh-CN" altLang="en-US" dirty="0" smtClean="0"/>
              <a:t>斯科伦</a:t>
            </a:r>
            <a:r>
              <a:rPr lang="en-US" altLang="zh-CN" dirty="0" smtClean="0"/>
              <a:t>)</a:t>
            </a:r>
            <a:r>
              <a:rPr lang="zh-CN" altLang="en-US" dirty="0" smtClean="0"/>
              <a:t>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定义：原子公式或原子公式的否定称为文字。设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是正整数，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若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,…,A</a:t>
            </a:r>
            <a:r>
              <a:rPr lang="en-US" altLang="zh-CN" sz="2800" baseline="-25000" dirty="0" smtClean="0"/>
              <a:t>n</a:t>
            </a:r>
            <a:r>
              <a:rPr lang="zh-CN" altLang="en-US" sz="2800" dirty="0" smtClean="0"/>
              <a:t>是文字，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…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n</a:t>
            </a:r>
            <a:r>
              <a:rPr lang="zh-CN" altLang="en-US" sz="2800" dirty="0" smtClean="0"/>
              <a:t>称为简单析取式。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若</a:t>
            </a:r>
            <a:r>
              <a:rPr lang="en-US" altLang="zh-CN" sz="2800" dirty="0" smtClean="0"/>
              <a:t>B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,…,</a:t>
            </a:r>
            <a:r>
              <a:rPr lang="en-US" altLang="zh-CN" sz="2800" dirty="0" err="1" smtClean="0"/>
              <a:t>B</a:t>
            </a:r>
            <a:r>
              <a:rPr lang="en-US" altLang="zh-CN" sz="2800" baseline="-25000" dirty="0" err="1" smtClean="0"/>
              <a:t>n</a:t>
            </a:r>
            <a:r>
              <a:rPr lang="zh-CN" altLang="en-US" sz="2800" dirty="0" smtClean="0"/>
              <a:t>是简单析取式，</a:t>
            </a:r>
            <a:r>
              <a:rPr lang="en-US" altLang="zh-CN" sz="2800" dirty="0" smtClean="0"/>
              <a:t>B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…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err="1" smtClean="0"/>
              <a:t>B</a:t>
            </a:r>
            <a:r>
              <a:rPr lang="en-US" altLang="zh-CN" sz="2800" baseline="-25000" dirty="0" err="1" smtClean="0"/>
              <a:t>n</a:t>
            </a:r>
            <a:r>
              <a:rPr lang="zh-CN" altLang="en-US" sz="2800" dirty="0" smtClean="0"/>
              <a:t>称为合取范式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母式是合取范式的无存在前束范式称为</a:t>
            </a:r>
            <a:r>
              <a:rPr lang="en-US" altLang="zh-CN" sz="2800" dirty="0" err="1">
                <a:sym typeface="Symbol" pitchFamily="18" charset="2"/>
              </a:rPr>
              <a:t>Skolem</a:t>
            </a:r>
            <a:r>
              <a:rPr lang="zh-CN" altLang="en-US" sz="2800" dirty="0" smtClean="0">
                <a:sym typeface="Symbol" pitchFamily="18" charset="2"/>
              </a:rPr>
              <a:t>范式。</a:t>
            </a:r>
            <a:endParaRPr lang="en-US" altLang="zh-CN" sz="2800" dirty="0" smtClean="0"/>
          </a:p>
          <a:p>
            <a:endParaRPr lang="en-US" altLang="zh-CN" sz="1100" dirty="0"/>
          </a:p>
          <a:p>
            <a:r>
              <a:rPr lang="en-US" altLang="zh-CN" sz="2800" dirty="0" err="1">
                <a:sym typeface="Symbol" pitchFamily="18" charset="2"/>
              </a:rPr>
              <a:t>Skolem</a:t>
            </a:r>
            <a:r>
              <a:rPr lang="zh-CN" altLang="en-US" sz="2800" dirty="0" smtClean="0">
                <a:sym typeface="Symbol" pitchFamily="18" charset="2"/>
              </a:rPr>
              <a:t>范式：</a:t>
            </a:r>
            <a:r>
              <a:rPr lang="zh-CN" altLang="en-US" sz="2800" dirty="0" smtClean="0"/>
              <a:t>对于</a:t>
            </a:r>
            <a:r>
              <a:rPr lang="zh-CN" altLang="en-US" sz="2800" dirty="0" smtClean="0"/>
              <a:t>一个无存在前束范式</a:t>
            </a:r>
            <a:r>
              <a:rPr lang="en-US" altLang="zh-CN" sz="2800" dirty="0" smtClean="0">
                <a:sym typeface="Symbol" pitchFamily="18" charset="2"/>
              </a:rPr>
              <a:t>x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…</a:t>
            </a:r>
            <a:r>
              <a:rPr lang="en-US" altLang="zh-CN" sz="2800" dirty="0" err="1" smtClean="0">
                <a:sym typeface="Symbol" pitchFamily="18" charset="2"/>
              </a:rPr>
              <a:t>x</a:t>
            </a:r>
            <a:r>
              <a:rPr lang="en-US" altLang="zh-CN" sz="2800" baseline="-25000" dirty="0" err="1" smtClean="0">
                <a:sym typeface="Symbol" pitchFamily="18" charset="2"/>
              </a:rPr>
              <a:t>n</a:t>
            </a:r>
            <a:r>
              <a:rPr lang="en-US" altLang="zh-CN" sz="2800" dirty="0" err="1" smtClean="0">
                <a:sym typeface="Symbol" pitchFamily="18" charset="2"/>
              </a:rPr>
              <a:t>A</a:t>
            </a:r>
            <a:r>
              <a:rPr lang="zh-CN" altLang="en-US" sz="2800" dirty="0" smtClean="0">
                <a:sym typeface="Symbol" pitchFamily="18" charset="2"/>
              </a:rPr>
              <a:t>，如果无量词部分</a:t>
            </a:r>
            <a:r>
              <a:rPr lang="en-US" altLang="zh-CN" sz="2800" dirty="0" smtClean="0">
                <a:sym typeface="Symbol" pitchFamily="18" charset="2"/>
              </a:rPr>
              <a:t>A</a:t>
            </a:r>
            <a:r>
              <a:rPr lang="zh-CN" altLang="en-US" sz="2800" dirty="0" smtClean="0">
                <a:sym typeface="Symbol" pitchFamily="18" charset="2"/>
              </a:rPr>
              <a:t>是一个</a:t>
            </a:r>
            <a:r>
              <a:rPr lang="zh-CN" altLang="en-US" sz="2800" dirty="0" smtClean="0">
                <a:sym typeface="Symbol" pitchFamily="18" charset="2"/>
              </a:rPr>
              <a:t>合取范式</a:t>
            </a:r>
            <a:r>
              <a:rPr lang="zh-CN" altLang="en-US" sz="2800" dirty="0">
                <a:sym typeface="Symbol" pitchFamily="18" charset="2"/>
              </a:rPr>
              <a:t>。</a:t>
            </a:r>
            <a:endParaRPr lang="en-US" altLang="zh-CN" sz="2800" dirty="0" smtClean="0">
              <a:sym typeface="Symbol" pitchFamily="18" charset="2"/>
            </a:endParaRPr>
          </a:p>
          <a:p>
            <a:endParaRPr lang="en-US" altLang="zh-CN" sz="1050" dirty="0" smtClean="0">
              <a:sym typeface="Symbol" pitchFamily="18" charset="2"/>
            </a:endParaRPr>
          </a:p>
          <a:p>
            <a:r>
              <a:rPr lang="zh-CN" altLang="en-US" sz="2800" dirty="0" smtClean="0">
                <a:sym typeface="Symbol" pitchFamily="18" charset="2"/>
              </a:rPr>
              <a:t>定理：对于任意公式</a:t>
            </a:r>
            <a:r>
              <a:rPr lang="en-US" altLang="zh-CN" sz="2800" dirty="0" smtClean="0">
                <a:sym typeface="Symbol" pitchFamily="18" charset="2"/>
              </a:rPr>
              <a:t>A</a:t>
            </a:r>
            <a:r>
              <a:rPr lang="zh-CN" altLang="en-US" sz="2800" dirty="0" smtClean="0">
                <a:sym typeface="Symbol" pitchFamily="18" charset="2"/>
              </a:rPr>
              <a:t>存在一个</a:t>
            </a:r>
            <a:r>
              <a:rPr lang="en-US" altLang="zh-CN" sz="2800" dirty="0" err="1" smtClean="0">
                <a:sym typeface="Symbol" pitchFamily="18" charset="2"/>
              </a:rPr>
              <a:t>Skolem</a:t>
            </a:r>
            <a:r>
              <a:rPr lang="zh-CN" altLang="en-US" sz="2800" dirty="0" smtClean="0">
                <a:sym typeface="Symbol" pitchFamily="18" charset="2"/>
              </a:rPr>
              <a:t>范式</a:t>
            </a:r>
            <a:r>
              <a:rPr lang="en-US" altLang="zh-CN" sz="2800" dirty="0" smtClean="0">
                <a:sym typeface="Symbol" pitchFamily="18" charset="2"/>
              </a:rPr>
              <a:t>B</a:t>
            </a:r>
            <a:endParaRPr lang="en-US" altLang="zh-CN" sz="2800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800" dirty="0" smtClean="0">
                <a:sym typeface="Symbol" pitchFamily="18" charset="2"/>
              </a:rPr>
              <a:t>   </a:t>
            </a:r>
            <a:r>
              <a:rPr lang="zh-CN" altLang="en-US" sz="2800" dirty="0" smtClean="0">
                <a:sym typeface="Symbol" pitchFamily="18" charset="2"/>
              </a:rPr>
              <a:t>使得</a:t>
            </a:r>
            <a:r>
              <a:rPr lang="en-US" altLang="zh-CN" sz="2800" dirty="0" smtClean="0">
                <a:sym typeface="Symbol" pitchFamily="18" charset="2"/>
              </a:rPr>
              <a:t>A</a:t>
            </a:r>
            <a:r>
              <a:rPr lang="zh-CN" altLang="en-US" sz="2800" dirty="0" smtClean="0">
                <a:sym typeface="Symbol" pitchFamily="18" charset="2"/>
              </a:rPr>
              <a:t>是可满足的当且仅当</a:t>
            </a:r>
            <a:r>
              <a:rPr lang="en-US" altLang="zh-CN" sz="2800" dirty="0" smtClean="0">
                <a:sym typeface="Symbol" pitchFamily="18" charset="2"/>
              </a:rPr>
              <a:t>B</a:t>
            </a:r>
            <a:r>
              <a:rPr lang="zh-CN" altLang="en-US" sz="2800" dirty="0" smtClean="0">
                <a:sym typeface="Symbol" pitchFamily="18" charset="2"/>
              </a:rPr>
              <a:t>是可满足的。</a:t>
            </a:r>
            <a:endParaRPr lang="en-US" altLang="zh-CN" sz="2800" dirty="0" smtClean="0">
              <a:sym typeface="Symbol" pitchFamily="18" charset="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（永</a:t>
            </a:r>
            <a:r>
              <a:rPr lang="zh-CN" altLang="en-US" sz="3200" dirty="0"/>
              <a:t>真式的</a:t>
            </a:r>
            <a:r>
              <a:rPr lang="en-US" altLang="zh-CN" sz="3200" dirty="0" err="1"/>
              <a:t>Skolem</a:t>
            </a:r>
            <a:r>
              <a:rPr lang="zh-CN" altLang="en-US" sz="3200" dirty="0" smtClean="0"/>
              <a:t>范式未必是</a:t>
            </a:r>
            <a:r>
              <a:rPr lang="zh-CN" altLang="en-US" sz="3200" dirty="0"/>
              <a:t>永</a:t>
            </a:r>
            <a:r>
              <a:rPr lang="zh-CN" altLang="en-US" sz="3200" dirty="0" smtClean="0"/>
              <a:t>真的）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a, b</a:t>
            </a:r>
            <a:r>
              <a:rPr lang="zh-CN" altLang="en-US" sz="2800" dirty="0" smtClean="0"/>
              <a:t>为常元</a:t>
            </a:r>
            <a:r>
              <a:rPr lang="en-US" altLang="zh-CN" sz="2800" dirty="0" smtClean="0"/>
              <a:t>, P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元谓词</a:t>
            </a:r>
            <a:r>
              <a:rPr lang="en-US" altLang="zh-CN" sz="2800" dirty="0" smtClean="0"/>
              <a:t>, </a:t>
            </a:r>
            <a:r>
              <a:rPr lang="zh-CN" altLang="en-US" sz="2800" dirty="0" smtClean="0">
                <a:sym typeface="Symbol" pitchFamily="18" charset="2"/>
              </a:rPr>
              <a:t>对于公式</a:t>
            </a:r>
            <a:r>
              <a:rPr lang="en-US" altLang="zh-CN" sz="2800" dirty="0" smtClean="0">
                <a:sym typeface="Symbol" pitchFamily="18" charset="2"/>
              </a:rPr>
              <a:t>A = </a:t>
            </a:r>
            <a:r>
              <a:rPr lang="en-US" altLang="zh-CN" sz="2800" dirty="0" err="1" smtClean="0">
                <a:sym typeface="Symbol" pitchFamily="18" charset="2"/>
              </a:rPr>
              <a:t>xP</a:t>
            </a:r>
            <a:r>
              <a:rPr lang="en-US" altLang="zh-CN" sz="2800" dirty="0" smtClean="0">
                <a:sym typeface="Symbol" pitchFamily="18" charset="2"/>
              </a:rPr>
              <a:t>(x)  </a:t>
            </a:r>
            <a:r>
              <a:rPr lang="pt-BR" altLang="zh-CN" sz="2800" dirty="0" smtClean="0">
                <a:sym typeface="Symbol" pitchFamily="18" charset="2"/>
              </a:rPr>
              <a:t> P(a)</a:t>
            </a:r>
            <a:r>
              <a:rPr lang="zh-CN" altLang="en-US" sz="2800" dirty="0" smtClean="0">
                <a:sym typeface="Symbol" pitchFamily="18" charset="2"/>
              </a:rPr>
              <a:t>有</a:t>
            </a:r>
            <a:endParaRPr lang="en-US" altLang="zh-CN" sz="2800" dirty="0" smtClean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sym typeface="Symbol" pitchFamily="18" charset="2"/>
              </a:rPr>
              <a:t>(1) A</a:t>
            </a:r>
            <a:r>
              <a:rPr lang="zh-CN" altLang="en-US" sz="2800" dirty="0" smtClean="0">
                <a:sym typeface="Symbol" pitchFamily="18" charset="2"/>
              </a:rPr>
              <a:t>是永真式</a:t>
            </a:r>
            <a:endParaRPr lang="en-US" altLang="zh-CN" sz="2800" dirty="0" smtClean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sym typeface="Symbol" pitchFamily="18" charset="2"/>
              </a:rPr>
              <a:t>(2) A</a:t>
            </a:r>
            <a:r>
              <a:rPr lang="zh-CN" altLang="en-US" sz="2800" dirty="0" smtClean="0">
                <a:sym typeface="Symbol" pitchFamily="18" charset="2"/>
              </a:rPr>
              <a:t>的前束范式</a:t>
            </a:r>
            <a:r>
              <a:rPr lang="en-US" altLang="zh-CN" sz="2800" dirty="0" smtClean="0">
                <a:sym typeface="Symbol" pitchFamily="18" charset="2"/>
              </a:rPr>
              <a:t>x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 smtClean="0">
                <a:sym typeface="Symbol" pitchFamily="18" charset="2"/>
              </a:rPr>
              <a:t>P(x) </a:t>
            </a:r>
            <a:r>
              <a:rPr lang="pt-BR" altLang="zh-CN" sz="2800" dirty="0" smtClean="0">
                <a:sym typeface="Symbol" pitchFamily="18" charset="2"/>
              </a:rPr>
              <a:t> P(a)</a:t>
            </a:r>
            <a:r>
              <a:rPr lang="en-US" altLang="zh-CN" sz="2800" dirty="0" smtClean="0">
                <a:sym typeface="Symbol" pitchFamily="18" charset="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sym typeface="Symbol" pitchFamily="18" charset="2"/>
              </a:rPr>
              <a:t>(3) A</a:t>
            </a:r>
            <a:r>
              <a:rPr lang="zh-CN" altLang="en-US" sz="2800" dirty="0" smtClean="0">
                <a:sym typeface="Symbol" pitchFamily="18" charset="2"/>
              </a:rPr>
              <a:t>的无存在前束范式</a:t>
            </a:r>
            <a:r>
              <a:rPr lang="en-US" altLang="zh-CN" sz="2800" dirty="0" smtClean="0">
                <a:sym typeface="Symbol" pitchFamily="18" charset="2"/>
              </a:rPr>
              <a:t>P(b) </a:t>
            </a:r>
            <a:r>
              <a:rPr lang="pt-BR" altLang="zh-CN" sz="2800" dirty="0" smtClean="0">
                <a:sym typeface="Symbol" pitchFamily="18" charset="2"/>
              </a:rPr>
              <a:t> P(a)</a:t>
            </a:r>
            <a:endParaRPr lang="en-US" altLang="zh-CN" sz="2800" dirty="0" smtClean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sym typeface="Symbol" pitchFamily="18" charset="2"/>
              </a:rPr>
              <a:t>(4) A</a:t>
            </a:r>
            <a:r>
              <a:rPr lang="zh-CN" altLang="en-US" sz="2800" dirty="0" smtClean="0">
                <a:sym typeface="Symbol" pitchFamily="18" charset="2"/>
              </a:rPr>
              <a:t>的</a:t>
            </a:r>
            <a:r>
              <a:rPr lang="en-US" altLang="zh-CN" sz="2800" dirty="0" err="1" smtClean="0">
                <a:sym typeface="Symbol" pitchFamily="18" charset="2"/>
              </a:rPr>
              <a:t>Skolem</a:t>
            </a:r>
            <a:r>
              <a:rPr lang="zh-CN" altLang="en-US" sz="2800" dirty="0" smtClean="0">
                <a:sym typeface="Symbol" pitchFamily="18" charset="2"/>
              </a:rPr>
              <a:t>范式</a:t>
            </a:r>
            <a:r>
              <a:rPr lang="en-US" altLang="zh-CN" sz="2800" dirty="0" smtClean="0">
                <a:sym typeface="Symbol" pitchFamily="18" charset="2"/>
              </a:rPr>
              <a:t>B= </a:t>
            </a:r>
            <a:r>
              <a:rPr lang="pt-BR" altLang="zh-CN" sz="2800" dirty="0" smtClean="0">
                <a:sym typeface="Symbol" pitchFamily="18" charset="2"/>
              </a:rPr>
              <a:t></a:t>
            </a:r>
            <a:r>
              <a:rPr lang="en-US" altLang="zh-CN" sz="2800" dirty="0" smtClean="0">
                <a:sym typeface="Symbol" pitchFamily="18" charset="2"/>
              </a:rPr>
              <a:t>P(b) </a:t>
            </a:r>
            <a:r>
              <a:rPr lang="pt-BR" altLang="zh-CN" sz="2800" dirty="0" smtClean="0">
                <a:sym typeface="Symbol" pitchFamily="18" charset="2"/>
              </a:rPr>
              <a:t> P(a)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sym typeface="Symbol" pitchFamily="18" charset="2"/>
              </a:rPr>
              <a:t>(5) B</a:t>
            </a:r>
            <a:r>
              <a:rPr lang="zh-CN" altLang="en-US" sz="2800" dirty="0" smtClean="0">
                <a:sym typeface="Symbol" pitchFamily="18" charset="2"/>
              </a:rPr>
              <a:t>不是永真式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2 </a:t>
            </a:r>
            <a:r>
              <a:rPr lang="zh-CN" altLang="en-US" sz="3200" dirty="0" smtClean="0"/>
              <a:t>判读可满足性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 smtClean="0"/>
              <a:t>a</a:t>
            </a:r>
            <a:r>
              <a:rPr lang="zh-CN" altLang="en-US" sz="2800" dirty="0" smtClean="0"/>
              <a:t>为常元，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元函词，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元谓词，</a:t>
            </a:r>
            <a:r>
              <a:rPr lang="zh-CN" altLang="en-US" sz="2800" dirty="0" smtClean="0">
                <a:sym typeface="Symbol" pitchFamily="18" charset="2"/>
              </a:rPr>
              <a:t>公式</a:t>
            </a:r>
            <a:r>
              <a:rPr lang="en-US" altLang="zh-CN" sz="2800" dirty="0" smtClean="0">
                <a:sym typeface="Symbol" pitchFamily="18" charset="2"/>
              </a:rPr>
              <a:t>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 smtClean="0">
                <a:sym typeface="Symbol" pitchFamily="18" charset="2"/>
              </a:rPr>
              <a:t>   为</a:t>
            </a:r>
            <a:r>
              <a:rPr lang="en-US" altLang="zh-CN" sz="2800" dirty="0" smtClean="0">
                <a:sym typeface="Symbol" pitchFamily="18" charset="2"/>
              </a:rPr>
              <a:t> (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>
                <a:sym typeface="Symbol" pitchFamily="18" charset="2"/>
              </a:rPr>
              <a:t>xP</a:t>
            </a:r>
            <a:r>
              <a:rPr lang="en-US" altLang="zh-CN" sz="2800" dirty="0" smtClean="0">
                <a:sym typeface="Symbol" pitchFamily="18" charset="2"/>
              </a:rPr>
              <a:t>(x)</a:t>
            </a:r>
            <a:r>
              <a:rPr lang="pt-BR" altLang="zh-CN" sz="2800" dirty="0" smtClean="0">
                <a:sym typeface="Symbol" pitchFamily="18" charset="2"/>
              </a:rPr>
              <a:t> 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>
                <a:sym typeface="Symbol" pitchFamily="18" charset="2"/>
              </a:rPr>
              <a:t>xQ</a:t>
            </a:r>
            <a:r>
              <a:rPr lang="en-US" altLang="zh-CN" sz="2800" dirty="0" smtClean="0">
                <a:sym typeface="Symbol" pitchFamily="18" charset="2"/>
              </a:rPr>
              <a:t>(x))</a:t>
            </a:r>
            <a:r>
              <a:rPr lang="pt-BR" altLang="zh-CN" sz="2800" dirty="0" smtClean="0">
                <a:sym typeface="Symbol" pitchFamily="18" charset="2"/>
              </a:rPr>
              <a:t> 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smtClean="0">
                <a:sym typeface="Symbol" pitchFamily="18" charset="2"/>
              </a:rPr>
              <a:t>x(P(x)</a:t>
            </a:r>
            <a:r>
              <a:rPr lang="pt-BR" altLang="zh-CN" sz="2800" dirty="0" smtClean="0">
                <a:sym typeface="Symbol" pitchFamily="18" charset="2"/>
              </a:rPr>
              <a:t>  </a:t>
            </a:r>
            <a:r>
              <a:rPr lang="en-US" altLang="zh-CN" sz="2800" dirty="0" smtClean="0">
                <a:sym typeface="Symbol" pitchFamily="18" charset="2"/>
              </a:rPr>
              <a:t>Q(x))</a:t>
            </a:r>
            <a:r>
              <a:rPr lang="zh-CN" altLang="en-US" sz="2800" dirty="0" smtClean="0">
                <a:sym typeface="Symbol" pitchFamily="18" charset="2"/>
              </a:rPr>
              <a:t> </a:t>
            </a:r>
            <a:endParaRPr lang="en-US" altLang="zh-CN" sz="2800" dirty="0" smtClean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(1) A</a:t>
            </a:r>
            <a:r>
              <a:rPr lang="zh-CN" altLang="en-US" sz="2800" dirty="0">
                <a:sym typeface="Symbol" pitchFamily="18" charset="2"/>
              </a:rPr>
              <a:t>的前束范式</a:t>
            </a:r>
            <a:endParaRPr lang="en-US" altLang="zh-CN" sz="2800" dirty="0">
              <a:sym typeface="Symbol" pitchFamily="18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3333CC"/>
                </a:solidFill>
                <a:sym typeface="Symbol" pitchFamily="18" charset="2"/>
              </a:rPr>
              <a:t></a:t>
            </a:r>
            <a:r>
              <a:rPr lang="en-US" altLang="zh-CN" sz="2800" dirty="0" err="1">
                <a:solidFill>
                  <a:srgbClr val="3333CC"/>
                </a:solidFill>
                <a:sym typeface="Symbol" pitchFamily="18" charset="2"/>
              </a:rPr>
              <a:t>z</a:t>
            </a:r>
            <a:r>
              <a:rPr lang="en-US" altLang="zh-CN" sz="2800" dirty="0" err="1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xy</a:t>
            </a:r>
            <a:r>
              <a:rPr lang="en-US" altLang="zh-CN" sz="2800" dirty="0" smtClean="0">
                <a:sym typeface="Symbol" pitchFamily="18" charset="2"/>
              </a:rPr>
              <a:t>(P(x</a:t>
            </a:r>
            <a:r>
              <a:rPr lang="en-US" altLang="zh-CN" sz="2800" dirty="0">
                <a:sym typeface="Symbol" pitchFamily="18" charset="2"/>
              </a:rPr>
              <a:t>)</a:t>
            </a:r>
            <a:r>
              <a:rPr lang="pt-BR" altLang="zh-CN" sz="2800" dirty="0">
                <a:sym typeface="Symbol" pitchFamily="18" charset="2"/>
              </a:rPr>
              <a:t> </a:t>
            </a:r>
            <a:r>
              <a:rPr lang="en-US" altLang="zh-CN" sz="2800" dirty="0">
                <a:sym typeface="Symbol" pitchFamily="18" charset="2"/>
              </a:rPr>
              <a:t>Q(y)</a:t>
            </a:r>
            <a:r>
              <a:rPr lang="pt-BR" altLang="zh-CN" sz="2800" dirty="0">
                <a:sym typeface="Symbol" pitchFamily="18" charset="2"/>
              </a:rPr>
              <a:t> </a:t>
            </a:r>
            <a:r>
              <a:rPr lang="en-US" altLang="zh-CN" sz="2800" dirty="0">
                <a:sym typeface="Symbol" pitchFamily="18" charset="2"/>
              </a:rPr>
              <a:t>P(z)</a:t>
            </a:r>
            <a:r>
              <a:rPr lang="pt-BR" altLang="zh-CN" sz="2800" dirty="0">
                <a:sym typeface="Symbol" pitchFamily="18" charset="2"/>
              </a:rPr>
              <a:t>  </a:t>
            </a:r>
            <a:r>
              <a:rPr lang="en-US" altLang="zh-CN" sz="2800" dirty="0">
                <a:sym typeface="Symbol" pitchFamily="18" charset="2"/>
              </a:rPr>
              <a:t>Q(z))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xy</a:t>
            </a:r>
            <a:r>
              <a:rPr lang="zh-CN" altLang="en-US" sz="2800" dirty="0">
                <a:solidFill>
                  <a:srgbClr val="3333CC"/>
                </a:solidFill>
                <a:sym typeface="Symbol" pitchFamily="18" charset="2"/>
              </a:rPr>
              <a:t>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z</a:t>
            </a:r>
            <a:r>
              <a:rPr lang="en-US" altLang="zh-CN" sz="2800" dirty="0">
                <a:sym typeface="Symbol" pitchFamily="18" charset="2"/>
              </a:rPr>
              <a:t>(P(x)</a:t>
            </a:r>
            <a:r>
              <a:rPr lang="pt-BR" altLang="zh-CN" sz="2800" dirty="0">
                <a:sym typeface="Symbol" pitchFamily="18" charset="2"/>
              </a:rPr>
              <a:t> </a:t>
            </a:r>
            <a:r>
              <a:rPr lang="en-US" altLang="zh-CN" sz="2800" dirty="0">
                <a:sym typeface="Symbol" pitchFamily="18" charset="2"/>
              </a:rPr>
              <a:t>Q(y)</a:t>
            </a:r>
            <a:r>
              <a:rPr lang="pt-BR" altLang="zh-CN" sz="2800" dirty="0">
                <a:sym typeface="Symbol" pitchFamily="18" charset="2"/>
              </a:rPr>
              <a:t> </a:t>
            </a:r>
            <a:r>
              <a:rPr lang="en-US" altLang="zh-CN" sz="2800" dirty="0">
                <a:sym typeface="Symbol" pitchFamily="18" charset="2"/>
              </a:rPr>
              <a:t>P(z)</a:t>
            </a:r>
            <a:r>
              <a:rPr lang="pt-BR" altLang="zh-CN" sz="2800" dirty="0">
                <a:sym typeface="Symbol" pitchFamily="18" charset="2"/>
              </a:rPr>
              <a:t>  </a:t>
            </a:r>
            <a:r>
              <a:rPr lang="en-US" altLang="zh-CN" sz="2800" dirty="0">
                <a:sym typeface="Symbol" pitchFamily="18" charset="2"/>
              </a:rPr>
              <a:t>Q(z</a:t>
            </a:r>
            <a:r>
              <a:rPr lang="en-US" altLang="zh-CN" sz="2800" dirty="0" smtClean="0">
                <a:sym typeface="Symbol" pitchFamily="18" charset="2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sym typeface="Symbol" pitchFamily="18" charset="2"/>
              </a:rPr>
              <a:t> (2) A</a:t>
            </a:r>
            <a:r>
              <a:rPr lang="zh-CN" altLang="en-US" sz="2800" dirty="0" smtClean="0">
                <a:sym typeface="Symbol" pitchFamily="18" charset="2"/>
              </a:rPr>
              <a:t>的</a:t>
            </a:r>
            <a:r>
              <a:rPr lang="zh-CN" altLang="en-US" sz="2800" dirty="0">
                <a:sym typeface="Symbol" pitchFamily="18" charset="2"/>
              </a:rPr>
              <a:t>无存在前束范式</a:t>
            </a:r>
            <a:endParaRPr lang="en-US" altLang="zh-CN" sz="2800" dirty="0">
              <a:sym typeface="Symbol" pitchFamily="18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 err="1">
                <a:sym typeface="Symbol" pitchFamily="18" charset="2"/>
              </a:rPr>
              <a:t>xy</a:t>
            </a:r>
            <a:r>
              <a:rPr lang="en-US" altLang="zh-CN" sz="2800" dirty="0">
                <a:sym typeface="Symbol" pitchFamily="18" charset="2"/>
              </a:rPr>
              <a:t>(P(x)</a:t>
            </a:r>
            <a:r>
              <a:rPr lang="pt-BR" altLang="zh-CN" sz="2800" dirty="0">
                <a:sym typeface="Symbol" pitchFamily="18" charset="2"/>
              </a:rPr>
              <a:t> </a:t>
            </a:r>
            <a:r>
              <a:rPr lang="en-US" altLang="zh-CN" sz="2800" dirty="0">
                <a:sym typeface="Symbol" pitchFamily="18" charset="2"/>
              </a:rPr>
              <a:t>Q(y)</a:t>
            </a:r>
            <a:r>
              <a:rPr lang="pt-BR" altLang="zh-CN" sz="2800" dirty="0">
                <a:sym typeface="Symbol" pitchFamily="18" charset="2"/>
              </a:rPr>
              <a:t> </a:t>
            </a:r>
            <a:r>
              <a:rPr lang="en-US" altLang="zh-CN" sz="2800" dirty="0">
                <a:sym typeface="Symbol" pitchFamily="18" charset="2"/>
              </a:rPr>
              <a:t>P(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a</a:t>
            </a:r>
            <a:r>
              <a:rPr lang="en-US" altLang="zh-CN" sz="2800" dirty="0">
                <a:sym typeface="Symbol" pitchFamily="18" charset="2"/>
              </a:rPr>
              <a:t>)</a:t>
            </a:r>
            <a:r>
              <a:rPr lang="pt-BR" altLang="zh-CN" sz="2800" dirty="0">
                <a:sym typeface="Symbol" pitchFamily="18" charset="2"/>
              </a:rPr>
              <a:t>  </a:t>
            </a:r>
            <a:r>
              <a:rPr lang="en-US" altLang="zh-CN" sz="2800" dirty="0">
                <a:sym typeface="Symbol" pitchFamily="18" charset="2"/>
              </a:rPr>
              <a:t>Q(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a</a:t>
            </a:r>
            <a:r>
              <a:rPr lang="en-US" altLang="zh-CN" sz="2800" dirty="0">
                <a:sym typeface="Symbol" pitchFamily="18" charset="2"/>
              </a:rPr>
              <a:t>))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 err="1">
                <a:sym typeface="Symbol" pitchFamily="18" charset="2"/>
              </a:rPr>
              <a:t>xy</a:t>
            </a:r>
            <a:r>
              <a:rPr lang="zh-CN" altLang="en-US" sz="2800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lang="en-US" altLang="zh-CN" sz="2800" dirty="0">
                <a:sym typeface="Symbol" pitchFamily="18" charset="2"/>
              </a:rPr>
              <a:t>(P(x)</a:t>
            </a:r>
            <a:r>
              <a:rPr lang="pt-BR" altLang="zh-CN" sz="2800" dirty="0">
                <a:sym typeface="Symbol" pitchFamily="18" charset="2"/>
              </a:rPr>
              <a:t> </a:t>
            </a:r>
            <a:r>
              <a:rPr lang="en-US" altLang="zh-CN" sz="2800" dirty="0">
                <a:sym typeface="Symbol" pitchFamily="18" charset="2"/>
              </a:rPr>
              <a:t>Q(y)</a:t>
            </a:r>
            <a:r>
              <a:rPr lang="pt-BR" altLang="zh-CN" sz="2800" dirty="0">
                <a:sym typeface="Symbol" pitchFamily="18" charset="2"/>
              </a:rPr>
              <a:t> </a:t>
            </a:r>
            <a:r>
              <a:rPr lang="en-US" altLang="zh-CN" sz="2800" dirty="0">
                <a:sym typeface="Symbol" pitchFamily="18" charset="2"/>
              </a:rPr>
              <a:t>P(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f(</a:t>
            </a:r>
            <a:r>
              <a:rPr lang="en-US" altLang="zh-CN" sz="2800" dirty="0" err="1">
                <a:solidFill>
                  <a:srgbClr val="3333CC"/>
                </a:solidFill>
                <a:sym typeface="Symbol" pitchFamily="18" charset="2"/>
              </a:rPr>
              <a:t>x,y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lang="en-US" altLang="zh-CN" sz="2800" dirty="0">
                <a:sym typeface="Symbol" pitchFamily="18" charset="2"/>
              </a:rPr>
              <a:t>)</a:t>
            </a:r>
            <a:r>
              <a:rPr lang="pt-BR" altLang="zh-CN" sz="2800" dirty="0">
                <a:sym typeface="Symbol" pitchFamily="18" charset="2"/>
              </a:rPr>
              <a:t>  </a:t>
            </a:r>
            <a:r>
              <a:rPr lang="en-US" altLang="zh-CN" sz="2800" dirty="0">
                <a:sym typeface="Symbol" pitchFamily="18" charset="2"/>
              </a:rPr>
              <a:t>Q(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f(</a:t>
            </a:r>
            <a:r>
              <a:rPr lang="en-US" altLang="zh-CN" sz="2800" dirty="0" err="1">
                <a:solidFill>
                  <a:srgbClr val="3333CC"/>
                </a:solidFill>
                <a:sym typeface="Symbol" pitchFamily="18" charset="2"/>
              </a:rPr>
              <a:t>x,y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lang="en-US" altLang="zh-CN" sz="2800" dirty="0">
                <a:sym typeface="Symbol" pitchFamily="18" charset="2"/>
              </a:rPr>
              <a:t>))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800" dirty="0">
              <a:sym typeface="Symbol" pitchFamily="18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sym typeface="Symbol" pitchFamily="18" charset="2"/>
              </a:rPr>
              <a:t>3) </a:t>
            </a:r>
            <a:r>
              <a:rPr lang="en-US" altLang="zh-CN" sz="2800" dirty="0">
                <a:sym typeface="Symbol" pitchFamily="18" charset="2"/>
              </a:rPr>
              <a:t>A</a:t>
            </a:r>
            <a:r>
              <a:rPr lang="zh-CN" altLang="en-US" sz="2800" dirty="0">
                <a:sym typeface="Symbol" pitchFamily="18" charset="2"/>
              </a:rPr>
              <a:t>的</a:t>
            </a:r>
            <a:r>
              <a:rPr lang="en-US" altLang="zh-CN" sz="2800" dirty="0" err="1">
                <a:sym typeface="Symbol" pitchFamily="18" charset="2"/>
              </a:rPr>
              <a:t>Skolem</a:t>
            </a:r>
            <a:r>
              <a:rPr lang="zh-CN" altLang="en-US" sz="2800" dirty="0">
                <a:sym typeface="Symbol" pitchFamily="18" charset="2"/>
              </a:rPr>
              <a:t>范式</a:t>
            </a:r>
            <a:r>
              <a:rPr lang="en-US" altLang="zh-CN" sz="2800" dirty="0">
                <a:sym typeface="Symbol" pitchFamily="18" charset="2"/>
              </a:rPr>
              <a:t>B</a:t>
            </a:r>
            <a:endParaRPr lang="en-US" altLang="zh-CN" sz="2800" dirty="0">
              <a:solidFill>
                <a:srgbClr val="000000"/>
              </a:solidFill>
              <a:sym typeface="Symbol" pitchFamily="18" charset="2"/>
            </a:endParaRPr>
          </a:p>
          <a:p>
            <a:pPr marL="400050" lvl="2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xy</a:t>
            </a:r>
            <a:r>
              <a:rPr lang="en-US" altLang="zh-CN" sz="2800" dirty="0">
                <a:sym typeface="Symbol" pitchFamily="18" charset="2"/>
              </a:rPr>
              <a:t>((</a:t>
            </a:r>
            <a:r>
              <a:rPr lang="pt-BR" altLang="zh-CN" sz="2800" dirty="0">
                <a:sym typeface="Symbol" pitchFamily="18" charset="2"/>
              </a:rPr>
              <a:t></a:t>
            </a:r>
            <a:r>
              <a:rPr lang="en-US" altLang="zh-CN" sz="2800" dirty="0">
                <a:sym typeface="Symbol" pitchFamily="18" charset="2"/>
              </a:rPr>
              <a:t>P(x)</a:t>
            </a:r>
            <a:r>
              <a:rPr lang="pt-BR" altLang="zh-CN" sz="2800" dirty="0">
                <a:sym typeface="Symbol" pitchFamily="18" charset="2"/>
              </a:rPr>
              <a:t></a:t>
            </a:r>
            <a:r>
              <a:rPr lang="en-US" altLang="zh-CN" sz="2800" dirty="0">
                <a:sym typeface="Symbol" pitchFamily="18" charset="2"/>
              </a:rPr>
              <a:t>P(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a</a:t>
            </a:r>
            <a:r>
              <a:rPr lang="en-US" altLang="zh-CN" sz="2800" dirty="0">
                <a:sym typeface="Symbol" pitchFamily="18" charset="2"/>
              </a:rPr>
              <a:t>)</a:t>
            </a:r>
            <a:r>
              <a:rPr lang="pt-BR" altLang="zh-CN" sz="2800" dirty="0">
                <a:sym typeface="Symbol" pitchFamily="18" charset="2"/>
              </a:rPr>
              <a:t></a:t>
            </a:r>
            <a:r>
              <a:rPr lang="en-US" altLang="zh-CN" sz="2800" dirty="0">
                <a:sym typeface="Symbol" pitchFamily="18" charset="2"/>
              </a:rPr>
              <a:t>Q(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a</a:t>
            </a:r>
            <a:r>
              <a:rPr lang="en-US" altLang="zh-CN" sz="2800" dirty="0">
                <a:sym typeface="Symbol" pitchFamily="18" charset="2"/>
              </a:rPr>
              <a:t>))</a:t>
            </a:r>
            <a:r>
              <a:rPr lang="zh-CN" altLang="en-US" sz="2800" dirty="0">
                <a:sym typeface="Symbol" pitchFamily="18" charset="2"/>
              </a:rPr>
              <a:t>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pt-BR" altLang="zh-CN" sz="2800" dirty="0">
                <a:sym typeface="Symbol" pitchFamily="18" charset="2"/>
              </a:rPr>
              <a:t></a:t>
            </a:r>
            <a:r>
              <a:rPr lang="en-US" altLang="zh-CN" sz="2800" dirty="0">
                <a:sym typeface="Symbol" pitchFamily="18" charset="2"/>
              </a:rPr>
              <a:t>Q(y)</a:t>
            </a:r>
            <a:r>
              <a:rPr lang="pt-BR" altLang="zh-CN" sz="2800" dirty="0">
                <a:sym typeface="Symbol" pitchFamily="18" charset="2"/>
              </a:rPr>
              <a:t></a:t>
            </a:r>
            <a:r>
              <a:rPr lang="en-US" altLang="zh-CN" sz="2800" dirty="0">
                <a:sym typeface="Symbol" pitchFamily="18" charset="2"/>
              </a:rPr>
              <a:t>P(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a</a:t>
            </a:r>
            <a:r>
              <a:rPr lang="en-US" altLang="zh-CN" sz="2800" dirty="0">
                <a:sym typeface="Symbol" pitchFamily="18" charset="2"/>
              </a:rPr>
              <a:t>)</a:t>
            </a:r>
            <a:r>
              <a:rPr lang="pt-BR" altLang="zh-CN" sz="2800" dirty="0">
                <a:sym typeface="Symbol" pitchFamily="18" charset="2"/>
              </a:rPr>
              <a:t></a:t>
            </a:r>
            <a:r>
              <a:rPr lang="en-US" altLang="zh-CN" sz="2800" dirty="0">
                <a:sym typeface="Symbol" pitchFamily="18" charset="2"/>
              </a:rPr>
              <a:t>Q(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a</a:t>
            </a:r>
            <a:r>
              <a:rPr lang="en-US" altLang="zh-CN" sz="2800" dirty="0">
                <a:sym typeface="Symbol" pitchFamily="18" charset="2"/>
              </a:rPr>
              <a:t>))</a:t>
            </a:r>
            <a:r>
              <a:rPr lang="zh-CN" altLang="en-US" sz="2800" dirty="0">
                <a:sym typeface="Symbol" pitchFamily="18" charset="2"/>
              </a:rPr>
              <a:t> </a:t>
            </a:r>
            <a:r>
              <a:rPr lang="en-US" altLang="zh-CN" sz="2800" dirty="0">
                <a:sym typeface="Symbol" pitchFamily="18" charset="2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xy</a:t>
            </a:r>
            <a:r>
              <a:rPr lang="en-US" altLang="zh-CN" sz="2800" dirty="0">
                <a:sym typeface="Symbol" pitchFamily="18" charset="2"/>
              </a:rPr>
              <a:t>((</a:t>
            </a:r>
            <a:r>
              <a:rPr lang="pt-BR" altLang="zh-CN" sz="2800" dirty="0">
                <a:sym typeface="Symbol" pitchFamily="18" charset="2"/>
              </a:rPr>
              <a:t></a:t>
            </a:r>
            <a:r>
              <a:rPr lang="en-US" altLang="zh-CN" sz="2800" dirty="0">
                <a:sym typeface="Symbol" pitchFamily="18" charset="2"/>
              </a:rPr>
              <a:t>P(x)</a:t>
            </a:r>
            <a:r>
              <a:rPr lang="pt-BR" altLang="zh-CN" sz="2800" dirty="0">
                <a:sym typeface="Symbol" pitchFamily="18" charset="2"/>
              </a:rPr>
              <a:t></a:t>
            </a:r>
            <a:r>
              <a:rPr lang="en-US" altLang="zh-CN" sz="2800" dirty="0">
                <a:sym typeface="Symbol" pitchFamily="18" charset="2"/>
              </a:rPr>
              <a:t>P(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f(</a:t>
            </a:r>
            <a:r>
              <a:rPr lang="en-US" altLang="zh-CN" sz="2800" dirty="0" err="1">
                <a:solidFill>
                  <a:srgbClr val="3333CC"/>
                </a:solidFill>
                <a:sym typeface="Symbol" pitchFamily="18" charset="2"/>
              </a:rPr>
              <a:t>x,y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lang="en-US" altLang="zh-CN" sz="2800" dirty="0">
                <a:sym typeface="Symbol" pitchFamily="18" charset="2"/>
              </a:rPr>
              <a:t>)</a:t>
            </a:r>
            <a:r>
              <a:rPr lang="pt-BR" altLang="zh-CN" sz="2800" dirty="0">
                <a:sym typeface="Symbol" pitchFamily="18" charset="2"/>
              </a:rPr>
              <a:t></a:t>
            </a:r>
            <a:r>
              <a:rPr lang="en-US" altLang="zh-CN" sz="2800" dirty="0">
                <a:sym typeface="Symbol" pitchFamily="18" charset="2"/>
              </a:rPr>
              <a:t>Q(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f(</a:t>
            </a:r>
            <a:r>
              <a:rPr lang="en-US" altLang="zh-CN" sz="2800" dirty="0" err="1">
                <a:solidFill>
                  <a:srgbClr val="3333CC"/>
                </a:solidFill>
                <a:sym typeface="Symbol" pitchFamily="18" charset="2"/>
              </a:rPr>
              <a:t>x,y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lang="en-US" altLang="zh-CN" sz="2800" dirty="0">
                <a:sym typeface="Symbol" pitchFamily="18" charset="2"/>
              </a:rPr>
              <a:t>))</a:t>
            </a:r>
            <a:r>
              <a:rPr lang="zh-CN" altLang="en-US" sz="2800" dirty="0">
                <a:sym typeface="Symbol" pitchFamily="18" charset="2"/>
              </a:rPr>
              <a:t>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pt-BR" altLang="zh-CN" sz="2800" dirty="0">
                <a:sym typeface="Symbol" pitchFamily="18" charset="2"/>
              </a:rPr>
              <a:t></a:t>
            </a:r>
            <a:r>
              <a:rPr lang="en-US" altLang="zh-CN" sz="2800" dirty="0">
                <a:sym typeface="Symbol" pitchFamily="18" charset="2"/>
              </a:rPr>
              <a:t>Q(y)</a:t>
            </a:r>
            <a:r>
              <a:rPr lang="pt-BR" altLang="zh-CN" sz="2800" dirty="0">
                <a:sym typeface="Symbol" pitchFamily="18" charset="2"/>
              </a:rPr>
              <a:t></a:t>
            </a:r>
            <a:r>
              <a:rPr lang="en-US" altLang="zh-CN" sz="2800" dirty="0">
                <a:sym typeface="Symbol" pitchFamily="18" charset="2"/>
              </a:rPr>
              <a:t>P(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f(</a:t>
            </a:r>
            <a:r>
              <a:rPr lang="en-US" altLang="zh-CN" sz="2800" dirty="0" err="1">
                <a:solidFill>
                  <a:srgbClr val="3333CC"/>
                </a:solidFill>
                <a:sym typeface="Symbol" pitchFamily="18" charset="2"/>
              </a:rPr>
              <a:t>x,y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lang="en-US" altLang="zh-CN" sz="2800" dirty="0">
                <a:sym typeface="Symbol" pitchFamily="18" charset="2"/>
              </a:rPr>
              <a:t>)</a:t>
            </a:r>
            <a:r>
              <a:rPr lang="pt-BR" altLang="zh-CN" sz="2800" dirty="0">
                <a:sym typeface="Symbol" pitchFamily="18" charset="2"/>
              </a:rPr>
              <a:t></a:t>
            </a:r>
            <a:r>
              <a:rPr lang="en-US" altLang="zh-CN" sz="2800" dirty="0">
                <a:sym typeface="Symbol" pitchFamily="18" charset="2"/>
              </a:rPr>
              <a:t>Q(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f(</a:t>
            </a:r>
            <a:r>
              <a:rPr lang="en-US" altLang="zh-CN" sz="2800" dirty="0" err="1">
                <a:solidFill>
                  <a:srgbClr val="3333CC"/>
                </a:solidFill>
                <a:sym typeface="Symbol" pitchFamily="18" charset="2"/>
              </a:rPr>
              <a:t>x,y</a:t>
            </a:r>
            <a:r>
              <a:rPr lang="en-US" altLang="zh-CN" sz="2800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lang="en-US" altLang="zh-CN" sz="2800" dirty="0">
                <a:sym typeface="Symbol" pitchFamily="18" charset="2"/>
              </a:rPr>
              <a:t>))</a:t>
            </a:r>
            <a:r>
              <a:rPr lang="zh-CN" altLang="en-US" sz="2800" dirty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800" dirty="0">
              <a:sym typeface="Symbol" pitchFamily="18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800" dirty="0" smtClean="0">
              <a:sym typeface="Symbol" pitchFamily="18" charset="2"/>
            </a:endParaRPr>
          </a:p>
          <a:p>
            <a:pPr lvl="0">
              <a:lnSpc>
                <a:spcPct val="100000"/>
              </a:lnSpc>
            </a:pPr>
            <a:r>
              <a:rPr lang="en-US" altLang="zh-CN" sz="2800" dirty="0">
                <a:solidFill>
                  <a:srgbClr val="000000"/>
                </a:solidFill>
                <a:sym typeface="Symbol" pitchFamily="18" charset="2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sym typeface="Symbol" pitchFamily="18" charset="2"/>
              </a:rPr>
              <a:t>是可满足的，因此</a:t>
            </a:r>
            <a:r>
              <a:rPr lang="en-US" altLang="zh-CN" sz="2800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sym typeface="Symbol" pitchFamily="18" charset="2"/>
              </a:rPr>
              <a:t>是可满足</a:t>
            </a:r>
            <a:r>
              <a:rPr lang="zh-CN" altLang="en-US" sz="2800" dirty="0" smtClean="0">
                <a:solidFill>
                  <a:srgbClr val="000000"/>
                </a:solidFill>
                <a:sym typeface="Symbol" pitchFamily="18" charset="2"/>
              </a:rPr>
              <a:t>的</a:t>
            </a:r>
            <a:endParaRPr lang="en-US" altLang="zh-CN" sz="2800" dirty="0">
              <a:sym typeface="Symbol" pitchFamily="18" charset="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例：判断永假性质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是一阶一元谓词，判断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AB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是否恒真？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：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xP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(x)  </a:t>
            </a:r>
            <a:r>
              <a:rPr lang="pt-B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xQ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(x)</a:t>
            </a:r>
          </a:p>
          <a:p>
            <a:pPr lvl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x(P(x)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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Q(x))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􀟸􁮁􀒹􀏟􀝀􁓣􀀃􀟸􁮁􀒹􀏟􀝀􁓣􀀃 􁰃􀧺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证明一：基于解释和赋值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证明二：等值演算推理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899656"/>
            <a:ext cx="8589963" cy="57181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证明一：</a:t>
            </a:r>
            <a:r>
              <a:rPr lang="zh-CN" altLang="en-US" dirty="0"/>
              <a:t>基于</a:t>
            </a:r>
            <a:r>
              <a:rPr lang="zh-CN" altLang="en-US" dirty="0" smtClean="0"/>
              <a:t>解释和赋值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    给定任意解释</a:t>
            </a:r>
            <a:r>
              <a:rPr lang="en-US" altLang="zh-CN" dirty="0" smtClean="0"/>
              <a:t>I</a:t>
            </a:r>
            <a:r>
              <a:rPr lang="zh-CN" altLang="en-US" dirty="0" smtClean="0"/>
              <a:t>和赋值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</a:t>
            </a:r>
            <a:endParaRPr lang="pt-BR" altLang="zh-CN" dirty="0" smtClean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若</a:t>
            </a:r>
            <a:r>
              <a:rPr lang="en-US" altLang="zh-CN" dirty="0" err="1" smtClean="0"/>
              <a:t>v</a:t>
            </a:r>
            <a:r>
              <a:rPr lang="en-US" altLang="zh-CN" baseline="30000" dirty="0" err="1" smtClean="0"/>
              <a:t>I</a:t>
            </a:r>
            <a:r>
              <a:rPr lang="en-US" altLang="zh-CN" dirty="0" smtClean="0"/>
              <a:t>(</a:t>
            </a:r>
            <a:r>
              <a:rPr lang="zh-CN" altLang="en-US" b="0" dirty="0" smtClean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0" dirty="0" err="1" smtClean="0">
                <a:latin typeface="Times New Roman" pitchFamily="18" charset="0"/>
                <a:sym typeface="Symbol" pitchFamily="18" charset="2"/>
              </a:rPr>
              <a:t>xP</a:t>
            </a:r>
            <a:r>
              <a:rPr lang="en-US" altLang="zh-CN" b="0" dirty="0" smtClean="0">
                <a:latin typeface="Times New Roman" pitchFamily="18" charset="0"/>
                <a:sym typeface="Symbol" pitchFamily="18" charset="2"/>
              </a:rPr>
              <a:t>(x)</a:t>
            </a:r>
            <a:r>
              <a:rPr lang="en-US" altLang="zh-CN" dirty="0" smtClean="0"/>
              <a:t>) = 0, </a:t>
            </a:r>
            <a:r>
              <a:rPr lang="zh-CN" altLang="en-US" dirty="0" smtClean="0"/>
              <a:t>则</a:t>
            </a:r>
            <a:r>
              <a:rPr lang="en-US" altLang="zh-CN" b="0" dirty="0" smtClean="0">
                <a:latin typeface="Times New Roman" pitchFamily="18" charset="0"/>
                <a:sym typeface="Symbol" pitchFamily="18" charset="2"/>
              </a:rPr>
              <a:t>d</a:t>
            </a:r>
            <a:r>
              <a:rPr lang="en-US" altLang="zh-CN" dirty="0" smtClean="0">
                <a:sym typeface="Symbol" pitchFamily="18" charset="2"/>
              </a:rPr>
              <a:t> D</a:t>
            </a:r>
            <a:r>
              <a:rPr lang="en-US" altLang="zh-CN" baseline="-25000" dirty="0" smtClean="0">
                <a:sym typeface="Symbol" pitchFamily="18" charset="2"/>
              </a:rPr>
              <a:t>I</a:t>
            </a:r>
            <a:r>
              <a:rPr lang="en-US" altLang="zh-CN" b="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dirty="0" smtClean="0"/>
              <a:t>v[x/d]</a:t>
            </a:r>
            <a:r>
              <a:rPr lang="en-US" altLang="zh-CN" baseline="30000" dirty="0" smtClean="0"/>
              <a:t>I</a:t>
            </a:r>
            <a:r>
              <a:rPr lang="en-US" altLang="zh-CN" dirty="0"/>
              <a:t>( </a:t>
            </a:r>
            <a:r>
              <a:rPr lang="en-US" altLang="zh-CN" b="0" dirty="0" smtClean="0">
                <a:latin typeface="Times New Roman" pitchFamily="18" charset="0"/>
                <a:sym typeface="Symbol" pitchFamily="18" charset="2"/>
              </a:rPr>
              <a:t>P(x)) = 0.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lang="zh-CN" altLang="en-US" b="0" dirty="0" smtClean="0">
                <a:latin typeface="Times New Roman" pitchFamily="18" charset="0"/>
                <a:sym typeface="Symbol" pitchFamily="18" charset="2"/>
              </a:rPr>
              <a:t>因此</a:t>
            </a:r>
            <a:r>
              <a:rPr lang="zh-CN" altLang="en-US" dirty="0" smtClean="0"/>
              <a:t>，</a:t>
            </a:r>
            <a:r>
              <a:rPr lang="pt-BR" altLang="zh-CN" dirty="0" smtClean="0"/>
              <a:t>v</a:t>
            </a:r>
            <a:r>
              <a:rPr lang="en-US" altLang="zh-CN" baseline="30000" dirty="0" smtClean="0"/>
              <a:t>I</a:t>
            </a:r>
            <a:r>
              <a:rPr lang="en-US" altLang="zh-CN" dirty="0" smtClean="0"/>
              <a:t>( </a:t>
            </a:r>
            <a:r>
              <a:rPr lang="en-US" altLang="zh-CN" b="0" dirty="0" smtClean="0">
                <a:latin typeface="Times New Roman" pitchFamily="18" charset="0"/>
                <a:sym typeface="Symbol" pitchFamily="18" charset="2"/>
              </a:rPr>
              <a:t>B) =</a:t>
            </a:r>
            <a:r>
              <a:rPr lang="pt-BR" altLang="zh-CN" dirty="0" smtClean="0"/>
              <a:t> </a:t>
            </a:r>
            <a:r>
              <a:rPr lang="pt-BR" altLang="zh-CN" dirty="0"/>
              <a:t>v</a:t>
            </a:r>
            <a:r>
              <a:rPr lang="en-US" altLang="zh-CN" baseline="30000" dirty="0"/>
              <a:t>I</a:t>
            </a:r>
            <a:r>
              <a:rPr lang="en-US" altLang="zh-CN" dirty="0" smtClean="0"/>
              <a:t>(</a:t>
            </a:r>
            <a:r>
              <a:rPr lang="en-US" altLang="zh-CN" b="0" dirty="0" smtClean="0">
                <a:latin typeface="Times New Roman" pitchFamily="18" charset="0"/>
                <a:sym typeface="Symbol" pitchFamily="18" charset="2"/>
              </a:rPr>
              <a:t>x(P(x) </a:t>
            </a:r>
            <a:r>
              <a:rPr lang="zh-CN" altLang="en-US" dirty="0" smtClean="0">
                <a:sym typeface="Symbol" pitchFamily="18" charset="2"/>
              </a:rPr>
              <a:t> </a:t>
            </a:r>
            <a:r>
              <a:rPr lang="en-US" altLang="zh-CN" dirty="0" smtClean="0">
                <a:sym typeface="Symbol" pitchFamily="18" charset="2"/>
              </a:rPr>
              <a:t></a:t>
            </a:r>
            <a:r>
              <a:rPr lang="en-US" altLang="zh-CN" b="0" dirty="0" smtClean="0">
                <a:latin typeface="Times New Roman" pitchFamily="18" charset="0"/>
                <a:sym typeface="Symbol" pitchFamily="18" charset="2"/>
              </a:rPr>
              <a:t>Q(x))) = 0</a:t>
            </a:r>
            <a:endParaRPr lang="en-US" altLang="zh-CN" b="0" dirty="0">
              <a:latin typeface="Times New Roman" pitchFamily="18" charset="0"/>
              <a:sym typeface="Symbol" pitchFamily="18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lang="zh-CN" altLang="en-US" b="0" dirty="0" smtClean="0">
                <a:latin typeface="Times New Roman" pitchFamily="18" charset="0"/>
                <a:sym typeface="Symbol" pitchFamily="18" charset="2"/>
              </a:rPr>
              <a:t>从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而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AB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为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baseline="-25000" dirty="0" smtClean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若</a:t>
            </a:r>
            <a:r>
              <a:rPr lang="en-US" altLang="zh-CN" dirty="0" err="1"/>
              <a:t>v</a:t>
            </a:r>
            <a:r>
              <a:rPr lang="en-US" altLang="zh-CN" baseline="30000" dirty="0" err="1"/>
              <a:t>I</a:t>
            </a:r>
            <a:r>
              <a:rPr lang="en-US" altLang="zh-CN" dirty="0" smtClean="0"/>
              <a:t>(</a:t>
            </a:r>
            <a:r>
              <a:rPr lang="zh-CN" altLang="en-US" dirty="0">
                <a:sym typeface="Symbol" pitchFamily="18" charset="2"/>
              </a:rPr>
              <a:t></a:t>
            </a:r>
            <a:r>
              <a:rPr lang="en-US" altLang="zh-CN" dirty="0" err="1">
                <a:sym typeface="Symbol" pitchFamily="18" charset="2"/>
              </a:rPr>
              <a:t>xP</a:t>
            </a:r>
            <a:r>
              <a:rPr lang="en-US" altLang="zh-CN" dirty="0">
                <a:sym typeface="Symbol" pitchFamily="18" charset="2"/>
              </a:rPr>
              <a:t>(x)</a:t>
            </a:r>
            <a:r>
              <a:rPr lang="en-US" altLang="zh-CN" dirty="0"/>
              <a:t>) = </a:t>
            </a:r>
            <a:r>
              <a:rPr lang="en-US" altLang="zh-CN" dirty="0" smtClean="0"/>
              <a:t>1, </a:t>
            </a:r>
            <a:r>
              <a:rPr lang="zh-CN" altLang="en-US" dirty="0" smtClean="0"/>
              <a:t>且</a:t>
            </a:r>
            <a:r>
              <a:rPr lang="en-US" altLang="zh-CN" dirty="0" err="1" smtClean="0"/>
              <a:t>v</a:t>
            </a:r>
            <a:r>
              <a:rPr lang="en-US" altLang="zh-CN" baseline="30000" dirty="0" err="1" smtClean="0"/>
              <a:t>I</a:t>
            </a:r>
            <a:r>
              <a:rPr lang="en-US" altLang="zh-CN" dirty="0" smtClean="0"/>
              <a:t>(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>
                <a:sym typeface="Symbol" pitchFamily="18" charset="2"/>
              </a:rPr>
              <a:t>xQ</a:t>
            </a:r>
            <a:r>
              <a:rPr lang="en-US" altLang="zh-CN" dirty="0">
                <a:sym typeface="Symbol" pitchFamily="18" charset="2"/>
              </a:rPr>
              <a:t>(x)</a:t>
            </a:r>
            <a:r>
              <a:rPr lang="en-US" altLang="zh-CN" dirty="0"/>
              <a:t>)=0, </a:t>
            </a:r>
            <a:r>
              <a:rPr lang="zh-CN" altLang="en-US" dirty="0"/>
              <a:t>则</a:t>
            </a:r>
            <a:r>
              <a:rPr lang="zh-CN" altLang="en-US" dirty="0" smtClean="0">
                <a:sym typeface="Symbol" pitchFamily="18" charset="2"/>
              </a:rPr>
              <a:t></a:t>
            </a:r>
            <a:r>
              <a:rPr lang="en-US" altLang="zh-CN" dirty="0" err="1" smtClean="0">
                <a:sym typeface="Symbol" pitchFamily="18" charset="2"/>
              </a:rPr>
              <a:t>d</a:t>
            </a:r>
            <a:r>
              <a:rPr lang="en-US" altLang="zh-CN" dirty="0" err="1">
                <a:sym typeface="Symbol" pitchFamily="18" charset="2"/>
              </a:rPr>
              <a:t>D</a:t>
            </a:r>
            <a:r>
              <a:rPr lang="en-US" altLang="zh-CN" baseline="30000" dirty="0" err="1">
                <a:sym typeface="Symbol" pitchFamily="18" charset="2"/>
              </a:rPr>
              <a:t>I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en-US" altLang="zh-CN" dirty="0"/>
              <a:t>v[x/d]</a:t>
            </a:r>
            <a:r>
              <a:rPr lang="en-US" altLang="zh-CN" baseline="30000" dirty="0"/>
              <a:t>I </a:t>
            </a:r>
            <a:r>
              <a:rPr lang="en-US" altLang="zh-CN" dirty="0"/>
              <a:t>(</a:t>
            </a:r>
            <a:r>
              <a:rPr lang="en-US" altLang="zh-CN" dirty="0" smtClean="0">
                <a:sym typeface="Symbol" pitchFamily="18" charset="2"/>
              </a:rPr>
              <a:t>Q(d))= </a:t>
            </a:r>
            <a:r>
              <a:rPr lang="en-US" altLang="zh-CN" dirty="0">
                <a:sym typeface="Symbol" pitchFamily="18" charset="2"/>
              </a:rPr>
              <a:t>0</a:t>
            </a:r>
            <a:r>
              <a:rPr lang="en-US" altLang="zh-CN" dirty="0" smtClean="0">
                <a:sym typeface="Symbol" pitchFamily="18" charset="2"/>
              </a:rPr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   </a:t>
            </a:r>
            <a:r>
              <a:rPr lang="zh-CN" altLang="en-US" b="0" dirty="0" smtClean="0">
                <a:latin typeface="Times New Roman" pitchFamily="18" charset="0"/>
                <a:sym typeface="Symbol" pitchFamily="18" charset="2"/>
              </a:rPr>
              <a:t>因此</a:t>
            </a:r>
            <a:r>
              <a:rPr lang="en-US" altLang="zh-CN" dirty="0" err="1" smtClean="0"/>
              <a:t>v</a:t>
            </a:r>
            <a:r>
              <a:rPr lang="en-US" altLang="zh-CN" baseline="30000" dirty="0" err="1" smtClean="0"/>
              <a:t>I</a:t>
            </a:r>
            <a:r>
              <a:rPr lang="en-US" altLang="zh-CN" dirty="0" smtClean="0"/>
              <a:t>(</a:t>
            </a:r>
            <a:r>
              <a:rPr lang="en-US" altLang="zh-CN" b="0" dirty="0" smtClean="0">
                <a:latin typeface="Times New Roman" pitchFamily="18" charset="0"/>
                <a:sym typeface="Symbol" pitchFamily="18" charset="2"/>
              </a:rPr>
              <a:t>A) =</a:t>
            </a:r>
            <a:r>
              <a:rPr lang="pt-BR" altLang="zh-CN" dirty="0" smtClean="0"/>
              <a:t> </a:t>
            </a:r>
            <a:r>
              <a:rPr lang="en-US" altLang="zh-CN" b="0" dirty="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b="0" dirty="0" smtClean="0">
                <a:latin typeface="Times New Roman" pitchFamily="18" charset="0"/>
                <a:sym typeface="Symbol" pitchFamily="18" charset="2"/>
              </a:rPr>
              <a:t>，故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AB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为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0</a:t>
            </a:r>
            <a:endParaRPr lang="pt-BR" altLang="zh-CN" dirty="0" smtClean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若</a:t>
            </a:r>
            <a:r>
              <a:rPr lang="en-US" altLang="zh-CN" dirty="0" err="1"/>
              <a:t>v</a:t>
            </a:r>
            <a:r>
              <a:rPr lang="en-US" altLang="zh-CN" baseline="30000" dirty="0" err="1"/>
              <a:t>I</a:t>
            </a:r>
            <a:r>
              <a:rPr lang="en-US" altLang="zh-CN" dirty="0" smtClean="0"/>
              <a:t>(</a:t>
            </a:r>
            <a:r>
              <a:rPr lang="zh-CN" altLang="en-US" dirty="0">
                <a:sym typeface="Symbol" pitchFamily="18" charset="2"/>
              </a:rPr>
              <a:t></a:t>
            </a:r>
            <a:r>
              <a:rPr lang="en-US" altLang="zh-CN" dirty="0" err="1">
                <a:sym typeface="Symbol" pitchFamily="18" charset="2"/>
              </a:rPr>
              <a:t>xP</a:t>
            </a:r>
            <a:r>
              <a:rPr lang="en-US" altLang="zh-CN" dirty="0">
                <a:sym typeface="Symbol" pitchFamily="18" charset="2"/>
              </a:rPr>
              <a:t>(x)</a:t>
            </a:r>
            <a:r>
              <a:rPr lang="en-US" altLang="zh-CN" dirty="0"/>
              <a:t>) = 1,</a:t>
            </a:r>
            <a:r>
              <a:rPr lang="zh-CN" altLang="en-US" dirty="0" smtClean="0"/>
              <a:t>且</a:t>
            </a:r>
            <a:r>
              <a:rPr lang="en-US" altLang="zh-CN" dirty="0" err="1"/>
              <a:t>v</a:t>
            </a:r>
            <a:r>
              <a:rPr lang="en-US" altLang="zh-CN" baseline="30000" dirty="0" err="1"/>
              <a:t>I</a:t>
            </a:r>
            <a:r>
              <a:rPr lang="en-US" altLang="zh-CN" dirty="0" smtClean="0"/>
              <a:t>(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>
                <a:sym typeface="Symbol" pitchFamily="18" charset="2"/>
              </a:rPr>
              <a:t>xQ</a:t>
            </a:r>
            <a:r>
              <a:rPr lang="en-US" altLang="zh-CN" dirty="0">
                <a:sym typeface="Symbol" pitchFamily="18" charset="2"/>
              </a:rPr>
              <a:t>(x)</a:t>
            </a:r>
            <a:r>
              <a:rPr lang="en-US" altLang="zh-CN" dirty="0"/>
              <a:t>) =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        则</a:t>
            </a:r>
            <a:r>
              <a:rPr lang="en-US" altLang="zh-CN" sz="2400" dirty="0" err="1"/>
              <a:t>v</a:t>
            </a:r>
            <a:r>
              <a:rPr lang="en-US" altLang="zh-CN" sz="2400" baseline="30000" dirty="0" err="1"/>
              <a:t>I</a:t>
            </a:r>
            <a:r>
              <a:rPr lang="en-US" altLang="zh-CN" sz="2400" dirty="0" smtClean="0"/>
              <a:t>( </a:t>
            </a:r>
            <a:r>
              <a:rPr lang="en-US" altLang="zh-CN" sz="2400" b="0" dirty="0" smtClean="0">
                <a:latin typeface="Times New Roman" pitchFamily="18" charset="0"/>
                <a:sym typeface="Symbol" pitchFamily="18" charset="2"/>
              </a:rPr>
              <a:t>B) =</a:t>
            </a:r>
            <a:r>
              <a:rPr lang="pt-BR" altLang="zh-CN" sz="2400" dirty="0" smtClean="0"/>
              <a:t> </a:t>
            </a:r>
            <a:r>
              <a:rPr lang="en-US" altLang="zh-CN" sz="2400" dirty="0" err="1"/>
              <a:t>v</a:t>
            </a:r>
            <a:r>
              <a:rPr lang="en-US" altLang="zh-CN" sz="2400" baseline="30000" dirty="0" err="1"/>
              <a:t>I</a:t>
            </a:r>
            <a:r>
              <a:rPr lang="en-US" altLang="zh-CN" sz="2400" dirty="0" smtClean="0"/>
              <a:t>(</a:t>
            </a:r>
            <a:r>
              <a:rPr lang="en-US" altLang="zh-CN" sz="2400" b="0" dirty="0" smtClean="0">
                <a:latin typeface="Times New Roman" pitchFamily="18" charset="0"/>
                <a:sym typeface="Symbol" pitchFamily="18" charset="2"/>
              </a:rPr>
              <a:t>x(P(x) </a:t>
            </a:r>
            <a:r>
              <a:rPr lang="zh-CN" altLang="en-US" sz="2400" dirty="0" smtClean="0">
                <a:sym typeface="Symbol" pitchFamily="18" charset="2"/>
              </a:rPr>
              <a:t> </a:t>
            </a:r>
            <a:r>
              <a:rPr lang="en-US" altLang="zh-CN" sz="2400" dirty="0" smtClean="0">
                <a:sym typeface="Symbol" pitchFamily="18" charset="2"/>
              </a:rPr>
              <a:t></a:t>
            </a:r>
            <a:r>
              <a:rPr lang="en-US" altLang="zh-CN" sz="2400" b="0" dirty="0" smtClean="0">
                <a:latin typeface="Times New Roman" pitchFamily="18" charset="0"/>
                <a:sym typeface="Symbol" pitchFamily="18" charset="2"/>
              </a:rPr>
              <a:t>Q(x))) = 0</a:t>
            </a:r>
            <a:r>
              <a:rPr lang="zh-CN" altLang="en-US" sz="2400" b="0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       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从而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AB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为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。</a:t>
            </a:r>
            <a:endParaRPr lang="en-US" altLang="zh-CN" sz="2400" dirty="0" smtClean="0">
              <a:latin typeface="Times New Roman" pitchFamily="18" charset="0"/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综上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AB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恒为假。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853160"/>
            <a:ext cx="8589963" cy="5245100"/>
          </a:xfrm>
        </p:spPr>
        <p:txBody>
          <a:bodyPr/>
          <a:lstStyle/>
          <a:p>
            <a:r>
              <a:rPr lang="zh-CN" altLang="en-US" sz="2800" dirty="0" smtClean="0"/>
              <a:t>证明二：等值演算推理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  AB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    (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>
                <a:sym typeface="Symbol" pitchFamily="18" charset="2"/>
              </a:rPr>
              <a:t>xP</a:t>
            </a:r>
            <a:r>
              <a:rPr lang="en-US" altLang="zh-CN" sz="2800" dirty="0" smtClean="0">
                <a:sym typeface="Symbol" pitchFamily="18" charset="2"/>
              </a:rPr>
              <a:t>(x)  </a:t>
            </a:r>
            <a:r>
              <a:rPr lang="pt-BR" altLang="zh-CN" sz="2800" dirty="0" smtClean="0">
                <a:sym typeface="Symbol" pitchFamily="18" charset="2"/>
              </a:rPr>
              <a:t> 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xQ</a:t>
            </a:r>
            <a:r>
              <a:rPr lang="en-US" altLang="zh-CN" sz="2800" dirty="0" smtClean="0">
                <a:sym typeface="Symbol" pitchFamily="18" charset="2"/>
              </a:rPr>
              <a:t>(x))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 (</a:t>
            </a:r>
            <a:r>
              <a:rPr lang="en-US" altLang="zh-CN" sz="2800" dirty="0" smtClean="0">
                <a:sym typeface="Symbol" pitchFamily="18" charset="2"/>
              </a:rPr>
              <a:t>x(P(x) </a:t>
            </a:r>
            <a:r>
              <a:rPr lang="zh-CN" altLang="en-US" sz="2800" dirty="0" smtClean="0">
                <a:sym typeface="Symbol" pitchFamily="18" charset="2"/>
              </a:rPr>
              <a:t> </a:t>
            </a:r>
            <a:r>
              <a:rPr lang="en-US" altLang="zh-CN" sz="2800" dirty="0" smtClean="0">
                <a:sym typeface="Symbol" pitchFamily="18" charset="2"/>
              </a:rPr>
              <a:t>Q(x))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2800" dirty="0" smtClean="0">
                <a:sym typeface="Symbol" pitchFamily="18" charset="2"/>
              </a:rPr>
              <a:t>x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 smtClean="0">
                <a:sym typeface="Symbol" pitchFamily="18" charset="2"/>
              </a:rPr>
              <a:t>P(x)  </a:t>
            </a:r>
            <a:r>
              <a:rPr lang="pt-BR" altLang="zh-CN" sz="2800" dirty="0" smtClean="0">
                <a:sym typeface="Symbol" pitchFamily="18" charset="2"/>
              </a:rPr>
              <a:t> 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xQ</a:t>
            </a:r>
            <a:r>
              <a:rPr lang="en-US" altLang="zh-CN" sz="2800" dirty="0" smtClean="0">
                <a:sym typeface="Symbol" pitchFamily="18" charset="2"/>
              </a:rPr>
              <a:t>(x))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 (</a:t>
            </a:r>
            <a:r>
              <a:rPr lang="en-US" altLang="zh-CN" sz="2800" dirty="0" smtClean="0">
                <a:sym typeface="Symbol" pitchFamily="18" charset="2"/>
              </a:rPr>
              <a:t>x(P(x) </a:t>
            </a:r>
            <a:r>
              <a:rPr lang="zh-CN" altLang="en-US" sz="2800" dirty="0" smtClean="0">
                <a:sym typeface="Symbol" pitchFamily="18" charset="2"/>
              </a:rPr>
              <a:t> </a:t>
            </a:r>
            <a:r>
              <a:rPr lang="en-US" altLang="zh-CN" sz="2800" dirty="0" smtClean="0">
                <a:sym typeface="Symbol" pitchFamily="18" charset="2"/>
              </a:rPr>
              <a:t>Q(x))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   </a:t>
            </a:r>
            <a:r>
              <a:rPr lang="en-US" altLang="zh-CN" sz="2800" dirty="0" smtClean="0">
                <a:sym typeface="Symbol" pitchFamily="18" charset="2"/>
              </a:rPr>
              <a:t>x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 smtClean="0">
                <a:sym typeface="Symbol" pitchFamily="18" charset="2"/>
              </a:rPr>
              <a:t>P(x)  </a:t>
            </a:r>
            <a:r>
              <a:rPr lang="pt-BR" altLang="zh-CN" sz="2800" dirty="0" smtClean="0">
                <a:sym typeface="Symbol" pitchFamily="18" charset="2"/>
              </a:rPr>
              <a:t> 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yQ</a:t>
            </a:r>
            <a:r>
              <a:rPr lang="en-US" altLang="zh-CN" sz="2800" dirty="0" smtClean="0">
                <a:sym typeface="Symbol" pitchFamily="18" charset="2"/>
              </a:rPr>
              <a:t>(y))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 (</a:t>
            </a:r>
            <a:r>
              <a:rPr lang="en-US" altLang="zh-CN" sz="2800" dirty="0" smtClean="0">
                <a:sym typeface="Symbol" pitchFamily="18" charset="2"/>
              </a:rPr>
              <a:t>x(P(x) </a:t>
            </a:r>
            <a:r>
              <a:rPr lang="zh-CN" altLang="en-US" sz="2800" dirty="0" smtClean="0">
                <a:sym typeface="Symbol" pitchFamily="18" charset="2"/>
              </a:rPr>
              <a:t> </a:t>
            </a:r>
            <a:r>
              <a:rPr lang="en-US" altLang="zh-CN" sz="2800" dirty="0" smtClean="0">
                <a:sym typeface="Symbol" pitchFamily="18" charset="2"/>
              </a:rPr>
              <a:t>Q(x))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   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xy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 smtClean="0">
                <a:sym typeface="Symbol" pitchFamily="18" charset="2"/>
              </a:rPr>
              <a:t>P(x)  </a:t>
            </a:r>
            <a:r>
              <a:rPr lang="pt-BR" altLang="zh-CN" sz="2800" dirty="0" smtClean="0">
                <a:sym typeface="Symbol" pitchFamily="18" charset="2"/>
              </a:rPr>
              <a:t> </a:t>
            </a:r>
            <a:r>
              <a:rPr lang="en-US" altLang="zh-CN" sz="2800" dirty="0" smtClean="0">
                <a:sym typeface="Symbol" pitchFamily="18" charset="2"/>
              </a:rPr>
              <a:t>Q(y))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 (</a:t>
            </a:r>
            <a:r>
              <a:rPr lang="en-US" altLang="zh-CN" sz="2800" dirty="0" smtClean="0">
                <a:sym typeface="Symbol" pitchFamily="18" charset="2"/>
              </a:rPr>
              <a:t>x(P(x) </a:t>
            </a:r>
            <a:r>
              <a:rPr lang="zh-CN" altLang="en-US" sz="2800" dirty="0" smtClean="0">
                <a:sym typeface="Symbol" pitchFamily="18" charset="2"/>
              </a:rPr>
              <a:t> </a:t>
            </a:r>
            <a:r>
              <a:rPr lang="en-US" altLang="zh-CN" sz="2800" dirty="0" smtClean="0">
                <a:sym typeface="Symbol" pitchFamily="18" charset="2"/>
              </a:rPr>
              <a:t>Q(x))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    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xy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 smtClean="0">
                <a:sym typeface="Symbol" pitchFamily="18" charset="2"/>
              </a:rPr>
              <a:t>P(x)  </a:t>
            </a:r>
            <a:r>
              <a:rPr lang="pt-BR" altLang="zh-CN" sz="2800" dirty="0" smtClean="0">
                <a:sym typeface="Symbol" pitchFamily="18" charset="2"/>
              </a:rPr>
              <a:t> </a:t>
            </a:r>
            <a:r>
              <a:rPr lang="en-US" altLang="zh-CN" sz="2800" dirty="0" smtClean="0">
                <a:sym typeface="Symbol" pitchFamily="18" charset="2"/>
              </a:rPr>
              <a:t>Q(y))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 (</a:t>
            </a:r>
            <a:r>
              <a:rPr lang="en-US" altLang="zh-CN" sz="2800" dirty="0" smtClean="0">
                <a:sym typeface="Symbol" pitchFamily="18" charset="2"/>
              </a:rPr>
              <a:t>z(P(z) </a:t>
            </a:r>
            <a:r>
              <a:rPr lang="zh-CN" altLang="en-US" sz="2800" dirty="0" smtClean="0">
                <a:sym typeface="Symbol" pitchFamily="18" charset="2"/>
              </a:rPr>
              <a:t> </a:t>
            </a:r>
            <a:r>
              <a:rPr lang="en-US" altLang="zh-CN" sz="2800" dirty="0" smtClean="0">
                <a:sym typeface="Symbol" pitchFamily="18" charset="2"/>
              </a:rPr>
              <a:t>Q(z))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   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xy</a:t>
            </a:r>
            <a:r>
              <a:rPr lang="en-US" altLang="zh-CN" sz="2800" dirty="0" smtClean="0">
                <a:sym typeface="Symbol" pitchFamily="18" charset="2"/>
              </a:rPr>
              <a:t> z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((</a:t>
            </a:r>
            <a:r>
              <a:rPr lang="en-US" altLang="zh-CN" sz="2800" dirty="0" smtClean="0">
                <a:sym typeface="Symbol" pitchFamily="18" charset="2"/>
              </a:rPr>
              <a:t>P(x)  </a:t>
            </a:r>
            <a:r>
              <a:rPr lang="pt-BR" altLang="zh-CN" sz="2800" dirty="0" smtClean="0">
                <a:sym typeface="Symbol" pitchFamily="18" charset="2"/>
              </a:rPr>
              <a:t> </a:t>
            </a:r>
            <a:r>
              <a:rPr lang="en-US" altLang="zh-CN" sz="2800" dirty="0" smtClean="0">
                <a:sym typeface="Symbol" pitchFamily="18" charset="2"/>
              </a:rPr>
              <a:t>Q(y))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sz="2800" dirty="0" smtClean="0">
                <a:sym typeface="Symbol" pitchFamily="18" charset="2"/>
              </a:rPr>
              <a:t>(P(z) </a:t>
            </a:r>
            <a:r>
              <a:rPr lang="zh-CN" altLang="en-US" sz="2800" dirty="0" smtClean="0">
                <a:sym typeface="Symbol" pitchFamily="18" charset="2"/>
              </a:rPr>
              <a:t> </a:t>
            </a:r>
            <a:r>
              <a:rPr lang="en-US" altLang="zh-CN" sz="2800" dirty="0" smtClean="0">
                <a:sym typeface="Symbol" pitchFamily="18" charset="2"/>
              </a:rPr>
              <a:t>Q(z))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   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xy</a:t>
            </a:r>
            <a:r>
              <a:rPr lang="en-US" altLang="zh-CN" sz="2800" dirty="0" smtClean="0">
                <a:sym typeface="Symbol" pitchFamily="18" charset="2"/>
              </a:rPr>
              <a:t> z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((</a:t>
            </a:r>
            <a:r>
              <a:rPr lang="en-US" altLang="zh-CN" sz="2800" dirty="0" smtClean="0">
                <a:sym typeface="Symbol" pitchFamily="18" charset="2"/>
              </a:rPr>
              <a:t> P(x) </a:t>
            </a:r>
            <a:r>
              <a:rPr lang="pt-BR" altLang="zh-CN" sz="2800" dirty="0" smtClean="0">
                <a:sym typeface="Symbol" pitchFamily="18" charset="2"/>
              </a:rPr>
              <a:t> </a:t>
            </a:r>
            <a:r>
              <a:rPr lang="en-US" altLang="zh-CN" sz="2800" dirty="0" smtClean="0">
                <a:sym typeface="Symbol" pitchFamily="18" charset="2"/>
              </a:rPr>
              <a:t>Q(y))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sz="2800" dirty="0" smtClean="0">
                <a:sym typeface="Symbol" pitchFamily="18" charset="2"/>
              </a:rPr>
              <a:t>(P(z) </a:t>
            </a:r>
            <a:r>
              <a:rPr lang="zh-CN" altLang="en-US" sz="2800" dirty="0" smtClean="0">
                <a:sym typeface="Symbol" pitchFamily="18" charset="2"/>
              </a:rPr>
              <a:t> </a:t>
            </a:r>
            <a:r>
              <a:rPr lang="en-US" altLang="zh-CN" sz="2800" dirty="0" smtClean="0">
                <a:sym typeface="Symbol" pitchFamily="18" charset="2"/>
              </a:rPr>
              <a:t>Q(z))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endParaRPr lang="en-US" altLang="zh-CN" sz="2800" dirty="0" smtClean="0">
              <a:latin typeface="Times New Roman" pitchFamily="18" charset="0"/>
              <a:sym typeface="Symbol" pitchFamily="18" charset="2"/>
            </a:endParaRPr>
          </a:p>
          <a:p>
            <a:endParaRPr lang="zh-CN" altLang="en-US" sz="2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示例：判断永假性质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AB  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sym typeface="Symbol" pitchFamily="18" charset="2"/>
                  </a:rPr>
                  <a:t>xy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 z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((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 P(x) </a:t>
                </a:r>
                <a:r>
                  <a:rPr lang="pt-BR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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Q(y))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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(P(z)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Q(z))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因此：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    AB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sym typeface="Symbol" pitchFamily="18" charset="2"/>
                  </a:rPr>
                  <a:t>xy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 P(x) </a:t>
                </a:r>
                <a:r>
                  <a:rPr lang="pt-BR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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Q(y)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）</a:t>
                </a:r>
                <a:endParaRPr lang="en-US" altLang="zh-CN" sz="2800" dirty="0" smtClean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    AB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sym typeface="Symbol" pitchFamily="18" charset="2"/>
                  </a:rPr>
                  <a:t>zP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(z) </a:t>
                </a:r>
              </a:p>
              <a:p>
                <a:pPr marL="0" indent="0">
                  <a:buNone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    AB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sym typeface="Symbol" pitchFamily="18" charset="2"/>
                  </a:rPr>
                  <a:t>zQ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(z)</a:t>
                </a:r>
              </a:p>
              <a:p>
                <a:pPr marL="0" indent="0"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而：</a:t>
                </a:r>
                <a:endParaRPr lang="zh-CN" altLang="en-US" sz="2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    </a:t>
                </a:r>
                <a:r>
                  <a:rPr lang="en-US" altLang="zh-CN" sz="2800" dirty="0">
                    <a:sym typeface="Symbol" pitchFamily="18" charset="2"/>
                  </a:rPr>
                  <a:t>{</a:t>
                </a:r>
                <a:r>
                  <a:rPr lang="en-US" altLang="zh-CN" sz="2800" dirty="0" err="1">
                    <a:sym typeface="Symbol" pitchFamily="18" charset="2"/>
                  </a:rPr>
                  <a:t>xy</a:t>
                </a:r>
                <a:r>
                  <a:rPr lang="en-US" altLang="zh-CN" sz="2800" dirty="0">
                    <a:sym typeface="Symbol" pitchFamily="18" charset="2"/>
                  </a:rPr>
                  <a:t> (</a:t>
                </a:r>
                <a:r>
                  <a:rPr lang="en-US" altLang="zh-CN" sz="2800" dirty="0" smtClean="0">
                    <a:sym typeface="Symbol" pitchFamily="18" charset="2"/>
                  </a:rPr>
                  <a:t>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P(x) </a:t>
                </a:r>
                <a:r>
                  <a:rPr lang="pt-BR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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Q(y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))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， </a:t>
                </a:r>
                <a:r>
                  <a:rPr lang="en-US" altLang="zh-CN" sz="2800" dirty="0">
                    <a:sym typeface="Symbol" pitchFamily="18" charset="2"/>
                  </a:rPr>
                  <a:t></a:t>
                </a:r>
                <a:r>
                  <a:rPr lang="en-US" altLang="zh-CN" sz="2800" dirty="0" err="1">
                    <a:sym typeface="Symbol" pitchFamily="18" charset="2"/>
                  </a:rPr>
                  <a:t>zP</a:t>
                </a:r>
                <a:r>
                  <a:rPr lang="en-US" altLang="zh-CN" sz="2800" dirty="0">
                    <a:sym typeface="Symbol" pitchFamily="18" charset="2"/>
                  </a:rPr>
                  <a:t>(z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)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， </a:t>
                </a:r>
                <a:r>
                  <a:rPr lang="en-US" altLang="zh-CN" sz="2800" dirty="0">
                    <a:sym typeface="Symbol" pitchFamily="18" charset="2"/>
                  </a:rPr>
                  <a:t></a:t>
                </a:r>
                <a:r>
                  <a:rPr lang="en-US" altLang="zh-CN" sz="2800" dirty="0" err="1">
                    <a:sym typeface="Symbol" pitchFamily="18" charset="2"/>
                  </a:rPr>
                  <a:t>z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sym typeface="Symbol" pitchFamily="18" charset="2"/>
                  </a:rPr>
                  <a:t>Q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(z)}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永假</a:t>
                </a:r>
                <a:endParaRPr lang="en-US" altLang="zh-CN" sz="2800" dirty="0" smtClean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综上，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 AB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恒为假。</a:t>
                </a:r>
                <a:endPara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9" t="-2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前束范式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定义：形如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dirty="0" err="1" smtClean="0">
                <a:latin typeface="+mn-ea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 err="1" smtClean="0"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zh-CN" sz="2800" dirty="0" err="1" smtClean="0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 smtClean="0"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zh-CN" sz="2800" dirty="0" err="1" smtClean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的公式称为前束范式，其中</a:t>
            </a:r>
            <a:endParaRPr lang="en-US" altLang="zh-CN" sz="2800" dirty="0" smtClean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是自然数</a:t>
            </a:r>
            <a:endParaRPr lang="en-US" altLang="zh-CN" sz="2800" dirty="0" smtClean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 smtClean="0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 (1 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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是量词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或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  <a:sym typeface="Symbol" pitchFamily="18" charset="2"/>
              </a:rPr>
              <a:t>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  <a:cs typeface="Times New Roman" panose="02020603050405020304" pitchFamily="18" charset="0"/>
                <a:sym typeface="Symbol" pitchFamily="18" charset="2"/>
              </a:rPr>
              <a:t>变元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800" baseline="-25000" dirty="0" smtClean="0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互不相同</a:t>
            </a:r>
            <a:endParaRPr lang="en-US" altLang="zh-CN" sz="2800" dirty="0" smtClean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公式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不含任何量词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称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dirty="0" err="1" smtClean="0">
                <a:latin typeface="+mn-ea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 err="1" smtClean="0"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zh-CN" sz="2800" dirty="0" err="1" smtClean="0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 smtClean="0"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zh-CN" sz="2800" dirty="0" err="1" smtClean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的无量词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部分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.</a:t>
            </a:r>
            <a:endParaRPr lang="en-US" altLang="zh-CN" sz="28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8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等值性质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定理： 每一个公式都等值于一个前束范式</a:t>
            </a:r>
            <a:endParaRPr lang="en-US" altLang="zh-CN" sz="2800" dirty="0" smtClean="0"/>
          </a:p>
          <a:p>
            <a:r>
              <a:rPr lang="zh-CN" altLang="en-US" sz="2800" dirty="0" smtClean="0"/>
              <a:t>证明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基于以下等值</a:t>
            </a:r>
            <a:r>
              <a:rPr lang="zh-CN" altLang="en-US" sz="2800" dirty="0" smtClean="0"/>
              <a:t>演算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>
                <a:sym typeface="Symbol" pitchFamily="18" charset="2"/>
              </a:rPr>
              <a:t>    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>
                <a:sym typeface="Symbol" pitchFamily="18" charset="2"/>
              </a:rPr>
              <a:t>xP</a:t>
            </a:r>
            <a:r>
              <a:rPr lang="en-US" altLang="zh-CN" sz="2800" dirty="0" smtClean="0">
                <a:sym typeface="Symbol" pitchFamily="18" charset="2"/>
              </a:rPr>
              <a:t>(x)</a:t>
            </a:r>
            <a:r>
              <a:rPr lang="pt-BR" altLang="zh-CN" sz="2800" dirty="0" smtClean="0">
                <a:sym typeface="Symbol" pitchFamily="18" charset="2"/>
              </a:rPr>
              <a:t>    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xP</a:t>
            </a:r>
            <a:r>
              <a:rPr lang="en-US" altLang="zh-CN" sz="2800" dirty="0" smtClean="0">
                <a:sym typeface="Symbol" pitchFamily="18" charset="2"/>
              </a:rPr>
              <a:t>(x)</a:t>
            </a:r>
            <a:r>
              <a:rPr lang="pt-BR" altLang="zh-CN" sz="2800" dirty="0" smtClean="0">
                <a:sym typeface="Symbol" pitchFamily="18" charset="2"/>
              </a:rPr>
              <a:t> 		</a:t>
            </a:r>
          </a:p>
          <a:p>
            <a:pPr marL="0" indent="0">
              <a:buNone/>
            </a:pPr>
            <a:r>
              <a:rPr lang="en-US" altLang="zh-CN" sz="2800" dirty="0" smtClean="0">
                <a:sym typeface="Symbol" pitchFamily="18" charset="2"/>
              </a:rPr>
              <a:t>    </a:t>
            </a:r>
            <a:r>
              <a:rPr lang="en-US" altLang="zh-CN" sz="2800" dirty="0" err="1" smtClean="0">
                <a:sym typeface="Symbol" pitchFamily="18" charset="2"/>
              </a:rPr>
              <a:t>xP</a:t>
            </a:r>
            <a:r>
              <a:rPr lang="en-US" altLang="zh-CN" sz="2800" dirty="0" smtClean="0">
                <a:sym typeface="Symbol" pitchFamily="18" charset="2"/>
              </a:rPr>
              <a:t>(x)</a:t>
            </a:r>
            <a:r>
              <a:rPr lang="pt-BR" altLang="zh-CN" sz="2800" dirty="0" smtClean="0">
                <a:sym typeface="Symbol" pitchFamily="18" charset="2"/>
              </a:rPr>
              <a:t>  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>
                <a:sym typeface="Symbol" pitchFamily="18" charset="2"/>
              </a:rPr>
              <a:t>xP</a:t>
            </a:r>
            <a:r>
              <a:rPr lang="en-US" altLang="zh-CN" sz="2800" dirty="0" smtClean="0">
                <a:sym typeface="Symbol" pitchFamily="18" charset="2"/>
              </a:rPr>
              <a:t>(x</a:t>
            </a:r>
            <a:r>
              <a:rPr lang="en-US" altLang="zh-CN" sz="2800" dirty="0" smtClean="0">
                <a:sym typeface="Symbol" pitchFamily="18" charset="2"/>
              </a:rPr>
              <a:t>)</a:t>
            </a:r>
            <a:endParaRPr lang="en-US" altLang="zh-CN" sz="2800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800" dirty="0" smtClean="0">
                <a:sym typeface="Symbol" pitchFamily="18" charset="2"/>
              </a:rPr>
              <a:t>    </a:t>
            </a:r>
            <a:r>
              <a:rPr lang="en-US" altLang="zh-CN" sz="2800" dirty="0" err="1" smtClean="0">
                <a:sym typeface="Symbol" pitchFamily="18" charset="2"/>
              </a:rPr>
              <a:t>xP</a:t>
            </a:r>
            <a:r>
              <a:rPr lang="pt-BR" altLang="zh-CN" sz="2800" dirty="0" smtClean="0">
                <a:sym typeface="Symbol" pitchFamily="18" charset="2"/>
              </a:rPr>
              <a:t></a:t>
            </a:r>
            <a:r>
              <a:rPr lang="en-US" altLang="zh-CN" sz="2800" dirty="0" smtClean="0">
                <a:sym typeface="Symbol" pitchFamily="18" charset="2"/>
              </a:rPr>
              <a:t>Q</a:t>
            </a:r>
            <a:r>
              <a:rPr lang="pt-BR" altLang="zh-CN" sz="2800" dirty="0" smtClean="0">
                <a:sym typeface="Symbol" pitchFamily="18" charset="2"/>
              </a:rPr>
              <a:t>    </a:t>
            </a:r>
            <a:r>
              <a:rPr lang="en-US" altLang="zh-CN" sz="2800" dirty="0" smtClean="0">
                <a:sym typeface="Symbol" pitchFamily="18" charset="2"/>
              </a:rPr>
              <a:t>x(P </a:t>
            </a:r>
            <a:r>
              <a:rPr lang="pt-BR" altLang="zh-CN" sz="2800" dirty="0" smtClean="0">
                <a:sym typeface="Symbol" pitchFamily="18" charset="2"/>
              </a:rPr>
              <a:t></a:t>
            </a:r>
            <a:r>
              <a:rPr lang="en-US" altLang="zh-CN" sz="2800" dirty="0" smtClean="0">
                <a:sym typeface="Symbol" pitchFamily="18" charset="2"/>
              </a:rPr>
              <a:t>Q)</a:t>
            </a:r>
            <a:r>
              <a:rPr lang="pt-BR" altLang="zh-CN" sz="2800" dirty="0" smtClean="0">
                <a:sym typeface="Symbol" pitchFamily="18" charset="2"/>
              </a:rPr>
              <a:t> </a:t>
            </a:r>
            <a:r>
              <a:rPr lang="pt-BR" altLang="zh-CN" sz="2800" dirty="0" smtClean="0">
                <a:sym typeface="Symbol" pitchFamily="18" charset="2"/>
              </a:rPr>
              <a:t>           </a:t>
            </a:r>
            <a:r>
              <a:rPr lang="en-US" altLang="zh-CN" sz="2800" dirty="0" smtClean="0">
                <a:sym typeface="Symbol" pitchFamily="18" charset="2"/>
              </a:rPr>
              <a:t>x</a:t>
            </a:r>
            <a:r>
              <a:rPr lang="zh-CN" altLang="en-US" sz="2800" dirty="0">
                <a:sym typeface="Symbol" pitchFamily="18" charset="2"/>
              </a:rPr>
              <a:t>不自由出现在</a:t>
            </a:r>
            <a:r>
              <a:rPr lang="en-US" altLang="zh-CN" sz="2800" dirty="0">
                <a:sym typeface="Symbol" pitchFamily="18" charset="2"/>
              </a:rPr>
              <a:t>Q</a:t>
            </a:r>
            <a:r>
              <a:rPr lang="zh-CN" altLang="en-US" sz="2800" dirty="0" smtClean="0">
                <a:sym typeface="Symbol" pitchFamily="18" charset="2"/>
              </a:rPr>
              <a:t>中</a:t>
            </a:r>
            <a:endParaRPr lang="pt-BR" altLang="zh-CN" sz="2800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800" dirty="0" smtClean="0">
                <a:sym typeface="Symbol" pitchFamily="18" charset="2"/>
              </a:rPr>
              <a:t>    </a:t>
            </a:r>
            <a:r>
              <a:rPr lang="en-US" altLang="zh-CN" sz="2800" dirty="0" err="1" smtClean="0">
                <a:sym typeface="Symbol" pitchFamily="18" charset="2"/>
              </a:rPr>
              <a:t>xP</a:t>
            </a:r>
            <a:r>
              <a:rPr lang="pt-BR" altLang="zh-CN" sz="2800" dirty="0" smtClean="0">
                <a:sym typeface="Symbol" pitchFamily="18" charset="2"/>
              </a:rPr>
              <a:t></a:t>
            </a:r>
            <a:r>
              <a:rPr lang="en-US" altLang="zh-CN" sz="2800" dirty="0" smtClean="0">
                <a:sym typeface="Symbol" pitchFamily="18" charset="2"/>
              </a:rPr>
              <a:t>Q</a:t>
            </a:r>
            <a:r>
              <a:rPr lang="pt-BR" altLang="zh-CN" sz="2800" dirty="0" smtClean="0">
                <a:sym typeface="Symbol" pitchFamily="18" charset="2"/>
              </a:rPr>
              <a:t>  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smtClean="0">
                <a:sym typeface="Symbol" pitchFamily="18" charset="2"/>
              </a:rPr>
              <a:t>x(P</a:t>
            </a:r>
            <a:r>
              <a:rPr lang="pt-BR" altLang="zh-CN" sz="2800" dirty="0" smtClean="0">
                <a:sym typeface="Symbol" pitchFamily="18" charset="2"/>
              </a:rPr>
              <a:t></a:t>
            </a:r>
            <a:r>
              <a:rPr lang="en-US" altLang="zh-CN" sz="2800" dirty="0" smtClean="0">
                <a:sym typeface="Symbol" pitchFamily="18" charset="2"/>
              </a:rPr>
              <a:t>Q)</a:t>
            </a:r>
            <a:r>
              <a:rPr lang="pt-BR" altLang="zh-CN" sz="2800" dirty="0" smtClean="0">
                <a:sym typeface="Symbol" pitchFamily="18" charset="2"/>
              </a:rPr>
              <a:t> </a:t>
            </a:r>
            <a:r>
              <a:rPr lang="pt-BR" altLang="zh-CN" sz="2800" dirty="0" smtClean="0">
                <a:sym typeface="Symbol" pitchFamily="18" charset="2"/>
              </a:rPr>
              <a:t>             </a:t>
            </a:r>
            <a:r>
              <a:rPr lang="en-US" altLang="zh-CN" sz="2800" dirty="0" smtClean="0">
                <a:sym typeface="Symbol" pitchFamily="18" charset="2"/>
              </a:rPr>
              <a:t>x</a:t>
            </a:r>
            <a:r>
              <a:rPr lang="zh-CN" altLang="en-US" sz="2800" dirty="0" smtClean="0">
                <a:sym typeface="Symbol" pitchFamily="18" charset="2"/>
              </a:rPr>
              <a:t>不自由</a:t>
            </a:r>
            <a:r>
              <a:rPr lang="zh-CN" altLang="en-US" sz="2800" dirty="0" smtClean="0">
                <a:sym typeface="Symbol" pitchFamily="18" charset="2"/>
              </a:rPr>
              <a:t>出现在</a:t>
            </a:r>
            <a:r>
              <a:rPr lang="en-US" altLang="zh-CN" sz="2800" dirty="0" smtClean="0">
                <a:sym typeface="Symbol" pitchFamily="18" charset="2"/>
              </a:rPr>
              <a:t>Q</a:t>
            </a:r>
            <a:r>
              <a:rPr lang="zh-CN" altLang="en-US" sz="2800" dirty="0" smtClean="0">
                <a:sym typeface="Symbol" pitchFamily="18" charset="2"/>
              </a:rPr>
              <a:t>中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en-US" altLang="zh-CN" sz="2800" dirty="0" smtClean="0">
                <a:sym typeface="Symbol" pitchFamily="18" charset="2"/>
              </a:rPr>
              <a:t>    P</a:t>
            </a:r>
            <a:r>
              <a:rPr lang="pt-BR" altLang="zh-CN" sz="2800" dirty="0" smtClean="0">
                <a:sym typeface="Symbol" pitchFamily="18" charset="2"/>
              </a:rPr>
              <a:t>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>
                <a:sym typeface="Symbol" pitchFamily="18" charset="2"/>
              </a:rPr>
              <a:t>xQ</a:t>
            </a:r>
            <a:r>
              <a:rPr lang="pt-BR" altLang="zh-CN" sz="2800" dirty="0" smtClean="0">
                <a:sym typeface="Symbol" pitchFamily="18" charset="2"/>
              </a:rPr>
              <a:t>   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smtClean="0">
                <a:sym typeface="Symbol" pitchFamily="18" charset="2"/>
              </a:rPr>
              <a:t>x(P </a:t>
            </a:r>
            <a:r>
              <a:rPr lang="pt-BR" altLang="zh-CN" sz="2800" dirty="0" smtClean="0">
                <a:sym typeface="Symbol" pitchFamily="18" charset="2"/>
              </a:rPr>
              <a:t></a:t>
            </a:r>
            <a:r>
              <a:rPr lang="en-US" altLang="zh-CN" sz="2800" dirty="0" smtClean="0">
                <a:sym typeface="Symbol" pitchFamily="18" charset="2"/>
              </a:rPr>
              <a:t>Q)</a:t>
            </a:r>
            <a:r>
              <a:rPr lang="pt-BR" altLang="zh-CN" sz="2800" dirty="0" smtClean="0">
                <a:sym typeface="Symbol" pitchFamily="18" charset="2"/>
              </a:rPr>
              <a:t> </a:t>
            </a:r>
            <a:r>
              <a:rPr lang="pt-BR" altLang="zh-CN" sz="2800" dirty="0" smtClean="0">
                <a:sym typeface="Symbol" pitchFamily="18" charset="2"/>
              </a:rPr>
              <a:t>            </a:t>
            </a:r>
            <a:r>
              <a:rPr lang="en-US" altLang="zh-CN" sz="2800" dirty="0" smtClean="0">
                <a:sym typeface="Symbol" pitchFamily="18" charset="2"/>
              </a:rPr>
              <a:t>x</a:t>
            </a:r>
            <a:r>
              <a:rPr lang="zh-CN" altLang="en-US" sz="2800" dirty="0">
                <a:sym typeface="Symbol" pitchFamily="18" charset="2"/>
              </a:rPr>
              <a:t>不自由出现</a:t>
            </a:r>
            <a:r>
              <a:rPr lang="zh-CN" altLang="en-US" sz="2800" dirty="0" smtClean="0">
                <a:sym typeface="Symbol" pitchFamily="18" charset="2"/>
              </a:rPr>
              <a:t>在</a:t>
            </a:r>
            <a:r>
              <a:rPr lang="en-US" altLang="zh-CN" sz="2800" dirty="0" smtClean="0">
                <a:sym typeface="Symbol" pitchFamily="18" charset="2"/>
              </a:rPr>
              <a:t>P</a:t>
            </a:r>
            <a:r>
              <a:rPr lang="zh-CN" altLang="en-US" sz="2800" dirty="0" smtClean="0">
                <a:sym typeface="Symbol" pitchFamily="18" charset="2"/>
              </a:rPr>
              <a:t>中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 smtClean="0">
                <a:sym typeface="Symbol" pitchFamily="18" charset="2"/>
              </a:rPr>
              <a:t>    </a:t>
            </a:r>
            <a:r>
              <a:rPr lang="en-US" altLang="zh-CN" sz="2800" dirty="0" smtClean="0">
                <a:sym typeface="Symbol" pitchFamily="18" charset="2"/>
              </a:rPr>
              <a:t>P</a:t>
            </a:r>
            <a:r>
              <a:rPr lang="pt-BR" altLang="zh-CN" sz="2800" dirty="0" smtClean="0">
                <a:sym typeface="Symbol" pitchFamily="18" charset="2"/>
              </a:rPr>
              <a:t>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xQ</a:t>
            </a:r>
            <a:r>
              <a:rPr lang="pt-BR" altLang="zh-CN" sz="2800" dirty="0" smtClean="0">
                <a:sym typeface="Symbol" pitchFamily="18" charset="2"/>
              </a:rPr>
              <a:t>   </a:t>
            </a:r>
            <a:r>
              <a:rPr lang="en-US" altLang="zh-CN" sz="2800" dirty="0" smtClean="0">
                <a:sym typeface="Symbol" pitchFamily="18" charset="2"/>
              </a:rPr>
              <a:t>x(P</a:t>
            </a:r>
            <a:r>
              <a:rPr lang="pt-BR" altLang="zh-CN" sz="2800" dirty="0" smtClean="0">
                <a:sym typeface="Symbol" pitchFamily="18" charset="2"/>
              </a:rPr>
              <a:t></a:t>
            </a:r>
            <a:r>
              <a:rPr lang="en-US" altLang="zh-CN" sz="2800" dirty="0" smtClean="0">
                <a:sym typeface="Symbol" pitchFamily="18" charset="2"/>
              </a:rPr>
              <a:t>Q</a:t>
            </a:r>
            <a:r>
              <a:rPr lang="en-US" altLang="zh-CN" sz="2800" dirty="0" smtClean="0">
                <a:sym typeface="Symbol" pitchFamily="18" charset="2"/>
              </a:rPr>
              <a:t>)            </a:t>
            </a:r>
            <a:r>
              <a:rPr lang="pt-BR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>
                <a:sym typeface="Symbol" pitchFamily="18" charset="2"/>
              </a:rPr>
              <a:t>x</a:t>
            </a:r>
            <a:r>
              <a:rPr lang="zh-CN" altLang="en-US" sz="2800" dirty="0">
                <a:sym typeface="Symbol" pitchFamily="18" charset="2"/>
              </a:rPr>
              <a:t>不自由出现</a:t>
            </a:r>
            <a:r>
              <a:rPr lang="zh-CN" altLang="en-US" sz="2800" dirty="0" smtClean="0">
                <a:sym typeface="Symbol" pitchFamily="18" charset="2"/>
              </a:rPr>
              <a:t>在</a:t>
            </a:r>
            <a:r>
              <a:rPr lang="en-US" altLang="zh-CN" sz="2800" dirty="0" smtClean="0">
                <a:sym typeface="Symbol" pitchFamily="18" charset="2"/>
              </a:rPr>
              <a:t>P</a:t>
            </a:r>
            <a:r>
              <a:rPr lang="zh-CN" altLang="en-US" sz="2800" dirty="0" smtClean="0">
                <a:sym typeface="Symbol" pitchFamily="18" charset="2"/>
              </a:rPr>
              <a:t>中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等值性质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定理： 每一个公式都等值于一个前束范式</a:t>
            </a:r>
            <a:endParaRPr lang="en-US" altLang="zh-CN" sz="2800" dirty="0" smtClean="0"/>
          </a:p>
          <a:p>
            <a:r>
              <a:rPr lang="zh-CN" altLang="en-US" sz="2800" dirty="0" smtClean="0"/>
              <a:t>证明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    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>
                <a:sym typeface="Symbol" pitchFamily="18" charset="2"/>
              </a:rPr>
              <a:t>xP</a:t>
            </a:r>
            <a:r>
              <a:rPr lang="pt-BR" altLang="zh-CN" sz="2800" dirty="0" smtClean="0">
                <a:sym typeface="Symbol" pitchFamily="18" charset="2"/>
              </a:rPr>
              <a:t></a:t>
            </a: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xQ</a:t>
            </a:r>
            <a:r>
              <a:rPr lang="en-US" altLang="zh-CN" sz="2800" dirty="0" smtClean="0">
                <a:sym typeface="Symbol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    </a:t>
            </a:r>
            <a:r>
              <a:rPr lang="zh-CN" altLang="en-US" sz="2800" dirty="0" smtClean="0">
                <a:sym typeface="Symbol" pitchFamily="18" charset="2"/>
              </a:rPr>
              <a:t>换名</a:t>
            </a:r>
            <a:r>
              <a:rPr lang="zh-CN" altLang="en-US" sz="2800" dirty="0" smtClean="0">
                <a:sym typeface="Wingdings" panose="05000000000000000000" pitchFamily="2" charset="2"/>
              </a:rPr>
              <a:t>：</a:t>
            </a:r>
            <a:r>
              <a:rPr lang="zh-CN" alt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（</a:t>
            </a:r>
            <a:r>
              <a:rPr lang="zh-CN" altLang="en-US" sz="2800" dirty="0" smtClean="0">
                <a:solidFill>
                  <a:srgbClr val="FF0000"/>
                </a:solidFill>
                <a:sym typeface="Symbol" pitchFamily="18" charset="2"/>
              </a:rPr>
              <a:t>只能对约束变元进行换名）</a:t>
            </a:r>
            <a:endParaRPr lang="en-US" altLang="zh-CN" sz="2800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sym typeface="Symbol" pitchFamily="18" charset="2"/>
              </a:rPr>
              <a:t>    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>
                <a:sym typeface="Symbol" pitchFamily="18" charset="2"/>
              </a:rPr>
              <a:t>xP</a:t>
            </a:r>
            <a:r>
              <a:rPr lang="pt-BR" altLang="zh-CN" sz="2800" dirty="0">
                <a:sym typeface="Symbol" pitchFamily="18" charset="2"/>
              </a:rPr>
              <a:t></a:t>
            </a:r>
            <a:r>
              <a:rPr lang="en-US" altLang="zh-CN" sz="2800" dirty="0">
                <a:sym typeface="Symbol" pitchFamily="18" charset="2"/>
              </a:rPr>
              <a:t> </a:t>
            </a:r>
            <a:r>
              <a:rPr lang="en-US" altLang="zh-CN" sz="2800" dirty="0" err="1" smtClean="0">
                <a:sym typeface="Symbol" pitchFamily="18" charset="2"/>
              </a:rPr>
              <a:t>xQ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pt-BR" altLang="zh-CN" sz="2800" dirty="0" smtClean="0">
                <a:sym typeface="Symbol" pitchFamily="18" charset="2"/>
              </a:rPr>
              <a:t> </a:t>
            </a: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 err="1">
                <a:sym typeface="Symbol" pitchFamily="18" charset="2"/>
              </a:rPr>
              <a:t>xP</a:t>
            </a:r>
            <a:r>
              <a:rPr lang="pt-BR" altLang="zh-CN" sz="2800" dirty="0">
                <a:sym typeface="Symbol" pitchFamily="18" charset="2"/>
              </a:rPr>
              <a:t></a:t>
            </a: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en-US" altLang="zh-CN" sz="2800" dirty="0" err="1" smtClean="0">
                <a:sym typeface="Symbol" pitchFamily="18" charset="2"/>
              </a:rPr>
              <a:t>yQ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zh-CN" altLang="en-US" sz="2800" dirty="0" smtClean="0">
                <a:sym typeface="Symbol" pitchFamily="18" charset="2"/>
              </a:rPr>
              <a:t>（</a:t>
            </a:r>
            <a:r>
              <a:rPr lang="en-US" altLang="zh-CN" sz="2800" dirty="0" smtClean="0">
                <a:sym typeface="Symbol" pitchFamily="18" charset="2"/>
              </a:rPr>
              <a:t>y</a:t>
            </a:r>
            <a:r>
              <a:rPr lang="zh-CN" altLang="en-US" sz="2800" dirty="0" smtClean="0">
                <a:sym typeface="Symbol" pitchFamily="18" charset="2"/>
              </a:rPr>
              <a:t>不在</a:t>
            </a:r>
            <a:r>
              <a:rPr lang="en-US" altLang="zh-CN" sz="2800" dirty="0" smtClean="0">
                <a:sym typeface="Symbol" pitchFamily="18" charset="2"/>
              </a:rPr>
              <a:t>P</a:t>
            </a:r>
            <a:r>
              <a:rPr lang="zh-CN" altLang="en-US" sz="2800" dirty="0" smtClean="0">
                <a:sym typeface="Symbol" pitchFamily="18" charset="2"/>
              </a:rPr>
              <a:t>，</a:t>
            </a:r>
            <a:r>
              <a:rPr lang="en-US" altLang="zh-CN" sz="2800" dirty="0" smtClean="0">
                <a:sym typeface="Symbol" pitchFamily="18" charset="2"/>
              </a:rPr>
              <a:t>Q</a:t>
            </a:r>
            <a:r>
              <a:rPr lang="zh-CN" altLang="en-US" sz="2800" dirty="0" smtClean="0">
                <a:sym typeface="Symbol" pitchFamily="18" charset="2"/>
              </a:rPr>
              <a:t>中出现）</a:t>
            </a:r>
            <a:endParaRPr lang="en-US" altLang="zh-CN" sz="2800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    </a:t>
            </a:r>
            <a:r>
              <a:rPr lang="zh-CN" altLang="en-US" sz="2800" dirty="0" smtClean="0">
                <a:sym typeface="Symbol" pitchFamily="18" charset="2"/>
              </a:rPr>
              <a:t>利用辖域扩张定理。</a:t>
            </a:r>
            <a:endParaRPr lang="en-US" altLang="zh-CN" sz="2800" dirty="0" smtClean="0"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sym typeface="Symbol" pitchFamily="18" charset="2"/>
              </a:rPr>
              <a:t>例</a:t>
            </a:r>
            <a:r>
              <a:rPr lang="en-US" altLang="zh-CN" sz="2800" dirty="0" smtClean="0">
                <a:sym typeface="Symbol" pitchFamily="18" charset="2"/>
              </a:rPr>
              <a:t>4.8</a:t>
            </a:r>
            <a:r>
              <a:rPr lang="zh-CN" altLang="en-US" sz="2800" dirty="0" smtClean="0">
                <a:sym typeface="Symbol" pitchFamily="18" charset="2"/>
              </a:rPr>
              <a:t>：</a:t>
            </a:r>
            <a:endParaRPr lang="en-US" altLang="zh-CN" sz="2800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sym typeface="Symbol" pitchFamily="18" charset="2"/>
              </a:rPr>
              <a:t>   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702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等值性质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ym typeface="Symbol" pitchFamily="18" charset="2"/>
              </a:rPr>
              <a:t>若公式中无量词，则本身即是前束范式</a:t>
            </a:r>
            <a:endParaRPr lang="en-US" altLang="zh-CN" sz="2800" dirty="0" smtClean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sym typeface="Symbol" pitchFamily="18" charset="2"/>
              </a:rPr>
              <a:t>否则</a:t>
            </a:r>
            <a:r>
              <a:rPr lang="zh-CN" altLang="en-US" sz="2800" dirty="0" smtClean="0">
                <a:sym typeface="Symbol" pitchFamily="18" charset="2"/>
              </a:rPr>
              <a:t>根据等值演算，有：</a:t>
            </a:r>
            <a:endParaRPr lang="en-US" altLang="zh-CN" sz="2800" dirty="0" smtClean="0">
              <a:sym typeface="Symbol" pitchFamily="18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Q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…</a:t>
            </a:r>
            <a:r>
              <a:rPr lang="en-US" altLang="zh-CN" sz="2800" dirty="0" err="1" smtClean="0"/>
              <a:t>Q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err="1" smtClean="0"/>
              <a:t>x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err="1" smtClean="0"/>
              <a:t>A</a:t>
            </a:r>
            <a:r>
              <a:rPr lang="zh-CN" altLang="en-US" sz="2800" dirty="0" smtClean="0"/>
              <a:t>等值于</a:t>
            </a:r>
            <a:r>
              <a:rPr lang="pt-BR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 smtClean="0"/>
              <a:t>Q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…</a:t>
            </a:r>
            <a:r>
              <a:rPr lang="en-US" altLang="zh-CN" sz="2800" dirty="0" err="1" smtClean="0"/>
              <a:t>Q</a:t>
            </a:r>
            <a:r>
              <a:rPr lang="en-US" altLang="zh-CN" sz="2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err="1" smtClean="0"/>
              <a:t>x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err="1" smtClean="0">
                <a:sym typeface="Symbol" pitchFamily="18" charset="2"/>
              </a:rPr>
              <a:t></a:t>
            </a:r>
            <a:r>
              <a:rPr lang="en-US" altLang="zh-CN" sz="2800" dirty="0" err="1" smtClean="0"/>
              <a:t>A</a:t>
            </a:r>
            <a:r>
              <a:rPr lang="zh-CN" altLang="en-US" sz="2800" dirty="0" smtClean="0"/>
              <a:t>，其中</a:t>
            </a:r>
            <a:r>
              <a:rPr lang="en-US" altLang="zh-CN" sz="28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若</a:t>
            </a:r>
            <a:r>
              <a:rPr lang="en-US" altLang="zh-CN" sz="2800" dirty="0" err="1" smtClean="0"/>
              <a:t>Q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是</a:t>
            </a:r>
            <a:r>
              <a:rPr lang="zh-CN" altLang="en-US" sz="2800" dirty="0" smtClean="0">
                <a:sym typeface="Symbol" pitchFamily="18" charset="2"/>
              </a:rPr>
              <a:t>，则</a:t>
            </a:r>
            <a:r>
              <a:rPr lang="en-US" altLang="zh-CN" sz="2800" dirty="0" err="1" smtClean="0"/>
              <a:t>Q</a:t>
            </a:r>
            <a:r>
              <a:rPr lang="en-US" altLang="zh-CN" sz="2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是</a:t>
            </a:r>
            <a:r>
              <a:rPr lang="en-US" altLang="zh-CN" sz="2800" dirty="0" smtClean="0">
                <a:sym typeface="Symbol" pitchFamily="18" charset="2"/>
              </a:rPr>
              <a:t>;  </a:t>
            </a:r>
            <a:r>
              <a:rPr lang="zh-CN" altLang="en-US" sz="2800" dirty="0" smtClean="0"/>
              <a:t>若</a:t>
            </a:r>
            <a:r>
              <a:rPr lang="en-US" altLang="zh-CN" sz="2800" dirty="0" err="1" smtClean="0"/>
              <a:t>Q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是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zh-CN" altLang="en-US" sz="2800" dirty="0" smtClean="0">
                <a:sym typeface="Symbol" pitchFamily="18" charset="2"/>
              </a:rPr>
              <a:t>，则</a:t>
            </a:r>
            <a:r>
              <a:rPr lang="en-US" altLang="zh-CN" sz="2800" dirty="0" err="1" smtClean="0"/>
              <a:t>Q</a:t>
            </a:r>
            <a:r>
              <a:rPr lang="en-US" altLang="zh-CN" sz="2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是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smtClean="0">
                <a:sym typeface="Symbol" pitchFamily="18" charset="2"/>
              </a:rPr>
              <a:t>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Q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…Q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</a:t>
            </a:r>
            <a:r>
              <a:rPr lang="pt-BR" altLang="zh-CN" sz="2800" dirty="0" smtClean="0">
                <a:sym typeface="Symbol" pitchFamily="18" charset="2"/>
              </a:rPr>
              <a:t> </a:t>
            </a:r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y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…R</a:t>
            </a:r>
            <a:r>
              <a:rPr lang="en-US" altLang="zh-CN" sz="2800" baseline="-25000" dirty="0" smtClean="0"/>
              <a:t>m</a:t>
            </a:r>
            <a:r>
              <a:rPr lang="en-US" altLang="zh-CN" sz="2800" dirty="0" smtClean="0"/>
              <a:t>y</a:t>
            </a:r>
            <a:r>
              <a:rPr lang="en-US" altLang="zh-CN" sz="2800" baseline="-25000" dirty="0" smtClean="0"/>
              <a:t>m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sym typeface="Symbol" pitchFamily="18" charset="2"/>
              </a:rPr>
              <a:t>等值于</a:t>
            </a:r>
            <a:r>
              <a:rPr lang="en-US" altLang="zh-CN" sz="2800" dirty="0" smtClean="0"/>
              <a:t>Q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u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…Q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u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…</a:t>
            </a:r>
            <a:r>
              <a:rPr lang="en-US" altLang="zh-CN" sz="2800" dirty="0" err="1" smtClean="0"/>
              <a:t>R</a:t>
            </a:r>
            <a:r>
              <a:rPr lang="en-US" altLang="zh-CN" sz="2800" baseline="-25000" dirty="0" err="1" smtClean="0"/>
              <a:t>m</a:t>
            </a:r>
            <a:r>
              <a:rPr lang="en-US" altLang="zh-CN" sz="2800" dirty="0" err="1" smtClean="0"/>
              <a:t>v</a:t>
            </a:r>
            <a:r>
              <a:rPr lang="en-US" altLang="zh-CN" sz="2800" baseline="-25000" dirty="0" err="1" smtClean="0"/>
              <a:t>m</a:t>
            </a:r>
            <a:r>
              <a:rPr lang="en-US" altLang="zh-CN" sz="2800" dirty="0" err="1" smtClean="0"/>
              <a:t>B</a:t>
            </a:r>
            <a:r>
              <a:rPr lang="zh-CN" altLang="en-US" sz="2800" dirty="0" smtClean="0"/>
              <a:t>，其中</a:t>
            </a:r>
            <a:endParaRPr lang="en-US" altLang="zh-CN" sz="2800" dirty="0" smtClean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B = 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>
                <a:sym typeface="Symbol" pitchFamily="18" charset="2"/>
              </a:rPr>
              <a:t>[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dirty="0" smtClean="0"/>
              <a:t>u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,…, </a:t>
            </a:r>
            <a:r>
              <a:rPr lang="en-US" altLang="zh-CN" sz="2800" dirty="0" err="1" smtClean="0"/>
              <a:t>x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dirty="0" smtClean="0"/>
              <a:t>u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>
                <a:sym typeface="Symbol" pitchFamily="18" charset="2"/>
              </a:rPr>
              <a:t>] </a:t>
            </a:r>
            <a:r>
              <a:rPr lang="pt-BR" altLang="zh-CN" sz="2800" dirty="0" smtClean="0">
                <a:sym typeface="Symbol" pitchFamily="18" charset="2"/>
              </a:rPr>
              <a:t> 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>
                <a:sym typeface="Symbol" pitchFamily="18" charset="2"/>
              </a:rPr>
              <a:t>[</a:t>
            </a:r>
            <a:r>
              <a:rPr lang="en-US" altLang="zh-CN" sz="2800" dirty="0" smtClean="0"/>
              <a:t>y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,…, </a:t>
            </a:r>
            <a:r>
              <a:rPr lang="en-US" altLang="zh-CN" sz="2800" dirty="0" err="1" smtClean="0"/>
              <a:t>y</a:t>
            </a:r>
            <a:r>
              <a:rPr lang="en-US" altLang="zh-CN" sz="2800" baseline="-25000" dirty="0" err="1" smtClean="0"/>
              <a:t>m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dirty="0" err="1" smtClean="0"/>
              <a:t>v</a:t>
            </a:r>
            <a:r>
              <a:rPr lang="en-US" altLang="zh-CN" sz="2800" baseline="-25000" dirty="0" err="1" smtClean="0"/>
              <a:t>m</a:t>
            </a:r>
            <a:r>
              <a:rPr lang="en-US" altLang="zh-CN" sz="2800" dirty="0" smtClean="0">
                <a:sym typeface="Symbol" pitchFamily="18" charset="2"/>
              </a:rPr>
              <a:t>]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若</a:t>
            </a:r>
            <a:r>
              <a:rPr lang="en-US" altLang="zh-CN" sz="2800" dirty="0" err="1" smtClean="0"/>
              <a:t>Q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是</a:t>
            </a:r>
            <a:r>
              <a:rPr lang="zh-CN" altLang="en-US" sz="2800" dirty="0" smtClean="0">
                <a:sym typeface="Symbol" pitchFamily="18" charset="2"/>
              </a:rPr>
              <a:t>，则</a:t>
            </a:r>
            <a:r>
              <a:rPr lang="en-US" altLang="zh-CN" sz="2800" dirty="0" err="1" smtClean="0"/>
              <a:t>Q</a:t>
            </a:r>
            <a:r>
              <a:rPr lang="en-US" altLang="zh-CN" sz="2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是</a:t>
            </a:r>
            <a:r>
              <a:rPr lang="en-US" altLang="zh-CN" sz="2800" dirty="0" smtClean="0">
                <a:sym typeface="Symbol" pitchFamily="18" charset="2"/>
              </a:rPr>
              <a:t>;  </a:t>
            </a:r>
            <a:r>
              <a:rPr lang="zh-CN" altLang="en-US" sz="2800" dirty="0" smtClean="0"/>
              <a:t>若</a:t>
            </a:r>
            <a:r>
              <a:rPr lang="en-US" altLang="zh-CN" sz="2800" dirty="0" err="1" smtClean="0"/>
              <a:t>Q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是</a:t>
            </a:r>
            <a:r>
              <a:rPr lang="en-US" altLang="zh-CN" sz="2800" dirty="0" smtClean="0">
                <a:sym typeface="Symbol" pitchFamily="18" charset="2"/>
              </a:rPr>
              <a:t></a:t>
            </a:r>
            <a:r>
              <a:rPr lang="zh-CN" altLang="en-US" sz="2800" dirty="0" smtClean="0">
                <a:sym typeface="Symbol" pitchFamily="18" charset="2"/>
              </a:rPr>
              <a:t>，则</a:t>
            </a:r>
            <a:r>
              <a:rPr lang="en-US" altLang="zh-CN" sz="2800" dirty="0" err="1" smtClean="0"/>
              <a:t>Q</a:t>
            </a:r>
            <a:r>
              <a:rPr lang="en-US" altLang="zh-CN" sz="2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是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smtClean="0">
                <a:sym typeface="Symbol" pitchFamily="18" charset="2"/>
              </a:rPr>
              <a:t>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 err="1" smtClean="0"/>
              <a:t>u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v</a:t>
            </a:r>
            <a:r>
              <a:rPr lang="en-US" altLang="zh-CN" sz="2800" baseline="-25000" dirty="0" err="1" smtClean="0"/>
              <a:t>j</a:t>
            </a:r>
            <a:r>
              <a:rPr lang="zh-CN" altLang="en-US" sz="2800" dirty="0" smtClean="0"/>
              <a:t>互不相同，并且不在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出现</a:t>
            </a:r>
            <a:endParaRPr lang="en-US" altLang="zh-CN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30687</TotalTime>
  <Words>1374</Words>
  <Application>Microsoft Office PowerPoint</Application>
  <PresentationFormat>全屏显示(4:3)</PresentationFormat>
  <Paragraphs>137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 Unicode MS</vt:lpstr>
      <vt:lpstr>黑体</vt:lpstr>
      <vt:lpstr>华文仿宋</vt:lpstr>
      <vt:lpstr>华文行楷</vt:lpstr>
      <vt:lpstr>华文中宋</vt:lpstr>
      <vt:lpstr>宋体</vt:lpstr>
      <vt:lpstr>Arial</vt:lpstr>
      <vt:lpstr>Cambria Math</vt:lpstr>
      <vt:lpstr>Symbol</vt:lpstr>
      <vt:lpstr>Times New Roman</vt:lpstr>
      <vt:lpstr>Wingdings</vt:lpstr>
      <vt:lpstr>Grid</vt:lpstr>
      <vt:lpstr>位图图像</vt:lpstr>
      <vt:lpstr>第四章归结法原理</vt:lpstr>
      <vt:lpstr>例：判断永假性质</vt:lpstr>
      <vt:lpstr>PowerPoint 演示文稿</vt:lpstr>
      <vt:lpstr>PowerPoint 演示文稿</vt:lpstr>
      <vt:lpstr>示例：判断永假性质</vt:lpstr>
      <vt:lpstr>前束范式</vt:lpstr>
      <vt:lpstr>等值性质</vt:lpstr>
      <vt:lpstr>等值性质</vt:lpstr>
      <vt:lpstr>等值性质</vt:lpstr>
      <vt:lpstr>无存在前束范式</vt:lpstr>
      <vt:lpstr>无存在前束范式的转换</vt:lpstr>
      <vt:lpstr>公式与全称公式</vt:lpstr>
      <vt:lpstr>Skolem(斯科伦)范式</vt:lpstr>
      <vt:lpstr>例1（永真式的Skolem范式未必是永真的）</vt:lpstr>
      <vt:lpstr>例2 判读可满足性</vt:lpstr>
      <vt:lpstr>PowerPoint 演示文稿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数理逻辑-(4)归结法原理</dc:title>
  <dc:creator>Shuai Ma</dc:creator>
  <cp:lastModifiedBy>ljh</cp:lastModifiedBy>
  <cp:revision>3052</cp:revision>
  <dcterms:created xsi:type="dcterms:W3CDTF">2004-03-10T10:42:25Z</dcterms:created>
  <dcterms:modified xsi:type="dcterms:W3CDTF">2016-12-14T03:32:40Z</dcterms:modified>
</cp:coreProperties>
</file>