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9" r:id="rId2"/>
    <p:sldId id="267" r:id="rId3"/>
    <p:sldId id="269" r:id="rId4"/>
    <p:sldId id="270" r:id="rId5"/>
    <p:sldId id="271" r:id="rId6"/>
    <p:sldId id="400" r:id="rId7"/>
    <p:sldId id="273" r:id="rId8"/>
    <p:sldId id="457" r:id="rId9"/>
    <p:sldId id="458" r:id="rId10"/>
    <p:sldId id="274" r:id="rId11"/>
    <p:sldId id="454" r:id="rId12"/>
    <p:sldId id="443" r:id="rId13"/>
    <p:sldId id="275" r:id="rId14"/>
    <p:sldId id="276" r:id="rId15"/>
    <p:sldId id="444" r:id="rId16"/>
    <p:sldId id="445" r:id="rId17"/>
    <p:sldId id="277" r:id="rId18"/>
    <p:sldId id="446" r:id="rId19"/>
    <p:sldId id="447" r:id="rId20"/>
    <p:sldId id="448" r:id="rId21"/>
    <p:sldId id="449" r:id="rId22"/>
    <p:sldId id="450" r:id="rId23"/>
    <p:sldId id="451" r:id="rId24"/>
    <p:sldId id="281" r:id="rId25"/>
    <p:sldId id="282" r:id="rId26"/>
    <p:sldId id="452" r:id="rId27"/>
    <p:sldId id="453" r:id="rId28"/>
    <p:sldId id="437" r:id="rId29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8" autoAdjust="0"/>
    <p:restoredTop sz="86271" autoAdjust="0"/>
  </p:normalViewPr>
  <p:slideViewPr>
    <p:cSldViewPr snapToGrid="0">
      <p:cViewPr varScale="1">
        <p:scale>
          <a:sx n="61" d="100"/>
          <a:sy n="61" d="100"/>
        </p:scale>
        <p:origin x="157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92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196265F-6507-41BB-9CC4-6BAF17A87A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23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A5028CE-DAB4-49D8-94F3-52B337E511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177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8934B-8618-472A-9C2E-FA64CA5DDA08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8512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BC9F6E-7C75-449F-A7EF-8B6F5ABBF15B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4058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5028CE-DAB4-49D8-94F3-52B337E5112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73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充分条件：条件成立，则结论必然成立</a:t>
            </a:r>
            <a:endParaRPr lang="en-US" altLang="zh-CN" dirty="0" smtClean="0"/>
          </a:p>
          <a:p>
            <a:r>
              <a:rPr lang="zh-CN" altLang="en-US" dirty="0" smtClean="0"/>
              <a:t>必要条件：条件成立之后，结论才有可能成立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5028CE-DAB4-49D8-94F3-52B337E5112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617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“我们都是好学生”时，┐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表示“并非我们都是好学生”或“我们不都是好学生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5028CE-DAB4-49D8-94F3-52B337E5112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53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4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BAC3-C0D0-4886-BA36-51CCCEE56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54DB5-777B-4C18-A24C-DCC0C0B40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8D1D-5158-439B-88AC-948A050D3B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96A2-444F-4148-B37C-CE7D51CA24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752475"/>
            <a:ext cx="77724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238625" y="1597025"/>
            <a:ext cx="3810000" cy="2220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238625" y="3970338"/>
            <a:ext cx="3810000" cy="22209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B555A-287E-40E3-949A-F12BB1F348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228600" y="752475"/>
            <a:ext cx="77724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76225" y="1597025"/>
            <a:ext cx="3810000" cy="2220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238625" y="1597025"/>
            <a:ext cx="3810000" cy="2220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276225" y="3970338"/>
            <a:ext cx="3810000" cy="22209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238625" y="3970338"/>
            <a:ext cx="3810000" cy="22209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94E52-8AC8-41EA-8977-736E254761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D305A89C-C919-496E-B88A-969A0B8A52F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5DC5F-04A0-42E0-8E3F-2E433C6ADF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EE50D-B8A2-4EE6-90C0-B46248C33C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6C24-C9D8-4D91-B11A-A7F5942142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1422F-6A2F-498F-A1FB-1A33B5B750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D4CAA-6586-44C0-AE58-E3A06C88D5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7DA7B-A55B-4228-B516-60AABFCA3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19826-2B6B-4DE3-8635-493CD201F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96787A80-9A3F-4F73-A8F3-A27B72B219F1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619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33801" name="Picture 3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67008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2579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E1EF8C5-5625-42AC-B7CC-43E13920DA78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  <p:sldLayoutId id="2147484451" r:id="rId14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8944" y="521102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/>
              <a:t>第一</a:t>
            </a:r>
            <a:r>
              <a:rPr lang="zh-CN" altLang="en-US" sz="6000" b="0" dirty="0" smtClean="0"/>
              <a:t>章命题逻辑</a:t>
            </a:r>
            <a:endParaRPr lang="zh-CN" altLang="en-US" sz="3600" dirty="0" smtClean="0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95183"/>
            <a:ext cx="6400800" cy="1462077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节 命题和联结词</a:t>
            </a: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2875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 smtClean="0"/>
              <a:t>逻辑联结词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1937" y="923925"/>
            <a:ext cx="8459787" cy="5057775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2800" dirty="0">
                <a:solidFill>
                  <a:srgbClr val="C00000"/>
                </a:solidFill>
              </a:rPr>
              <a:t>联结词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674688" lvl="1" indent="-249238" defTabSz="755650" eaLnBrk="1" hangingPunct="1"/>
            <a:r>
              <a:rPr lang="zh-CN" altLang="en-US" dirty="0" smtClean="0"/>
              <a:t>设</a:t>
            </a:r>
            <a:r>
              <a:rPr lang="en-US" altLang="zh-CN" dirty="0" smtClean="0"/>
              <a:t>n&gt;0,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{0,1}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{0,1}</a:t>
            </a:r>
            <a:r>
              <a:rPr lang="zh-CN" altLang="en-US" dirty="0" smtClean="0"/>
              <a:t>的函数为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元函数，真值函数也称为</a:t>
            </a:r>
            <a:r>
              <a:rPr lang="zh-CN" altLang="en-US" dirty="0" smtClean="0">
                <a:solidFill>
                  <a:schemeClr val="accent2"/>
                </a:solidFill>
              </a:rPr>
              <a:t>联结词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74688" lvl="1" indent="-249238" defTabSz="755650" eaLnBrk="1" hangingPunct="1"/>
            <a:r>
              <a:rPr lang="zh-CN" altLang="en-US" dirty="0" smtClean="0"/>
              <a:t>若</a:t>
            </a:r>
            <a:r>
              <a:rPr lang="en-US" altLang="zh-CN" dirty="0" smtClean="0"/>
              <a:t>n =0</a:t>
            </a:r>
            <a:r>
              <a:rPr lang="zh-CN" altLang="en-US" dirty="0" smtClean="0"/>
              <a:t>，则称为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元函数。</a:t>
            </a:r>
          </a:p>
          <a:p>
            <a:pPr marL="311150" indent="-311150" defTabSz="755650" eaLnBrk="1" hangingPunct="1"/>
            <a:r>
              <a:rPr lang="zh-CN" altLang="en-US" sz="2800" dirty="0" smtClean="0">
                <a:solidFill>
                  <a:srgbClr val="C00000"/>
                </a:solidFill>
              </a:rPr>
              <a:t>命题联结词</a:t>
            </a:r>
          </a:p>
          <a:p>
            <a:pPr marL="674688" lvl="1" indent="-249238" defTabSz="755650" eaLnBrk="1" hangingPunct="1"/>
            <a:r>
              <a:rPr lang="zh-CN" altLang="en-US" dirty="0" smtClean="0"/>
              <a:t>非            </a:t>
            </a:r>
            <a:r>
              <a:rPr lang="zh-CN" altLang="en-US" b="0" dirty="0" smtClean="0">
                <a:sym typeface="Symbol" pitchFamily="18" charset="2"/>
              </a:rPr>
              <a:t></a:t>
            </a:r>
            <a:endParaRPr lang="zh-CN" altLang="en-US" sz="2800" dirty="0" smtClean="0"/>
          </a:p>
          <a:p>
            <a:pPr marL="674688" lvl="1" indent="-249238" defTabSz="755650" eaLnBrk="1" hangingPunct="1"/>
            <a:r>
              <a:rPr lang="zh-CN" altLang="en-US" dirty="0" smtClean="0"/>
              <a:t>与            </a:t>
            </a:r>
            <a:r>
              <a:rPr lang="zh-CN" altLang="en-US" b="0" dirty="0" smtClean="0">
                <a:sym typeface="Symbol" pitchFamily="18" charset="2"/>
              </a:rPr>
              <a:t></a:t>
            </a:r>
            <a:endParaRPr lang="zh-CN" altLang="en-US" dirty="0" smtClean="0"/>
          </a:p>
          <a:p>
            <a:pPr marL="674688" lvl="1" indent="-249238" defTabSz="755650" eaLnBrk="1" hangingPunct="1"/>
            <a:r>
              <a:rPr lang="zh-CN" altLang="en-US" dirty="0" smtClean="0"/>
              <a:t>或            </a:t>
            </a:r>
            <a:r>
              <a:rPr lang="zh-CN" altLang="en-US" b="0" dirty="0" smtClean="0">
                <a:sym typeface="Symbol" pitchFamily="18" charset="2"/>
              </a:rPr>
              <a:t></a:t>
            </a:r>
            <a:endParaRPr lang="zh-CN" altLang="en-US" dirty="0" smtClean="0"/>
          </a:p>
          <a:p>
            <a:pPr marL="674688" lvl="1" indent="-249238" defTabSz="755650" eaLnBrk="1" hangingPunct="1"/>
            <a:r>
              <a:rPr lang="zh-CN" altLang="en-US" dirty="0" smtClean="0"/>
              <a:t>如果</a:t>
            </a:r>
            <a:r>
              <a:rPr lang="en-US" altLang="zh-CN" dirty="0" smtClean="0">
                <a:latin typeface="Arial" pitchFamily="34" charset="0"/>
              </a:rPr>
              <a:t>…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</a:t>
            </a:r>
            <a:r>
              <a:rPr lang="en-US" altLang="zh-CN" dirty="0" smtClean="0">
                <a:latin typeface="Arial" pitchFamily="34" charset="0"/>
              </a:rPr>
              <a:t>…</a:t>
            </a:r>
            <a:r>
              <a:rPr lang="zh-CN" altLang="en-US" dirty="0" smtClean="0"/>
              <a:t>。 </a:t>
            </a:r>
            <a:r>
              <a:rPr lang="zh-CN" altLang="en-US" b="0" dirty="0" smtClean="0">
                <a:sym typeface="Symbol" pitchFamily="18" charset="2"/>
              </a:rPr>
              <a:t></a:t>
            </a:r>
            <a:endParaRPr lang="zh-CN" altLang="en-US" sz="2800" dirty="0" smtClean="0"/>
          </a:p>
          <a:p>
            <a:pPr marL="674688" lvl="1" indent="-249238" defTabSz="755650" eaLnBrk="1" hangingPunct="1"/>
            <a:r>
              <a:rPr lang="zh-CN" altLang="en-US" dirty="0" smtClean="0"/>
              <a:t>当且仅当      </a:t>
            </a:r>
            <a:r>
              <a:rPr lang="zh-CN" altLang="en-US" b="0" dirty="0" smtClean="0">
                <a:sym typeface="Symbol" pitchFamily="18" charset="2"/>
              </a:rPr>
              <a:t></a:t>
            </a:r>
          </a:p>
          <a:p>
            <a:pPr marL="674688" lvl="1" indent="-249238" defTabSz="755650" eaLnBrk="1" hangingPunct="1"/>
            <a:r>
              <a:rPr lang="zh-CN" altLang="en-US" dirty="0" smtClean="0"/>
              <a:t>异或          </a:t>
            </a:r>
            <a:r>
              <a:rPr lang="zh-CN" altLang="en-US" b="0" dirty="0" smtClean="0">
                <a:sym typeface="Symbol" pitchFamily="18" charset="2"/>
              </a:rPr>
              <a:t></a:t>
            </a:r>
            <a:endParaRPr lang="zh-CN" altLang="en-US" b="0" dirty="0" smtClean="0">
              <a:sym typeface="Wingdings" pitchFamily="2" charset="2"/>
            </a:endParaRPr>
          </a:p>
        </p:txBody>
      </p:sp>
      <p:sp>
        <p:nvSpPr>
          <p:cNvPr id="872453" name="Rectangle 5"/>
          <p:cNvSpPr>
            <a:spLocks noChangeArrowheads="1"/>
          </p:cNvSpPr>
          <p:nvPr/>
        </p:nvSpPr>
        <p:spPr bwMode="auto">
          <a:xfrm>
            <a:off x="4657080" y="3052521"/>
            <a:ext cx="35687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100" b="1" dirty="0">
                <a:latin typeface="+mn-ea"/>
                <a:ea typeface="+mn-ea"/>
              </a:rPr>
              <a:t>0</a:t>
            </a:r>
            <a:r>
              <a:rPr lang="zh-CN" altLang="en-US" sz="2100" b="1" dirty="0">
                <a:latin typeface="+mn-ea"/>
                <a:ea typeface="+mn-ea"/>
              </a:rPr>
              <a:t>元函数</a:t>
            </a:r>
          </a:p>
          <a:p>
            <a:pPr marL="742950" lvl="1" indent="-285750" algn="l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en-US" altLang="zh-CN" sz="2000" b="1" dirty="0">
                <a:latin typeface="+mn-ea"/>
                <a:ea typeface="+mn-ea"/>
              </a:rPr>
              <a:t>0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100" b="1" dirty="0">
                <a:latin typeface="+mn-ea"/>
                <a:ea typeface="+mn-ea"/>
              </a:rPr>
              <a:t>1</a:t>
            </a:r>
            <a:r>
              <a:rPr lang="zh-CN" altLang="en-US" sz="2100" b="1" dirty="0">
                <a:latin typeface="+mn-ea"/>
                <a:ea typeface="+mn-ea"/>
              </a:rPr>
              <a:t>元函数</a:t>
            </a:r>
          </a:p>
          <a:p>
            <a:pPr marL="742950" lvl="1" indent="-285750" algn="l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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100" b="1" dirty="0">
                <a:latin typeface="+mn-ea"/>
                <a:ea typeface="+mn-ea"/>
              </a:rPr>
              <a:t>2</a:t>
            </a:r>
            <a:r>
              <a:rPr lang="zh-CN" altLang="en-US" sz="2100" b="1" dirty="0">
                <a:latin typeface="+mn-ea"/>
                <a:ea typeface="+mn-ea"/>
              </a:rPr>
              <a:t>元函数</a:t>
            </a:r>
            <a:endParaRPr lang="zh-CN" altLang="en-US" sz="2400" b="1" dirty="0">
              <a:latin typeface="+mn-ea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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</a:t>
            </a:r>
            <a:r>
              <a:rPr lang="zh-CN" altLang="en-US" sz="2400" b="1" dirty="0">
                <a:latin typeface="+mn-ea"/>
                <a:ea typeface="+mn-ea"/>
                <a:cs typeface="Arial" pitchFamily="34" charset="0"/>
              </a:rPr>
              <a:t>、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、 、</a:t>
            </a:r>
            <a:endParaRPr lang="en-US" altLang="zh-CN" sz="2400" b="1" dirty="0">
              <a:latin typeface="+mn-ea"/>
              <a:ea typeface="+mn-ea"/>
              <a:sym typeface="Symbol" pitchFamily="18" charset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599" y="194536"/>
            <a:ext cx="7772400" cy="533400"/>
          </a:xfrm>
        </p:spPr>
        <p:txBody>
          <a:bodyPr/>
          <a:lstStyle/>
          <a:p>
            <a:r>
              <a:rPr lang="zh-CN" altLang="en-US" dirty="0" smtClean="0"/>
              <a:t>命题真值表</a:t>
            </a:r>
            <a:endParaRPr lang="zh-CN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76224" y="1085581"/>
            <a:ext cx="7724775" cy="474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>
              <a:lnSpc>
                <a:spcPct val="15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en-US" sz="4000" b="1" dirty="0" err="1">
                <a:solidFill>
                  <a:srgbClr val="3333CC"/>
                </a:solidFill>
                <a:latin typeface="+mn-ea"/>
                <a:ea typeface="+mn-ea"/>
              </a:rPr>
              <a:t>真值</a:t>
            </a:r>
            <a:r>
              <a:rPr lang="zh-CN" altLang="en-US" sz="4000" b="1" dirty="0">
                <a:solidFill>
                  <a:srgbClr val="3333CC"/>
                </a:solidFill>
                <a:latin typeface="+mn-ea"/>
                <a:ea typeface="+mn-ea"/>
              </a:rPr>
              <a:t>表</a:t>
            </a:r>
            <a:endParaRPr lang="en-US" altLang="zh-CN" sz="4000" b="1" dirty="0">
              <a:solidFill>
                <a:srgbClr val="3333CC"/>
              </a:solidFill>
              <a:latin typeface="+mn-ea"/>
              <a:ea typeface="+mn-ea"/>
            </a:endParaRPr>
          </a:p>
          <a:p>
            <a:pPr marL="742950" lvl="1" indent="-285750" algn="l">
              <a:lnSpc>
                <a:spcPct val="15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800" b="1" dirty="0" smtClean="0">
                <a:latin typeface="+mn-ea"/>
              </a:rPr>
              <a:t>用小写字母</a:t>
            </a:r>
            <a:r>
              <a:rPr lang="en-US" altLang="zh-CN" sz="2800" b="1" dirty="0" smtClean="0">
                <a:latin typeface="+mn-ea"/>
              </a:rPr>
              <a:t>p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q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r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s</a:t>
            </a:r>
            <a:r>
              <a:rPr lang="zh-CN" altLang="en-US" sz="2800" b="1" dirty="0" smtClean="0">
                <a:latin typeface="+mn-ea"/>
              </a:rPr>
              <a:t>等表示命题变元，即在集合在</a:t>
            </a:r>
            <a:r>
              <a:rPr lang="en-US" altLang="zh-CN" sz="2800" dirty="0" smtClean="0">
                <a:latin typeface="+mn-ea"/>
              </a:rPr>
              <a:t>{0,1}</a:t>
            </a:r>
            <a:r>
              <a:rPr lang="zh-CN" altLang="en-US" sz="2800" dirty="0" smtClean="0">
                <a:latin typeface="+mn-ea"/>
              </a:rPr>
              <a:t>中取值的变元，将真值函数</a:t>
            </a:r>
            <a:r>
              <a:rPr lang="en-US" altLang="zh-CN" sz="2800" dirty="0" smtClean="0">
                <a:latin typeface="+mn-ea"/>
              </a:rPr>
              <a:t>F </a:t>
            </a:r>
            <a:r>
              <a:rPr lang="zh-CN" altLang="en-US" sz="2800" dirty="0" smtClean="0">
                <a:latin typeface="+mn-ea"/>
              </a:rPr>
              <a:t>在其自变量所有可能取值下得到的值列成的表称为</a:t>
            </a:r>
            <a:r>
              <a:rPr lang="en-US" altLang="zh-CN" sz="2800" dirty="0" smtClean="0">
                <a:latin typeface="+mn-ea"/>
              </a:rPr>
              <a:t>F</a:t>
            </a:r>
            <a:r>
              <a:rPr lang="zh-CN" altLang="en-US" sz="2800" dirty="0" smtClean="0">
                <a:latin typeface="+mn-ea"/>
              </a:rPr>
              <a:t>的真值表。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61150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599" y="194536"/>
            <a:ext cx="7772400" cy="533400"/>
          </a:xfrm>
        </p:spPr>
        <p:txBody>
          <a:bodyPr/>
          <a:lstStyle/>
          <a:p>
            <a:r>
              <a:rPr lang="zh-CN" altLang="en-US" dirty="0" smtClean="0"/>
              <a:t>命题真值表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165769970"/>
              </p:ext>
            </p:extLst>
          </p:nvPr>
        </p:nvGraphicFramePr>
        <p:xfrm>
          <a:off x="728419" y="3394127"/>
          <a:ext cx="7272580" cy="2123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516"/>
                <a:gridCol w="1454516"/>
                <a:gridCol w="1454516"/>
                <a:gridCol w="1454516"/>
                <a:gridCol w="1454516"/>
              </a:tblGrid>
              <a:tr h="70775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70775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70775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76224" y="1085581"/>
            <a:ext cx="7724775" cy="216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0" indent="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None/>
              <a:defRPr/>
            </a:pPr>
            <a:endParaRPr lang="en-US" altLang="zh-CN" sz="2800" b="1" dirty="0" smtClean="0">
              <a:latin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800" dirty="0" smtClean="0">
                <a:latin typeface="+mn-ea"/>
              </a:rPr>
              <a:t>例如：一元真值函数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81680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8600" y="142875"/>
            <a:ext cx="7175500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 smtClean="0"/>
              <a:t>逻辑联结词</a:t>
            </a:r>
            <a:r>
              <a:rPr lang="en-US" altLang="zh-CN" dirty="0" smtClean="0">
                <a:latin typeface="Arial" pitchFamily="34" charset="0"/>
              </a:rPr>
              <a:t>—</a:t>
            </a:r>
            <a:r>
              <a:rPr lang="zh-CN" altLang="en-US" dirty="0" smtClean="0">
                <a:latin typeface="Arial" pitchFamily="34" charset="0"/>
              </a:rPr>
              <a:t>非</a:t>
            </a:r>
            <a:r>
              <a:rPr lang="en-US" altLang="zh-CN" dirty="0" smtClean="0">
                <a:latin typeface="Arial" pitchFamily="34" charset="0"/>
              </a:rPr>
              <a:t>(</a:t>
            </a:r>
            <a:r>
              <a:rPr lang="zh-CN" altLang="en-US" dirty="0" smtClean="0">
                <a:sym typeface="Symbol" pitchFamily="18" charset="2"/>
              </a:rPr>
              <a:t>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en-US" altLang="zh-CN" dirty="0" smtClean="0"/>
              <a:t>    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338649" y="1182686"/>
            <a:ext cx="8293907" cy="151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</a:rPr>
              <a:t>命题</a:t>
            </a:r>
            <a:r>
              <a:rPr lang="en-US" altLang="zh-CN" sz="3200" b="1" dirty="0">
                <a:latin typeface="+mn-ea"/>
                <a:ea typeface="+mn-ea"/>
              </a:rPr>
              <a:t>p</a:t>
            </a:r>
            <a:r>
              <a:rPr lang="zh-CN" altLang="en-US" sz="3200" b="1" dirty="0">
                <a:latin typeface="+mn-ea"/>
                <a:ea typeface="+mn-ea"/>
              </a:rPr>
              <a:t>的否定记为</a:t>
            </a:r>
            <a:r>
              <a:rPr lang="zh-CN" altLang="en-US" sz="3200" b="1" dirty="0">
                <a:latin typeface="+mn-ea"/>
                <a:ea typeface="+mn-ea"/>
                <a:sym typeface="Symbol" pitchFamily="18" charset="2"/>
              </a:rPr>
              <a:t></a:t>
            </a:r>
            <a:r>
              <a:rPr lang="en-US" altLang="zh-CN" sz="3200" b="1" dirty="0">
                <a:latin typeface="+mn-ea"/>
                <a:ea typeface="+mn-ea"/>
                <a:sym typeface="Symbol" pitchFamily="18" charset="2"/>
              </a:rPr>
              <a:t>p,</a:t>
            </a:r>
            <a:r>
              <a:rPr lang="zh-CN" altLang="en-US" sz="3200" b="1" dirty="0">
                <a:latin typeface="+mn-ea"/>
                <a:ea typeface="+mn-ea"/>
                <a:sym typeface="Symbol" pitchFamily="18" charset="2"/>
              </a:rPr>
              <a:t>读作非</a:t>
            </a:r>
            <a:r>
              <a:rPr lang="en-US" altLang="zh-CN" sz="3200" b="1" dirty="0" smtClean="0">
                <a:latin typeface="+mn-ea"/>
                <a:ea typeface="+mn-ea"/>
                <a:sym typeface="Symbol" pitchFamily="18" charset="2"/>
              </a:rPr>
              <a:t>p</a:t>
            </a:r>
          </a:p>
          <a:p>
            <a:pPr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defRPr/>
            </a:pPr>
            <a:r>
              <a:rPr lang="zh-CN" altLang="en-US" sz="3200" b="1" dirty="0" smtClean="0">
                <a:latin typeface="+mn-ea"/>
                <a:ea typeface="+mn-ea"/>
              </a:rPr>
              <a:t>   设</a:t>
            </a:r>
            <a:r>
              <a:rPr lang="en-US" altLang="zh-CN" sz="3200" b="1" dirty="0" smtClean="0">
                <a:latin typeface="+mn-ea"/>
                <a:ea typeface="+mn-ea"/>
              </a:rPr>
              <a:t>p</a:t>
            </a:r>
            <a:r>
              <a:rPr lang="zh-CN" altLang="en-US" sz="3200" b="1" dirty="0" smtClean="0">
                <a:latin typeface="+mn-ea"/>
                <a:ea typeface="+mn-ea"/>
              </a:rPr>
              <a:t>为一命题，</a:t>
            </a:r>
            <a:r>
              <a:rPr lang="en-US" altLang="zh-CN" sz="3200" b="1" dirty="0" smtClean="0">
                <a:latin typeface="+mn-ea"/>
                <a:ea typeface="+mn-ea"/>
              </a:rPr>
              <a:t>p</a:t>
            </a:r>
            <a:r>
              <a:rPr lang="zh-CN" altLang="en-US" sz="3200" b="1" dirty="0" smtClean="0">
                <a:latin typeface="+mn-ea"/>
                <a:ea typeface="+mn-ea"/>
              </a:rPr>
              <a:t>的否定为一个新的命题</a:t>
            </a:r>
            <a:endParaRPr lang="en-US" altLang="zh-CN" sz="3200" b="1" dirty="0">
              <a:latin typeface="+mn-ea"/>
              <a:ea typeface="+mn-ea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357409077"/>
              </p:ext>
            </p:extLst>
          </p:nvPr>
        </p:nvGraphicFramePr>
        <p:xfrm>
          <a:off x="1372110" y="3169443"/>
          <a:ext cx="5261164" cy="1703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582"/>
                <a:gridCol w="2630582"/>
              </a:tblGrid>
              <a:tr h="567984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 pitchFamily="18" charset="2"/>
                        </a:rPr>
                        <a:t></a:t>
                      </a: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 pitchFamily="18" charset="2"/>
                        </a:rPr>
                        <a:t>p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567984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567984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64949" y="5300417"/>
            <a:ext cx="7811146" cy="53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>
            <a:defPPr>
              <a:defRPr lang="en-US"/>
            </a:defPPr>
            <a:lvl1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 sz="3200"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含义</a:t>
            </a:r>
            <a:r>
              <a:rPr lang="zh-CN" altLang="en-US" dirty="0"/>
              <a:t>同自然语言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8600" y="140229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 smtClean="0"/>
              <a:t>逻辑联结词</a:t>
            </a:r>
            <a:r>
              <a:rPr lang="en-US" altLang="zh-CN" dirty="0" smtClean="0">
                <a:latin typeface="Arial" pitchFamily="34" charset="0"/>
              </a:rPr>
              <a:t>—</a:t>
            </a:r>
            <a:r>
              <a:rPr lang="en-US" altLang="zh-CN" dirty="0" smtClean="0"/>
              <a:t> </a:t>
            </a:r>
            <a:r>
              <a:rPr lang="zh-CN" altLang="en-US" dirty="0"/>
              <a:t>合取</a:t>
            </a:r>
            <a:r>
              <a:rPr lang="en-US" altLang="zh-CN" dirty="0" smtClean="0"/>
              <a:t>(</a:t>
            </a:r>
            <a:r>
              <a:rPr lang="zh-CN" altLang="en-US" dirty="0" smtClean="0">
                <a:sym typeface="Symbol" pitchFamily="18" charset="2"/>
              </a:rPr>
              <a:t>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en-US" altLang="zh-CN" dirty="0" smtClean="0"/>
              <a:t>  </a:t>
            </a:r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228600" y="939911"/>
            <a:ext cx="8915400" cy="212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  <a:sym typeface="Symbol" pitchFamily="18" charset="2"/>
              </a:rPr>
              <a:t>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称为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和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的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合取。相当于“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并且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” 。</a:t>
            </a:r>
            <a:endParaRPr lang="en-US" altLang="zh-CN" sz="3200" b="1" dirty="0" smtClean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  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设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p, q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为命题，则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且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，或 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合取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q 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为真当且仅当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和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同时为真，否则为假。</a:t>
            </a:r>
            <a:endParaRPr lang="en-US" altLang="zh-CN" sz="3200" b="1" dirty="0" smtClean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  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541284225"/>
              </p:ext>
            </p:extLst>
          </p:nvPr>
        </p:nvGraphicFramePr>
        <p:xfrm>
          <a:off x="728824" y="3487119"/>
          <a:ext cx="7396161" cy="235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387"/>
                <a:gridCol w="2465387"/>
                <a:gridCol w="2465387"/>
              </a:tblGrid>
              <a:tr h="528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p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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q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52425" y="1132076"/>
            <a:ext cx="7696200" cy="2220913"/>
          </a:xfrm>
        </p:spPr>
        <p:txBody>
          <a:bodyPr/>
          <a:lstStyle/>
          <a:p>
            <a:r>
              <a:rPr lang="zh-CN" altLang="en-US" sz="2800" dirty="0" smtClean="0"/>
              <a:t>含义与自然语言不同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p</a:t>
            </a:r>
            <a:r>
              <a:rPr lang="zh-CN" altLang="en-US" sz="2800" dirty="0" smtClean="0"/>
              <a:t>：今天下雨了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q</a:t>
            </a:r>
            <a:r>
              <a:rPr lang="zh-CN" altLang="en-US" sz="2800" dirty="0" smtClean="0"/>
              <a:t>：会议室有人在开会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52425" y="3352989"/>
            <a:ext cx="8652090" cy="2220912"/>
          </a:xfrm>
        </p:spPr>
        <p:txBody>
          <a:bodyPr/>
          <a:lstStyle/>
          <a:p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q</a:t>
            </a:r>
            <a:r>
              <a:rPr lang="en-US" altLang="zh-CN" sz="2800" dirty="0" smtClean="0">
                <a:sym typeface="Symbol" panose="05050102010706020507" pitchFamily="18" charset="2"/>
              </a:rPr>
              <a:t> </a:t>
            </a:r>
            <a:r>
              <a:rPr lang="zh-CN" altLang="en-US" sz="2800" dirty="0" smtClean="0">
                <a:sym typeface="Symbol" panose="05050102010706020507" pitchFamily="18" charset="2"/>
              </a:rPr>
              <a:t>为数理逻辑中的一新命题，具有真假值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r>
              <a:rPr lang="zh-CN" altLang="en-US" sz="2800" dirty="0" smtClean="0">
                <a:sym typeface="Symbol" panose="05050102010706020507" pitchFamily="18" charset="2"/>
              </a:rPr>
              <a:t>在自然语言中，“</a:t>
            </a:r>
            <a:r>
              <a:rPr lang="zh-CN" altLang="en-US" sz="2800" dirty="0" smtClean="0"/>
              <a:t>今天下雨了且</a:t>
            </a:r>
            <a:r>
              <a:rPr lang="zh-CN" altLang="en-US" sz="2800" dirty="0"/>
              <a:t>会议室</a:t>
            </a:r>
            <a:r>
              <a:rPr lang="zh-CN" altLang="en-US" sz="2800" dirty="0" smtClean="0"/>
              <a:t>有人在开会”没有意义。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76225" y="225425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 smtClean="0"/>
              <a:t>逻辑联结词</a:t>
            </a:r>
            <a:r>
              <a:rPr lang="en-US" altLang="zh-CN" dirty="0" smtClean="0">
                <a:latin typeface="Arial" pitchFamily="34" charset="0"/>
              </a:rPr>
              <a:t>—</a:t>
            </a:r>
            <a:r>
              <a:rPr lang="en-US" altLang="zh-CN" dirty="0" smtClean="0"/>
              <a:t> </a:t>
            </a:r>
            <a:r>
              <a:rPr lang="zh-CN" altLang="en-US" dirty="0"/>
              <a:t>合取</a:t>
            </a:r>
            <a:r>
              <a:rPr lang="en-US" altLang="zh-CN" dirty="0" smtClean="0"/>
              <a:t>(</a:t>
            </a:r>
            <a:r>
              <a:rPr lang="zh-CN" altLang="en-US" dirty="0" smtClean="0">
                <a:sym typeface="Symbol" pitchFamily="18" charset="2"/>
              </a:rPr>
              <a:t>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en-US" altLang="zh-CN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727206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8600" y="140229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 smtClean="0"/>
              <a:t>逻辑联结词</a:t>
            </a:r>
            <a:r>
              <a:rPr lang="en-US" altLang="zh-CN" dirty="0" smtClean="0">
                <a:latin typeface="Arial" pitchFamily="34" charset="0"/>
              </a:rPr>
              <a:t>—</a:t>
            </a:r>
            <a:r>
              <a:rPr lang="en-US" altLang="zh-CN" dirty="0" smtClean="0"/>
              <a:t> </a:t>
            </a:r>
            <a:r>
              <a:rPr lang="zh-CN" altLang="en-US" dirty="0" smtClean="0"/>
              <a:t>析取</a:t>
            </a:r>
            <a:r>
              <a:rPr lang="en-US" altLang="zh-CN" dirty="0" smtClean="0"/>
              <a:t>(</a:t>
            </a:r>
            <a:r>
              <a:rPr lang="zh-CN" altLang="en-US" dirty="0">
                <a:sym typeface="Symbol" pitchFamily="18" charset="2"/>
              </a:rPr>
              <a:t>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en-US" altLang="zh-CN" dirty="0" smtClean="0"/>
              <a:t>  </a:t>
            </a:r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228600" y="1094891"/>
            <a:ext cx="8915400" cy="212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3200" b="1" dirty="0" err="1" smtClean="0">
                <a:latin typeface="+mn-ea"/>
                <a:ea typeface="+mn-ea"/>
                <a:cs typeface="Arial" pitchFamily="34" charset="0"/>
              </a:rPr>
              <a:t>p</a:t>
            </a:r>
            <a:r>
              <a:rPr lang="en-US" altLang="zh-CN" sz="3200" b="1" dirty="0" err="1" smtClean="0">
                <a:latin typeface="+mn-ea"/>
                <a:ea typeface="+mn-ea"/>
                <a:cs typeface="Arial" pitchFamily="34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 err="1" smtClean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称为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和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的析取。相当于“或” 。</a:t>
            </a:r>
            <a:endParaRPr lang="en-US" altLang="zh-CN" sz="3200" b="1" dirty="0" smtClean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  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设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p, q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为命题，则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或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，或 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析取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q 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为假当且仅当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和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同时为假，否则为真。</a:t>
            </a:r>
            <a:endParaRPr lang="en-US" altLang="zh-CN" sz="3200" b="1" dirty="0" smtClean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 </a:t>
            </a: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 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528517884"/>
              </p:ext>
            </p:extLst>
          </p:nvPr>
        </p:nvGraphicFramePr>
        <p:xfrm>
          <a:off x="1054289" y="3394129"/>
          <a:ext cx="7396161" cy="249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387"/>
                <a:gridCol w="2465387"/>
                <a:gridCol w="2465387"/>
              </a:tblGrid>
              <a:tr h="668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p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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q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3474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3405"/>
            <a:ext cx="7254875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 smtClean="0"/>
              <a:t>逻辑联结词</a:t>
            </a:r>
            <a:r>
              <a:rPr lang="en-US" altLang="zh-CN" dirty="0" smtClean="0">
                <a:latin typeface="Arial" pitchFamily="34" charset="0"/>
              </a:rPr>
              <a:t>—</a:t>
            </a:r>
            <a:r>
              <a:rPr lang="zh-CN" altLang="en-US" dirty="0" smtClean="0">
                <a:latin typeface="Arial" pitchFamily="34" charset="0"/>
              </a:rPr>
              <a:t>析取</a:t>
            </a:r>
            <a:r>
              <a:rPr lang="en-US" altLang="zh-CN" dirty="0" smtClean="0">
                <a:latin typeface="Arial" pitchFamily="34" charset="0"/>
              </a:rPr>
              <a:t>(</a:t>
            </a:r>
            <a:r>
              <a:rPr lang="zh-CN" altLang="en-US" dirty="0" smtClean="0">
                <a:sym typeface="Symbol" pitchFamily="18" charset="2"/>
              </a:rPr>
              <a:t>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en-US" altLang="zh-CN" dirty="0" smtClean="0"/>
              <a:t>    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228600" y="1262656"/>
            <a:ext cx="8558940" cy="254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含义不同于自然语言</a:t>
            </a:r>
            <a:endParaRPr lang="en-US" altLang="zh-CN" sz="3200" b="1" dirty="0" smtClean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    r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：今天晚上我在家看电视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或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去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剧场看戏</a:t>
            </a:r>
            <a:endParaRPr lang="en-US" altLang="zh-CN" sz="3200" b="1" dirty="0" smtClean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   s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：我若今天回来得早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或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不累就去找你</a:t>
            </a:r>
            <a:endParaRPr lang="en-US" altLang="zh-CN" sz="3200" b="1" dirty="0" smtClean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    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8599" y="3812583"/>
            <a:ext cx="7861516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自然语言中，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r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为排斥或，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s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为可兼或。</a:t>
            </a:r>
            <a:endParaRPr lang="en-US" altLang="zh-CN" sz="3200" b="1" dirty="0" smtClean="0">
              <a:latin typeface="+mn-ea"/>
              <a:ea typeface="+mn-ea"/>
              <a:cs typeface="Arial" pitchFamily="34" charset="0"/>
            </a:endParaRPr>
          </a:p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在数理逻辑中，析取指的是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s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，可兼或。</a:t>
            </a:r>
            <a:endParaRPr lang="zh-CN" altLang="en-US" sz="3200" b="1" dirty="0">
              <a:latin typeface="+mn-ea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8600" y="140229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 smtClean="0"/>
              <a:t>逻辑联结词</a:t>
            </a:r>
            <a:r>
              <a:rPr lang="en-US" altLang="zh-CN" dirty="0" smtClean="0">
                <a:latin typeface="Arial" pitchFamily="34" charset="0"/>
              </a:rPr>
              <a:t>—</a:t>
            </a:r>
            <a:r>
              <a:rPr lang="en-US" altLang="zh-CN" dirty="0" smtClean="0"/>
              <a:t> </a:t>
            </a:r>
            <a:r>
              <a:rPr lang="zh-CN" altLang="en-US" dirty="0" smtClean="0"/>
              <a:t>异或</a:t>
            </a:r>
            <a:r>
              <a:rPr lang="en-US" altLang="zh-CN" dirty="0" smtClean="0"/>
              <a:t>(</a:t>
            </a:r>
            <a:r>
              <a:rPr lang="zh-CN" altLang="en-US" dirty="0" smtClean="0">
                <a:sym typeface="Symbol" panose="05050102010706020507" pitchFamily="18" charset="2"/>
              </a:rPr>
              <a:t>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en-US" altLang="zh-CN" dirty="0" smtClean="0"/>
              <a:t>  </a:t>
            </a:r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228600" y="1094891"/>
            <a:ext cx="8419454" cy="212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  <a:sym typeface="Symbol" panose="05050102010706020507" pitchFamily="18" charset="2"/>
              </a:rPr>
              <a:t>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称为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和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的异或。相当于“或” 。</a:t>
            </a:r>
            <a:endParaRPr lang="en-US" altLang="zh-CN" sz="3200" b="1" dirty="0" smtClean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  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设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p, q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为命题，则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异或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为真当且仅当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和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不</a:t>
            </a:r>
            <a:endParaRPr lang="en-US" altLang="zh-CN" sz="3200" b="1" dirty="0" smtClean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  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同，否则为假。</a:t>
            </a:r>
            <a:endParaRPr lang="en-US" altLang="zh-CN" sz="3200" b="1" dirty="0" smtClean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 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04555685"/>
              </p:ext>
            </p:extLst>
          </p:nvPr>
        </p:nvGraphicFramePr>
        <p:xfrm>
          <a:off x="728824" y="3487119"/>
          <a:ext cx="7396161" cy="235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387"/>
                <a:gridCol w="2465387"/>
                <a:gridCol w="2465387"/>
              </a:tblGrid>
              <a:tr h="528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p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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q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4958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3405"/>
            <a:ext cx="7254875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 smtClean="0"/>
              <a:t>逻辑联结词</a:t>
            </a:r>
            <a:r>
              <a:rPr lang="en-US" altLang="zh-CN" dirty="0" smtClean="0">
                <a:latin typeface="Arial" pitchFamily="34" charset="0"/>
              </a:rPr>
              <a:t>—</a:t>
            </a:r>
            <a:r>
              <a:rPr lang="zh-CN" altLang="en-US" dirty="0" smtClean="0">
                <a:latin typeface="Arial" pitchFamily="34" charset="0"/>
              </a:rPr>
              <a:t>异或</a:t>
            </a:r>
            <a:r>
              <a:rPr lang="en-US" altLang="zh-CN" dirty="0" smtClean="0">
                <a:latin typeface="Arial" pitchFamily="34" charset="0"/>
              </a:rPr>
              <a:t>(</a:t>
            </a:r>
            <a:r>
              <a:rPr lang="zh-CN" altLang="en-US" dirty="0" smtClean="0">
                <a:sym typeface="Symbol" panose="05050102010706020507" pitchFamily="18" charset="2"/>
              </a:rPr>
              <a:t>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en-US" altLang="zh-CN" dirty="0" smtClean="0"/>
              <a:t>    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228600" y="1262656"/>
            <a:ext cx="8558940" cy="254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含义不同于自然语言</a:t>
            </a:r>
            <a:endParaRPr lang="en-US" altLang="zh-CN" sz="3200" b="1" dirty="0" smtClean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    r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：今天晚上我在家看电视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或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去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剧场看戏</a:t>
            </a:r>
            <a:endParaRPr lang="en-US" altLang="zh-CN" sz="3200" b="1" dirty="0" smtClean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   s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：我若今天回来得早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或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不累就去找你</a:t>
            </a:r>
            <a:endParaRPr lang="en-US" altLang="zh-CN" sz="3200" b="1" dirty="0" smtClean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    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8599" y="3812583"/>
            <a:ext cx="7861516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自然语言中，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r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为排斥或，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s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为可兼或。</a:t>
            </a:r>
            <a:endParaRPr lang="en-US" altLang="zh-CN" sz="3200" b="1" dirty="0" smtClean="0">
              <a:latin typeface="+mn-ea"/>
              <a:ea typeface="+mn-ea"/>
              <a:cs typeface="Arial" pitchFamily="34" charset="0"/>
            </a:endParaRPr>
          </a:p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在数理逻辑中，异或指的是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r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，</a:t>
            </a:r>
            <a:r>
              <a:rPr lang="zh-CN" altLang="en-US" sz="3200" b="1" dirty="0">
                <a:latin typeface="+mn-ea"/>
                <a:cs typeface="Arial" pitchFamily="34" charset="0"/>
              </a:rPr>
              <a:t>排斥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或。</a:t>
            </a:r>
            <a:endParaRPr lang="zh-CN" altLang="en-US" sz="3200" b="1" dirty="0"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987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 smtClean="0"/>
              <a:t>数理逻辑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809625"/>
            <a:ext cx="8491538" cy="5932138"/>
          </a:xfrm>
        </p:spPr>
        <p:txBody>
          <a:bodyPr/>
          <a:lstStyle/>
          <a:p>
            <a:pPr marL="311150" indent="-311150" defTabSz="755650" eaLnBrk="1" hangingPunct="1">
              <a:defRPr/>
            </a:pPr>
            <a:r>
              <a:rPr lang="zh-CN" altLang="en-US" sz="2800" dirty="0" smtClean="0"/>
              <a:t>推理</a:t>
            </a:r>
            <a:r>
              <a:rPr lang="zh-CN" altLang="en-US" sz="2800" dirty="0"/>
              <a:t>形式</a:t>
            </a:r>
          </a:p>
          <a:p>
            <a:pPr marL="674688" lvl="1" indent="-249238" defTabSz="755650" eaLnBrk="1" hangingPunct="1">
              <a:defRPr/>
            </a:pPr>
            <a:r>
              <a:rPr lang="zh-CN" altLang="en-US" dirty="0"/>
              <a:t>正确前提</a:t>
            </a:r>
          </a:p>
          <a:p>
            <a:pPr marL="674688" lvl="1" indent="-249238" defTabSz="755650" eaLnBrk="1" hangingPunct="1">
              <a:defRPr/>
            </a:pPr>
            <a:r>
              <a:rPr lang="zh-CN" altLang="en-US" dirty="0"/>
              <a:t>正确的</a:t>
            </a:r>
            <a:r>
              <a:rPr lang="zh-CN" altLang="en-US" dirty="0" smtClean="0"/>
              <a:t>推理</a:t>
            </a:r>
            <a:r>
              <a:rPr lang="zh-CN" altLang="en-US" dirty="0"/>
              <a:t>过程</a:t>
            </a:r>
          </a:p>
          <a:p>
            <a:pPr marL="674688" lvl="1" indent="-249238" defTabSz="755650" eaLnBrk="1" hangingPunct="1">
              <a:defRPr/>
            </a:pPr>
            <a:r>
              <a:rPr lang="zh-CN" altLang="en-US" dirty="0" smtClean="0"/>
              <a:t>得出</a:t>
            </a:r>
            <a:r>
              <a:rPr lang="zh-CN" altLang="en-US" dirty="0"/>
              <a:t>正确的</a:t>
            </a:r>
            <a:r>
              <a:rPr lang="zh-CN" altLang="en-US" dirty="0" smtClean="0"/>
              <a:t>结论</a:t>
            </a:r>
            <a:endParaRPr lang="en-US" altLang="zh-CN" dirty="0" smtClean="0"/>
          </a:p>
          <a:p>
            <a:pPr marL="425450" lvl="1" indent="0" defTabSz="755650" eaLnBrk="1" hangingPunct="1">
              <a:buNone/>
              <a:defRPr/>
            </a:pPr>
            <a:endParaRPr lang="en-US" altLang="zh-CN" dirty="0" smtClean="0"/>
          </a:p>
          <a:p>
            <a:pPr marL="274638" indent="-249238" defTabSz="755650" eaLnBrk="1" hangingPunct="1">
              <a:defRPr/>
            </a:pPr>
            <a:r>
              <a:rPr lang="zh-CN" altLang="en-US" dirty="0" smtClean="0"/>
              <a:t>数理逻辑是用数学方法研究推理。</a:t>
            </a:r>
            <a:r>
              <a:rPr lang="zh-CN" altLang="en-US" sz="2400" dirty="0" smtClean="0"/>
              <a:t>使用数学上的表意符号符号描述推理，</a:t>
            </a:r>
            <a:r>
              <a:rPr lang="zh-CN" altLang="en-US" sz="2400" dirty="0"/>
              <a:t>亦称为符号逻辑</a:t>
            </a:r>
            <a:r>
              <a:rPr lang="zh-CN" altLang="en-US" sz="2400" dirty="0" smtClean="0"/>
              <a:t>。</a:t>
            </a:r>
            <a:endParaRPr lang="zh-CN" altLang="en-US" dirty="0" smtClean="0"/>
          </a:p>
          <a:p>
            <a:pPr marL="274638" indent="-249238" defTabSz="755650" eaLnBrk="1" hangingPunct="1">
              <a:defRPr/>
            </a:pPr>
            <a:r>
              <a:rPr lang="zh-CN" altLang="en-US" dirty="0" smtClean="0"/>
              <a:t>命题逻辑、谓词逻辑（一阶逻辑）</a:t>
            </a:r>
          </a:p>
          <a:p>
            <a:pPr marL="311150" indent="-311150" defTabSz="755650" eaLnBrk="1" hangingPunct="1">
              <a:defRPr/>
            </a:pPr>
            <a:r>
              <a:rPr lang="zh-CN" altLang="en-US" sz="2800" dirty="0" smtClean="0"/>
              <a:t>逻辑研究对象</a:t>
            </a:r>
            <a:r>
              <a:rPr lang="en-US" altLang="zh-CN" sz="2800" dirty="0" smtClean="0">
                <a:latin typeface="Arial" charset="0"/>
              </a:rPr>
              <a:t>—</a:t>
            </a:r>
            <a:r>
              <a:rPr lang="zh-CN" altLang="en-US" sz="2800" dirty="0" smtClean="0"/>
              <a:t>逻辑真值</a:t>
            </a:r>
          </a:p>
          <a:p>
            <a:pPr marL="674688" lvl="1" indent="-249238" defTabSz="755650" eaLnBrk="1" hangingPunct="1">
              <a:defRPr/>
            </a:pPr>
            <a:r>
              <a:rPr lang="zh-CN" altLang="en-US" dirty="0" smtClean="0"/>
              <a:t>真，表示为</a:t>
            </a:r>
            <a:r>
              <a:rPr lang="en-US" altLang="zh-CN" dirty="0" smtClean="0"/>
              <a:t>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endParaRPr lang="zh-CN" altLang="en-US" dirty="0" smtClean="0"/>
          </a:p>
          <a:p>
            <a:pPr marL="674688" lvl="1" indent="-249238" defTabSz="755650" eaLnBrk="1" hangingPunct="1">
              <a:defRPr/>
            </a:pPr>
            <a:r>
              <a:rPr lang="zh-CN" altLang="en-US" dirty="0" smtClean="0"/>
              <a:t>假，表示为</a:t>
            </a:r>
            <a:r>
              <a:rPr lang="en-US" altLang="zh-CN" dirty="0" smtClean="0"/>
              <a:t>F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</a:t>
            </a: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8600" y="140229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 smtClean="0"/>
              <a:t>逻辑联结词</a:t>
            </a:r>
            <a:r>
              <a:rPr lang="en-US" altLang="zh-CN" dirty="0" smtClean="0">
                <a:latin typeface="Arial" pitchFamily="34" charset="0"/>
              </a:rPr>
              <a:t>—</a:t>
            </a:r>
            <a:r>
              <a:rPr lang="en-US" altLang="zh-CN" dirty="0" smtClean="0"/>
              <a:t> </a:t>
            </a:r>
            <a:r>
              <a:rPr lang="zh-CN" altLang="en-US" dirty="0"/>
              <a:t>蕴含</a:t>
            </a:r>
            <a:r>
              <a:rPr lang="en-US" altLang="zh-CN" dirty="0" smtClean="0"/>
              <a:t>(</a:t>
            </a:r>
            <a:r>
              <a:rPr lang="zh-CN" altLang="en-US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en-US" altLang="zh-CN" dirty="0" smtClean="0"/>
              <a:t>  </a:t>
            </a:r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228600" y="815922"/>
            <a:ext cx="8465949" cy="226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称为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蕴含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。相当于</a:t>
            </a:r>
            <a:r>
              <a:rPr lang="zh-CN" altLang="en-US" sz="2800" b="1" dirty="0" smtClean="0">
                <a:latin typeface="+mn-ea"/>
                <a:cs typeface="Arial" pitchFamily="34" charset="0"/>
              </a:rPr>
              <a:t>“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如果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…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则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…</a:t>
            </a:r>
            <a:r>
              <a:rPr lang="zh-CN" altLang="en-US" sz="2800" b="1" dirty="0" smtClean="0">
                <a:latin typeface="+mn-ea"/>
                <a:cs typeface="Arial" pitchFamily="34" charset="0"/>
              </a:rPr>
              <a:t>”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 。</a:t>
            </a:r>
            <a:endParaRPr lang="en-US" altLang="zh-CN" sz="2800" b="1" dirty="0" smtClean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  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设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p, q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为命题，则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蕴含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为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假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当且仅当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为真且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为假</a:t>
            </a:r>
            <a:endParaRPr lang="en-US" altLang="zh-CN" sz="2800" b="1" dirty="0" smtClean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  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否则为真。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称为前件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(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条件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)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，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为后件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(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结论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)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。</a:t>
            </a:r>
            <a:endParaRPr lang="en-US" altLang="zh-CN" sz="2800" b="1" dirty="0" smtClean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 </a:t>
            </a:r>
            <a:endParaRPr lang="en-US" altLang="zh-CN" sz="2800" b="1" dirty="0">
              <a:latin typeface="+mn-ea"/>
              <a:ea typeface="+mn-ea"/>
              <a:cs typeface="Arial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12391390"/>
              </p:ext>
            </p:extLst>
          </p:nvPr>
        </p:nvGraphicFramePr>
        <p:xfrm>
          <a:off x="806316" y="3226457"/>
          <a:ext cx="7396161" cy="235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387"/>
                <a:gridCol w="2465387"/>
                <a:gridCol w="2465387"/>
              </a:tblGrid>
              <a:tr h="528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p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q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1411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3405"/>
            <a:ext cx="7254875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 smtClean="0"/>
              <a:t>逻辑联结词</a:t>
            </a:r>
            <a:r>
              <a:rPr lang="en-US" altLang="zh-CN" dirty="0" smtClean="0">
                <a:latin typeface="Arial" pitchFamily="34" charset="0"/>
              </a:rPr>
              <a:t>—</a:t>
            </a:r>
            <a:r>
              <a:rPr lang="zh-CN" altLang="en-US" dirty="0">
                <a:latin typeface="Arial" pitchFamily="34" charset="0"/>
              </a:rPr>
              <a:t>蕴含</a:t>
            </a:r>
            <a:r>
              <a:rPr lang="en-US" altLang="zh-CN" dirty="0" smtClean="0">
                <a:latin typeface="Arial" pitchFamily="34" charset="0"/>
              </a:rPr>
              <a:t>(</a:t>
            </a:r>
            <a:r>
              <a:rPr lang="zh-CN" altLang="en-US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en-US" altLang="zh-CN" dirty="0" smtClean="0"/>
              <a:t>    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228599" y="969730"/>
            <a:ext cx="8558940" cy="304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含义不同于自然语言</a:t>
            </a:r>
            <a:endParaRPr lang="en-US" altLang="zh-CN" sz="3200" b="1" dirty="0" smtClean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    r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：如果太阳从西边出来，则雪是黑的。</a:t>
            </a:r>
            <a:endParaRPr lang="en-US" altLang="zh-CN" sz="3200" b="1" dirty="0" smtClean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    s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：如果明天下雨，则不开运动会。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 </a:t>
            </a: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    t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：如果我今天死，则我长生不老。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8598" y="3812582"/>
            <a:ext cx="8558941" cy="229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自然语言中，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r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，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t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是无意义的。</a:t>
            </a:r>
            <a:endParaRPr lang="en-US" altLang="zh-CN" sz="3200" b="1" dirty="0" smtClean="0">
              <a:latin typeface="+mn-ea"/>
              <a:ea typeface="+mn-ea"/>
              <a:cs typeface="Arial" pitchFamily="34" charset="0"/>
            </a:endParaRPr>
          </a:p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在数理逻辑中，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r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，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s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，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t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都可表示，且</a:t>
            </a:r>
            <a:r>
              <a:rPr lang="en-US" altLang="zh-CN" sz="3200" b="1" dirty="0" err="1" smtClean="0">
                <a:latin typeface="+mn-ea"/>
                <a:ea typeface="+mn-ea"/>
                <a:cs typeface="Arial" pitchFamily="34" charset="0"/>
              </a:rPr>
              <a:t>r,t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是真命题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.  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蕴含称为实质蕴含。</a:t>
            </a:r>
            <a:endParaRPr lang="zh-CN" altLang="en-US" sz="3200" b="1" dirty="0"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658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8600" y="140229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 smtClean="0"/>
              <a:t>逻辑联结词</a:t>
            </a:r>
            <a:r>
              <a:rPr lang="en-US" altLang="zh-CN" dirty="0" smtClean="0">
                <a:latin typeface="Arial" pitchFamily="34" charset="0"/>
              </a:rPr>
              <a:t>—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等价</a:t>
            </a:r>
            <a:r>
              <a:rPr lang="en-US" altLang="zh-CN" dirty="0" smtClean="0"/>
              <a:t>(</a:t>
            </a:r>
            <a:r>
              <a:rPr lang="zh-CN" altLang="en-US" dirty="0" smtClean="0">
                <a:sym typeface="Symbol" panose="05050102010706020507" pitchFamily="18" charset="2"/>
              </a:rPr>
              <a:t>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en-US" altLang="zh-CN" dirty="0" smtClean="0"/>
              <a:t>  </a:t>
            </a:r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228600" y="815922"/>
            <a:ext cx="8465949" cy="226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  <a:sym typeface="Symbol" panose="05050102010706020507" pitchFamily="18" charset="2"/>
              </a:rPr>
              <a:t>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称为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等价于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。相当 </a:t>
            </a:r>
            <a:r>
              <a:rPr lang="zh-CN" altLang="en-US" sz="2800" b="1" dirty="0" smtClean="0">
                <a:latin typeface="+mn-ea"/>
                <a:cs typeface="Arial" pitchFamily="34" charset="0"/>
              </a:rPr>
              <a:t>“当且仅当</a:t>
            </a:r>
            <a:r>
              <a:rPr lang="en-US" altLang="zh-CN" sz="2800" b="1" dirty="0" err="1" smtClean="0">
                <a:latin typeface="+mn-ea"/>
                <a:cs typeface="Arial" pitchFamily="34" charset="0"/>
              </a:rPr>
              <a:t>iff</a:t>
            </a:r>
            <a:r>
              <a:rPr lang="zh-CN" altLang="en-US" sz="2800" b="1" dirty="0" smtClean="0">
                <a:latin typeface="+mn-ea"/>
                <a:cs typeface="Arial" pitchFamily="34" charset="0"/>
              </a:rPr>
              <a:t>”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 。</a:t>
            </a:r>
            <a:endParaRPr lang="en-US" altLang="zh-CN" sz="2800" b="1" dirty="0" smtClean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  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设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p, q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为命题，则 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等价于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q 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为真当且仅当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 与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真值   </a:t>
            </a:r>
            <a:endParaRPr lang="en-US" altLang="zh-CN" sz="2800" b="1" dirty="0" smtClean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zh-CN" sz="2800" b="1" dirty="0" smtClean="0">
                <a:latin typeface="+mn-ea"/>
                <a:ea typeface="+mn-ea"/>
                <a:cs typeface="Arial" pitchFamily="34" charset="0"/>
              </a:rPr>
              <a:t>  </a:t>
            </a:r>
            <a:r>
              <a:rPr lang="zh-CN" altLang="en-US" sz="2800" b="1" dirty="0" smtClean="0">
                <a:latin typeface="+mn-ea"/>
                <a:ea typeface="+mn-ea"/>
                <a:cs typeface="Arial" pitchFamily="34" charset="0"/>
              </a:rPr>
              <a:t>相等，否则为假。</a:t>
            </a:r>
            <a:endParaRPr lang="en-US" altLang="zh-CN" sz="2800" b="1" dirty="0">
              <a:latin typeface="+mn-ea"/>
              <a:ea typeface="+mn-ea"/>
              <a:cs typeface="Arial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28389664"/>
              </p:ext>
            </p:extLst>
          </p:nvPr>
        </p:nvGraphicFramePr>
        <p:xfrm>
          <a:off x="806316" y="3226457"/>
          <a:ext cx="7396161" cy="235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387"/>
                <a:gridCol w="2465387"/>
                <a:gridCol w="2465387"/>
              </a:tblGrid>
              <a:tr h="528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p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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q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1990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3405"/>
            <a:ext cx="7254875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 smtClean="0"/>
              <a:t>逻辑联结词</a:t>
            </a:r>
            <a:r>
              <a:rPr lang="en-US" altLang="zh-CN" dirty="0" smtClean="0">
                <a:latin typeface="Arial" pitchFamily="34" charset="0"/>
              </a:rPr>
              <a:t>—</a:t>
            </a:r>
            <a:r>
              <a:rPr lang="zh-CN" altLang="en-US" dirty="0">
                <a:latin typeface="Arial" pitchFamily="34" charset="0"/>
              </a:rPr>
              <a:t>等价</a:t>
            </a:r>
            <a:r>
              <a:rPr lang="en-US" altLang="zh-CN" dirty="0" smtClean="0">
                <a:latin typeface="Arial" pitchFamily="34" charset="0"/>
              </a:rPr>
              <a:t>(</a:t>
            </a:r>
            <a:r>
              <a:rPr lang="zh-CN" altLang="en-US" dirty="0" smtClean="0">
                <a:sym typeface="Symbol" panose="05050102010706020507" pitchFamily="18" charset="2"/>
              </a:rPr>
              <a:t>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en-US" altLang="zh-CN" dirty="0" smtClean="0"/>
              <a:t>    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228599" y="969730"/>
            <a:ext cx="8558940" cy="304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含义不同于自然语言</a:t>
            </a:r>
            <a:endParaRPr lang="en-US" altLang="zh-CN" sz="3200" b="1" dirty="0" smtClean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    r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：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2+2=4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当且仅当雪是白的。</a:t>
            </a:r>
            <a:endParaRPr lang="en-US" altLang="zh-CN" sz="3200" b="1" dirty="0" smtClean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    s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：两个三角形全等，当且仅当它们的三组对</a:t>
            </a:r>
            <a:endParaRPr lang="en-US" altLang="zh-CN" sz="3200" b="1" dirty="0" smtClean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         应边相等。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8598" y="4045056"/>
            <a:ext cx="8558941" cy="229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自然语言中，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r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是无意义的。</a:t>
            </a:r>
            <a:endParaRPr lang="en-US" altLang="zh-CN" sz="3200" b="1" dirty="0" smtClean="0">
              <a:latin typeface="+mn-ea"/>
              <a:ea typeface="+mn-ea"/>
              <a:cs typeface="Arial" pitchFamily="34" charset="0"/>
            </a:endParaRPr>
          </a:p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在数理逻辑中，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r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，</a:t>
            </a:r>
            <a:r>
              <a:rPr lang="en-US" altLang="zh-CN" sz="3200" b="1" dirty="0" smtClean="0">
                <a:latin typeface="+mn-ea"/>
                <a:ea typeface="+mn-ea"/>
                <a:cs typeface="Arial" pitchFamily="34" charset="0"/>
              </a:rPr>
              <a:t>s</a:t>
            </a:r>
            <a:r>
              <a:rPr lang="zh-CN" altLang="en-US" sz="3200" b="1" dirty="0" smtClean="0">
                <a:latin typeface="+mn-ea"/>
                <a:ea typeface="+mn-ea"/>
                <a:cs typeface="Arial" pitchFamily="34" charset="0"/>
              </a:rPr>
              <a:t>都可表示。</a:t>
            </a:r>
            <a:endParaRPr lang="zh-CN" altLang="en-US" sz="3200" b="1" dirty="0"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848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0338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 smtClean="0"/>
              <a:t>命题逻辑</a:t>
            </a:r>
            <a:r>
              <a:rPr lang="zh-CN" altLang="en-US" dirty="0"/>
              <a:t>联结词</a:t>
            </a:r>
            <a:r>
              <a:rPr lang="zh-CN" altLang="en-US" dirty="0" smtClean="0"/>
              <a:t>数目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3688" y="952500"/>
            <a:ext cx="8437562" cy="1323975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3200" dirty="0" smtClean="0"/>
              <a:t>联结词中的变元个数为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2,</a:t>
            </a:r>
            <a:r>
              <a:rPr lang="en-US" altLang="zh-CN" sz="3200" dirty="0" smtClean="0">
                <a:latin typeface="Arial" pitchFamily="34" charset="0"/>
              </a:rPr>
              <a:t>…</a:t>
            </a:r>
            <a:r>
              <a:rPr lang="en-US" altLang="zh-CN" sz="3200" dirty="0" smtClean="0"/>
              <a:t>,n</a:t>
            </a:r>
            <a:r>
              <a:rPr lang="zh-CN" altLang="en-US" sz="3200" dirty="0" smtClean="0"/>
              <a:t>时对应的联结词数目</a:t>
            </a:r>
          </a:p>
        </p:txBody>
      </p:sp>
      <p:graphicFrame>
        <p:nvGraphicFramePr>
          <p:cNvPr id="984068" name="Group 4"/>
          <p:cNvGraphicFramePr>
            <a:graphicFrameLocks noGrp="1"/>
          </p:cNvGraphicFramePr>
          <p:nvPr>
            <p:ph sz="quarter" idx="2"/>
          </p:nvPr>
        </p:nvGraphicFramePr>
        <p:xfrm>
          <a:off x="450850" y="2184400"/>
          <a:ext cx="7772400" cy="1282573"/>
        </p:xfrm>
        <a:graphic>
          <a:graphicData uri="http://schemas.openxmlformats.org/drawingml/2006/table">
            <a:tbl>
              <a:tblPr/>
              <a:tblGrid>
                <a:gridCol w="1076325"/>
                <a:gridCol w="1674813"/>
                <a:gridCol w="1673225"/>
                <a:gridCol w="1674812"/>
                <a:gridCol w="1673225"/>
              </a:tblGrid>
              <a:tr h="441325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4145" name="Group 81"/>
          <p:cNvGraphicFramePr>
            <a:graphicFrameLocks noGrp="1"/>
          </p:cNvGraphicFramePr>
          <p:nvPr/>
        </p:nvGraphicFramePr>
        <p:xfrm>
          <a:off x="315913" y="3973513"/>
          <a:ext cx="8421687" cy="2103120"/>
        </p:xfrm>
        <a:graphic>
          <a:graphicData uri="http://schemas.openxmlformats.org/drawingml/2006/table">
            <a:tbl>
              <a:tblPr/>
              <a:tblGrid>
                <a:gridCol w="822325"/>
                <a:gridCol w="849312"/>
                <a:gridCol w="1350963"/>
                <a:gridCol w="1349375"/>
                <a:gridCol w="1349375"/>
                <a:gridCol w="1350962"/>
                <a:gridCol w="1349375"/>
              </a:tblGrid>
              <a:tr h="390525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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25413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 smtClean="0"/>
              <a:t>命题逻辑函数数目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1075" y="3937000"/>
            <a:ext cx="2457450" cy="2076450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3200" dirty="0" smtClean="0"/>
              <a:t>变元数为</a:t>
            </a:r>
            <a:r>
              <a:rPr lang="en-US" altLang="zh-CN" sz="3200" dirty="0" smtClean="0"/>
              <a:t>n</a:t>
            </a:r>
          </a:p>
          <a:p>
            <a:pPr marL="311150" indent="-311150" defTabSz="755650" eaLnBrk="1" hangingPunct="1"/>
            <a:r>
              <a:rPr lang="zh-CN" altLang="en-US" sz="2800" dirty="0" smtClean="0"/>
              <a:t>变元组合数</a:t>
            </a:r>
          </a:p>
          <a:p>
            <a:pPr marL="311150" indent="-311150" defTabSz="755650" eaLnBrk="1" hangingPunct="1"/>
            <a:r>
              <a:rPr lang="zh-CN" altLang="en-US" sz="2800" dirty="0" smtClean="0"/>
              <a:t>联结词数</a:t>
            </a:r>
            <a:r>
              <a:rPr lang="zh-CN" altLang="en-US" sz="3200" dirty="0" smtClean="0"/>
              <a:t> </a:t>
            </a:r>
          </a:p>
        </p:txBody>
      </p:sp>
      <p:graphicFrame>
        <p:nvGraphicFramePr>
          <p:cNvPr id="985092" name="Group 4"/>
          <p:cNvGraphicFramePr>
            <a:graphicFrameLocks noGrp="1"/>
          </p:cNvGraphicFramePr>
          <p:nvPr>
            <p:ph sz="quarter" idx="2"/>
          </p:nvPr>
        </p:nvGraphicFramePr>
        <p:xfrm>
          <a:off x="441325" y="1095375"/>
          <a:ext cx="8420100" cy="2346326"/>
        </p:xfrm>
        <a:graphic>
          <a:graphicData uri="http://schemas.openxmlformats.org/drawingml/2006/table">
            <a:tbl>
              <a:tblPr/>
              <a:tblGrid>
                <a:gridCol w="466725"/>
                <a:gridCol w="469900"/>
                <a:gridCol w="466725"/>
                <a:gridCol w="468313"/>
                <a:gridCol w="465137"/>
                <a:gridCol w="471488"/>
                <a:gridCol w="465137"/>
                <a:gridCol w="466725"/>
                <a:gridCol w="471488"/>
                <a:gridCol w="468312"/>
                <a:gridCol w="466725"/>
                <a:gridCol w="465138"/>
                <a:gridCol w="471487"/>
                <a:gridCol w="465138"/>
                <a:gridCol w="468312"/>
                <a:gridCol w="466725"/>
                <a:gridCol w="469900"/>
                <a:gridCol w="466725"/>
              </a:tblGrid>
              <a:tr h="676275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5208" name="Object 12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962650" y="4292600"/>
          <a:ext cx="7366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公式" r:id="rId3" imgW="177480" imgH="190440" progId="Equation.3">
                  <p:embed/>
                </p:oleObj>
              </mc:Choice>
              <mc:Fallback>
                <p:oleObj name="公式" r:id="rId3" imgW="177480" imgH="190440" progId="Equation.3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4292600"/>
                        <a:ext cx="736600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5209" name="Object 121"/>
          <p:cNvGraphicFramePr>
            <a:graphicFrameLocks noChangeAspect="1"/>
          </p:cNvGraphicFramePr>
          <p:nvPr/>
        </p:nvGraphicFramePr>
        <p:xfrm>
          <a:off x="5953125" y="4787900"/>
          <a:ext cx="10287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公式" r:id="rId5" imgW="228600" imgH="215640" progId="Equation.3">
                  <p:embed/>
                </p:oleObj>
              </mc:Choice>
              <mc:Fallback>
                <p:oleObj name="公式" r:id="rId5" imgW="228600" imgH="215640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5" y="4787900"/>
                        <a:ext cx="1028700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8" name="Rectangle 122"/>
          <p:cNvSpPr>
            <a:spLocks noChangeArrowheads="1"/>
          </p:cNvSpPr>
          <p:nvPr/>
        </p:nvSpPr>
        <p:spPr bwMode="auto">
          <a:xfrm>
            <a:off x="0" y="4006850"/>
            <a:ext cx="35210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1150" indent="-311150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F</a:t>
            </a:r>
            <a:r>
              <a:rPr lang="en-US" altLang="zh-CN" baseline="-25000"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(p,q)=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？</a:t>
            </a:r>
            <a:endParaRPr lang="en-US" altLang="zh-CN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5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5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5" y="241031"/>
            <a:ext cx="7772400" cy="533400"/>
          </a:xfrm>
        </p:spPr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00025" y="933949"/>
            <a:ext cx="8666297" cy="2589010"/>
          </a:xfrm>
        </p:spPr>
        <p:txBody>
          <a:bodyPr/>
          <a:lstStyle/>
          <a:p>
            <a:r>
              <a:rPr lang="zh-CN" altLang="en-US" dirty="0" smtClean="0"/>
              <a:t>李明是计算机系的学生，他住在</a:t>
            </a:r>
            <a:r>
              <a:rPr lang="en-US" altLang="zh-CN" dirty="0" smtClean="0"/>
              <a:t>312</a:t>
            </a:r>
            <a:r>
              <a:rPr lang="zh-CN" altLang="en-US" dirty="0" smtClean="0"/>
              <a:t>室或</a:t>
            </a:r>
            <a:r>
              <a:rPr lang="en-US" altLang="zh-CN" dirty="0" smtClean="0"/>
              <a:t>313</a:t>
            </a:r>
            <a:r>
              <a:rPr lang="zh-CN" altLang="en-US" dirty="0" smtClean="0"/>
              <a:t>室。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p</a:t>
            </a:r>
            <a:r>
              <a:rPr lang="zh-CN" altLang="en-US" dirty="0" smtClean="0"/>
              <a:t>：李明是计算机系的学生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q</a:t>
            </a:r>
            <a:r>
              <a:rPr lang="zh-CN" altLang="en-US" dirty="0" smtClean="0"/>
              <a:t>：他住在</a:t>
            </a:r>
            <a:r>
              <a:rPr lang="en-US" altLang="zh-CN" dirty="0" smtClean="0"/>
              <a:t>312</a:t>
            </a:r>
            <a:r>
              <a:rPr lang="zh-CN" altLang="en-US" dirty="0" smtClean="0"/>
              <a:t>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r</a:t>
            </a:r>
            <a:r>
              <a:rPr lang="zh-CN" altLang="en-US" dirty="0" smtClean="0"/>
              <a:t>：他住在</a:t>
            </a:r>
            <a:r>
              <a:rPr lang="en-US" altLang="zh-CN" dirty="0" smtClean="0"/>
              <a:t>313</a:t>
            </a:r>
            <a:r>
              <a:rPr lang="zh-CN" altLang="en-US" dirty="0" smtClean="0"/>
              <a:t>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33CC"/>
                </a:solidFill>
              </a:rPr>
              <a:t>   p </a:t>
            </a:r>
            <a:r>
              <a:rPr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 (</a:t>
            </a:r>
            <a:r>
              <a:rPr lang="en-US" altLang="zh-CN" dirty="0" err="1">
                <a:solidFill>
                  <a:srgbClr val="3333CC"/>
                </a:solidFill>
                <a:sym typeface="Symbol" panose="05050102010706020507" pitchFamily="18" charset="2"/>
              </a:rPr>
              <a:t>qr</a:t>
            </a:r>
            <a:r>
              <a:rPr lang="en-US" altLang="zh-CN" dirty="0" smtClean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00024" y="3837459"/>
            <a:ext cx="8666297" cy="2220913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燕子飞回来是春天来了的必要条件。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p</a:t>
            </a:r>
            <a:r>
              <a:rPr lang="zh-CN" altLang="en-US" dirty="0" smtClean="0"/>
              <a:t>：燕子飞回来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q</a:t>
            </a:r>
            <a:r>
              <a:rPr lang="zh-CN" altLang="en-US" dirty="0" smtClean="0"/>
              <a:t>：春天来了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33CC"/>
                </a:solidFill>
              </a:rPr>
              <a:t>   </a:t>
            </a:r>
            <a:r>
              <a:rPr lang="en-US" altLang="zh-CN" dirty="0">
                <a:solidFill>
                  <a:srgbClr val="3333CC"/>
                </a:solidFill>
              </a:rPr>
              <a:t>q </a:t>
            </a:r>
            <a:r>
              <a:rPr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p</a:t>
            </a:r>
            <a:endParaRPr lang="zh-CN" altLang="en-US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901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5" y="241031"/>
            <a:ext cx="7772400" cy="533400"/>
          </a:xfrm>
        </p:spPr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00025" y="933949"/>
            <a:ext cx="8666297" cy="2589010"/>
          </a:xfrm>
        </p:spPr>
        <p:txBody>
          <a:bodyPr/>
          <a:lstStyle/>
          <a:p>
            <a:r>
              <a:rPr lang="zh-CN" altLang="en-US" dirty="0" smtClean="0"/>
              <a:t>如果我下班早且不累，就去商店看看。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p</a:t>
            </a:r>
            <a:r>
              <a:rPr lang="zh-CN" altLang="en-US" dirty="0" smtClean="0"/>
              <a:t>：我下班早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q</a:t>
            </a:r>
            <a:r>
              <a:rPr lang="zh-CN" altLang="en-US" dirty="0" smtClean="0"/>
              <a:t>：我累了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r</a:t>
            </a:r>
            <a:r>
              <a:rPr lang="zh-CN" altLang="en-US" dirty="0" smtClean="0"/>
              <a:t>：我去商店看看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33CC"/>
                </a:solidFill>
              </a:rPr>
              <a:t>  (p </a:t>
            </a:r>
            <a:r>
              <a:rPr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 </a:t>
            </a:r>
            <a:r>
              <a:rPr lang="en-US" altLang="zh-CN" dirty="0" smtClean="0">
                <a:solidFill>
                  <a:srgbClr val="3333CC"/>
                </a:solidFill>
                <a:sym typeface="Symbol" panose="05050102010706020507" pitchFamily="18" charset="2"/>
              </a:rPr>
              <a:t>(q ))r</a:t>
            </a:r>
            <a:r>
              <a:rPr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00024" y="3682477"/>
            <a:ext cx="8666297" cy="2609835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如果明天下雨，就不开运动会而照常上课。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p</a:t>
            </a:r>
            <a:r>
              <a:rPr lang="zh-CN" altLang="en-US" dirty="0" smtClean="0"/>
              <a:t>：明天下雨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q</a:t>
            </a:r>
            <a:r>
              <a:rPr lang="zh-CN" altLang="en-US" dirty="0" smtClean="0"/>
              <a:t>：明天开运动会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r</a:t>
            </a:r>
            <a:r>
              <a:rPr lang="zh-CN" altLang="en-US" dirty="0" smtClean="0"/>
              <a:t>：明天照常上课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3333CC"/>
                </a:solidFill>
              </a:rPr>
              <a:t> </a:t>
            </a:r>
            <a:r>
              <a:rPr lang="en-US" altLang="zh-CN" dirty="0" smtClean="0">
                <a:solidFill>
                  <a:srgbClr val="3333CC"/>
                </a:solidFill>
              </a:rPr>
              <a:t> </a:t>
            </a:r>
            <a:r>
              <a:rPr lang="en-US" altLang="zh-CN" dirty="0" smtClean="0">
                <a:solidFill>
                  <a:srgbClr val="3333CC"/>
                </a:solidFill>
              </a:rPr>
              <a:t>p </a:t>
            </a:r>
            <a:r>
              <a:rPr lang="en-US" altLang="zh-CN" dirty="0" smtClean="0">
                <a:solidFill>
                  <a:srgbClr val="3333CC"/>
                </a:solidFill>
                <a:sym typeface="Symbol" panose="05050102010706020507" pitchFamily="18" charset="2"/>
              </a:rPr>
              <a:t>((</a:t>
            </a:r>
            <a:r>
              <a:rPr lang="en-US" altLang="zh-CN" dirty="0" smtClean="0">
                <a:solidFill>
                  <a:srgbClr val="3333CC"/>
                </a:solidFill>
                <a:sym typeface="Symbol" panose="05050102010706020507" pitchFamily="18" charset="2"/>
              </a:rPr>
              <a:t>q</a:t>
            </a:r>
            <a:r>
              <a:rPr lang="zh-CN" altLang="en-US" dirty="0" smtClean="0">
                <a:solidFill>
                  <a:srgbClr val="3333CC"/>
                </a:solidFill>
                <a:sym typeface="Symbol" panose="05050102010706020507" pitchFamily="18" charset="2"/>
              </a:rPr>
              <a:t>）</a:t>
            </a:r>
            <a:r>
              <a:rPr lang="zh-CN" altLang="en-US" dirty="0" smtClean="0">
                <a:solidFill>
                  <a:srgbClr val="3333CC"/>
                </a:solidFill>
                <a:sym typeface="Symbol" panose="05050102010706020507" pitchFamily="18" charset="2"/>
              </a:rPr>
              <a:t> </a:t>
            </a:r>
            <a:r>
              <a:rPr lang="en-US" altLang="zh-CN" dirty="0" smtClean="0">
                <a:solidFill>
                  <a:srgbClr val="3333CC"/>
                </a:solidFill>
                <a:sym typeface="Symbol" panose="05050102010706020507" pitchFamily="18" charset="2"/>
              </a:rPr>
              <a:t>r )</a:t>
            </a:r>
            <a:endParaRPr lang="zh-CN" altLang="en-US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491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基本概念：</a:t>
            </a:r>
            <a:r>
              <a:rPr lang="zh-CN" altLang="en-US" sz="3000" dirty="0" smtClean="0"/>
              <a:t>集合、函数、归纳法、数理逻辑</a:t>
            </a:r>
            <a:endParaRPr lang="en-US" altLang="zh-CN" sz="3000" dirty="0" smtClean="0"/>
          </a:p>
          <a:p>
            <a:r>
              <a:rPr lang="en-US" altLang="zh-CN" sz="3200" dirty="0" smtClean="0"/>
              <a:t>1.1</a:t>
            </a:r>
            <a:r>
              <a:rPr lang="zh-CN" altLang="en-US" sz="3200" dirty="0" smtClean="0"/>
              <a:t>命题和联结词</a:t>
            </a:r>
            <a:endParaRPr lang="en-US" altLang="zh-CN" sz="3200" dirty="0" smtClean="0"/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1.2</a:t>
            </a:r>
            <a:r>
              <a:rPr lang="zh-CN" altLang="en-US" sz="3200" dirty="0" smtClean="0">
                <a:solidFill>
                  <a:srgbClr val="FF0000"/>
                </a:solidFill>
              </a:rPr>
              <a:t>公式和真值赋值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en-US" altLang="zh-CN" sz="3200" dirty="0" smtClean="0"/>
              <a:t>1.3</a:t>
            </a:r>
            <a:r>
              <a:rPr lang="zh-CN" altLang="en-US" sz="3200" dirty="0" smtClean="0"/>
              <a:t>等值演算 </a:t>
            </a:r>
            <a:endParaRPr lang="en-US" altLang="zh-CN" sz="3200" dirty="0" smtClean="0"/>
          </a:p>
          <a:p>
            <a:r>
              <a:rPr lang="en-US" altLang="zh-CN" sz="3200" dirty="0" smtClean="0"/>
              <a:t>1.4</a:t>
            </a:r>
            <a:r>
              <a:rPr lang="zh-CN" altLang="en-US" sz="3200" dirty="0" smtClean="0"/>
              <a:t>对偶定理</a:t>
            </a:r>
            <a:endParaRPr lang="en-US" altLang="zh-CN" sz="3200" dirty="0" smtClean="0"/>
          </a:p>
          <a:p>
            <a:r>
              <a:rPr lang="en-US" altLang="zh-CN" sz="3200" dirty="0" smtClean="0"/>
              <a:t>1.5</a:t>
            </a:r>
            <a:r>
              <a:rPr lang="zh-CN" altLang="en-US" sz="3200" dirty="0" smtClean="0"/>
              <a:t>联结词的完全集</a:t>
            </a:r>
            <a:endParaRPr lang="en-US" altLang="zh-CN" sz="3200" dirty="0" smtClean="0"/>
          </a:p>
          <a:p>
            <a:r>
              <a:rPr lang="en-US" altLang="zh-CN" sz="3200" dirty="0" smtClean="0"/>
              <a:t>1.6</a:t>
            </a:r>
            <a:r>
              <a:rPr lang="zh-CN" altLang="en-US" sz="3200" dirty="0" smtClean="0"/>
              <a:t>范式</a:t>
            </a:r>
            <a:endParaRPr lang="en-US" altLang="zh-CN" sz="3200" dirty="0" smtClean="0"/>
          </a:p>
          <a:p>
            <a:r>
              <a:rPr lang="en-US" altLang="zh-CN" sz="3200" dirty="0" smtClean="0"/>
              <a:t>1.7</a:t>
            </a:r>
            <a:r>
              <a:rPr lang="zh-CN" altLang="en-US" sz="3200" dirty="0" smtClean="0"/>
              <a:t>逻辑推论</a:t>
            </a:r>
            <a:endParaRPr lang="en-US" altLang="zh-CN" sz="3200" dirty="0" smtClean="0"/>
          </a:p>
          <a:p>
            <a:endParaRPr lang="zh-CN" altLang="en-US" sz="3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smtClean="0"/>
              <a:t>语句表达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950913"/>
            <a:ext cx="3446463" cy="4594225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4400" smtClean="0"/>
              <a:t>陈述句</a:t>
            </a:r>
          </a:p>
          <a:p>
            <a:pPr marL="311150" indent="-311150" defTabSz="755650" eaLnBrk="1" hangingPunct="1"/>
            <a:r>
              <a:rPr lang="zh-CN" altLang="en-US" sz="4400" smtClean="0"/>
              <a:t>疑问句</a:t>
            </a:r>
          </a:p>
          <a:p>
            <a:pPr marL="311150" indent="-311150" defTabSz="755650" eaLnBrk="1" hangingPunct="1"/>
            <a:r>
              <a:rPr lang="zh-CN" altLang="en-US" sz="4400" smtClean="0"/>
              <a:t>祈使句</a:t>
            </a:r>
          </a:p>
          <a:p>
            <a:pPr marL="311150" indent="-311150" defTabSz="755650" eaLnBrk="1" hangingPunct="1"/>
            <a:r>
              <a:rPr lang="zh-CN" altLang="en-US" sz="4400" smtClean="0"/>
              <a:t>感叹句</a:t>
            </a:r>
            <a:endParaRPr lang="zh-CN" altLang="en-US" smtClean="0"/>
          </a:p>
          <a:p>
            <a:pPr marL="311150" indent="-311150" defTabSz="755650" eaLnBrk="1" hangingPunct="1"/>
            <a:endParaRPr lang="zh-CN" altLang="en-US" smtClean="0"/>
          </a:p>
        </p:txBody>
      </p:sp>
      <p:sp>
        <p:nvSpPr>
          <p:cNvPr id="867332" name="Rectangle 4"/>
          <p:cNvSpPr>
            <a:spLocks noChangeArrowheads="1"/>
          </p:cNvSpPr>
          <p:nvPr/>
        </p:nvSpPr>
        <p:spPr bwMode="auto">
          <a:xfrm>
            <a:off x="4297363" y="920750"/>
            <a:ext cx="3914775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</a:rPr>
              <a:t>雪是白的。        </a:t>
            </a:r>
          </a:p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3200" b="1" dirty="0">
                <a:latin typeface="+mn-ea"/>
                <a:ea typeface="+mn-ea"/>
              </a:rPr>
              <a:t>2</a:t>
            </a:r>
            <a:r>
              <a:rPr lang="zh-CN" altLang="en-US" sz="3200" b="1" dirty="0">
                <a:latin typeface="+mn-ea"/>
                <a:ea typeface="+mn-ea"/>
              </a:rPr>
              <a:t>是奇数。</a:t>
            </a:r>
          </a:p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3200" b="1" dirty="0">
                <a:latin typeface="+mn-ea"/>
                <a:ea typeface="+mn-ea"/>
              </a:rPr>
              <a:t>X+Y&gt;5</a:t>
            </a:r>
            <a:r>
              <a:rPr lang="zh-CN" altLang="en-US" sz="3200" b="1" dirty="0">
                <a:latin typeface="+mn-ea"/>
                <a:ea typeface="+mn-ea"/>
              </a:rPr>
              <a:t>。</a:t>
            </a:r>
          </a:p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</a:rPr>
              <a:t>你是谁？</a:t>
            </a:r>
          </a:p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</a:rPr>
              <a:t>我正在说谎。</a:t>
            </a:r>
          </a:p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</a:rPr>
              <a:t>北京是中国的首都。</a:t>
            </a:r>
          </a:p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</a:rPr>
              <a:t>前进！</a:t>
            </a:r>
          </a:p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</a:rPr>
              <a:t>天空多漂亮</a:t>
            </a:r>
            <a:r>
              <a:rPr lang="en-US" altLang="zh-CN" sz="3200" b="1" dirty="0">
                <a:latin typeface="+mn-ea"/>
                <a:ea typeface="+mn-ea"/>
              </a:rPr>
              <a:t>!</a:t>
            </a:r>
            <a:endParaRPr lang="en-US" altLang="zh-CN" sz="2600" b="1" dirty="0">
              <a:latin typeface="+mn-ea"/>
              <a:ea typeface="+mn-ea"/>
            </a:endParaRPr>
          </a:p>
        </p:txBody>
      </p:sp>
      <p:sp>
        <p:nvSpPr>
          <p:cNvPr id="867333" name="Text Box 5"/>
          <p:cNvSpPr txBox="1">
            <a:spLocks noChangeArrowheads="1"/>
          </p:cNvSpPr>
          <p:nvPr/>
        </p:nvSpPr>
        <p:spPr bwMode="auto">
          <a:xfrm>
            <a:off x="174625" y="4645025"/>
            <a:ext cx="3976688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zh-CN" altLang="en-US" sz="3200" b="1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  <a:cs typeface="Arial" pitchFamily="34" charset="0"/>
              </a:rPr>
              <a:t>特点：有的语句可以判断真假。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2" grpId="0"/>
      <p:bldP spid="8673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 smtClean="0"/>
              <a:t>命题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955675"/>
            <a:ext cx="7839075" cy="5103813"/>
          </a:xfrm>
        </p:spPr>
        <p:txBody>
          <a:bodyPr/>
          <a:lstStyle/>
          <a:p>
            <a:pPr marL="274638" indent="-249238" defTabSz="755650" eaLnBrk="1" hangingPunct="1"/>
            <a:r>
              <a:rPr lang="zh-CN" altLang="en-US" sz="3200" dirty="0" smtClean="0"/>
              <a:t>陈述句是陈述一个事实或者说话人的看法，它包括肯定句和否定句两种。仅有陈述句能够确定句子的含义是真还是假。</a:t>
            </a:r>
            <a:endParaRPr lang="en-US" altLang="zh-CN" sz="3200" dirty="0" smtClean="0"/>
          </a:p>
          <a:p>
            <a:pPr marL="274638" indent="-249238" defTabSz="755650" eaLnBrk="1" hangingPunct="1"/>
            <a:endParaRPr lang="en-US" altLang="zh-CN" sz="3200" dirty="0"/>
          </a:p>
          <a:p>
            <a:pPr marL="25400" indent="0" defTabSz="755650" eaLnBrk="1" hangingPunct="1">
              <a:buNone/>
            </a:pPr>
            <a:endParaRPr lang="en-US" altLang="zh-CN" sz="3200" dirty="0" smtClean="0"/>
          </a:p>
          <a:p>
            <a:pPr marL="274638" indent="-249238" defTabSz="755650" eaLnBrk="1" hangingPunct="1"/>
            <a:r>
              <a:rPr lang="zh-CN" altLang="en-US" sz="3200" dirty="0" smtClean="0"/>
              <a:t>命题为具有</a:t>
            </a:r>
            <a:r>
              <a:rPr lang="zh-CN" altLang="en-US" sz="3200" dirty="0" smtClean="0">
                <a:solidFill>
                  <a:schemeClr val="accent2"/>
                </a:solidFill>
              </a:rPr>
              <a:t>确定真假意义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chemeClr val="accent2"/>
                </a:solidFill>
              </a:rPr>
              <a:t>陈述句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smtClean="0"/>
              <a:t>命题示例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925513"/>
            <a:ext cx="4576763" cy="5133975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2400" dirty="0" smtClean="0"/>
              <a:t>雪是白的。        </a:t>
            </a:r>
          </a:p>
          <a:p>
            <a:pPr marL="311150" indent="-311150" defTabSz="755650" eaLnBrk="1" hangingPunct="1"/>
            <a:r>
              <a:rPr lang="en-US" altLang="zh-CN" sz="2400" dirty="0" smtClean="0"/>
              <a:t>2</a:t>
            </a:r>
            <a:r>
              <a:rPr lang="zh-CN" altLang="en-US" sz="2400" dirty="0" smtClean="0"/>
              <a:t>是奇数。</a:t>
            </a:r>
          </a:p>
          <a:p>
            <a:pPr marL="311150" indent="-311150" defTabSz="755650" eaLnBrk="1" hangingPunct="1"/>
            <a:r>
              <a:rPr lang="en-US" altLang="zh-CN" sz="2400" dirty="0" smtClean="0"/>
              <a:t>X+Y&gt;5</a:t>
            </a:r>
            <a:r>
              <a:rPr lang="zh-CN" altLang="en-US" sz="2400" dirty="0" smtClean="0"/>
              <a:t>。</a:t>
            </a:r>
          </a:p>
          <a:p>
            <a:pPr marL="311150" indent="-311150" defTabSz="755650" eaLnBrk="1" hangingPunct="1"/>
            <a:r>
              <a:rPr lang="zh-CN" altLang="en-US" sz="2400" dirty="0" smtClean="0"/>
              <a:t>你是谁？</a:t>
            </a:r>
          </a:p>
          <a:p>
            <a:pPr marL="311150" indent="-311150" defTabSz="755650" eaLnBrk="1" hangingPunct="1"/>
            <a:r>
              <a:rPr lang="zh-CN" altLang="en-US" sz="2400" dirty="0" smtClean="0"/>
              <a:t>我正在说谎。</a:t>
            </a:r>
          </a:p>
          <a:p>
            <a:pPr marL="311150" indent="-311150" defTabSz="755650" eaLnBrk="1" hangingPunct="1"/>
            <a:r>
              <a:rPr lang="zh-CN" altLang="en-US" sz="2400" dirty="0" smtClean="0"/>
              <a:t>北京是中国的首都。</a:t>
            </a:r>
          </a:p>
          <a:p>
            <a:pPr marL="311150" indent="-311150" defTabSz="755650" eaLnBrk="1" hangingPunct="1"/>
            <a:r>
              <a:rPr lang="zh-CN" altLang="en-US" sz="2400" dirty="0" smtClean="0"/>
              <a:t>每个不小于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的偶数都是两个奇素数之和（歌德巴赫猜想）</a:t>
            </a:r>
          </a:p>
          <a:p>
            <a:pPr marL="311150" indent="-311150" defTabSz="755650" eaLnBrk="1" hangingPunct="1"/>
            <a:r>
              <a:rPr lang="en-US" altLang="zh-CN" sz="2400" dirty="0" smtClean="0"/>
              <a:t>21</a:t>
            </a:r>
            <a:r>
              <a:rPr lang="zh-CN" altLang="en-US" sz="2400" dirty="0" smtClean="0"/>
              <a:t>世纪有人住在月球上。</a:t>
            </a:r>
          </a:p>
          <a:p>
            <a:pPr marL="311150" indent="-311150" defTabSz="755650" eaLnBrk="1" hangingPunct="1"/>
            <a:r>
              <a:rPr lang="zh-CN" altLang="en-US" sz="2400" dirty="0" smtClean="0"/>
              <a:t>他很高。</a:t>
            </a:r>
          </a:p>
          <a:p>
            <a:pPr marL="311150" indent="-311150" defTabSz="755650" eaLnBrk="1" hangingPunct="1"/>
            <a:r>
              <a:rPr lang="zh-CN" altLang="en-US" sz="2400" dirty="0" smtClean="0"/>
              <a:t>一个自然数不是合数就是素数</a:t>
            </a: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4787900" y="1036638"/>
            <a:ext cx="43561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+mn-ea"/>
                <a:ea typeface="+mn-ea"/>
              </a:rPr>
              <a:t>命题，真</a:t>
            </a:r>
            <a:r>
              <a:rPr lang="en-US" altLang="zh-CN" sz="2400" b="1" dirty="0">
                <a:latin typeface="+mn-ea"/>
                <a:ea typeface="+mn-ea"/>
              </a:rPr>
              <a:t>        </a:t>
            </a: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+mn-ea"/>
                <a:ea typeface="+mn-ea"/>
              </a:rPr>
              <a:t>命题，假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+mn-ea"/>
                <a:ea typeface="+mn-ea"/>
              </a:rPr>
              <a:t>不确定，非命题</a:t>
            </a: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+mn-ea"/>
                <a:ea typeface="+mn-ea"/>
              </a:rPr>
              <a:t>疑问句，非命题</a:t>
            </a: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+mn-ea"/>
                <a:ea typeface="+mn-ea"/>
              </a:rPr>
              <a:t>悖论，非命题</a:t>
            </a: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+mn-ea"/>
                <a:ea typeface="+mn-ea"/>
              </a:rPr>
              <a:t>命题，真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+mn-ea"/>
                <a:ea typeface="+mn-ea"/>
              </a:rPr>
              <a:t>命题，真，有唯一真假值。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+mn-ea"/>
                <a:ea typeface="+mn-ea"/>
              </a:rPr>
              <a:t>命题，</a:t>
            </a:r>
            <a:r>
              <a:rPr lang="zh-CN" altLang="en-US" sz="2400" b="1" dirty="0" smtClean="0">
                <a:latin typeface="+mn-ea"/>
                <a:ea typeface="+mn-ea"/>
              </a:rPr>
              <a:t>真或假，</a:t>
            </a:r>
            <a:r>
              <a:rPr lang="zh-CN" altLang="en-US" sz="2400" b="1" dirty="0">
                <a:latin typeface="+mn-ea"/>
                <a:ea typeface="+mn-ea"/>
              </a:rPr>
              <a:t>有唯一真假值。</a:t>
            </a: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+mn-ea"/>
                <a:ea typeface="+mn-ea"/>
              </a:rPr>
              <a:t>无法确定，非命题</a:t>
            </a: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+mn-ea"/>
                <a:ea typeface="+mn-ea"/>
              </a:rPr>
              <a:t>命题，假，</a:t>
            </a:r>
            <a:r>
              <a:rPr lang="en-US" altLang="zh-CN" sz="2400" b="1" dirty="0">
                <a:latin typeface="+mn-ea"/>
                <a:ea typeface="+mn-ea"/>
              </a:rPr>
              <a:t>1</a:t>
            </a:r>
            <a:r>
              <a:rPr lang="zh-CN" altLang="en-US" sz="2400" b="1" dirty="0">
                <a:latin typeface="+mn-ea"/>
                <a:ea typeface="+mn-ea"/>
              </a:rPr>
              <a:t>不是合数和素数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命题的抽象表示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1194122"/>
            <a:ext cx="8589963" cy="4850217"/>
          </a:xfrm>
        </p:spPr>
        <p:txBody>
          <a:bodyPr/>
          <a:lstStyle/>
          <a:p>
            <a:pPr marL="311150" indent="-311150" defTabSz="755650" eaLnBrk="1" hangingPunct="1">
              <a:defRPr/>
            </a:pPr>
            <a:r>
              <a:rPr lang="zh-CN" altLang="en-US" sz="2800" dirty="0" smtClean="0"/>
              <a:t>自然语言具有</a:t>
            </a:r>
            <a:r>
              <a:rPr lang="zh-CN" altLang="en-US" sz="2800" dirty="0" smtClean="0">
                <a:solidFill>
                  <a:srgbClr val="3333CC"/>
                </a:solidFill>
              </a:rPr>
              <a:t>二义性</a:t>
            </a:r>
            <a:endParaRPr lang="en-US" altLang="zh-CN" sz="2800" dirty="0" smtClean="0">
              <a:solidFill>
                <a:srgbClr val="3333CC"/>
              </a:solidFill>
            </a:endParaRPr>
          </a:p>
          <a:p>
            <a:pPr marL="311150" indent="-311150" defTabSz="755650" eaLnBrk="1" hangingPunct="1">
              <a:defRPr/>
            </a:pPr>
            <a:r>
              <a:rPr lang="zh-CN" altLang="en-US" sz="2800" dirty="0" smtClean="0"/>
              <a:t>命题逻辑不关注语句的内容，也不关注语句为何是真或为假，而是仅仅关注语句能够为真或假。</a:t>
            </a:r>
            <a:endParaRPr lang="en-US" altLang="zh-CN" sz="2800" dirty="0" smtClean="0"/>
          </a:p>
          <a:p>
            <a:pPr marL="311150" indent="-311150" defTabSz="755650"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</a:rPr>
              <a:t>命题的</a:t>
            </a:r>
            <a:r>
              <a:rPr lang="zh-CN" altLang="en-US" sz="2800" dirty="0">
                <a:solidFill>
                  <a:srgbClr val="C00000"/>
                </a:solidFill>
              </a:rPr>
              <a:t>表示</a:t>
            </a:r>
            <a:endParaRPr lang="zh-CN" altLang="en-US" sz="2800" dirty="0" smtClean="0">
              <a:solidFill>
                <a:srgbClr val="C00000"/>
              </a:solidFill>
            </a:endParaRPr>
          </a:p>
          <a:p>
            <a:pPr marL="674688" lvl="1" indent="-249238" defTabSz="755650" eaLnBrk="1" hangingPunct="1">
              <a:defRPr/>
            </a:pPr>
            <a:r>
              <a:rPr lang="zh-CN" altLang="en-US" sz="2800" dirty="0" smtClean="0"/>
              <a:t>用小写字母表示命题，取值为</a:t>
            </a:r>
            <a:r>
              <a:rPr lang="en-US" altLang="zh-CN" sz="2800" dirty="0" smtClean="0"/>
              <a:t>{0,1}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674688" lvl="1" indent="-249238" defTabSz="755650" eaLnBrk="1" hangingPunct="1">
              <a:defRPr/>
            </a:pPr>
            <a:r>
              <a:rPr lang="zh-CN" altLang="en-US" sz="2800" dirty="0" smtClean="0"/>
              <a:t>对命题符号指派后才能确定其真价值。</a:t>
            </a:r>
          </a:p>
          <a:p>
            <a:pPr marL="311150" indent="-311150" defTabSz="755650"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</a:rPr>
              <a:t>命题真值</a:t>
            </a:r>
          </a:p>
          <a:p>
            <a:pPr marL="674688" lvl="1" indent="-249238" defTabSz="755650" eaLnBrk="1" hangingPunct="1">
              <a:defRPr/>
            </a:pPr>
            <a:r>
              <a:rPr lang="zh-CN" altLang="en-US" sz="2800" dirty="0" smtClean="0"/>
              <a:t>陈述句的意义为真，称为</a:t>
            </a:r>
            <a:r>
              <a:rPr lang="zh-CN" altLang="en-US" sz="2800" dirty="0" smtClean="0">
                <a:solidFill>
                  <a:srgbClr val="3333CC"/>
                </a:solidFill>
              </a:rPr>
              <a:t>真命题</a:t>
            </a:r>
            <a:r>
              <a:rPr lang="zh-CN" altLang="en-US" sz="2800" dirty="0" smtClean="0"/>
              <a:t>，真值为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。</a:t>
            </a:r>
          </a:p>
          <a:p>
            <a:pPr marL="674688" lvl="1" indent="-249238" defTabSz="755650" eaLnBrk="1" hangingPunct="1">
              <a:defRPr/>
            </a:pPr>
            <a:r>
              <a:rPr lang="zh-CN" altLang="en-US" sz="2800" dirty="0" smtClean="0"/>
              <a:t>陈述句的意义为假，称为</a:t>
            </a:r>
            <a:r>
              <a:rPr lang="zh-CN" altLang="en-US" sz="2800" dirty="0" smtClean="0">
                <a:solidFill>
                  <a:srgbClr val="3333CC"/>
                </a:solidFill>
              </a:rPr>
              <a:t>假命题</a:t>
            </a:r>
            <a:r>
              <a:rPr lang="zh-CN" altLang="en-US" sz="2800" dirty="0" smtClean="0"/>
              <a:t>，真值为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 smtClean="0"/>
              <a:t>命题</a:t>
            </a:r>
            <a:r>
              <a:rPr lang="zh-CN" altLang="en-US" dirty="0"/>
              <a:t>分类</a:t>
            </a:r>
            <a:endParaRPr lang="zh-CN" altLang="en-US" dirty="0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920750"/>
            <a:ext cx="8521754" cy="5195888"/>
          </a:xfrm>
        </p:spPr>
        <p:txBody>
          <a:bodyPr/>
          <a:lstStyle/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3000" dirty="0" smtClean="0">
                <a:solidFill>
                  <a:srgbClr val="0033CC"/>
                </a:solidFill>
              </a:rPr>
              <a:t>简单命题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zh-CN" altLang="en-US" sz="2800" dirty="0" smtClean="0"/>
              <a:t>由简单陈述句表述的命题称为简单命题。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zh-CN" altLang="en-US" sz="2800" dirty="0" smtClean="0"/>
              <a:t>命题逻辑不再进一步分析简单命题的内部</a:t>
            </a:r>
            <a:r>
              <a:rPr lang="zh-CN" altLang="en-US" sz="2800" dirty="0" smtClean="0"/>
              <a:t>结构</a:t>
            </a:r>
            <a:endParaRPr lang="en-US" altLang="zh-CN" sz="2800" dirty="0" smtClean="0"/>
          </a:p>
          <a:p>
            <a:pPr marL="425450" lvl="1" indent="0" defTabSz="755650" eaLnBrk="1" hangingPunct="1">
              <a:lnSpc>
                <a:spcPct val="100000"/>
              </a:lnSpc>
              <a:buNone/>
            </a:pPr>
            <a:r>
              <a:rPr lang="zh-CN" altLang="en-US" sz="2800" dirty="0"/>
              <a:t>从</a:t>
            </a:r>
            <a:r>
              <a:rPr lang="zh-CN" altLang="en-US" sz="2800" dirty="0" smtClean="0">
                <a:solidFill>
                  <a:srgbClr val="FF0000"/>
                </a:solidFill>
              </a:rPr>
              <a:t>语义</a:t>
            </a:r>
            <a:r>
              <a:rPr lang="zh-CN" altLang="en-US" sz="2800" dirty="0" smtClean="0"/>
              <a:t>上分为：</a:t>
            </a:r>
            <a:endParaRPr lang="en-US" altLang="zh-CN" sz="2800" dirty="0"/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直言命题</a:t>
            </a:r>
            <a:endParaRPr lang="en-US" altLang="zh-CN" sz="2800" dirty="0" smtClean="0"/>
          </a:p>
          <a:p>
            <a:pPr marL="425450" lvl="1" indent="0" defTabSz="75565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“…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…”</a:t>
            </a:r>
            <a:endParaRPr lang="en-US" altLang="zh-CN" sz="2800" dirty="0" smtClean="0"/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关系命题</a:t>
            </a:r>
            <a:r>
              <a:rPr lang="en-US" altLang="zh-CN" sz="2800" dirty="0" smtClean="0"/>
              <a:t>:</a:t>
            </a:r>
          </a:p>
          <a:p>
            <a:pPr marL="425450" lvl="1" indent="0" defTabSz="75565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“</a:t>
            </a:r>
            <a:r>
              <a:rPr lang="zh-CN" altLang="en-US" sz="2800" dirty="0" smtClean="0"/>
              <a:t>大于</a:t>
            </a:r>
            <a:r>
              <a:rPr lang="zh-CN" altLang="en-US" sz="2800" dirty="0"/>
              <a:t>、小于、多于、少于、之前、之后、高于、低于、早于、晚</a:t>
            </a:r>
            <a:r>
              <a:rPr lang="zh-CN" altLang="en-US" sz="2800" dirty="0" smtClean="0"/>
              <a:t>于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等等</a:t>
            </a:r>
            <a:r>
              <a:rPr lang="zh-CN" altLang="en-US" sz="2800" dirty="0"/>
              <a:t>。</a:t>
            </a:r>
            <a:endParaRPr lang="en-US" altLang="zh-CN" sz="2800" dirty="0" smtClean="0"/>
          </a:p>
          <a:p>
            <a:pPr marL="425450" lvl="1" indent="0" defTabSz="755650" eaLnBrk="1" hangingPunct="1">
              <a:lnSpc>
                <a:spcPct val="100000"/>
              </a:lnSpc>
              <a:buNone/>
            </a:pPr>
            <a:endParaRPr lang="zh-CN" altLang="en-US" sz="2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 smtClean="0"/>
              <a:t>命题</a:t>
            </a:r>
            <a:r>
              <a:rPr lang="zh-CN" altLang="en-US" dirty="0"/>
              <a:t>分类</a:t>
            </a:r>
            <a:endParaRPr lang="zh-CN" altLang="en-US" dirty="0" smtClean="0"/>
          </a:p>
        </p:txBody>
      </p:sp>
      <p:sp>
        <p:nvSpPr>
          <p:cNvPr id="871428" name="Rectangle 4"/>
          <p:cNvSpPr>
            <a:spLocks noChangeArrowheads="1"/>
          </p:cNvSpPr>
          <p:nvPr/>
        </p:nvSpPr>
        <p:spPr bwMode="auto">
          <a:xfrm>
            <a:off x="228600" y="2092271"/>
            <a:ext cx="8394700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800" b="1" dirty="0">
                <a:solidFill>
                  <a:srgbClr val="0033CC"/>
                </a:solidFill>
                <a:latin typeface="+mn-ea"/>
                <a:ea typeface="+mn-ea"/>
              </a:rPr>
              <a:t>语句</a:t>
            </a:r>
            <a:r>
              <a:rPr lang="zh-CN" altLang="en-US" sz="2800" b="1" dirty="0" smtClean="0">
                <a:solidFill>
                  <a:srgbClr val="0033CC"/>
                </a:solidFill>
                <a:latin typeface="+mn-ea"/>
                <a:ea typeface="+mn-ea"/>
              </a:rPr>
              <a:t>联结词</a:t>
            </a:r>
            <a:endParaRPr lang="zh-CN" altLang="en-US" sz="2800" b="1" dirty="0">
              <a:solidFill>
                <a:srgbClr val="0033CC"/>
              </a:solidFill>
              <a:latin typeface="+mn-ea"/>
              <a:ea typeface="+mn-ea"/>
            </a:endParaRPr>
          </a:p>
          <a:p>
            <a:pPr marL="674688" lvl="1" indent="-249238" algn="l" defTabSz="7556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800" b="1" dirty="0">
                <a:latin typeface="+mn-ea"/>
                <a:ea typeface="+mn-ea"/>
              </a:rPr>
              <a:t>并且</a:t>
            </a:r>
          </a:p>
          <a:p>
            <a:pPr marL="674688" lvl="1" indent="-249238" algn="l" defTabSz="7556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800" b="1" dirty="0">
                <a:latin typeface="+mn-ea"/>
                <a:ea typeface="+mn-ea"/>
              </a:rPr>
              <a:t>或</a:t>
            </a:r>
          </a:p>
          <a:p>
            <a:pPr marL="674688" lvl="1" indent="-249238" algn="l" defTabSz="7556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800" b="1" dirty="0">
                <a:latin typeface="+mn-ea"/>
                <a:ea typeface="+mn-ea"/>
              </a:rPr>
              <a:t>否定</a:t>
            </a:r>
          </a:p>
          <a:p>
            <a:pPr marL="674688" lvl="1" indent="-249238" algn="l" defTabSz="7556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800" b="1" dirty="0">
                <a:latin typeface="+mn-ea"/>
                <a:ea typeface="+mn-ea"/>
              </a:rPr>
              <a:t>如果</a:t>
            </a:r>
            <a:r>
              <a:rPr lang="en-US" altLang="zh-CN" sz="2800" b="1" dirty="0">
                <a:latin typeface="+mn-ea"/>
                <a:ea typeface="+mn-ea"/>
              </a:rPr>
              <a:t>…,</a:t>
            </a:r>
            <a:r>
              <a:rPr lang="zh-CN" altLang="en-US" sz="2800" b="1" dirty="0">
                <a:latin typeface="+mn-ea"/>
                <a:ea typeface="+mn-ea"/>
              </a:rPr>
              <a:t>则</a:t>
            </a:r>
            <a:r>
              <a:rPr lang="en-US" altLang="zh-CN" sz="2800" b="1" dirty="0" smtClean="0">
                <a:latin typeface="+mn-ea"/>
                <a:ea typeface="+mn-ea"/>
              </a:rPr>
              <a:t>…</a:t>
            </a:r>
            <a:endParaRPr lang="zh-CN" altLang="en-US" sz="2800" b="1" dirty="0">
              <a:latin typeface="+mn-ea"/>
              <a:ea typeface="+mn-ea"/>
            </a:endParaRPr>
          </a:p>
          <a:p>
            <a:pPr marL="674688" lvl="1" indent="-249238" algn="l" defTabSz="7556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800" b="1" dirty="0">
                <a:latin typeface="+mn-ea"/>
                <a:ea typeface="+mn-ea"/>
              </a:rPr>
              <a:t>当且仅当</a:t>
            </a:r>
          </a:p>
          <a:p>
            <a:pPr marL="674688" lvl="1" indent="-249238" algn="l" defTabSz="7556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800" b="1" dirty="0">
                <a:latin typeface="+mn-ea"/>
                <a:ea typeface="+mn-ea"/>
              </a:rPr>
              <a:t>既不</a:t>
            </a:r>
            <a:r>
              <a:rPr lang="en-US" altLang="zh-CN" sz="2800" b="1" dirty="0">
                <a:latin typeface="+mn-ea"/>
                <a:ea typeface="+mn-ea"/>
              </a:rPr>
              <a:t>…</a:t>
            </a:r>
            <a:r>
              <a:rPr lang="zh-CN" altLang="en-US" sz="2800" b="1" dirty="0">
                <a:latin typeface="+mn-ea"/>
                <a:ea typeface="+mn-ea"/>
              </a:rPr>
              <a:t>，也不</a:t>
            </a:r>
            <a:r>
              <a:rPr lang="en-US" altLang="zh-CN" sz="2800" b="1" dirty="0" smtClean="0">
                <a:latin typeface="+mn-ea"/>
                <a:ea typeface="+mn-ea"/>
              </a:rPr>
              <a:t>…</a:t>
            </a:r>
          </a:p>
          <a:p>
            <a:pPr marL="674688" lvl="1" indent="-249238" algn="l" defTabSz="7556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因为</a:t>
            </a:r>
            <a:r>
              <a:rPr lang="en-US" altLang="zh-CN" sz="2800" b="1" dirty="0" smtClean="0">
                <a:latin typeface="+mn-ea"/>
                <a:ea typeface="+mn-ea"/>
              </a:rPr>
              <a:t>…, </a:t>
            </a:r>
            <a:r>
              <a:rPr lang="zh-CN" altLang="en-US" sz="2800" b="1" dirty="0" smtClean="0">
                <a:latin typeface="+mn-ea"/>
                <a:ea typeface="+mn-ea"/>
              </a:rPr>
              <a:t>所以</a:t>
            </a:r>
            <a:r>
              <a:rPr lang="en-US" altLang="zh-CN" sz="2800" b="1" dirty="0" smtClean="0">
                <a:latin typeface="+mn-ea"/>
                <a:ea typeface="+mn-ea"/>
              </a:rPr>
              <a:t>…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871429" name="Rectangle 5"/>
          <p:cNvSpPr>
            <a:spLocks noChangeArrowheads="1"/>
          </p:cNvSpPr>
          <p:nvPr/>
        </p:nvSpPr>
        <p:spPr bwMode="auto">
          <a:xfrm>
            <a:off x="228600" y="996950"/>
            <a:ext cx="8729420" cy="109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1150" indent="-311150" algn="l" defTabSz="755650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solidFill>
                  <a:srgbClr val="0033CC"/>
                </a:solidFill>
                <a:latin typeface="+mn-ea"/>
                <a:ea typeface="+mn-ea"/>
              </a:rPr>
              <a:t>复合命题</a:t>
            </a:r>
          </a:p>
          <a:p>
            <a:pPr marL="674688" lvl="1" indent="-249238" algn="l" defTabSz="755650">
              <a:lnSpc>
                <a:spcPct val="8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800" b="1" dirty="0">
                <a:latin typeface="+mn-ea"/>
                <a:ea typeface="+mn-ea"/>
              </a:rPr>
              <a:t>用</a:t>
            </a:r>
            <a:r>
              <a:rPr lang="zh-CN" altLang="en-US" sz="2800" b="1" dirty="0" smtClean="0">
                <a:latin typeface="+mn-ea"/>
                <a:ea typeface="+mn-ea"/>
              </a:rPr>
              <a:t>联结词</a:t>
            </a:r>
            <a:r>
              <a:rPr lang="zh-CN" altLang="en-US" sz="2800" b="1" dirty="0">
                <a:latin typeface="+mn-ea"/>
                <a:ea typeface="+mn-ea"/>
              </a:rPr>
              <a:t>可以将若干个</a:t>
            </a:r>
            <a:r>
              <a:rPr lang="zh-CN" altLang="en-US" sz="2800" b="1" dirty="0" smtClean="0">
                <a:latin typeface="+mn-ea"/>
                <a:ea typeface="+mn-ea"/>
              </a:rPr>
              <a:t>简单命题组合</a:t>
            </a:r>
            <a:r>
              <a:rPr lang="zh-CN" altLang="en-US" sz="2800" b="1" dirty="0">
                <a:latin typeface="+mn-ea"/>
                <a:ea typeface="+mn-ea"/>
              </a:rPr>
              <a:t>成</a:t>
            </a:r>
            <a:r>
              <a:rPr lang="zh-CN" altLang="en-US" sz="2800" b="1" dirty="0" smtClean="0">
                <a:latin typeface="+mn-ea"/>
                <a:ea typeface="+mn-ea"/>
              </a:rPr>
              <a:t>复合命题</a:t>
            </a:r>
            <a:r>
              <a:rPr lang="zh-CN" altLang="en-US" sz="2800" b="1" dirty="0" smtClean="0">
                <a:latin typeface="+mn-ea"/>
                <a:ea typeface="+mn-ea"/>
              </a:rPr>
              <a:t>。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69035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7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71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71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1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71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71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 smtClean="0"/>
              <a:t>命题</a:t>
            </a:r>
            <a:r>
              <a:rPr lang="zh-CN" altLang="en-US" dirty="0"/>
              <a:t>分类</a:t>
            </a:r>
            <a:endParaRPr lang="zh-CN" altLang="en-US" dirty="0" smtClean="0"/>
          </a:p>
        </p:txBody>
      </p:sp>
      <p:sp>
        <p:nvSpPr>
          <p:cNvPr id="871429" name="Rectangle 5"/>
          <p:cNvSpPr>
            <a:spLocks noChangeArrowheads="1"/>
          </p:cNvSpPr>
          <p:nvPr/>
        </p:nvSpPr>
        <p:spPr bwMode="auto">
          <a:xfrm>
            <a:off x="228600" y="841967"/>
            <a:ext cx="8729420" cy="538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1150" indent="-311150" algn="l" defTabSz="755650"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600" b="1" dirty="0">
                <a:solidFill>
                  <a:srgbClr val="0033CC"/>
                </a:solidFill>
                <a:latin typeface="+mn-ea"/>
                <a:ea typeface="+mn-ea"/>
              </a:rPr>
              <a:t>复合命题</a:t>
            </a:r>
          </a:p>
          <a:p>
            <a:pPr marL="425450" lvl="1" algn="l" defTabSz="755650">
              <a:spcBef>
                <a:spcPct val="25000"/>
              </a:spcBef>
              <a:buClr>
                <a:srgbClr val="336699"/>
              </a:buClr>
              <a:defRPr/>
            </a:pPr>
            <a:r>
              <a:rPr lang="zh-CN" altLang="en-US" sz="2600" b="1" dirty="0" smtClean="0">
                <a:latin typeface="+mn-ea"/>
                <a:ea typeface="+mn-ea"/>
              </a:rPr>
              <a:t>语义分为：</a:t>
            </a:r>
            <a:endParaRPr lang="en-US" altLang="zh-CN" sz="2600" b="1" dirty="0" smtClean="0">
              <a:latin typeface="+mn-ea"/>
              <a:ea typeface="+mn-ea"/>
            </a:endParaRPr>
          </a:p>
          <a:p>
            <a:pPr marL="674688" lvl="1" indent="-249238" algn="l" defTabSz="755650"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600" b="1" dirty="0" smtClean="0">
                <a:latin typeface="+mn-ea"/>
                <a:ea typeface="+mn-ea"/>
              </a:rPr>
              <a:t>联</a:t>
            </a:r>
            <a:r>
              <a:rPr lang="zh-CN" altLang="en-US" sz="2600" b="1" dirty="0">
                <a:latin typeface="+mn-ea"/>
                <a:ea typeface="+mn-ea"/>
              </a:rPr>
              <a:t>言</a:t>
            </a:r>
            <a:r>
              <a:rPr lang="zh-CN" altLang="en-US" sz="2600" b="1" dirty="0" smtClean="0">
                <a:latin typeface="+mn-ea"/>
                <a:ea typeface="+mn-ea"/>
              </a:rPr>
              <a:t>命题</a:t>
            </a:r>
            <a:endParaRPr lang="en-US" altLang="zh-CN" sz="2600" b="1" dirty="0" smtClean="0">
              <a:latin typeface="+mn-ea"/>
              <a:ea typeface="+mn-ea"/>
            </a:endParaRPr>
          </a:p>
          <a:p>
            <a:pPr marL="425450" lvl="1" algn="l" defTabSz="755650">
              <a:spcBef>
                <a:spcPct val="25000"/>
              </a:spcBef>
              <a:buClr>
                <a:srgbClr val="336699"/>
              </a:buClr>
              <a:defRPr/>
            </a:pPr>
            <a:r>
              <a:rPr lang="en-US" altLang="zh-CN" sz="2600" b="1" dirty="0">
                <a:latin typeface="+mn-ea"/>
                <a:ea typeface="+mn-ea"/>
              </a:rPr>
              <a:t> </a:t>
            </a:r>
            <a:r>
              <a:rPr lang="en-US" altLang="zh-CN" sz="2600" b="1" dirty="0" smtClean="0">
                <a:latin typeface="+mn-ea"/>
                <a:ea typeface="+mn-ea"/>
              </a:rPr>
              <a:t>    </a:t>
            </a:r>
            <a:r>
              <a:rPr lang="zh-CN" altLang="en-US" sz="2600" b="1" dirty="0">
                <a:latin typeface="+mn-ea"/>
                <a:ea typeface="+mn-ea"/>
              </a:rPr>
              <a:t>“并且”“而且”“还”等</a:t>
            </a:r>
            <a:endParaRPr lang="en-US" altLang="zh-CN" sz="2600" b="1" dirty="0" smtClean="0">
              <a:latin typeface="+mn-ea"/>
              <a:ea typeface="+mn-ea"/>
            </a:endParaRPr>
          </a:p>
          <a:p>
            <a:pPr marL="674688" lvl="1" indent="-249238" algn="l" defTabSz="755650"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600" b="1" dirty="0" smtClean="0">
                <a:latin typeface="+mn-ea"/>
                <a:ea typeface="+mn-ea"/>
              </a:rPr>
              <a:t>选</a:t>
            </a:r>
            <a:r>
              <a:rPr lang="zh-CN" altLang="en-US" sz="2600" b="1" dirty="0">
                <a:latin typeface="+mn-ea"/>
                <a:ea typeface="+mn-ea"/>
              </a:rPr>
              <a:t>言</a:t>
            </a:r>
            <a:r>
              <a:rPr lang="zh-CN" altLang="en-US" sz="2600" b="1" dirty="0" smtClean="0">
                <a:latin typeface="+mn-ea"/>
                <a:ea typeface="+mn-ea"/>
              </a:rPr>
              <a:t>命题</a:t>
            </a:r>
            <a:endParaRPr lang="en-US" altLang="zh-CN" sz="2600" b="1" dirty="0" smtClean="0">
              <a:latin typeface="+mn-ea"/>
              <a:ea typeface="+mn-ea"/>
            </a:endParaRPr>
          </a:p>
          <a:p>
            <a:pPr marL="425450" lvl="1" algn="l" defTabSz="755650">
              <a:spcBef>
                <a:spcPct val="25000"/>
              </a:spcBef>
              <a:buClr>
                <a:srgbClr val="336699"/>
              </a:buClr>
              <a:defRPr/>
            </a:pPr>
            <a:r>
              <a:rPr lang="en-US" altLang="zh-CN" sz="2600" b="1" dirty="0">
                <a:latin typeface="+mn-ea"/>
                <a:ea typeface="+mn-ea"/>
              </a:rPr>
              <a:t> </a:t>
            </a:r>
            <a:r>
              <a:rPr lang="en-US" altLang="zh-CN" sz="2600" b="1" dirty="0" smtClean="0">
                <a:latin typeface="+mn-ea"/>
                <a:ea typeface="+mn-ea"/>
              </a:rPr>
              <a:t>     </a:t>
            </a:r>
            <a:r>
              <a:rPr lang="zh-CN" altLang="en-US" sz="2600" b="1" dirty="0" smtClean="0">
                <a:latin typeface="+mn-ea"/>
                <a:ea typeface="+mn-ea"/>
              </a:rPr>
              <a:t>“或者，或者”；“要么，要么”</a:t>
            </a:r>
            <a:endParaRPr lang="en-US" altLang="zh-CN" sz="2600" b="1" dirty="0" smtClean="0">
              <a:latin typeface="+mn-ea"/>
              <a:ea typeface="+mn-ea"/>
            </a:endParaRPr>
          </a:p>
          <a:p>
            <a:pPr marL="674688" lvl="1" indent="-249238" algn="l" defTabSz="755650"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600" b="1" dirty="0" smtClean="0">
                <a:latin typeface="+mn-ea"/>
                <a:ea typeface="+mn-ea"/>
              </a:rPr>
              <a:t>假言命题</a:t>
            </a:r>
            <a:endParaRPr lang="en-US" altLang="zh-CN" sz="2600" b="1" dirty="0" smtClean="0">
              <a:latin typeface="+mn-ea"/>
              <a:ea typeface="+mn-ea"/>
            </a:endParaRPr>
          </a:p>
          <a:p>
            <a:pPr marL="425450" lvl="1" algn="l" defTabSz="755650">
              <a:spcBef>
                <a:spcPct val="25000"/>
              </a:spcBef>
              <a:buClr>
                <a:srgbClr val="336699"/>
              </a:buClr>
              <a:defRPr/>
            </a:pPr>
            <a:r>
              <a:rPr lang="en-US" altLang="zh-CN" sz="2600" b="1" dirty="0">
                <a:latin typeface="+mn-ea"/>
                <a:ea typeface="+mn-ea"/>
              </a:rPr>
              <a:t> </a:t>
            </a:r>
            <a:r>
              <a:rPr lang="en-US" altLang="zh-CN" sz="2600" b="1" dirty="0" smtClean="0">
                <a:latin typeface="+mn-ea"/>
                <a:ea typeface="+mn-ea"/>
              </a:rPr>
              <a:t>   </a:t>
            </a:r>
            <a:r>
              <a:rPr lang="zh-CN" altLang="en-US" sz="2600" b="1" dirty="0" smtClean="0">
                <a:latin typeface="+mn-ea"/>
                <a:ea typeface="+mn-ea"/>
              </a:rPr>
              <a:t>“如果</a:t>
            </a:r>
            <a:r>
              <a:rPr lang="en-US" altLang="zh-CN" sz="2600" b="1" dirty="0" smtClean="0">
                <a:latin typeface="+mn-ea"/>
                <a:ea typeface="+mn-ea"/>
              </a:rPr>
              <a:t>,</a:t>
            </a:r>
            <a:r>
              <a:rPr lang="zh-CN" altLang="en-US" sz="2600" b="1" dirty="0" smtClean="0">
                <a:latin typeface="+mn-ea"/>
                <a:ea typeface="+mn-ea"/>
              </a:rPr>
              <a:t>那么”“只要，就” “除非”（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充分条件）</a:t>
            </a:r>
            <a:endParaRPr lang="en-US" altLang="zh-CN" sz="26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425450" lvl="1" algn="l" defTabSz="755650">
              <a:spcBef>
                <a:spcPct val="25000"/>
              </a:spcBef>
              <a:buClr>
                <a:srgbClr val="336699"/>
              </a:buClr>
              <a:defRPr/>
            </a:pPr>
            <a:r>
              <a:rPr lang="en-US" altLang="zh-CN" sz="2600" b="1" dirty="0">
                <a:latin typeface="+mn-ea"/>
                <a:ea typeface="+mn-ea"/>
              </a:rPr>
              <a:t> </a:t>
            </a:r>
            <a:r>
              <a:rPr lang="en-US" altLang="zh-CN" sz="2600" b="1" dirty="0" smtClean="0">
                <a:latin typeface="+mn-ea"/>
                <a:ea typeface="+mn-ea"/>
              </a:rPr>
              <a:t>      </a:t>
            </a:r>
            <a:r>
              <a:rPr lang="zh-CN" altLang="en-US" sz="2600" b="1" dirty="0" smtClean="0">
                <a:latin typeface="+mn-ea"/>
                <a:ea typeface="+mn-ea"/>
              </a:rPr>
              <a:t>“只有，才”                                      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（必要条件）</a:t>
            </a:r>
            <a:endParaRPr lang="en-US" altLang="zh-CN" sz="26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425450" lvl="1" algn="l" defTabSz="755650">
              <a:spcBef>
                <a:spcPct val="25000"/>
              </a:spcBef>
              <a:buClr>
                <a:srgbClr val="336699"/>
              </a:buClr>
              <a:defRPr/>
            </a:pPr>
            <a:r>
              <a:rPr lang="en-US" altLang="zh-CN" sz="2600" b="1" dirty="0">
                <a:latin typeface="+mn-ea"/>
                <a:ea typeface="+mn-ea"/>
              </a:rPr>
              <a:t> </a:t>
            </a:r>
            <a:r>
              <a:rPr lang="en-US" altLang="zh-CN" sz="2600" b="1" dirty="0" smtClean="0">
                <a:latin typeface="+mn-ea"/>
                <a:ea typeface="+mn-ea"/>
              </a:rPr>
              <a:t>       </a:t>
            </a:r>
            <a:r>
              <a:rPr lang="zh-CN" altLang="en-US" sz="2600" b="1" dirty="0" smtClean="0">
                <a:latin typeface="+mn-ea"/>
                <a:ea typeface="+mn-ea"/>
              </a:rPr>
              <a:t>“当且仅当，     ”                    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（充分必要条件）</a:t>
            </a:r>
            <a:endParaRPr lang="en-US" altLang="zh-CN" sz="26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674688" lvl="1" indent="-249238" algn="l" defTabSz="755650"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600" b="1" dirty="0" smtClean="0">
                <a:latin typeface="+mn-ea"/>
                <a:ea typeface="+mn-ea"/>
              </a:rPr>
              <a:t>负命题 ： “并非”</a:t>
            </a:r>
            <a:endParaRPr lang="zh-CN" altLang="en-US" sz="2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38552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31733</TotalTime>
  <Words>1855</Words>
  <Application>Microsoft Office PowerPoint</Application>
  <PresentationFormat>全屏显示(4:3)</PresentationFormat>
  <Paragraphs>459</Paragraphs>
  <Slides>28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仿宋_GB2312</vt:lpstr>
      <vt:lpstr>黑体</vt:lpstr>
      <vt:lpstr>华文仿宋</vt:lpstr>
      <vt:lpstr>华文行楷</vt:lpstr>
      <vt:lpstr>华文中宋</vt:lpstr>
      <vt:lpstr>宋体</vt:lpstr>
      <vt:lpstr>Arial</vt:lpstr>
      <vt:lpstr>Symbol</vt:lpstr>
      <vt:lpstr>Times New Roman</vt:lpstr>
      <vt:lpstr>Wingdings</vt:lpstr>
      <vt:lpstr>Grid</vt:lpstr>
      <vt:lpstr>位图图像</vt:lpstr>
      <vt:lpstr>公式</vt:lpstr>
      <vt:lpstr>第一章命题逻辑</vt:lpstr>
      <vt:lpstr>数理逻辑</vt:lpstr>
      <vt:lpstr>语句表达</vt:lpstr>
      <vt:lpstr>命题</vt:lpstr>
      <vt:lpstr>命题示例</vt:lpstr>
      <vt:lpstr>命题的抽象表示</vt:lpstr>
      <vt:lpstr>命题分类</vt:lpstr>
      <vt:lpstr>命题分类</vt:lpstr>
      <vt:lpstr>命题分类</vt:lpstr>
      <vt:lpstr>逻辑联结词</vt:lpstr>
      <vt:lpstr>命题真值表</vt:lpstr>
      <vt:lpstr>命题真值表</vt:lpstr>
      <vt:lpstr>逻辑联结词—非()    </vt:lpstr>
      <vt:lpstr>逻辑联结词— 合取()  </vt:lpstr>
      <vt:lpstr>逻辑联结词— 合取()  </vt:lpstr>
      <vt:lpstr>逻辑联结词— 析取()  </vt:lpstr>
      <vt:lpstr>逻辑联结词—析取()    </vt:lpstr>
      <vt:lpstr>逻辑联结词— 异或()  </vt:lpstr>
      <vt:lpstr>逻辑联结词—异或()    </vt:lpstr>
      <vt:lpstr>逻辑联结词— 蕴含()  </vt:lpstr>
      <vt:lpstr>逻辑联结词—蕴含()    </vt:lpstr>
      <vt:lpstr>逻辑联结词— 等价()  </vt:lpstr>
      <vt:lpstr>逻辑联结词—等价()    </vt:lpstr>
      <vt:lpstr>命题逻辑联结词数目</vt:lpstr>
      <vt:lpstr>命题逻辑函数数目</vt:lpstr>
      <vt:lpstr>例子</vt:lpstr>
      <vt:lpstr>例子</vt:lpstr>
      <vt:lpstr>提纲</vt:lpstr>
    </vt:vector>
  </TitlesOfParts>
  <Company>BUAA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数理逻辑-(1)命题逻辑</dc:title>
  <dc:creator>Shuai Ma</dc:creator>
  <cp:lastModifiedBy>ljh</cp:lastModifiedBy>
  <cp:revision>2537</cp:revision>
  <dcterms:created xsi:type="dcterms:W3CDTF">2004-03-10T10:42:25Z</dcterms:created>
  <dcterms:modified xsi:type="dcterms:W3CDTF">2016-09-23T03:10:02Z</dcterms:modified>
</cp:coreProperties>
</file>