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352" r:id="rId3"/>
    <p:sldId id="353" r:id="rId4"/>
    <p:sldId id="354" r:id="rId5"/>
    <p:sldId id="443" r:id="rId6"/>
    <p:sldId id="355" r:id="rId7"/>
    <p:sldId id="444" r:id="rId8"/>
    <p:sldId id="356" r:id="rId9"/>
    <p:sldId id="445" r:id="rId10"/>
    <p:sldId id="446" r:id="rId11"/>
    <p:sldId id="357" r:id="rId12"/>
    <p:sldId id="447" r:id="rId13"/>
    <p:sldId id="358" r:id="rId14"/>
    <p:sldId id="359" r:id="rId15"/>
    <p:sldId id="360" r:id="rId16"/>
    <p:sldId id="449" r:id="rId17"/>
    <p:sldId id="361" r:id="rId18"/>
    <p:sldId id="448" r:id="rId19"/>
    <p:sldId id="364" r:id="rId20"/>
    <p:sldId id="365" r:id="rId21"/>
    <p:sldId id="450" r:id="rId22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86271" autoAdjust="0"/>
  </p:normalViewPr>
  <p:slideViewPr>
    <p:cSldViewPr snapToGrid="0">
      <p:cViewPr varScale="1">
        <p:scale>
          <a:sx n="61" d="100"/>
          <a:sy n="61" d="100"/>
        </p:scale>
        <p:origin x="15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4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 smtClean="0"/>
              <a:t>数理逻辑</a:t>
            </a:r>
            <a:endParaRPr lang="zh-CN" altLang="en-US" sz="3600" dirty="0" smtClean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12-9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1063" y="4405696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70000"/>
              <a:defRPr/>
            </a:pPr>
            <a:r>
              <a:rPr lang="zh-CN" altLang="en-US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b="1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节 范式</a:t>
            </a:r>
            <a:endParaRPr lang="en-US" altLang="zh-CN" b="1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200" dirty="0" smtClean="0">
                <a:solidFill>
                  <a:srgbClr val="0070C0"/>
                </a:solidFill>
              </a:rPr>
              <a:t>约定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 smtClean="0"/>
              <a:t>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0</a:t>
            </a:r>
            <a:r>
              <a:rPr lang="zh-CN" altLang="en-US" sz="2800" dirty="0" smtClean="0"/>
              <a:t>个公式的析取；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个命题变元序列的极大项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r>
              <a:rPr lang="en-US" altLang="zh-CN" sz="2800" dirty="0" smtClean="0"/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0</a:t>
            </a:r>
            <a:r>
              <a:rPr lang="zh-CN" altLang="en-US" sz="2800" dirty="0" smtClean="0"/>
              <a:t>个公式的合取；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个命题变元序列的极小项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37870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1041400"/>
            <a:ext cx="9010650" cy="478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⒈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１８ 设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,……,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的不同极小项，则称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为关于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,……,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主析取范式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,……,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的不同极大项，则称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∧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∧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为关于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,……,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主合取范式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主析取范式和主合取范式统称为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主范式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dirty="0"/>
              <a:t>主范式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例：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 0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个极小项的析取，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是主析取范式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1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个极大项的合取，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是主合取范式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endParaRPr lang="en-US" altLang="zh-CN" sz="9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 p</a:t>
            </a:r>
            <a:r>
              <a:rPr lang="en-US" altLang="zh-CN" sz="2800" dirty="0" smtClean="0">
                <a:sym typeface="Symbol" panose="05050102010706020507" pitchFamily="18" charset="2"/>
              </a:rPr>
              <a:t>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qr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 smtClean="0">
                <a:sym typeface="Symbol" panose="05050102010706020507" pitchFamily="18" charset="2"/>
              </a:rPr>
              <a:t>                 主合取范式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    (p q </a:t>
            </a:r>
            <a:r>
              <a:rPr lang="en-US" altLang="zh-CN" sz="2800" dirty="0">
                <a:sym typeface="Symbol" panose="05050102010706020507" pitchFamily="18" charset="2"/>
              </a:rPr>
              <a:t> r)  (p</a:t>
            </a:r>
            <a:r>
              <a:rPr lang="en-US" altLang="zh-CN" sz="2800" dirty="0" smtClean="0">
                <a:sym typeface="Symbol" panose="05050102010706020507" pitchFamily="18" charset="2"/>
              </a:rPr>
              <a:t>q </a:t>
            </a:r>
            <a:r>
              <a:rPr lang="en-US" altLang="zh-CN" sz="2800" dirty="0">
                <a:sym typeface="Symbol" panose="05050102010706020507" pitchFamily="18" charset="2"/>
              </a:rPr>
              <a:t> r)   (</a:t>
            </a:r>
            <a:r>
              <a:rPr lang="en-US" altLang="zh-CN" sz="2800" dirty="0" smtClean="0">
                <a:sym typeface="Symbol" panose="05050102010706020507" pitchFamily="18" charset="2"/>
              </a:rPr>
              <a:t>p </a:t>
            </a:r>
            <a:r>
              <a:rPr lang="en-US" altLang="zh-CN" sz="2800" dirty="0">
                <a:sym typeface="Symbol" panose="05050102010706020507" pitchFamily="18" charset="2"/>
              </a:rPr>
              <a:t>q  </a:t>
            </a:r>
            <a:r>
              <a:rPr lang="en-US" altLang="zh-CN" sz="2800" dirty="0" smtClean="0">
                <a:sym typeface="Symbol" panose="05050102010706020507" pitchFamily="18" charset="2"/>
              </a:rPr>
              <a:t>r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r>
              <a:rPr lang="en-US" altLang="zh-CN" sz="2800" dirty="0" smtClean="0">
                <a:sym typeface="Symbol" panose="05050102010706020507" pitchFamily="18" charset="2"/>
              </a:rPr>
              <a:t>  </a:t>
            </a:r>
            <a:r>
              <a:rPr lang="zh-CN" altLang="en-US" sz="2800" dirty="0" smtClean="0">
                <a:sym typeface="Symbol" panose="05050102010706020507" pitchFamily="18" charset="2"/>
              </a:rPr>
              <a:t>主析取范式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   (p q</a:t>
            </a:r>
            <a:r>
              <a:rPr lang="en-US" altLang="zh-CN" sz="2800" dirty="0">
                <a:sym typeface="Symbol" panose="05050102010706020507" pitchFamily="18" charset="2"/>
              </a:rPr>
              <a:t> </a:t>
            </a:r>
            <a:r>
              <a:rPr lang="en-US" altLang="zh-CN" sz="2800" dirty="0" smtClean="0">
                <a:sym typeface="Symbol" panose="05050102010706020507" pitchFamily="18" charset="2"/>
              </a:rPr>
              <a:t> r) </a:t>
            </a:r>
            <a:r>
              <a:rPr lang="en-US" altLang="zh-CN" sz="2800" dirty="0">
                <a:sym typeface="Symbol" panose="05050102010706020507" pitchFamily="18" charset="2"/>
              </a:rPr>
              <a:t> </a:t>
            </a:r>
            <a:r>
              <a:rPr lang="en-US" altLang="zh-CN" sz="2800" dirty="0" smtClean="0">
                <a:sym typeface="Symbol" panose="05050102010706020507" pitchFamily="18" charset="2"/>
              </a:rPr>
              <a:t>(p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q </a:t>
            </a:r>
            <a:r>
              <a:rPr lang="en-US" altLang="zh-CN" sz="2800" dirty="0">
                <a:sym typeface="Symbol" panose="05050102010706020507" pitchFamily="18" charset="2"/>
              </a:rPr>
              <a:t>r) </a:t>
            </a:r>
            <a:r>
              <a:rPr lang="en-US" altLang="zh-CN" sz="2800" dirty="0" smtClean="0">
                <a:sym typeface="Symbol" panose="05050102010706020507" pitchFamily="18" charset="2"/>
              </a:rPr>
              <a:t>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q </a:t>
            </a:r>
            <a:r>
              <a:rPr lang="en-US" altLang="zh-CN" sz="2800" dirty="0">
                <a:sym typeface="Symbol" panose="05050102010706020507" pitchFamily="18" charset="2"/>
              </a:rPr>
              <a:t>r</a:t>
            </a:r>
            <a:r>
              <a:rPr lang="en-US" altLang="zh-CN" sz="2800" dirty="0" smtClean="0">
                <a:sym typeface="Symbol" panose="05050102010706020507" pitchFamily="18" charset="2"/>
              </a:rPr>
              <a:t>)     </a:t>
            </a:r>
            <a:r>
              <a:rPr lang="zh-CN" altLang="en-US" sz="2800" dirty="0" smtClean="0">
                <a:sym typeface="Symbol" panose="05050102010706020507" pitchFamily="18" charset="2"/>
              </a:rPr>
              <a:t>主合取范式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000" dirty="0" smtClean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关于命题变元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baseline="-250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,…,</a:t>
            </a:r>
            <a:r>
              <a:rPr lang="en-US" altLang="zh-CN" sz="2800" dirty="0" err="1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baseline="-25000" dirty="0" err="1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的主合取范式（主析取范式）的对偶式是主析取范式（主合取范式）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63900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dirty="0" smtClean="0"/>
              <a:t>定义</a:t>
            </a:r>
            <a:r>
              <a:rPr lang="en-US" altLang="zh-CN" sz="2800" dirty="0" smtClean="0"/>
              <a:t>⒈</a:t>
            </a:r>
            <a:r>
              <a:rPr lang="zh-CN" altLang="en-US" sz="2800" dirty="0" smtClean="0"/>
              <a:t>１９ </a:t>
            </a:r>
            <a:endParaRPr lang="en-US" altLang="zh-CN" sz="2800" dirty="0" smtClean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   </a:t>
            </a:r>
            <a:r>
              <a:rPr lang="zh-CN" altLang="en-US" sz="2800" dirty="0" smtClean="0"/>
              <a:t>设公式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中出现的命题变元为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p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latin typeface="Arial" pitchFamily="34" charset="0"/>
              </a:rPr>
              <a:t>…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p</a:t>
            </a:r>
            <a:r>
              <a:rPr lang="en-US" altLang="zh-CN" sz="2800" baseline="-25000" dirty="0" err="1" smtClean="0"/>
              <a:t>n</a:t>
            </a:r>
            <a:r>
              <a:rPr lang="zh-CN" altLang="en-US" sz="2800" dirty="0" smtClean="0"/>
              <a:t>， 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是关于</a:t>
            </a:r>
            <a:endParaRPr lang="en-US" altLang="zh-CN" sz="2800" dirty="0" smtClean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p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p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latin typeface="Arial" pitchFamily="34" charset="0"/>
              </a:rPr>
              <a:t>…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p</a:t>
            </a:r>
            <a:r>
              <a:rPr lang="en-US" altLang="zh-CN" sz="2800" baseline="-25000" dirty="0" err="1" smtClean="0"/>
              <a:t>n</a:t>
            </a:r>
            <a:r>
              <a:rPr lang="zh-CN" altLang="en-US" sz="2800" dirty="0" smtClean="0"/>
              <a:t>的主析取范式（主合取范式），并且</a:t>
            </a:r>
            <a:endParaRPr lang="en-US" altLang="zh-CN" sz="2800" dirty="0" smtClean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r>
              <a:rPr lang="en-US" altLang="zh-CN" sz="2800" dirty="0" smtClean="0">
                <a:solidFill>
                  <a:schemeClr val="accent2"/>
                </a:solidFill>
              </a:rPr>
              <a:t>    A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>
                <a:solidFill>
                  <a:schemeClr val="accent2"/>
                </a:solidFill>
              </a:rPr>
              <a:t>B</a:t>
            </a:r>
            <a:r>
              <a:rPr lang="zh-CN" altLang="en-US" sz="2800" dirty="0" smtClean="0"/>
              <a:t>，则称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的主析取范式（主合取范式）。</a:t>
            </a:r>
            <a:endParaRPr lang="en-US" altLang="zh-CN" sz="2800" dirty="0" smtClean="0"/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2800" dirty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dirty="0" smtClean="0"/>
              <a:t> 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若按照确定顺序排列命题变元，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按照确定顺序排列极大项和极小项，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则每个公式有唯一的主析取范式和主合取范式。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主范式变换步骤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912813"/>
            <a:ext cx="8361363" cy="5334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dirty="0" smtClean="0"/>
              <a:t>联接词等值变换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）消去公式中的联接词</a:t>
            </a:r>
            <a:r>
              <a:rPr lang="zh-CN" altLang="en-US" sz="2800" dirty="0" smtClean="0">
                <a:sym typeface="Symbol" pitchFamily="18" charset="2"/>
              </a:rPr>
              <a:t>、、</a:t>
            </a:r>
            <a:endParaRPr lang="en-US" altLang="zh-CN" sz="2800" dirty="0" smtClean="0">
              <a:sym typeface="Symbol" pitchFamily="18" charset="2"/>
            </a:endParaRPr>
          </a:p>
          <a:p>
            <a:pPr lvl="1" eaLnBrk="1" hangingPunct="1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dirty="0"/>
              <a:t>A</a:t>
            </a:r>
            <a:r>
              <a:rPr lang="zh-CN" altLang="en-US" sz="2800" dirty="0">
                <a:sym typeface="Symbol" pitchFamily="18" charset="2"/>
              </a:rPr>
              <a:t></a:t>
            </a:r>
            <a:r>
              <a:rPr lang="en-US" altLang="zh-CN" sz="2800" dirty="0"/>
              <a:t>B </a:t>
            </a:r>
            <a:r>
              <a:rPr lang="en-US" altLang="zh-CN" sz="2800" dirty="0">
                <a:sym typeface="Symbol" pitchFamily="18" charset="2"/>
              </a:rPr>
              <a:t></a:t>
            </a:r>
            <a:r>
              <a:rPr lang="en-US" altLang="zh-CN" sz="2800" dirty="0">
                <a:sym typeface="Wingdings" pitchFamily="2" charset="2"/>
              </a:rPr>
              <a:t> </a:t>
            </a:r>
            <a:r>
              <a:rPr lang="zh-CN" altLang="en-US" sz="2800" dirty="0">
                <a:sym typeface="Symbol" pitchFamily="18" charset="2"/>
              </a:rPr>
              <a:t></a:t>
            </a:r>
            <a:r>
              <a:rPr lang="en-US" altLang="zh-CN" sz="2800" dirty="0"/>
              <a:t>A∨B</a:t>
            </a:r>
          </a:p>
          <a:p>
            <a:pPr lvl="1" eaLnBrk="1" hangingPunct="1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dirty="0" smtClean="0"/>
              <a:t>A</a:t>
            </a:r>
            <a:r>
              <a:rPr lang="zh-CN" altLang="en-US" sz="2800" dirty="0" smtClean="0">
                <a:sym typeface="Symbol" pitchFamily="18" charset="2"/>
              </a:rPr>
              <a:t></a:t>
            </a:r>
            <a:r>
              <a:rPr lang="en-US" altLang="zh-CN" sz="2800" dirty="0" smtClean="0"/>
              <a:t>B 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(A</a:t>
            </a:r>
            <a:r>
              <a:rPr lang="zh-CN" altLang="en-US" sz="2800" dirty="0" smtClean="0">
                <a:sym typeface="Symbol" pitchFamily="18" charset="2"/>
              </a:rPr>
              <a:t></a:t>
            </a:r>
            <a:r>
              <a:rPr lang="en-US" altLang="zh-CN" sz="2800" dirty="0" smtClean="0"/>
              <a:t>B)∧(B</a:t>
            </a:r>
            <a:r>
              <a:rPr lang="zh-CN" altLang="en-US" sz="2800" dirty="0" smtClean="0">
                <a:sym typeface="Symbol" pitchFamily="18" charset="2"/>
              </a:rPr>
              <a:t></a:t>
            </a:r>
            <a:r>
              <a:rPr lang="en-US" altLang="zh-CN" sz="2800" dirty="0" smtClean="0"/>
              <a:t>A)</a:t>
            </a:r>
          </a:p>
          <a:p>
            <a:pPr lvl="1" eaLnBrk="1" hangingPunct="1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2800" dirty="0" smtClean="0"/>
              <a:t>A</a:t>
            </a:r>
            <a:r>
              <a:rPr lang="zh-CN" altLang="en-US" sz="2800" dirty="0" smtClean="0">
                <a:sym typeface="Symbol" pitchFamily="18" charset="2"/>
              </a:rPr>
              <a:t></a:t>
            </a:r>
            <a:r>
              <a:rPr lang="en-US" altLang="zh-CN" sz="2800" dirty="0" smtClean="0"/>
              <a:t>B 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/>
              <a:t>(</a:t>
            </a:r>
            <a:r>
              <a:rPr lang="zh-CN" altLang="en-US" sz="280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A∧B)∨(A∧</a:t>
            </a:r>
            <a:r>
              <a:rPr lang="zh-CN" altLang="en-US" sz="280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B)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dirty="0" smtClean="0">
                <a:sym typeface="Symbol" pitchFamily="18" charset="2"/>
              </a:rPr>
              <a:t>（</a:t>
            </a:r>
            <a:r>
              <a:rPr lang="en-US" altLang="zh-CN" sz="2800" dirty="0" smtClean="0">
                <a:sym typeface="Symbol" pitchFamily="18" charset="2"/>
              </a:rPr>
              <a:t>2</a:t>
            </a:r>
            <a:r>
              <a:rPr lang="zh-CN" altLang="en-US" sz="2800" dirty="0" smtClean="0">
                <a:sym typeface="Symbol" pitchFamily="18" charset="2"/>
              </a:rPr>
              <a:t>）用</a:t>
            </a:r>
            <a:r>
              <a:rPr lang="zh-CN" altLang="en-US" sz="2800" dirty="0" smtClean="0"/>
              <a:t>德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摩根律</a:t>
            </a:r>
            <a:r>
              <a:rPr lang="zh-CN" altLang="en-US" sz="2800" dirty="0" smtClean="0">
                <a:sym typeface="Symbol" pitchFamily="18" charset="2"/>
              </a:rPr>
              <a:t>消去</a:t>
            </a:r>
            <a:r>
              <a:rPr lang="zh-CN" altLang="en-US" sz="2800" dirty="0" smtClean="0"/>
              <a:t>约束公式的</a:t>
            </a:r>
            <a:r>
              <a:rPr lang="zh-CN" altLang="en-US" sz="2800" dirty="0" smtClean="0">
                <a:sym typeface="Symbol" pitchFamily="18" charset="2"/>
              </a:rPr>
              <a:t>，转为约束变元</a:t>
            </a:r>
            <a:endParaRPr lang="zh-CN" altLang="en-US" sz="280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(A∨B) 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>
                <a:sym typeface="Wingdings" pitchFamily="2" charset="2"/>
              </a:rPr>
              <a:t> 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A∧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B   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(A∧B) </a:t>
            </a: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dirty="0" smtClean="0">
                <a:sym typeface="Wingdings" pitchFamily="2" charset="2"/>
              </a:rPr>
              <a:t> 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A∨</a:t>
            </a:r>
            <a:r>
              <a:rPr lang="zh-CN" altLang="en-US" sz="2800" b="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B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359400" y="1435100"/>
            <a:ext cx="3556000" cy="481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endParaRPr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主范式变换步骤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759659"/>
            <a:ext cx="8589936" cy="5683411"/>
          </a:xfrm>
        </p:spPr>
        <p:txBody>
          <a:bodyPr/>
          <a:lstStyle/>
          <a:p>
            <a:pPr marL="0" lvl="1" indent="0" eaLnBrk="1" hangingPunct="1">
              <a:lnSpc>
                <a:spcPct val="100000"/>
              </a:lnSpc>
              <a:spcAft>
                <a:spcPct val="2000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分配律求取合取范式或析取范式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A∨(B∧C)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(A∨B)∧(A∨C) 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A∧(B∨C)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(A∧B)∨(A∧C)</a:t>
            </a:r>
          </a:p>
          <a:p>
            <a:pPr marL="0" lvl="1" indent="0" eaLnBrk="1" hangingPunct="1">
              <a:lnSpc>
                <a:spcPct val="100000"/>
              </a:lnSpc>
              <a:spcAft>
                <a:spcPct val="2000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）当缺少变元时，用矛盾律、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排中律、同一律补齐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A∧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A∨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lvl="1" indent="0" eaLnBrk="1" hangingPunct="1">
              <a:lnSpc>
                <a:spcPct val="100000"/>
              </a:lnSpc>
              <a:spcAft>
                <a:spcPct val="20000"/>
              </a:spcAft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交换律变元位置排序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A∨B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B∨A     A∧B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B∧A</a:t>
            </a:r>
          </a:p>
          <a:p>
            <a:pPr marL="0" lvl="1" indent="0" eaLnBrk="1" hangingPunct="1">
              <a:spcAft>
                <a:spcPct val="20000"/>
              </a:spcAft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6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用双重否定律求主合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取范式对应的主析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取范式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1"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A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 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范式的正反相关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821650"/>
            <a:ext cx="8728290" cy="54551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若公式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的主合取范式为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…A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是关于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中出现的所有命题变元的极大项，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=1,…,n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…A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不妨设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为其余的关于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中出现的所有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命题变元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的极大项。令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 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对任意赋值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v(A)=0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当且仅当存在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=1,…,n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v(A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当且仅当对任意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j=1,…,m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v(B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…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)=1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v(B)=1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A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对主析取范式亦同样。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542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smtClean="0"/>
              <a:t>主合取范式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862" y="989013"/>
            <a:ext cx="8867775" cy="5057775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2800" dirty="0" smtClean="0">
                <a:latin typeface="Times New Roman" pitchFamily="18" charset="0"/>
                <a:cs typeface="Times New Roman" panose="02020603050405020304" pitchFamily="18" charset="0"/>
              </a:rPr>
              <a:t>例：求</a:t>
            </a:r>
            <a:r>
              <a:rPr lang="en-US" altLang="zh-CN" sz="2800" dirty="0" smtClean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dirty="0" smtClean="0">
                <a:latin typeface="Times New Roman" pitchFamily="18" charset="0"/>
                <a:cs typeface="Times New Roman" panose="02020603050405020304" pitchFamily="18" charset="0"/>
              </a:rPr>
              <a:t>r)∧(q</a:t>
            </a:r>
            <a:r>
              <a:rPr lang="zh-CN" altLang="en-US" sz="28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</a:t>
            </a:r>
            <a:r>
              <a:rPr lang="en-US" altLang="zh-CN" sz="2800" dirty="0" smtClean="0">
                <a:latin typeface="Times New Roman" pitchFamily="18" charset="0"/>
                <a:cs typeface="Times New Roman" panose="02020603050405020304" pitchFamily="18" charset="0"/>
              </a:rPr>
              <a:t>p)</a:t>
            </a:r>
            <a:r>
              <a:rPr lang="zh-CN" altLang="en-US" sz="2800" dirty="0" smtClean="0">
                <a:latin typeface="Times New Roman" pitchFamily="18" charset="0"/>
                <a:cs typeface="Times New Roman" panose="02020603050405020304" pitchFamily="18" charset="0"/>
              </a:rPr>
              <a:t>的主合取范式和主析取范式</a:t>
            </a:r>
            <a:endParaRPr lang="en-US" altLang="zh-CN" sz="28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0" defTabSz="755650" eaLnBrk="1" hangingPunct="1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latin typeface="Times New Roman" pitchFamily="18" charset="0"/>
                <a:cs typeface="Times New Roman" panose="02020603050405020304" pitchFamily="18" charset="0"/>
              </a:rPr>
              <a:t>将上面公式记为</a:t>
            </a:r>
            <a:r>
              <a:rPr lang="en-US" altLang="zh-CN" sz="2800" dirty="0" smtClean="0"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0" defTabSz="755650" eaLnBrk="1" hangingPunct="1"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A 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r)∧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(q</a:t>
            </a:r>
            <a:r>
              <a:rPr lang="zh-CN" alt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p)∧(p</a:t>
            </a:r>
            <a:r>
              <a:rPr lang="zh-CN" alt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q)</a:t>
            </a:r>
          </a:p>
          <a:p>
            <a:pPr marL="0" indent="0" defTabSz="755650" eaLnBrk="1" hangingPunct="1"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 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p∨r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)∧(</a:t>
            </a:r>
            <a:r>
              <a:rPr lang="zh-CN" alt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q∨p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)∧(</a:t>
            </a:r>
            <a:r>
              <a:rPr lang="zh-CN" alt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p∨q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755650" eaLnBrk="1" hangingPunct="1"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 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cs typeface="Times New Roman" panose="02020603050405020304" pitchFamily="18" charset="0"/>
              </a:rPr>
              <a:t>p∨r∨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∧</a:t>
            </a:r>
            <a:r>
              <a:rPr lang="zh-CN" alt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)∧(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anose="02020603050405020304" pitchFamily="18" charset="0"/>
              </a:rPr>
              <a:t>q∨p∨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∧</a:t>
            </a:r>
            <a:r>
              <a:rPr lang="zh-CN" alt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)∧(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 smtClean="0">
                <a:latin typeface="Times New Roman" pitchFamily="18" charset="0"/>
                <a:cs typeface="Times New Roman" panose="02020603050405020304" pitchFamily="18" charset="0"/>
              </a:rPr>
              <a:t>p∨q∨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∧</a:t>
            </a:r>
            <a:r>
              <a:rPr lang="zh-CN" alt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755650" eaLnBrk="1" hangingPunct="1"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 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cs typeface="Times New Roman" panose="02020603050405020304" pitchFamily="18" charset="0"/>
              </a:rPr>
              <a:t>p∨r∨q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)∧</a:t>
            </a:r>
            <a:r>
              <a:rPr lang="en-US" altLang="zh-CN" sz="2400" dirty="0" smtClean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p∨r</a:t>
            </a:r>
            <a:r>
              <a:rPr lang="en-US" altLang="zh-CN" sz="2400" dirty="0" smtClean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sz="2400" dirty="0" smtClean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smtClean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q)∧ (</a:t>
            </a:r>
            <a:r>
              <a:rPr lang="zh-CN" altLang="en-US" sz="2400" dirty="0" smtClean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 smtClean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q∨p∨r</a:t>
            </a:r>
            <a:r>
              <a:rPr lang="en-US" altLang="zh-CN" sz="2400" dirty="0" smtClean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∧(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 smtClean="0">
                <a:latin typeface="Times New Roman" pitchFamily="18" charset="0"/>
                <a:cs typeface="Times New Roman" panose="02020603050405020304" pitchFamily="18" charset="0"/>
              </a:rPr>
              <a:t>q∨p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r)</a:t>
            </a:r>
          </a:p>
          <a:p>
            <a:pPr marL="0" indent="0" algn="r" defTabSz="755650" eaLnBrk="1" hangingPunct="1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          ∧(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 smtClean="0">
                <a:latin typeface="Times New Roman" pitchFamily="18" charset="0"/>
                <a:cs typeface="Times New Roman" panose="02020603050405020304" pitchFamily="18" charset="0"/>
              </a:rPr>
              <a:t>p∨q∨r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)∧(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 smtClean="0">
                <a:latin typeface="Times New Roman" pitchFamily="18" charset="0"/>
                <a:cs typeface="Times New Roman" panose="02020603050405020304" pitchFamily="18" charset="0"/>
              </a:rPr>
              <a:t>p∨q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r)</a:t>
            </a:r>
          </a:p>
          <a:p>
            <a:pPr marL="0" indent="0" defTabSz="755650" eaLnBrk="1" hangingPunct="1"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 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cs typeface="Times New Roman" panose="02020603050405020304" pitchFamily="18" charset="0"/>
              </a:rPr>
              <a:t>p∨q∨r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)∧(p∨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 smtClean="0">
                <a:latin typeface="Times New Roman" pitchFamily="18" charset="0"/>
                <a:cs typeface="Times New Roman" panose="02020603050405020304" pitchFamily="18" charset="0"/>
              </a:rPr>
              <a:t>q∨r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)∧(p∨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q∨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r) </a:t>
            </a:r>
          </a:p>
          <a:p>
            <a:pPr marL="0" indent="0" algn="r" defTabSz="755650" eaLnBrk="1" hangingPunct="1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∧(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 smtClean="0">
                <a:latin typeface="Times New Roman" pitchFamily="18" charset="0"/>
                <a:cs typeface="Times New Roman" panose="02020603050405020304" pitchFamily="18" charset="0"/>
              </a:rPr>
              <a:t>p∨q∨r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) ∧ (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err="1" smtClean="0">
                <a:latin typeface="Times New Roman" pitchFamily="18" charset="0"/>
                <a:cs typeface="Times New Roman" panose="02020603050405020304" pitchFamily="18" charset="0"/>
              </a:rPr>
              <a:t>p∨q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400" dirty="0" smtClean="0">
                <a:latin typeface="Times New Roman" pitchFamily="18" charset="0"/>
                <a:cs typeface="Times New Roman" panose="02020603050405020304" pitchFamily="18" charset="0"/>
              </a:rPr>
              <a:t>r)</a:t>
            </a:r>
          </a:p>
          <a:p>
            <a:pPr marL="0" indent="0" algn="r" defTabSz="755650" eaLnBrk="1" hangingPunct="1">
              <a:buNone/>
            </a:pPr>
            <a:r>
              <a:rPr lang="zh-CN" altLang="en-US" sz="2400" dirty="0">
                <a:latin typeface="Times New Roman" pitchFamily="18" charset="0"/>
                <a:cs typeface="Times New Roman" panose="02020603050405020304" pitchFamily="18" charset="0"/>
              </a:rPr>
              <a:t>主</a:t>
            </a:r>
            <a:r>
              <a:rPr lang="zh-CN" altLang="en-US" sz="2400" dirty="0" smtClean="0">
                <a:latin typeface="Times New Roman" pitchFamily="18" charset="0"/>
                <a:cs typeface="Times New Roman" panose="02020603050405020304" pitchFamily="18" charset="0"/>
              </a:rPr>
              <a:t>合取范式</a:t>
            </a:r>
            <a:endParaRPr lang="en-US" altLang="zh-CN" sz="2400" dirty="0" smtClean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根据主合取范式的正反相关有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A 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anose="02020603050405020304" pitchFamily="18" charset="0"/>
              </a:rPr>
              <a:t>p∨q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)∧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 err="1">
                <a:latin typeface="Times New Roman" pitchFamily="18" charset="0"/>
                <a:cs typeface="Times New Roman" panose="02020603050405020304" pitchFamily="18" charset="0"/>
              </a:rPr>
              <a:t>q∨r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)∧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q∨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r) </a:t>
            </a:r>
            <a:endParaRPr lang="en-US" altLang="zh-CN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    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(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anose="02020603050405020304" pitchFamily="18" charset="0"/>
              </a:rPr>
              <a:t>p∨q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r)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p∨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 err="1">
                <a:latin typeface="Times New Roman" pitchFamily="18" charset="0"/>
                <a:cs typeface="Times New Roman" panose="02020603050405020304" pitchFamily="18" charset="0"/>
              </a:rPr>
              <a:t>q∨r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p∨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q∨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p∨q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∨</a:t>
            </a:r>
            <a:r>
              <a:rPr lang="zh-CN" altLang="en-US" dirty="0" smtClean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 smtClean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p∨</a:t>
            </a:r>
            <a:r>
              <a:rPr lang="zh-CN" altLang="en-US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 err="1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q∨r</a:t>
            </a:r>
            <a:r>
              <a:rPr lang="en-US" altLang="zh-CN" dirty="0" smtClean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∨</a:t>
            </a:r>
            <a:r>
              <a:rPr lang="zh-CN" altLang="en-US" dirty="0" smtClean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 smtClean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p∨</a:t>
            </a:r>
            <a:r>
              <a:rPr lang="zh-CN" altLang="en-US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q∨</a:t>
            </a:r>
            <a:r>
              <a:rPr lang="zh-CN" altLang="en-US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3333CC"/>
                </a:solidFill>
                <a:latin typeface="Times New Roman" pitchFamily="18" charset="0"/>
                <a:cs typeface="Times New Roman" panose="02020603050405020304" pitchFamily="18" charset="0"/>
              </a:rPr>
              <a:t>r)</a:t>
            </a:r>
            <a:endParaRPr lang="en-US" altLang="zh-CN" dirty="0" smtClean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 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p∧</a:t>
            </a:r>
            <a:r>
              <a:rPr lang="zh-CN" altLang="en-US" dirty="0" smtClean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dirty="0" err="1" smtClean="0">
                <a:latin typeface="Times New Roman" pitchFamily="18" charset="0"/>
                <a:cs typeface="Times New Roman" panose="02020603050405020304" pitchFamily="18" charset="0"/>
              </a:rPr>
              <a:t>q∧r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anose="02020603050405020304" pitchFamily="18" charset="0"/>
              </a:rPr>
              <a:t>p∧q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dirty="0" err="1" smtClean="0">
                <a:latin typeface="Times New Roman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dirty="0" err="1" smtClean="0">
                <a:latin typeface="Times New Roman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主析取范式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806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077913"/>
            <a:ext cx="8258175" cy="4754562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⒈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９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设在公式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个命题变元，以下条件是等价的。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永真式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的主析取范式中包含了所有的极小项，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lvl="1" indent="0" defTabSz="755650" eaLnBrk="1" hangingPunct="1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即它是</a:t>
            </a:r>
            <a:r>
              <a:rPr lang="en-US" altLang="zh-CN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aseline="30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个极小项的析取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的主合取范式中不包含任何极大项，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lvl="1" indent="0" defTabSz="755650" eaLnBrk="1" hangingPunct="1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即它是</a:t>
            </a:r>
            <a:r>
              <a:rPr lang="zh-CN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０个极大项的合取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，也就是１。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dirty="0" smtClean="0"/>
              <a:t>主范式的永真永假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en-US" altLang="zh-CN" dirty="0" smtClean="0"/>
              <a:t>1.6</a:t>
            </a:r>
            <a:r>
              <a:rPr lang="zh-CN" altLang="en-US" dirty="0" smtClean="0"/>
              <a:t>范式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0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933450"/>
                <a:ext cx="8132763" cy="5180013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>
                    <a:latin typeface="Times New Roman" pitchFamily="18" charset="0"/>
                    <a:sym typeface="Symbol" pitchFamily="18" charset="2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𝐩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⨁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𝒒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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</m:t>
                    </m:r>
                    <m:d>
                      <m: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𝒑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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𝒒</m:t>
                        </m:r>
                      </m:e>
                    </m:d>
                  </m:oMath>
                </a14:m>
                <a:endParaRPr lang="en-US" altLang="zh-CN" sz="2800" b="1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b="1" dirty="0" smtClean="0">
                    <a:ea typeface="Cambria Math" panose="02040503050406030204" pitchFamily="18" charset="0"/>
                    <a:sym typeface="Symbol" pitchFamily="18" charset="2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(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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𝒒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)(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𝒒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zh-CN" sz="2800" dirty="0" smtClean="0">
                  <a:latin typeface="Times New Roman" pitchFamily="18" charset="0"/>
                  <a:sym typeface="Symbol" pitchFamily="18" charset="2"/>
                </a:endParaRP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2800" dirty="0" smtClean="0">
                    <a:latin typeface="Times New Roman" pitchFamily="18" charset="0"/>
                    <a:sym typeface="Symbol" pitchFamily="18" charset="2"/>
                  </a:rPr>
                  <a:t>                    (</a:t>
                </a:r>
                <a:r>
                  <a:rPr lang="en-US" altLang="zh-CN" sz="2800" dirty="0" err="1" smtClean="0">
                    <a:latin typeface="Times New Roman" pitchFamily="18" charset="0"/>
                    <a:sym typeface="Symbol" pitchFamily="18" charset="2"/>
                  </a:rPr>
                  <a:t>pq</a:t>
                </a:r>
                <a:r>
                  <a:rPr lang="en-US" altLang="zh-CN" sz="2800" dirty="0" smtClean="0">
                    <a:latin typeface="Times New Roman" pitchFamily="18" charset="0"/>
                    <a:sym typeface="Symbol" pitchFamily="18" charset="2"/>
                  </a:rPr>
                  <a:t>)  (</a:t>
                </a:r>
                <a:r>
                  <a:rPr lang="en-US" altLang="zh-CN" sz="2800" dirty="0">
                    <a:latin typeface="Times New Roman" pitchFamily="18" charset="0"/>
                    <a:sym typeface="Symbol" pitchFamily="18" charset="2"/>
                  </a:rPr>
                  <a:t>pq</a:t>
                </a:r>
                <a:r>
                  <a:rPr lang="en-US" altLang="zh-CN" sz="2800" dirty="0" smtClean="0">
                    <a:latin typeface="Times New Roman" pitchFamily="18" charset="0"/>
                    <a:sym typeface="Symbol" pitchFamily="18" charset="2"/>
                  </a:rPr>
                  <a:t>)</a:t>
                </a:r>
              </a:p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/>
                  <a:t>结论：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/>
                  <a:t>公式唯一性？</a:t>
                </a:r>
                <a:endParaRPr lang="en-US" altLang="zh-CN" sz="2800" dirty="0" smtClean="0"/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/>
                  <a:t>等值公式有唯一的表示？</a:t>
                </a:r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/>
                  <a:t>如何</a:t>
                </a:r>
                <a:r>
                  <a:rPr lang="zh-CN" altLang="en-US" sz="2800" dirty="0" smtClean="0"/>
                  <a:t>判断公式等值</a:t>
                </a:r>
                <a:endParaRPr lang="en-US" altLang="zh-CN" sz="2800" dirty="0" smtClean="0"/>
              </a:p>
              <a:p>
                <a:pPr marL="674688" lvl="1" indent="-249238" defTabSz="755650" eaLnBrk="1" hangingPunct="1">
                  <a:lnSpc>
                    <a:spcPct val="100000"/>
                  </a:lnSpc>
                </a:pPr>
                <a:r>
                  <a:rPr lang="zh-CN" altLang="en-US" sz="2800" dirty="0" smtClean="0"/>
                  <a:t>公式是否有标准型</a:t>
                </a:r>
              </a:p>
            </p:txBody>
          </p:sp>
        </mc:Choice>
        <mc:Fallback xmlns="">
          <p:sp>
            <p:nvSpPr>
              <p:cNvPr id="930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933450"/>
                <a:ext cx="8132763" cy="5180013"/>
              </a:xfrm>
              <a:blipFill rotWithShape="0">
                <a:blip r:embed="rId2"/>
                <a:stretch>
                  <a:fillRect l="-1274" t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004888"/>
            <a:ext cx="8258175" cy="459422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⒈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１０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设在公式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个命题变元，则以下条件是等价的。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是永假式。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的主合取范式中包含了所有的极大项，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即它是</a:t>
            </a:r>
            <a:r>
              <a:rPr lang="en-US" altLang="zh-CN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aseline="30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个极大项的合取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的主析取范式中不包含任何极小项，即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它是０</a:t>
            </a:r>
            <a:r>
              <a:rPr lang="zh-CN" altLang="en-US" sz="32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个极小项的析取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，也就是０。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公式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是可满足的当且仅当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的主合取范式（主析取范式）中出现的极大项（极小项）个数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满足</a:t>
            </a:r>
            <a:r>
              <a:rPr lang="en-US" altLang="zh-CN" sz="2800" dirty="0" smtClean="0">
                <a:solidFill>
                  <a:srgbClr val="3333CC"/>
                </a:solidFill>
              </a:rPr>
              <a:t>0</a:t>
            </a:r>
            <a:r>
              <a:rPr lang="en-US" altLang="zh-CN" sz="2800" dirty="0" smtClean="0">
                <a:solidFill>
                  <a:srgbClr val="3333CC"/>
                </a:solidFill>
                <a:sym typeface="Symbol" panose="05050102010706020507" pitchFamily="18" charset="2"/>
              </a:rPr>
              <a:t>m2</a:t>
            </a:r>
            <a:r>
              <a:rPr lang="en-US" altLang="zh-CN" sz="2800" baseline="30000" dirty="0" smtClean="0">
                <a:solidFill>
                  <a:srgbClr val="3333CC"/>
                </a:solidFill>
                <a:sym typeface="Symbol" panose="05050102010706020507" pitchFamily="18" charset="2"/>
              </a:rPr>
              <a:t>n</a:t>
            </a:r>
            <a:r>
              <a:rPr lang="zh-CN" altLang="en-US" sz="2800" dirty="0" smtClean="0">
                <a:sym typeface="Symbol" panose="05050102010706020507" pitchFamily="18" charset="2"/>
              </a:rPr>
              <a:t>，其中</a:t>
            </a:r>
            <a:r>
              <a:rPr lang="en-US" altLang="zh-CN" sz="2800" dirty="0" smtClean="0">
                <a:sym typeface="Symbol" panose="05050102010706020507" pitchFamily="18" charset="2"/>
              </a:rPr>
              <a:t>n</a:t>
            </a:r>
            <a:r>
              <a:rPr lang="zh-CN" altLang="en-US" sz="2800" dirty="0" smtClean="0">
                <a:sym typeface="Symbol" panose="05050102010706020507" pitchFamily="18" charset="2"/>
              </a:rPr>
              <a:t>为公式</a:t>
            </a:r>
            <a:r>
              <a:rPr lang="en-US" altLang="zh-CN" sz="2800" dirty="0" smtClean="0"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sym typeface="Symbol" panose="05050102010706020507" pitchFamily="18" charset="2"/>
              </a:rPr>
              <a:t>中出现的命题变元数目。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endParaRPr lang="en-US" altLang="zh-CN" sz="900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ym typeface="Symbol" panose="05050102010706020507" pitchFamily="18" charset="2"/>
              </a:rPr>
              <a:t>判断公式</a:t>
            </a:r>
            <a:r>
              <a:rPr lang="en-US" altLang="zh-CN" sz="2800" dirty="0" smtClean="0"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sym typeface="Symbol" panose="05050102010706020507" pitchFamily="18" charset="2"/>
              </a:rPr>
              <a:t>是否等值与公式</a:t>
            </a:r>
            <a:r>
              <a:rPr lang="en-US" altLang="zh-CN" sz="2800" dirty="0" smtClean="0">
                <a:sym typeface="Symbol" panose="05050102010706020507" pitchFamily="18" charset="2"/>
              </a:rPr>
              <a:t>B</a:t>
            </a:r>
            <a:r>
              <a:rPr lang="zh-CN" altLang="en-US" sz="2800" dirty="0" smtClean="0">
                <a:sym typeface="Symbol" panose="05050102010706020507" pitchFamily="18" charset="2"/>
              </a:rPr>
              <a:t>，确定关于公式</a:t>
            </a:r>
            <a:r>
              <a:rPr lang="en-US" altLang="zh-CN" sz="2800" dirty="0" smtClean="0"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sym typeface="Symbol" panose="05050102010706020507" pitchFamily="18" charset="2"/>
              </a:rPr>
              <a:t>与</a:t>
            </a:r>
            <a:r>
              <a:rPr lang="en-US" altLang="zh-CN" sz="2800" dirty="0" smtClean="0">
                <a:sym typeface="Symbol" panose="05050102010706020507" pitchFamily="18" charset="2"/>
              </a:rPr>
              <a:t>B</a:t>
            </a:r>
            <a:r>
              <a:rPr lang="zh-CN" altLang="en-US" sz="2800" dirty="0" smtClean="0">
                <a:sym typeface="Symbol" panose="05050102010706020507" pitchFamily="18" charset="2"/>
              </a:rPr>
              <a:t>中出现的命题变元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n</a:t>
            </a:r>
            <a:r>
              <a:rPr lang="en-US" altLang="zh-CN" sz="2800" baseline="-25000" dirty="0"/>
              <a:t> </a:t>
            </a:r>
            <a:r>
              <a:rPr lang="zh-CN" altLang="en-US" sz="2800" dirty="0" smtClean="0">
                <a:sym typeface="Symbol" panose="05050102010706020507" pitchFamily="18" charset="2"/>
              </a:rPr>
              <a:t>，分别求</a:t>
            </a:r>
            <a:r>
              <a:rPr lang="zh-CN" altLang="en-US" sz="2800" dirty="0">
                <a:sym typeface="Symbol" panose="05050102010706020507" pitchFamily="18" charset="2"/>
              </a:rPr>
              <a:t>出与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等值的关于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p</a:t>
            </a:r>
            <a:r>
              <a:rPr lang="en-US" altLang="zh-CN" sz="2800" baseline="-25000" dirty="0" err="1"/>
              <a:t>n</a:t>
            </a:r>
            <a:r>
              <a:rPr lang="zh-CN" altLang="en-US" sz="2800" dirty="0" smtClean="0">
                <a:sym typeface="Symbol" panose="05050102010706020507" pitchFamily="18" charset="2"/>
              </a:rPr>
              <a:t>的主合取范式（主析取范式）</a:t>
            </a:r>
            <a:r>
              <a:rPr lang="en-US" altLang="zh-CN" sz="2800" dirty="0" smtClean="0">
                <a:sym typeface="Symbol" panose="05050102010706020507" pitchFamily="18" charset="2"/>
              </a:rPr>
              <a:t>C</a:t>
            </a:r>
            <a:r>
              <a:rPr lang="zh-CN" altLang="en-US" sz="2800" dirty="0" smtClean="0">
                <a:sym typeface="Symbol" panose="05050102010706020507" pitchFamily="18" charset="2"/>
              </a:rPr>
              <a:t>和</a:t>
            </a:r>
            <a:r>
              <a:rPr lang="en-US" altLang="zh-CN" sz="2800" dirty="0" smtClean="0">
                <a:sym typeface="Symbol" panose="05050102010706020507" pitchFamily="18" charset="2"/>
              </a:rPr>
              <a:t>D</a:t>
            </a:r>
            <a:r>
              <a:rPr lang="zh-CN" altLang="en-US" sz="2800" dirty="0" smtClean="0">
                <a:sym typeface="Symbol" panose="05050102010706020507" pitchFamily="18" charset="2"/>
              </a:rPr>
              <a:t>，若</a:t>
            </a:r>
            <a:r>
              <a:rPr lang="en-US" altLang="zh-CN" sz="2800" dirty="0" smtClean="0">
                <a:sym typeface="Symbol" panose="05050102010706020507" pitchFamily="18" charset="2"/>
              </a:rPr>
              <a:t>C</a:t>
            </a:r>
            <a:r>
              <a:rPr lang="zh-CN" altLang="en-US" sz="2800" dirty="0" smtClean="0">
                <a:sym typeface="Symbol" panose="05050102010706020507" pitchFamily="18" charset="2"/>
              </a:rPr>
              <a:t>与</a:t>
            </a:r>
            <a:r>
              <a:rPr lang="en-US" altLang="zh-CN" sz="2800" dirty="0" smtClean="0">
                <a:sym typeface="Symbol" panose="05050102010706020507" pitchFamily="18" charset="2"/>
              </a:rPr>
              <a:t>D</a:t>
            </a:r>
            <a:r>
              <a:rPr lang="zh-CN" altLang="en-US" sz="2800" dirty="0" smtClean="0">
                <a:sym typeface="Symbol" panose="05050102010706020507" pitchFamily="18" charset="2"/>
              </a:rPr>
              <a:t>相同则</a:t>
            </a:r>
            <a:r>
              <a:rPr lang="en-US" altLang="zh-CN" sz="2800" dirty="0" smtClean="0">
                <a:sym typeface="Symbol" panose="05050102010706020507" pitchFamily="18" charset="2"/>
              </a:rPr>
              <a:t>AB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68267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defTabSz="755650" eaLnBrk="1" hangingPunct="1"/>
            <a:r>
              <a:rPr lang="zh-CN" altLang="en-US" dirty="0" smtClean="0"/>
              <a:t>范式定义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941388"/>
            <a:ext cx="8231188" cy="5014912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2800" dirty="0" smtClean="0"/>
              <a:t>定义</a:t>
            </a:r>
            <a:r>
              <a:rPr lang="en-US" altLang="zh-CN" sz="2800" dirty="0" smtClean="0"/>
              <a:t>⒈</a:t>
            </a:r>
            <a:r>
              <a:rPr lang="zh-CN" altLang="en-US" sz="2800" dirty="0" smtClean="0"/>
              <a:t>１４ 原子公式和原子公式的否定统称为文字。如果一个文字恰为另一个文字的否定，则称它们为相反文字。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zh-CN" altLang="en-US" sz="2800" dirty="0" smtClean="0"/>
              <a:t>例如：文字</a:t>
            </a:r>
            <a:r>
              <a:rPr lang="en-US" altLang="zh-CN" sz="2800" dirty="0" smtClean="0">
                <a:latin typeface="Times New Roman" pitchFamily="18" charset="0"/>
              </a:rPr>
              <a:t>p, </a:t>
            </a:r>
            <a:r>
              <a:rPr lang="zh-CN" altLang="en-US" sz="2800" dirty="0" smtClean="0"/>
              <a:t>相反文字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p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不是文字</a:t>
            </a:r>
            <a:endParaRPr lang="en-US" altLang="zh-CN" sz="2800" dirty="0" smtClean="0">
              <a:latin typeface="Times New Roman" pitchFamily="18" charset="0"/>
            </a:endParaRPr>
          </a:p>
          <a:p>
            <a:pPr marL="674688" lvl="1" indent="-249238" defTabSz="755650" eaLnBrk="1" hangingPunct="1">
              <a:lnSpc>
                <a:spcPct val="100000"/>
              </a:lnSpc>
            </a:pPr>
            <a:endParaRPr lang="zh-CN" altLang="en-US" sz="2800" dirty="0" smtClean="0"/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2800" dirty="0" smtClean="0"/>
              <a:t>定义</a:t>
            </a:r>
            <a:r>
              <a:rPr lang="en-US" altLang="zh-CN" sz="2800" dirty="0" smtClean="0"/>
              <a:t>⒈</a:t>
            </a:r>
            <a:r>
              <a:rPr lang="zh-CN" altLang="en-US" sz="2800" dirty="0" smtClean="0"/>
              <a:t>１５ 设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是正整数，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latin typeface="Arial" pitchFamily="34" charset="0"/>
              </a:rPr>
              <a:t>……</a:t>
            </a:r>
            <a:r>
              <a:rPr lang="en-US" altLang="zh-CN" sz="2800" dirty="0" smtClean="0"/>
              <a:t>,A</a:t>
            </a:r>
            <a:r>
              <a:rPr lang="en-US" altLang="zh-CN" sz="2800" baseline="-25000" dirty="0" smtClean="0"/>
              <a:t>n</a:t>
            </a:r>
            <a:r>
              <a:rPr lang="zh-CN" altLang="en-US" sz="2800" dirty="0" smtClean="0"/>
              <a:t>都是文字，称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b="0" dirty="0" smtClean="0">
                <a:latin typeface="Times New Roman" pitchFamily="18" charset="0"/>
                <a:ea typeface="宋体" pitchFamily="2" charset="-122"/>
              </a:rPr>
              <a:t>∨</a:t>
            </a:r>
            <a:r>
              <a:rPr lang="en-US" altLang="zh-CN" sz="2800" dirty="0" smtClean="0">
                <a:latin typeface="Arial" pitchFamily="34" charset="0"/>
              </a:rPr>
              <a:t>…</a:t>
            </a:r>
            <a:r>
              <a:rPr lang="en-US" altLang="zh-CN" sz="2800" b="0" dirty="0" smtClean="0">
                <a:latin typeface="Times New Roman" pitchFamily="18" charset="0"/>
                <a:ea typeface="宋体" pitchFamily="2" charset="-122"/>
              </a:rPr>
              <a:t>∨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n</a:t>
            </a:r>
            <a:r>
              <a:rPr lang="zh-CN" altLang="en-US" sz="2800" dirty="0" smtClean="0"/>
              <a:t>为简单析取式，称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dirty="0" smtClean="0">
                <a:latin typeface="Arial" pitchFamily="34" charset="0"/>
              </a:rPr>
              <a:t>…</a:t>
            </a:r>
            <a:r>
              <a:rPr lang="en-US" altLang="zh-CN" sz="28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dirty="0" smtClean="0"/>
              <a:t> A</a:t>
            </a:r>
            <a:r>
              <a:rPr lang="en-US" altLang="zh-CN" sz="2800" baseline="-25000" dirty="0" smtClean="0"/>
              <a:t>n</a:t>
            </a:r>
            <a:r>
              <a:rPr lang="zh-CN" altLang="en-US" sz="2800" dirty="0" smtClean="0"/>
              <a:t>为简单合取式。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zh-CN" altLang="en-US" sz="2800" dirty="0" smtClean="0"/>
              <a:t>例如：</a:t>
            </a:r>
            <a:r>
              <a:rPr lang="en-US" altLang="zh-CN" sz="2800" dirty="0" smtClean="0">
                <a:latin typeface="Times New Roman" pitchFamily="18" charset="0"/>
              </a:rPr>
              <a:t>(p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q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r)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dirty="0" smtClean="0">
                <a:latin typeface="Times New Roman" pitchFamily="18" charset="0"/>
              </a:rPr>
              <a:t>(p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</a:rPr>
              <a:t>q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r)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 ，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 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</a:t>
            </a:r>
            <a:endParaRPr lang="zh-CN" altLang="en-US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726" y="811596"/>
            <a:ext cx="8582025" cy="526026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dirty="0" smtClean="0"/>
              <a:t>定义</a:t>
            </a:r>
            <a:r>
              <a:rPr lang="en-US" altLang="zh-CN" sz="2800" dirty="0" smtClean="0"/>
              <a:t>⒈</a:t>
            </a:r>
            <a:r>
              <a:rPr lang="zh-CN" altLang="en-US" sz="2800" dirty="0" smtClean="0"/>
              <a:t>１ ６设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是正整数。</a:t>
            </a:r>
            <a:endParaRPr lang="en-US" altLang="zh-CN" sz="2800" dirty="0" smtClean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/>
              <a:t>    (1) </a:t>
            </a:r>
            <a:r>
              <a:rPr lang="zh-CN" altLang="en-US" sz="2800" dirty="0" smtClean="0"/>
              <a:t>若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latin typeface="Arial" pitchFamily="34" charset="0"/>
              </a:rPr>
              <a:t>……</a:t>
            </a:r>
            <a:r>
              <a:rPr lang="en-US" altLang="zh-CN" sz="2800" dirty="0" smtClean="0"/>
              <a:t>,A</a:t>
            </a:r>
            <a:r>
              <a:rPr lang="en-US" altLang="zh-CN" sz="2800" baseline="-25000" dirty="0" smtClean="0"/>
              <a:t>n</a:t>
            </a:r>
            <a:r>
              <a:rPr lang="zh-CN" altLang="en-US" sz="2800" dirty="0" smtClean="0"/>
              <a:t>都是</a:t>
            </a:r>
            <a:r>
              <a:rPr lang="zh-CN" altLang="en-US" sz="2800" dirty="0" smtClean="0">
                <a:solidFill>
                  <a:srgbClr val="3333CC"/>
                </a:solidFill>
              </a:rPr>
              <a:t>简单合取式</a:t>
            </a:r>
            <a:r>
              <a:rPr lang="zh-CN" altLang="en-US" sz="2800" dirty="0" smtClean="0"/>
              <a:t>，则称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b="0" dirty="0" smtClean="0">
                <a:latin typeface="Times New Roman" pitchFamily="18" charset="0"/>
                <a:ea typeface="宋体" pitchFamily="2" charset="-122"/>
              </a:rPr>
              <a:t>∨</a:t>
            </a:r>
            <a:r>
              <a:rPr lang="en-US" altLang="zh-CN" sz="2800" dirty="0" smtClean="0">
                <a:latin typeface="Arial" pitchFamily="34" charset="0"/>
              </a:rPr>
              <a:t>…</a:t>
            </a:r>
            <a:r>
              <a:rPr lang="en-US" altLang="zh-CN" sz="2800" b="0" dirty="0" smtClean="0">
                <a:latin typeface="Times New Roman" pitchFamily="18" charset="0"/>
                <a:ea typeface="宋体" pitchFamily="2" charset="-122"/>
              </a:rPr>
              <a:t>∨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n</a:t>
            </a:r>
            <a:r>
              <a:rPr lang="zh-CN" altLang="en-US" sz="2800" dirty="0" smtClean="0"/>
              <a:t>为</a:t>
            </a:r>
            <a:r>
              <a:rPr lang="zh-CN" altLang="en-US" sz="2800" dirty="0" smtClean="0">
                <a:solidFill>
                  <a:srgbClr val="FF0000"/>
                </a:solidFill>
              </a:rPr>
              <a:t>析取范式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/>
              <a:t>    (2) </a:t>
            </a:r>
            <a:r>
              <a:rPr lang="zh-CN" altLang="en-US" sz="2800" dirty="0" smtClean="0"/>
              <a:t>若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latin typeface="Arial" pitchFamily="34" charset="0"/>
              </a:rPr>
              <a:t>……</a:t>
            </a:r>
            <a:r>
              <a:rPr lang="en-US" altLang="zh-CN" sz="2800" dirty="0" smtClean="0"/>
              <a:t>,A</a:t>
            </a:r>
            <a:r>
              <a:rPr lang="en-US" altLang="zh-CN" sz="2800" baseline="-25000" dirty="0" smtClean="0"/>
              <a:t>n</a:t>
            </a:r>
            <a:r>
              <a:rPr lang="zh-CN" altLang="en-US" sz="2800" dirty="0" smtClean="0"/>
              <a:t>都是</a:t>
            </a:r>
            <a:r>
              <a:rPr lang="zh-CN" altLang="en-US" sz="2800" dirty="0" smtClean="0">
                <a:solidFill>
                  <a:srgbClr val="3333CC"/>
                </a:solidFill>
              </a:rPr>
              <a:t>简单析取式</a:t>
            </a:r>
            <a:r>
              <a:rPr lang="zh-CN" altLang="en-US" sz="2800" dirty="0" smtClean="0"/>
              <a:t>，则称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1 </a:t>
            </a:r>
            <a:r>
              <a:rPr lang="en-US" altLang="zh-CN" sz="28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dirty="0" smtClean="0">
                <a:latin typeface="Arial" pitchFamily="34" charset="0"/>
              </a:rPr>
              <a:t>…</a:t>
            </a:r>
            <a:r>
              <a:rPr lang="en-US" altLang="zh-CN" sz="2800" dirty="0" smtClean="0"/>
              <a:t> </a:t>
            </a:r>
            <a:r>
              <a:rPr lang="en-US" altLang="zh-CN" sz="2800" b="0" dirty="0" smtClean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n</a:t>
            </a:r>
            <a:r>
              <a:rPr lang="zh-CN" altLang="en-US" sz="2800" dirty="0" smtClean="0"/>
              <a:t>为</a:t>
            </a:r>
            <a:r>
              <a:rPr lang="zh-CN" altLang="en-US" sz="2800" dirty="0" smtClean="0">
                <a:solidFill>
                  <a:srgbClr val="FF0000"/>
                </a:solidFill>
              </a:rPr>
              <a:t>合取范式</a:t>
            </a:r>
            <a:r>
              <a:rPr lang="zh-CN" altLang="en-US" sz="2800" dirty="0" smtClean="0"/>
              <a:t>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3000" dirty="0" smtClean="0">
                <a:solidFill>
                  <a:srgbClr val="3333CC"/>
                </a:solidFill>
              </a:rPr>
              <a:t>简单合取式</a:t>
            </a:r>
            <a:r>
              <a:rPr lang="zh-CN" altLang="en-US" sz="3000" dirty="0" smtClean="0"/>
              <a:t>的析取是</a:t>
            </a:r>
            <a:r>
              <a:rPr lang="zh-CN" altLang="en-US" sz="3000" dirty="0" smtClean="0">
                <a:solidFill>
                  <a:srgbClr val="FF0000"/>
                </a:solidFill>
              </a:rPr>
              <a:t>析取范式</a:t>
            </a:r>
            <a:r>
              <a:rPr lang="en-US" altLang="zh-CN" sz="3000" dirty="0" smtClean="0">
                <a:solidFill>
                  <a:schemeClr val="accent2"/>
                </a:solidFill>
              </a:rPr>
              <a:t>,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(p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</a:rPr>
              <a:t>q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</a:rPr>
              <a:t> r) 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latin typeface="Times New Roman" pitchFamily="18" charset="0"/>
              </a:rPr>
              <a:t>(p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</a:rPr>
              <a:t>q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</a:rPr>
              <a:t> r) 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latin typeface="Times New Roman" pitchFamily="18" charset="0"/>
              </a:rPr>
              <a:t>(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</a:rPr>
              <a:t>p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</a:rPr>
              <a:t>q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</a:rPr>
              <a:t> r)</a:t>
            </a:r>
            <a:endParaRPr lang="zh-CN" altLang="en-US" sz="2800" dirty="0" smtClean="0"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3000" dirty="0" smtClean="0">
                <a:solidFill>
                  <a:srgbClr val="3333CC"/>
                </a:solidFill>
              </a:rPr>
              <a:t>简单析取式</a:t>
            </a:r>
            <a:r>
              <a:rPr lang="zh-CN" altLang="en-US" sz="3000" dirty="0" smtClean="0"/>
              <a:t>的合取是</a:t>
            </a:r>
            <a:r>
              <a:rPr lang="zh-CN" altLang="en-US" sz="3000" dirty="0" smtClean="0">
                <a:solidFill>
                  <a:srgbClr val="FF0000"/>
                </a:solidFill>
              </a:rPr>
              <a:t>合取范式</a:t>
            </a:r>
            <a:r>
              <a:rPr lang="en-US" altLang="zh-CN" sz="3000" dirty="0" smtClean="0">
                <a:solidFill>
                  <a:schemeClr val="accent2"/>
                </a:solidFill>
              </a:rPr>
              <a:t>,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(p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q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r) 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(p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</a:rPr>
              <a:t>q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r) 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 </a:t>
            </a:r>
            <a:r>
              <a:rPr lang="en-US" altLang="zh-CN" sz="2800" dirty="0" smtClean="0">
                <a:latin typeface="Times New Roman" pitchFamily="18" charset="0"/>
              </a:rPr>
              <a:t>(p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</a:rPr>
              <a:t>q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r)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endParaRPr lang="zh-CN" altLang="en-US" sz="2800" dirty="0" smtClean="0"/>
          </a:p>
        </p:txBody>
      </p:sp>
      <p:sp>
        <p:nvSpPr>
          <p:cNvPr id="2" name="矩形 1"/>
          <p:cNvSpPr/>
          <p:nvPr/>
        </p:nvSpPr>
        <p:spPr>
          <a:xfrm>
            <a:off x="198734" y="56779"/>
            <a:ext cx="48013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685800" indent="-685800" algn="l" defTabSz="755650"/>
            <a:r>
              <a:rPr lang="zh-CN" altLang="en-US" sz="4000" b="1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Symbol" pitchFamily="18" charset="2"/>
              </a:rPr>
              <a:t>合取范式与析取范式</a:t>
            </a:r>
            <a:endParaRPr lang="zh-CN" altLang="en-US" sz="40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49"/>
            <a:ext cx="8589963" cy="5020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Times New Roman" pitchFamily="18" charset="0"/>
              </a:rPr>
              <a:t> p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</a:rPr>
              <a:t>q 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r 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简单合取式、析取范式、合取范式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000" dirty="0" smtClean="0"/>
              <a:t> p</a:t>
            </a:r>
            <a:r>
              <a:rPr lang="zh-CN" altLang="en-US" sz="3000" dirty="0" smtClean="0"/>
              <a:t>，</a:t>
            </a:r>
            <a:r>
              <a:rPr lang="zh-CN" altLang="en-US" sz="3200" dirty="0">
                <a:latin typeface="Times New Roman" pitchFamily="18" charset="0"/>
                <a:sym typeface="Symbol" pitchFamily="18" charset="2"/>
              </a:rPr>
              <a:t> </a:t>
            </a:r>
            <a:r>
              <a:rPr lang="en-US" altLang="zh-CN" sz="3200" dirty="0" smtClean="0">
                <a:latin typeface="Times New Roman" pitchFamily="18" charset="0"/>
              </a:rPr>
              <a:t>q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 smtClean="0">
                <a:latin typeface="Times New Roman" pitchFamily="18" charset="0"/>
              </a:rPr>
              <a:t>简单合取式、简单析取式、合取范式、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zh-CN" altLang="en-US" sz="2800" dirty="0" smtClean="0">
                <a:latin typeface="Times New Roman" pitchFamily="18" charset="0"/>
              </a:rPr>
              <a:t>析取范式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3000" dirty="0">
              <a:latin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000" dirty="0" smtClean="0">
                <a:latin typeface="Times New Roman" pitchFamily="18" charset="0"/>
              </a:rPr>
              <a:t> </a:t>
            </a:r>
            <a:r>
              <a:rPr lang="zh-CN" altLang="en-US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任一公式都可以等值转换为析取范式和合取范式形式</a:t>
            </a:r>
            <a:endParaRPr lang="zh-CN" altLang="en-US" sz="3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989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>
              <a:sym typeface="Symbol" pitchFamily="18" charset="2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808038"/>
            <a:ext cx="8148638" cy="5375786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dirty="0" smtClean="0">
                <a:latin typeface="Times New Roman" pitchFamily="18" charset="0"/>
              </a:rPr>
              <a:t>例：</a:t>
            </a:r>
            <a:r>
              <a:rPr lang="en-US" altLang="zh-CN" sz="2800" dirty="0" smtClean="0">
                <a:latin typeface="Times New Roman" pitchFamily="18" charset="0"/>
              </a:rPr>
              <a:t>(p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dirty="0" smtClean="0">
                <a:latin typeface="Times New Roman" pitchFamily="18" charset="0"/>
              </a:rPr>
              <a:t>)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b="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(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 smtClean="0">
                <a:latin typeface="Times New Roman" pitchFamily="18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q)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dirty="0" smtClean="0">
                <a:latin typeface="Times New Roman" pitchFamily="18" charset="0"/>
              </a:rPr>
              <a:t>) 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 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b="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</a:rPr>
              <a:t>(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 smtClean="0">
                <a:latin typeface="Times New Roman" pitchFamily="18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q)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dirty="0" smtClean="0">
                <a:latin typeface="Times New Roman" pitchFamily="18" charset="0"/>
              </a:rPr>
              <a:t>)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</a:t>
            </a:r>
          </a:p>
          <a:p>
            <a:pPr eaLnBrk="1" hangingPunct="1">
              <a:lnSpc>
                <a:spcPct val="100000"/>
              </a:lnSpc>
              <a:buFont typeface="Symbol" panose="05050102010706020507" pitchFamily="18" charset="2"/>
              <a:buChar char="Û"/>
            </a:pPr>
            <a:r>
              <a:rPr lang="en-US" altLang="zh-CN" sz="2800" dirty="0" smtClean="0">
                <a:sym typeface="Symbol" pitchFamily="18" charset="2"/>
              </a:rPr>
              <a:t> (</a:t>
            </a:r>
            <a:r>
              <a:rPr lang="en-US" altLang="zh-CN" sz="2800" b="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 smtClean="0">
                <a:latin typeface="Times New Roman" pitchFamily="18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q) 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r)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     </a:t>
            </a:r>
          </a:p>
          <a:p>
            <a:pPr eaLnBrk="1" hangingPunct="1">
              <a:lnSpc>
                <a:spcPct val="100000"/>
              </a:lnSpc>
              <a:buFont typeface="Symbol" panose="05050102010706020507" pitchFamily="18" charset="2"/>
              <a:buChar char="Û"/>
            </a:pP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b="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dirty="0" smtClean="0">
                <a:latin typeface="Times New Roman" pitchFamily="18" charset="0"/>
              </a:rPr>
              <a:t>p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q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p) 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r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p)                         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合取范式</a:t>
            </a:r>
            <a:endParaRPr lang="en-US" altLang="zh-CN" sz="2800" dirty="0" smtClean="0">
              <a:solidFill>
                <a:srgbClr val="33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buFont typeface="Symbol" panose="05050102010706020507" pitchFamily="18" charset="2"/>
              <a:buChar char="Û"/>
            </a:pPr>
            <a:r>
              <a:rPr lang="en-US" altLang="zh-CN" sz="2800" b="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q) </a:t>
            </a:r>
            <a:r>
              <a:rPr lang="zh-CN" altLang="en-US" sz="2800" b="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r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p)                                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合取范式</a:t>
            </a:r>
            <a:endParaRPr lang="en-US" altLang="zh-CN" sz="2800" dirty="0" smtClean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buFont typeface="Symbol" panose="05050102010706020507" pitchFamily="18" charset="2"/>
              <a:buChar char="Û"/>
            </a:pP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p(qr)                               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析取范式</a:t>
            </a:r>
            <a:endParaRPr lang="en-US" altLang="zh-CN" sz="2800" dirty="0" smtClean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buFont typeface="Symbol" panose="05050102010706020507" pitchFamily="18" charset="2"/>
              <a:buChar char="Û"/>
            </a:pP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p(qr)(qq)                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析取范式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>
              <a:sym typeface="Symbol" pitchFamily="18" charset="2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808038"/>
            <a:ext cx="8148638" cy="5375786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0" dirty="0" smtClean="0">
                <a:latin typeface="Times New Roman" pitchFamily="18" charset="0"/>
                <a:sym typeface="Wingdings" pitchFamily="2" charset="2"/>
              </a:rPr>
              <a:t> (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</a:rPr>
              <a:t>p </a:t>
            </a:r>
            <a:r>
              <a:rPr lang="zh-CN" altLang="en-US" sz="2800" b="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r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p))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sz="2800" b="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r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p))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b="0" dirty="0" smtClean="0">
                <a:latin typeface="Times New Roman" pitchFamily="18" charset="0"/>
                <a:sym typeface="Wingdings" pitchFamily="2" charset="2"/>
              </a:rPr>
              <a:t> (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zh-CN" altLang="en-US" sz="2800" b="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</a:t>
            </a:r>
            <a:r>
              <a:rPr lang="en-US" altLang="zh-CN" sz="2800" b="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</a:rPr>
              <a:t>) 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(p</a:t>
            </a:r>
            <a:r>
              <a:rPr lang="zh-CN" altLang="en-US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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r )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r)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en-US" altLang="zh-CN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p)  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析取范式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b="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(p</a:t>
            </a:r>
            <a:r>
              <a:rPr lang="zh-CN" altLang="en-US" sz="2800" b="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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r )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r) 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en-US" altLang="zh-CN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p)	       </a:t>
            </a:r>
            <a:r>
              <a:rPr lang="zh-CN" alt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析取范式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b="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r) 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en-US" altLang="zh-CN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p)	                            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析取范式</a:t>
            </a:r>
            <a:endParaRPr lang="en-US" altLang="zh-CN" sz="2800" b="0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b="0" dirty="0" smtClean="0">
                <a:sym typeface="Symbol" pitchFamily="18" charset="2"/>
              </a:rPr>
              <a:t></a:t>
            </a:r>
            <a:r>
              <a:rPr lang="en-US" altLang="zh-CN" sz="2800" b="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p 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</a:rPr>
              <a:t> (r 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b="0" dirty="0" smtClean="0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r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r)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en-US" altLang="zh-CN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p)	</a:t>
            </a:r>
            <a:endParaRPr lang="en-US" altLang="zh-CN" sz="28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buFont typeface="Symbol" panose="05050102010706020507" pitchFamily="18" charset="2"/>
              <a:buChar char="Û"/>
            </a:pPr>
            <a:r>
              <a:rPr lang="en-US" altLang="zh-CN" sz="2800" dirty="0" smtClean="0">
                <a:latin typeface="Times New Roman" pitchFamily="18" charset="0"/>
              </a:rPr>
              <a:t>(p </a:t>
            </a:r>
            <a:r>
              <a:rPr lang="zh-CN" altLang="en-US" sz="2800" b="0" dirty="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latin typeface="Times New Roman" pitchFamily="18" charset="0"/>
              </a:rPr>
              <a:t> r )</a:t>
            </a:r>
            <a:r>
              <a:rPr lang="zh-CN" altLang="en-US" sz="2800" dirty="0" smtClean="0"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(p</a:t>
            </a:r>
            <a:r>
              <a:rPr lang="zh-CN" altLang="en-US" sz="2800" b="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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r )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 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zh-CN" altLang="en-US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r)</a:t>
            </a:r>
            <a:r>
              <a:rPr lang="zh-CN" altLang="en-US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(q </a:t>
            </a:r>
            <a:r>
              <a:rPr lang="en-US" altLang="zh-CN" sz="2800" b="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 p)</a:t>
            </a:r>
          </a:p>
          <a:p>
            <a:pPr eaLnBrk="1" hangingPunct="1">
              <a:lnSpc>
                <a:spcPct val="100000"/>
              </a:lnSpc>
              <a:buFont typeface="Symbol" panose="05050102010706020507" pitchFamily="18" charset="2"/>
              <a:buChar char="Û"/>
            </a:pPr>
            <a:endParaRPr lang="en-US" altLang="zh-CN" sz="2800" dirty="0">
              <a:solidFill>
                <a:srgbClr val="3333CC"/>
              </a:solidFill>
              <a:latin typeface="Times New Roman" pitchFamily="18" charset="0"/>
              <a:sym typeface="Symbol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与一个公式等值的析取范式和合取范式不是唯一的</a:t>
            </a:r>
            <a:r>
              <a:rPr lang="en-US" altLang="zh-CN" sz="2800" dirty="0" smtClean="0">
                <a:solidFill>
                  <a:srgbClr val="3333CC"/>
                </a:solidFill>
                <a:latin typeface="Times New Roman" pitchFamily="18" charset="0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sz="3600" dirty="0" smtClean="0"/>
              <a:t>主析取范式</a:t>
            </a:r>
            <a:r>
              <a:rPr lang="zh-CN" altLang="en-US" sz="3800" dirty="0" smtClean="0"/>
              <a:t>与主合取范式</a:t>
            </a:r>
            <a:endParaRPr lang="en-US" altLang="zh-CN" sz="3800" dirty="0" smtClean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058863"/>
            <a:ext cx="8175625" cy="5155957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是正整数，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……,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是不同的命题变元。若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对于每个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0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b="0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为关于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……,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的极大项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∧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b="0" dirty="0" smtClean="0"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∧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为关于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……,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的极小项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638" indent="-249238" defTabSz="755650" eaLnBrk="1" hangingPunct="1">
              <a:lnSpc>
                <a:spcPct val="100000"/>
              </a:lnSpc>
            </a:pP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例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5400" indent="0" defTabSz="755650" eaLnBrk="1" hangingPunct="1">
              <a:lnSpc>
                <a:spcPct val="100000"/>
              </a:lnSpc>
              <a:buNone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q  r,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q  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  <a:p>
            <a:pPr marL="274638" indent="-249238" defTabSz="755650" eaLnBrk="1" hangingPunct="1">
              <a:lnSpc>
                <a:spcPct val="100000"/>
              </a:lnSpc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可有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每个</a:t>
            </a:r>
            <a:r>
              <a:rPr lang="zh-CN" altLang="en-US" sz="2800" dirty="0" smtClean="0">
                <a:solidFill>
                  <a:srgbClr val="FF0000"/>
                </a:solidFill>
              </a:rPr>
              <a:t>极小项</a:t>
            </a:r>
            <a:r>
              <a:rPr lang="zh-CN" altLang="en-US" sz="2800" dirty="0" smtClean="0"/>
              <a:t>有唯一的使其真值为</a:t>
            </a:r>
            <a:r>
              <a:rPr lang="zh-CN" altLang="en-US" sz="2800" dirty="0" smtClean="0">
                <a:solidFill>
                  <a:srgbClr val="FF0000"/>
                </a:solidFill>
              </a:rPr>
              <a:t>真</a:t>
            </a:r>
            <a:r>
              <a:rPr lang="zh-CN" altLang="en-US" sz="2800" dirty="0" smtClean="0"/>
              <a:t>的赋值，称为该极小项对应的真值赋值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每个</a:t>
            </a:r>
            <a:r>
              <a:rPr lang="zh-CN" altLang="en-US" sz="2800" dirty="0" smtClean="0">
                <a:solidFill>
                  <a:srgbClr val="FF0000"/>
                </a:solidFill>
              </a:rPr>
              <a:t>极大项</a:t>
            </a:r>
            <a:r>
              <a:rPr lang="zh-CN" altLang="en-US" sz="2800" dirty="0" smtClean="0"/>
              <a:t>有唯一的使其真值为</a:t>
            </a:r>
            <a:r>
              <a:rPr lang="zh-CN" altLang="en-US" sz="2800" dirty="0">
                <a:solidFill>
                  <a:srgbClr val="FF0000"/>
                </a:solidFill>
              </a:rPr>
              <a:t>假</a:t>
            </a:r>
            <a:r>
              <a:rPr lang="zh-CN" altLang="en-US" sz="2800" dirty="0" smtClean="0"/>
              <a:t>的赋值，称为该极大项对应的真值赋值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00794"/>
              </p:ext>
            </p:extLst>
          </p:nvPr>
        </p:nvGraphicFramePr>
        <p:xfrm>
          <a:off x="842071" y="3318789"/>
          <a:ext cx="72325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57"/>
                <a:gridCol w="728421"/>
                <a:gridCol w="2913681"/>
                <a:gridCol w="2867185"/>
              </a:tblGrid>
              <a:tr h="452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极小项 </a:t>
                      </a: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真</a:t>
                      </a: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极大项（假）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2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pq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2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     </a:t>
                      </a:r>
                      <a:r>
                        <a:rPr lang="en-US" altLang="zh-CN" sz="28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pq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2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       </a:t>
                      </a: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pq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2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       </a:t>
                      </a:r>
                      <a:r>
                        <a:rPr lang="en-US" altLang="zh-CN" sz="28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pq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1171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34425</TotalTime>
  <Words>1965</Words>
  <Application>Microsoft Office PowerPoint</Application>
  <PresentationFormat>全屏显示(4:3)</PresentationFormat>
  <Paragraphs>179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仿宋_GB2312</vt:lpstr>
      <vt:lpstr>黑体</vt:lpstr>
      <vt:lpstr>华文仿宋</vt:lpstr>
      <vt:lpstr>华文行楷</vt:lpstr>
      <vt:lpstr>华文中宋</vt:lpstr>
      <vt:lpstr>宋体</vt:lpstr>
      <vt:lpstr>Arial</vt:lpstr>
      <vt:lpstr>Cambria Math</vt:lpstr>
      <vt:lpstr>Symbol</vt:lpstr>
      <vt:lpstr>Times New Roman</vt:lpstr>
      <vt:lpstr>Wingdings</vt:lpstr>
      <vt:lpstr>Grid</vt:lpstr>
      <vt:lpstr>位图图像</vt:lpstr>
      <vt:lpstr>数理逻辑</vt:lpstr>
      <vt:lpstr>1.6范式</vt:lpstr>
      <vt:lpstr>范式定义</vt:lpstr>
      <vt:lpstr>PowerPoint 演示文稿</vt:lpstr>
      <vt:lpstr>PowerPoint 演示文稿</vt:lpstr>
      <vt:lpstr>PowerPoint 演示文稿</vt:lpstr>
      <vt:lpstr>PowerPoint 演示文稿</vt:lpstr>
      <vt:lpstr>主析取范式与主合取范式</vt:lpstr>
      <vt:lpstr>PowerPoint 演示文稿</vt:lpstr>
      <vt:lpstr>PowerPoint 演示文稿</vt:lpstr>
      <vt:lpstr>主范式</vt:lpstr>
      <vt:lpstr>PowerPoint 演示文稿</vt:lpstr>
      <vt:lpstr>PowerPoint 演示文稿</vt:lpstr>
      <vt:lpstr>主范式变换步骤</vt:lpstr>
      <vt:lpstr>主范式变换步骤</vt:lpstr>
      <vt:lpstr>范式的正反相关</vt:lpstr>
      <vt:lpstr>主合取范式</vt:lpstr>
      <vt:lpstr>PowerPoint 演示文稿</vt:lpstr>
      <vt:lpstr>主范式的永真永假</vt:lpstr>
      <vt:lpstr>PowerPoint 演示文稿</vt:lpstr>
      <vt:lpstr>PowerPoint 演示文稿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ljh</cp:lastModifiedBy>
  <cp:revision>2609</cp:revision>
  <dcterms:created xsi:type="dcterms:W3CDTF">2004-03-10T10:42:25Z</dcterms:created>
  <dcterms:modified xsi:type="dcterms:W3CDTF">2016-10-21T03:26:10Z</dcterms:modified>
</cp:coreProperties>
</file>