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9" r:id="rId2"/>
    <p:sldId id="371" r:id="rId3"/>
    <p:sldId id="377" r:id="rId4"/>
    <p:sldId id="378" r:id="rId5"/>
    <p:sldId id="385" r:id="rId6"/>
    <p:sldId id="379" r:id="rId7"/>
    <p:sldId id="373" r:id="rId8"/>
    <p:sldId id="374" r:id="rId9"/>
    <p:sldId id="375" r:id="rId10"/>
    <p:sldId id="381" r:id="rId11"/>
    <p:sldId id="376" r:id="rId12"/>
    <p:sldId id="380" r:id="rId13"/>
    <p:sldId id="382" r:id="rId14"/>
    <p:sldId id="383" r:id="rId15"/>
    <p:sldId id="384" r:id="rId16"/>
  </p:sldIdLst>
  <p:sldSz cx="9144000" cy="6858000" type="screen4x3"/>
  <p:notesSz cx="6858000" cy="9220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333CC"/>
    <a:srgbClr val="009999"/>
    <a:srgbClr val="0099CC"/>
    <a:srgbClr val="99CCFF"/>
    <a:srgbClr val="C0C0C0"/>
    <a:srgbClr val="FFFF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58" autoAdjust="0"/>
    <p:restoredTop sz="86271" autoAdjust="0"/>
  </p:normalViewPr>
  <p:slideViewPr>
    <p:cSldViewPr snapToGrid="0">
      <p:cViewPr varScale="1">
        <p:scale>
          <a:sx n="61" d="100"/>
          <a:sy n="61" d="100"/>
        </p:scale>
        <p:origin x="1572" y="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892"/>
    </p:cViewPr>
  </p:sorterViewPr>
  <p:notesViewPr>
    <p:cSldViewPr snapToGrid="0">
      <p:cViewPr varScale="1">
        <p:scale>
          <a:sx n="59" d="100"/>
          <a:sy n="59" d="100"/>
        </p:scale>
        <p:origin x="-1740" y="-78"/>
      </p:cViewPr>
      <p:guideLst>
        <p:guide orient="horz" pos="2904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7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7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196265F-6507-41BB-9CC4-6BAF17A87A0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223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39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79913"/>
            <a:ext cx="5486400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3A5028CE-DAB4-49D8-94F3-52B337E5112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7177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38934B-8618-472A-9C2E-FA64CA5DDA08}" type="slidenum">
              <a:rPr lang="zh-CN" altLang="en-US" smtClean="0"/>
              <a:pPr/>
              <a:t>1</a:t>
            </a:fld>
            <a:endParaRPr lang="en-US" altLang="zh-CN" smtClean="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8512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gif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bottom 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13488"/>
            <a:ext cx="9144000" cy="54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0" y="0"/>
          <a:ext cx="91440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37" name="位图图像" r:id="rId4" imgW="9161905" imgH="704948" progId="PBrush">
                  <p:embed/>
                </p:oleObj>
              </mc:Choice>
              <mc:Fallback>
                <p:oleObj name="位图图像" r:id="rId4" imgW="9161905" imgH="704948" progId="PBrush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703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13"/>
          <p:cNvSpPr>
            <a:spLocks noChangeShapeType="1"/>
          </p:cNvSpPr>
          <p:nvPr userDrawn="1"/>
        </p:nvSpPr>
        <p:spPr bwMode="auto">
          <a:xfrm>
            <a:off x="0" y="723900"/>
            <a:ext cx="91440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pic>
        <p:nvPicPr>
          <p:cNvPr id="7" name="Picture 11" descr="earth3_112k"/>
          <p:cNvPicPr>
            <a:picLocks noChangeAspect="1" noChangeArrowheads="1" noCrop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70888" y="0"/>
            <a:ext cx="6572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2BAC3-C0D0-4886-BA36-51CCCEE56E1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654DB5-777B-4C18-A24C-DCC0C0B406B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195263"/>
            <a:ext cx="2159000" cy="59959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95263"/>
            <a:ext cx="6326188" cy="59959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478D1D-5158-439B-88AC-948A050D3B7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195263"/>
            <a:ext cx="8394700" cy="533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76225" y="946150"/>
            <a:ext cx="4217988" cy="524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6613" y="946150"/>
            <a:ext cx="4219575" cy="52451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296A2-444F-4148-B37C-CE7D51CA243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752475"/>
            <a:ext cx="7772400" cy="533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76225" y="1597025"/>
            <a:ext cx="3810000" cy="45942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238625" y="1597025"/>
            <a:ext cx="3810000" cy="22209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238625" y="3970338"/>
            <a:ext cx="3810000" cy="22209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65863"/>
            <a:ext cx="20510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B555A-287E-40E3-949A-F12BB1F3488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10400" y="6265863"/>
            <a:ext cx="2051050" cy="457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D305A89C-C919-496E-B88A-969A0B8A52F9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5DC5F-04A0-42E0-8E3F-2E433C6ADF1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6225" y="946150"/>
            <a:ext cx="4217988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946150"/>
            <a:ext cx="4219575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EEE50D-B8A2-4EE6-90C0-B46248C33C8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16C24-C9D8-4D91-B11A-A7F5942142D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51422F-6A2F-498F-A1FB-1A33B5B750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D4CAA-6586-44C0-AE58-E3A06C88D56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57DA7B-A55B-4228-B516-60AABFCA33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019826-2B6B-4DE3-8635-493CD201F47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95263"/>
            <a:ext cx="83947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6225" y="946150"/>
            <a:ext cx="8589963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3" name="Text Box 19"/>
          <p:cNvSpPr txBox="1">
            <a:spLocks noChangeArrowheads="1"/>
          </p:cNvSpPr>
          <p:nvPr userDrawn="1"/>
        </p:nvSpPr>
        <p:spPr bwMode="auto">
          <a:xfrm>
            <a:off x="4903788" y="4256088"/>
            <a:ext cx="24098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>
                <a:solidFill>
                  <a:schemeClr val="bg1"/>
                </a:solidFill>
                <a:ea typeface="华文行楷" pitchFamily="2" charset="-122"/>
              </a:rPr>
              <a:t>计算机学院</a:t>
            </a:r>
          </a:p>
        </p:txBody>
      </p:sp>
      <p:sp>
        <p:nvSpPr>
          <p:cNvPr id="1044" name="Rectangle 20"/>
          <p:cNvSpPr>
            <a:spLocks noChangeArrowheads="1"/>
          </p:cNvSpPr>
          <p:nvPr userDrawn="1"/>
        </p:nvSpPr>
        <p:spPr bwMode="auto">
          <a:xfrm>
            <a:off x="8394700" y="6488113"/>
            <a:ext cx="5397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fld id="{96787A80-9A3F-4F73-A8F3-A27B72B219F1}" type="slidenum">
              <a:rPr lang="zh-CN" altLang="en-US" sz="1600">
                <a:solidFill>
                  <a:schemeClr val="bg1"/>
                </a:solidFill>
                <a:ea typeface="宋体" pitchFamily="2" charset="-122"/>
              </a:rPr>
              <a:pPr>
                <a:defRPr/>
              </a:pPr>
              <a:t>‹#›</a:t>
            </a:fld>
            <a:endParaRPr lang="en-US" altLang="zh-CN" sz="16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052" name="Line 28"/>
          <p:cNvSpPr>
            <a:spLocks noChangeShapeType="1"/>
          </p:cNvSpPr>
          <p:nvPr userDrawn="1"/>
        </p:nvSpPr>
        <p:spPr bwMode="auto">
          <a:xfrm>
            <a:off x="261938" y="796925"/>
            <a:ext cx="8710612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pic>
        <p:nvPicPr>
          <p:cNvPr id="33801" name="Picture 32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-17463" y="6229350"/>
            <a:ext cx="9144001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7" name="Text Box 33"/>
          <p:cNvSpPr txBox="1">
            <a:spLocks noChangeArrowheads="1"/>
          </p:cNvSpPr>
          <p:nvPr userDrawn="1"/>
        </p:nvSpPr>
        <p:spPr bwMode="auto">
          <a:xfrm>
            <a:off x="2670083" y="6331231"/>
            <a:ext cx="26781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3" dist="74053" dir="7257825">
              <a:schemeClr val="bg2">
                <a:alpha val="50000"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计算机学院</a:t>
            </a:r>
          </a:p>
        </p:txBody>
      </p:sp>
      <p:sp>
        <p:nvSpPr>
          <p:cNvPr id="12" name="Rectangle 20"/>
          <p:cNvSpPr>
            <a:spLocks noChangeArrowheads="1"/>
          </p:cNvSpPr>
          <p:nvPr userDrawn="1"/>
        </p:nvSpPr>
        <p:spPr bwMode="auto">
          <a:xfrm>
            <a:off x="8355013" y="6257925"/>
            <a:ext cx="788987" cy="460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fld id="{5E1EF8C5-5625-42AC-B7CC-43E13920DA78}" type="slidenum">
              <a:rPr lang="zh-CN" altLang="en-US" sz="2400"/>
              <a:pPr>
                <a:defRPr/>
              </a:pPr>
              <a:t>‹#›</a:t>
            </a:fld>
            <a:endParaRPr lang="en-US" altLang="zh-CN" sz="2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7" r:id="rId1"/>
    <p:sldLayoutId id="2147484438" r:id="rId2"/>
    <p:sldLayoutId id="2147484439" r:id="rId3"/>
    <p:sldLayoutId id="2147484440" r:id="rId4"/>
    <p:sldLayoutId id="2147484441" r:id="rId5"/>
    <p:sldLayoutId id="2147484442" r:id="rId6"/>
    <p:sldLayoutId id="2147484443" r:id="rId7"/>
    <p:sldLayoutId id="2147484444" r:id="rId8"/>
    <p:sldLayoutId id="2147484445" r:id="rId9"/>
    <p:sldLayoutId id="2147484446" r:id="rId10"/>
    <p:sldLayoutId id="2147484447" r:id="rId11"/>
    <p:sldLayoutId id="2147484448" r:id="rId12"/>
    <p:sldLayoutId id="2147484449" r:id="rId13"/>
  </p:sldLayoutIdLst>
  <p:transition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5000"/>
        </a:spcBef>
        <a:spcAft>
          <a:spcPct val="20000"/>
        </a:spcAft>
        <a:buClr>
          <a:srgbClr val="336699"/>
        </a:buClr>
        <a:buFont typeface="Wingdings" pitchFamily="2" charset="2"/>
        <a:buChar char="§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•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–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»"/>
        <a:defRPr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888" y="217488"/>
            <a:ext cx="8266112" cy="1876425"/>
          </a:xfrm>
        </p:spPr>
        <p:txBody>
          <a:bodyPr/>
          <a:lstStyle/>
          <a:p>
            <a:pPr eaLnBrk="1" hangingPunct="1">
              <a:lnSpc>
                <a:spcPct val="135000"/>
              </a:lnSpc>
            </a:pPr>
            <a:r>
              <a:rPr lang="zh-CN" altLang="en-US" sz="6000" b="0" dirty="0"/>
              <a:t>第一</a:t>
            </a:r>
            <a:r>
              <a:rPr lang="zh-CN" altLang="en-US" sz="6000" b="0" dirty="0" smtClean="0"/>
              <a:t>章命题逻辑</a:t>
            </a:r>
            <a:endParaRPr lang="zh-CN" altLang="en-US" sz="3600" dirty="0" smtClean="0"/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643063" y="3898900"/>
            <a:ext cx="6400800" cy="2303463"/>
          </a:xfrm>
          <a:noFill/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80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马殿富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80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北航计算机学院</a:t>
            </a:r>
            <a:endParaRPr lang="en-US" altLang="zh-CN" sz="280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80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dfma@buaa.edu.cn</a:t>
            </a:r>
            <a:endParaRPr lang="zh-CN" altLang="en-US" sz="280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80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20</a:t>
            </a:r>
            <a:r>
              <a:rPr lang="en-US" altLang="zh-CN" sz="280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12-9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81063" y="4405696"/>
            <a:ext cx="7162800" cy="1567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SzPct val="70000"/>
              <a:defRPr/>
            </a:pPr>
            <a:r>
              <a:rPr lang="zh-CN" altLang="en-US" b="1" dirty="0" smtClean="0">
                <a:solidFill>
                  <a:srgbClr val="3333CC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b="1" dirty="0" smtClean="0">
                <a:solidFill>
                  <a:srgbClr val="3333CC"/>
                </a:solidFill>
                <a:latin typeface="黑体" pitchFamily="49" charset="-122"/>
                <a:ea typeface="黑体" pitchFamily="49" charset="-122"/>
              </a:rPr>
              <a:t>7</a:t>
            </a:r>
            <a:r>
              <a:rPr lang="zh-CN" altLang="en-US" b="1" dirty="0" smtClean="0">
                <a:solidFill>
                  <a:srgbClr val="3333CC"/>
                </a:solidFill>
                <a:latin typeface="黑体" pitchFamily="49" charset="-122"/>
                <a:ea typeface="黑体" pitchFamily="49" charset="-122"/>
              </a:rPr>
              <a:t>节 逻辑推论</a:t>
            </a:r>
            <a:endParaRPr lang="en-US" altLang="zh-CN" b="1" dirty="0">
              <a:solidFill>
                <a:srgbClr val="3333CC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5" name="Picture 23" descr="201009141738210957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983179"/>
            <a:ext cx="9144000" cy="2185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29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307221" y="938052"/>
                <a:ext cx="8129588" cy="5129212"/>
              </a:xfrm>
            </p:spPr>
            <p:txBody>
              <a:bodyPr/>
              <a:lstStyle/>
              <a:p>
                <a:pPr marL="311150" indent="-311150" defTabSz="755650" eaLnBrk="1" hangingPunct="1">
                  <a:lnSpc>
                    <a:spcPct val="100000"/>
                  </a:lnSpc>
                </a:pPr>
                <a:r>
                  <a:rPr lang="zh-CN" altLang="en-US" sz="2800" dirty="0" smtClean="0">
                    <a:solidFill>
                      <a:schemeClr val="tx1"/>
                    </a:solidFill>
                  </a:rPr>
                  <a:t>定理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⒈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１４ 设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Γ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是公式的集合，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和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B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是公式，则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Γ∪{A}</a:t>
                </a:r>
                <a:r>
                  <a:rPr lang="en-US" altLang="zh-CN" sz="2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 </m:t>
                    </m:r>
                  </m:oMath>
                </a14:m>
                <a:r>
                  <a:rPr lang="en-US" altLang="zh-CN" sz="2800" dirty="0" smtClean="0">
                    <a:solidFill>
                      <a:schemeClr val="tx1"/>
                    </a:solidFill>
                  </a:rPr>
                  <a:t>B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当且仅当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Γ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en-US" altLang="zh-CN" sz="2800" dirty="0" smtClean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2800" b="0" dirty="0" smtClean="0">
                    <a:solidFill>
                      <a:schemeClr val="tx1"/>
                    </a:solidFill>
                    <a:latin typeface="Times New Roman" pitchFamily="18" charset="0"/>
                    <a:sym typeface="Symbol" pitchFamily="18" charset="2"/>
                  </a:rPr>
                  <a:t>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B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。</a:t>
                </a:r>
              </a:p>
              <a:p>
                <a:pPr marL="311150" indent="-311150" defTabSz="755650" eaLnBrk="1" hangingPunct="1">
                  <a:lnSpc>
                    <a:spcPct val="100000"/>
                  </a:lnSpc>
                </a:pPr>
                <a:r>
                  <a:rPr lang="zh-CN" altLang="en-US" sz="2800" dirty="0" smtClean="0">
                    <a:solidFill>
                      <a:schemeClr val="tx1"/>
                    </a:solidFill>
                  </a:rPr>
                  <a:t>证明 </a:t>
                </a:r>
              </a:p>
              <a:p>
                <a:pPr marL="674688" lvl="1" indent="-249238" defTabSz="755650" eaLnBrk="1" hangingPunct="1">
                  <a:lnSpc>
                    <a:spcPct val="100000"/>
                  </a:lnSpc>
                </a:pPr>
                <a:r>
                  <a:rPr lang="zh-CN" altLang="en-US" sz="2800" dirty="0" smtClean="0">
                    <a:solidFill>
                      <a:schemeClr val="tx1"/>
                    </a:solidFill>
                  </a:rPr>
                  <a:t>若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Γ∪{A}</a:t>
                </a:r>
                <a:r>
                  <a:rPr lang="en-US" altLang="zh-CN" sz="2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en-US" altLang="zh-CN" sz="2800" dirty="0" smtClean="0">
                    <a:solidFill>
                      <a:schemeClr val="tx1"/>
                    </a:solidFill>
                  </a:rPr>
                  <a:t>B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，则有真值赋值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v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使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Γ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中公式皆真且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v(A)=1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v(B)=1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。所以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v(A→B)=1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Γ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en-US" altLang="zh-CN" sz="2800" dirty="0" smtClean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2800" b="0" dirty="0" smtClean="0">
                    <a:solidFill>
                      <a:schemeClr val="tx1"/>
                    </a:solidFill>
                    <a:latin typeface="Times New Roman" pitchFamily="18" charset="0"/>
                    <a:sym typeface="Symbol" pitchFamily="18" charset="2"/>
                  </a:rPr>
                  <a:t>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B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。</a:t>
                </a:r>
              </a:p>
              <a:p>
                <a:pPr marL="674688" lvl="1" indent="-249238" defTabSz="755650" eaLnBrk="1" hangingPunct="1">
                  <a:lnSpc>
                    <a:spcPct val="100000"/>
                  </a:lnSpc>
                </a:pPr>
                <a:r>
                  <a:rPr lang="zh-CN" altLang="en-US" sz="2800" dirty="0" smtClean="0">
                    <a:solidFill>
                      <a:schemeClr val="tx1"/>
                    </a:solidFill>
                  </a:rPr>
                  <a:t>若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Γ</a:t>
                </a:r>
                <a:r>
                  <a:rPr lang="en-US" altLang="zh-CN" sz="2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 </m:t>
                    </m:r>
                  </m:oMath>
                </a14:m>
                <a:r>
                  <a:rPr lang="en-US" altLang="zh-CN" sz="2800" dirty="0" smtClean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2800" b="0" dirty="0" smtClean="0">
                    <a:solidFill>
                      <a:schemeClr val="tx1"/>
                    </a:solidFill>
                    <a:latin typeface="Times New Roman" pitchFamily="18" charset="0"/>
                    <a:sym typeface="Symbol" pitchFamily="18" charset="2"/>
                  </a:rPr>
                  <a:t>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B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，则有真值赋值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v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使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Γ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中公式皆真且</a:t>
                </a:r>
                <a:endParaRPr lang="en-US" altLang="zh-CN" sz="2800" dirty="0" smtClean="0">
                  <a:solidFill>
                    <a:schemeClr val="tx1"/>
                  </a:solidFill>
                </a:endParaRPr>
              </a:p>
              <a:p>
                <a:pPr marL="425450" lvl="1" indent="0" defTabSz="755650" eaLnBrk="1" hangingPunct="1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   v(A</a:t>
                </a:r>
                <a:r>
                  <a:rPr lang="zh-CN" altLang="en-US" sz="2800" dirty="0" smtClean="0">
                    <a:solidFill>
                      <a:schemeClr val="tx1"/>
                    </a:solidFill>
                    <a:sym typeface="Symbol" pitchFamily="18" charset="2"/>
                  </a:rPr>
                  <a:t>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B)=1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。</a:t>
                </a:r>
              </a:p>
              <a:p>
                <a:pPr marL="674688" lvl="1" indent="-249238" defTabSz="755650" eaLnBrk="1" hangingPunct="1">
                  <a:lnSpc>
                    <a:spcPct val="100000"/>
                  </a:lnSpc>
                </a:pPr>
                <a:r>
                  <a:rPr lang="zh-CN" altLang="en-US" sz="2800" dirty="0"/>
                  <a:t>若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v(A)=1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，则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v(B)=1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。所以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Γ∪{A}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en-US" altLang="zh-CN" sz="2800" dirty="0" smtClean="0">
                    <a:solidFill>
                      <a:schemeClr val="tx1"/>
                    </a:solidFill>
                  </a:rPr>
                  <a:t>B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。</a:t>
                </a:r>
              </a:p>
              <a:p>
                <a:pPr marL="311150" indent="-311150" defTabSz="755650" eaLnBrk="1" hangingPunct="1">
                  <a:lnSpc>
                    <a:spcPct val="100000"/>
                  </a:lnSpc>
                </a:pPr>
                <a:r>
                  <a:rPr lang="zh-CN" altLang="en-US" sz="2800" dirty="0" smtClean="0">
                    <a:solidFill>
                      <a:schemeClr val="tx1"/>
                    </a:solidFill>
                  </a:rPr>
                  <a:t>证毕</a:t>
                </a:r>
              </a:p>
            </p:txBody>
          </p:sp>
        </mc:Choice>
        <mc:Fallback xmlns="">
          <p:sp>
            <p:nvSpPr>
              <p:cNvPr id="3072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307221" y="938052"/>
                <a:ext cx="8129588" cy="5129212"/>
              </a:xfrm>
              <a:blipFill rotWithShape="0">
                <a:blip r:embed="rId3"/>
                <a:stretch>
                  <a:fillRect l="-1274" t="-1308" r="-58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0724" name="Object 25"/>
          <p:cNvGraphicFramePr>
            <a:graphicFrameLocks noChangeAspect="1"/>
          </p:cNvGraphicFramePr>
          <p:nvPr/>
        </p:nvGraphicFramePr>
        <p:xfrm>
          <a:off x="4686300" y="2798763"/>
          <a:ext cx="3079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8" name="公式" r:id="rId4" imgW="164957" imgH="203024" progId="Equation.3">
                  <p:embed/>
                </p:oleObj>
              </mc:Choice>
              <mc:Fallback>
                <p:oleObj name="公式" r:id="rId4" imgW="164957" imgH="203024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6300" y="2798763"/>
                        <a:ext cx="307975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604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76225" y="996950"/>
                <a:ext cx="8153400" cy="5194300"/>
              </a:xfrm>
            </p:spPr>
            <p:txBody>
              <a:bodyPr/>
              <a:lstStyle/>
              <a:p>
                <a:pPr marL="311150" indent="-311150" defTabSz="755650" eaLnBrk="1" hangingPunct="1">
                  <a:lnSpc>
                    <a:spcPct val="150000"/>
                  </a:lnSpc>
                </a:pP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11.17 </a:t>
                </a:r>
                <a:r>
                  <a:rPr lang="en-US" altLang="zh-CN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p→q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⊭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p→q</a:t>
                </a:r>
                <a:r>
                  <a:rPr lang="en-US" altLang="zh-CN" sz="2800" b="0" dirty="0" err="1" smtClean="0">
                    <a:latin typeface="Times New Roman" pitchFamily="18" charset="0"/>
                    <a:cs typeface="Times New Roman" panose="02020603050405020304" pitchFamily="18" charset="0"/>
                  </a:rPr>
                  <a:t>⊕</a:t>
                </a:r>
                <a:r>
                  <a:rPr lang="en-US" altLang="zh-CN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</a:p>
              <a:p>
                <a:pPr marL="0" indent="0" defTabSz="755650" eaLnBrk="1" hangingPunct="1">
                  <a:lnSpc>
                    <a:spcPct val="150000"/>
                  </a:lnSpc>
                  <a:buNone/>
                </a:pP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证明：</a:t>
                </a:r>
              </a:p>
              <a:p>
                <a:pPr marL="425450" lvl="1" indent="0" defTabSz="755650" eaLnBrk="1" hangingPunct="1">
                  <a:lnSpc>
                    <a:spcPct val="150000"/>
                  </a:lnSpc>
                  <a:buNone/>
                </a:pP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需要找出一个真值赋值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使</a:t>
                </a:r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25450" lvl="1" indent="0" defTabSz="755650" eaLnBrk="1" hangingPunct="1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v(</a:t>
                </a:r>
                <a:r>
                  <a:rPr lang="en-US" altLang="zh-CN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p→q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)=1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且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v(</a:t>
                </a:r>
                <a:r>
                  <a:rPr lang="en-US" altLang="zh-CN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p→q</a:t>
                </a:r>
                <a:r>
                  <a:rPr lang="en-US" altLang="zh-CN" sz="2800" b="0" dirty="0" err="1" smtClean="0">
                    <a:latin typeface="Times New Roman" pitchFamily="18" charset="0"/>
                    <a:cs typeface="Times New Roman" panose="02020603050405020304" pitchFamily="18" charset="0"/>
                  </a:rPr>
                  <a:t>⊕</a:t>
                </a:r>
                <a:r>
                  <a:rPr lang="en-US" altLang="zh-CN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)=0</a:t>
                </a:r>
                <a:endParaRPr lang="zh-CN" alt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25450" lvl="1" indent="0" defTabSz="755650" eaLnBrk="1" hangingPunct="1">
                  <a:lnSpc>
                    <a:spcPct val="150000"/>
                  </a:lnSpc>
                  <a:buNone/>
                </a:pP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v(p)=v(q)=1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v(</a:t>
                </a:r>
                <a:r>
                  <a:rPr lang="en-US" altLang="zh-CN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sz="2800" b="0" dirty="0" err="1" smtClean="0">
                    <a:latin typeface="Times New Roman" pitchFamily="18" charset="0"/>
                    <a:cs typeface="Times New Roman" panose="02020603050405020304" pitchFamily="18" charset="0"/>
                  </a:rPr>
                  <a:t>⊕</a:t>
                </a:r>
                <a:r>
                  <a:rPr lang="en-US" altLang="zh-CN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)=0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。因此，只要取真值赋值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v=(p/1,q/1,r/1)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就能满足上述要求。</a:t>
                </a:r>
              </a:p>
            </p:txBody>
          </p:sp>
        </mc:Choice>
        <mc:Fallback xmlns="">
          <p:sp>
            <p:nvSpPr>
              <p:cNvPr id="2560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76225" y="996950"/>
                <a:ext cx="8153400" cy="5194300"/>
              </a:xfrm>
              <a:blipFill rotWithShape="0">
                <a:blip r:embed="rId2"/>
                <a:stretch>
                  <a:fillRect l="-12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707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11150" indent="-311150" defTabSz="755650" eaLnBrk="1" hangingPunct="1">
                  <a:lnSpc>
                    <a:spcPct val="100000"/>
                  </a:lnSpc>
                </a:pPr>
                <a:r>
                  <a:rPr lang="zh-CN" alt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定理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⒈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１４ 设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是公式的集合，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是公式，则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Γ∪{A}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当且仅当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800" b="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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</a:p>
              <a:p>
                <a:pPr marL="0" indent="0" defTabSz="755650" eaLnBrk="1" hangingPunct="1">
                  <a:lnSpc>
                    <a:spcPct val="100000"/>
                  </a:lnSpc>
                  <a:buNone/>
                </a:pPr>
                <a:r>
                  <a:rPr lang="zh-CN" alt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证明 ：</a:t>
                </a:r>
              </a:p>
              <a:p>
                <a:pPr marL="425450" lvl="1" indent="0" defTabSz="755650" eaLnBrk="1" hangingPunct="1">
                  <a:lnSpc>
                    <a:spcPct val="100000"/>
                  </a:lnSpc>
                  <a:buNone/>
                </a:pPr>
                <a:r>
                  <a:rPr lang="zh-CN" alt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往证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Γ∪{A}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⊭</m:t>
                    </m:r>
                  </m:oMath>
                </a14:m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当且仅当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⊭</m:t>
                    </m:r>
                  </m:oMath>
                </a14:m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800" b="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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</a:p>
              <a:p>
                <a:pPr marL="674688" lvl="1" indent="-249238" defTabSz="755650" eaLnBrk="1" hangingPunct="1">
                  <a:lnSpc>
                    <a:spcPct val="100000"/>
                  </a:lnSpc>
                </a:pPr>
                <a:r>
                  <a:rPr lang="zh-CN" alt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Γ∪{A}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⊭</m:t>
                    </m:r>
                  </m:oMath>
                </a14:m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，则有真值赋值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使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中公式皆真且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v(A)=1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，而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v(B)=0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v(A→B)=0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⊭</m:t>
                    </m:r>
                  </m:oMath>
                </a14:m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800" b="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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</a:p>
              <a:p>
                <a:pPr marL="674688" lvl="1" indent="-249238" defTabSz="755650" eaLnBrk="1" hangingPunct="1">
                  <a:lnSpc>
                    <a:spcPct val="100000"/>
                  </a:lnSpc>
                </a:pPr>
                <a:r>
                  <a:rPr lang="zh-CN" alt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⊭</m:t>
                    </m:r>
                  </m:oMath>
                </a14:m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800" b="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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，则有真值赋值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使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中公式皆真且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v(A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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B)=0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v(A)=1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且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v(B)=0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。所以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Γ∪{A}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⊭</m:t>
                    </m:r>
                  </m:oMath>
                </a14:m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</a:p>
              <a:p>
                <a:pPr marL="0" indent="0" defTabSz="755650" eaLnBrk="1" hangingPunct="1">
                  <a:lnSpc>
                    <a:spcPct val="100000"/>
                  </a:lnSpc>
                  <a:buNone/>
                </a:pPr>
                <a:r>
                  <a:rPr lang="zh-CN" alt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证毕</a:t>
                </a:r>
              </a:p>
            </p:txBody>
          </p:sp>
        </mc:Choice>
        <mc:Fallback xmlns="">
          <p:sp>
            <p:nvSpPr>
              <p:cNvPr id="297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1207" t="-1394" r="-5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708" name="Rectangle 6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6224" y="1062038"/>
            <a:ext cx="8543925" cy="5129212"/>
          </a:xfrm>
        </p:spPr>
        <p:txBody>
          <a:bodyPr/>
          <a:lstStyle/>
          <a:p>
            <a:pPr marL="311150" indent="-311150" defTabSz="755650" eaLnBrk="1" hangingPunct="1">
              <a:lnSpc>
                <a:spcPct val="100000"/>
              </a:lnSpc>
            </a:pPr>
            <a:r>
              <a:rPr lang="zh-CN" altLang="en-US" sz="2800" dirty="0" smtClean="0"/>
              <a:t>定理</a:t>
            </a:r>
            <a:r>
              <a:rPr lang="en-US" altLang="zh-CN" sz="2800" dirty="0" smtClean="0"/>
              <a:t>⒈</a:t>
            </a:r>
            <a:r>
              <a:rPr lang="zh-CN" altLang="en-US" sz="2800" dirty="0" smtClean="0"/>
              <a:t>１５ 设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是正整数。公式集</a:t>
            </a:r>
            <a:r>
              <a:rPr lang="en-US" altLang="zh-CN" sz="2800" dirty="0" smtClean="0"/>
              <a:t>{A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,</a:t>
            </a:r>
            <a:r>
              <a:rPr lang="en-US" altLang="zh-CN" sz="2800" dirty="0" smtClean="0">
                <a:latin typeface="Arial" pitchFamily="34" charset="0"/>
              </a:rPr>
              <a:t>……</a:t>
            </a:r>
            <a:r>
              <a:rPr lang="en-US" altLang="zh-CN" sz="2800" dirty="0" smtClean="0"/>
              <a:t>,A</a:t>
            </a:r>
            <a:r>
              <a:rPr lang="en-US" altLang="zh-CN" sz="2800" baseline="-25000" dirty="0" smtClean="0"/>
              <a:t>n</a:t>
            </a:r>
            <a:r>
              <a:rPr lang="en-US" altLang="zh-CN" sz="2800" dirty="0" smtClean="0"/>
              <a:t>}</a:t>
            </a:r>
            <a:r>
              <a:rPr lang="zh-CN" altLang="en-US" sz="2800" dirty="0" smtClean="0"/>
              <a:t>是可满足的当且仅当</a:t>
            </a:r>
            <a:r>
              <a:rPr lang="en-US" altLang="zh-CN" sz="2800" dirty="0" smtClean="0"/>
              <a:t>A</a:t>
            </a:r>
            <a:r>
              <a:rPr lang="en-US" altLang="zh-CN" sz="2800" baseline="-25000" dirty="0" smtClean="0"/>
              <a:t>1</a:t>
            </a:r>
            <a:r>
              <a:rPr lang="en-US" altLang="zh-CN" sz="2800" b="0" dirty="0" smtClean="0">
                <a:latin typeface="Times New Roman" pitchFamily="18" charset="0"/>
                <a:ea typeface="宋体" pitchFamily="2" charset="-122"/>
              </a:rPr>
              <a:t>∧</a:t>
            </a:r>
            <a:r>
              <a:rPr lang="en-US" altLang="zh-CN" sz="2800" b="0" dirty="0" smtClean="0">
                <a:latin typeface="Arial" pitchFamily="34" charset="0"/>
                <a:ea typeface="宋体" pitchFamily="2" charset="-122"/>
              </a:rPr>
              <a:t>……</a:t>
            </a:r>
            <a:r>
              <a:rPr lang="en-US" altLang="zh-CN" sz="2800" b="0" dirty="0" smtClean="0">
                <a:latin typeface="Times New Roman" pitchFamily="18" charset="0"/>
                <a:ea typeface="宋体" pitchFamily="2" charset="-122"/>
              </a:rPr>
              <a:t>∧</a:t>
            </a:r>
            <a:r>
              <a:rPr lang="en-US" altLang="zh-CN" sz="2800" dirty="0" smtClean="0"/>
              <a:t>A</a:t>
            </a:r>
            <a:r>
              <a:rPr lang="en-US" altLang="zh-CN" sz="2800" baseline="-25000" dirty="0" smtClean="0"/>
              <a:t>n</a:t>
            </a:r>
            <a:r>
              <a:rPr lang="zh-CN" altLang="en-US" sz="2800" dirty="0" smtClean="0"/>
              <a:t>是可满足式。</a:t>
            </a:r>
          </a:p>
          <a:p>
            <a:pPr marL="311150" indent="-311150" defTabSz="755650" eaLnBrk="1" hangingPunct="1">
              <a:lnSpc>
                <a:spcPct val="100000"/>
              </a:lnSpc>
            </a:pPr>
            <a:r>
              <a:rPr lang="zh-CN" altLang="en-US" sz="2800" dirty="0" smtClean="0"/>
              <a:t>证明：</a:t>
            </a:r>
            <a:endParaRPr lang="en-US" altLang="zh-CN" sz="2800" dirty="0" smtClean="0"/>
          </a:p>
          <a:p>
            <a:pPr marL="0" indent="0" defTabSz="755650" eaLnBrk="1" hangingPunct="1">
              <a:lnSpc>
                <a:spcPct val="1000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</a:t>
            </a:r>
            <a:r>
              <a:rPr lang="zh-CN" altLang="en-US" sz="2800" dirty="0" smtClean="0"/>
              <a:t>存在真值赋值</a:t>
            </a:r>
            <a:r>
              <a:rPr lang="en-US" altLang="zh-CN" sz="2800" dirty="0" smtClean="0"/>
              <a:t>v</a:t>
            </a:r>
            <a:r>
              <a:rPr lang="zh-CN" altLang="en-US" sz="2800" dirty="0" smtClean="0"/>
              <a:t>，使得</a:t>
            </a:r>
            <a:endParaRPr lang="en-US" altLang="zh-CN" sz="2800" dirty="0" smtClean="0"/>
          </a:p>
          <a:p>
            <a:pPr marL="0" indent="0" defTabSz="755650" eaLnBrk="1" hangingPunct="1">
              <a:lnSpc>
                <a:spcPct val="1000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          v(A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/>
              <a:t>)=</a:t>
            </a:r>
            <a:r>
              <a:rPr lang="en-US" altLang="zh-CN" sz="2800" dirty="0">
                <a:latin typeface="Arial" pitchFamily="34" charset="0"/>
              </a:rPr>
              <a:t>…</a:t>
            </a:r>
            <a:r>
              <a:rPr lang="en-US" altLang="zh-CN" sz="2800" dirty="0"/>
              <a:t>= v(A</a:t>
            </a:r>
            <a:r>
              <a:rPr lang="en-US" altLang="zh-CN" sz="2800" baseline="-25000" dirty="0"/>
              <a:t>n</a:t>
            </a:r>
            <a:r>
              <a:rPr lang="en-US" altLang="zh-CN" sz="2800" dirty="0"/>
              <a:t>)=</a:t>
            </a:r>
            <a:r>
              <a:rPr lang="en-US" altLang="zh-CN" sz="2800" dirty="0" smtClean="0"/>
              <a:t>1</a:t>
            </a:r>
          </a:p>
          <a:p>
            <a:pPr marL="0" indent="0" defTabSz="755650" eaLnBrk="1" hangingPunct="1">
              <a:lnSpc>
                <a:spcPct val="1000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</a:t>
            </a:r>
            <a:r>
              <a:rPr lang="zh-CN" altLang="en-US" sz="2800" dirty="0" smtClean="0"/>
              <a:t>因为</a:t>
            </a:r>
            <a:r>
              <a:rPr lang="en-US" altLang="zh-CN" sz="2800" dirty="0"/>
              <a:t>v(A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)=</a:t>
            </a:r>
            <a:r>
              <a:rPr lang="en-US" altLang="zh-CN" sz="2800" dirty="0">
                <a:latin typeface="Arial" pitchFamily="34" charset="0"/>
              </a:rPr>
              <a:t>…</a:t>
            </a:r>
            <a:r>
              <a:rPr lang="en-US" altLang="zh-CN" sz="2800" dirty="0"/>
              <a:t>= v(A</a:t>
            </a:r>
            <a:r>
              <a:rPr lang="en-US" altLang="zh-CN" sz="2800" baseline="-25000" dirty="0"/>
              <a:t>n</a:t>
            </a:r>
            <a:r>
              <a:rPr lang="en-US" altLang="zh-CN" sz="2800" dirty="0" smtClean="0"/>
              <a:t>) =</a:t>
            </a:r>
            <a:r>
              <a:rPr lang="en-US" altLang="zh-CN" sz="2800" dirty="0"/>
              <a:t>v(A</a:t>
            </a:r>
            <a:r>
              <a:rPr lang="en-US" altLang="zh-CN" sz="2800" baseline="-25000" dirty="0"/>
              <a:t>1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</a:rPr>
              <a:t>∧</a:t>
            </a:r>
            <a:r>
              <a:rPr lang="en-US" altLang="zh-CN" sz="2800" b="0" dirty="0">
                <a:latin typeface="Arial" pitchFamily="34" charset="0"/>
                <a:ea typeface="宋体" pitchFamily="2" charset="-122"/>
              </a:rPr>
              <a:t>……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</a:rPr>
              <a:t>∧</a:t>
            </a:r>
            <a:r>
              <a:rPr lang="en-US" altLang="zh-CN" sz="2800" dirty="0"/>
              <a:t>A</a:t>
            </a:r>
            <a:r>
              <a:rPr lang="en-US" altLang="zh-CN" sz="2800" baseline="-25000" dirty="0"/>
              <a:t>n</a:t>
            </a:r>
            <a:r>
              <a:rPr lang="en-US" altLang="zh-CN" sz="2800" dirty="0"/>
              <a:t>)</a:t>
            </a:r>
            <a:r>
              <a:rPr lang="en-US" altLang="zh-CN" sz="2800" dirty="0" smtClean="0"/>
              <a:t> </a:t>
            </a:r>
            <a:endParaRPr lang="zh-CN" altLang="en-US" sz="2800" dirty="0" smtClean="0"/>
          </a:p>
          <a:p>
            <a:pPr marL="400050" lvl="1" indent="0" defTabSz="755650" eaLnBrk="1" hangingPunct="1">
              <a:lnSpc>
                <a:spcPct val="100000"/>
              </a:lnSpc>
              <a:buNone/>
            </a:pPr>
            <a:r>
              <a:rPr lang="zh-CN" altLang="en-US" sz="2800" dirty="0" smtClean="0"/>
              <a:t>则</a:t>
            </a:r>
            <a:r>
              <a:rPr lang="en-US" altLang="zh-CN" sz="2800" dirty="0" smtClean="0"/>
              <a:t>v(A</a:t>
            </a:r>
            <a:r>
              <a:rPr lang="en-US" altLang="zh-CN" sz="2800" baseline="-25000" dirty="0" smtClean="0"/>
              <a:t>1</a:t>
            </a:r>
            <a:r>
              <a:rPr lang="en-US" altLang="zh-CN" sz="2800" b="0" dirty="0" smtClean="0">
                <a:latin typeface="Times New Roman" pitchFamily="18" charset="0"/>
                <a:ea typeface="宋体" pitchFamily="2" charset="-122"/>
              </a:rPr>
              <a:t>∧</a:t>
            </a:r>
            <a:r>
              <a:rPr lang="en-US" altLang="zh-CN" sz="2800" b="0" dirty="0" smtClean="0">
                <a:latin typeface="Arial" pitchFamily="34" charset="0"/>
                <a:ea typeface="宋体" pitchFamily="2" charset="-122"/>
              </a:rPr>
              <a:t>……</a:t>
            </a:r>
            <a:r>
              <a:rPr lang="en-US" altLang="zh-CN" sz="2800" b="0" dirty="0" smtClean="0">
                <a:latin typeface="Times New Roman" pitchFamily="18" charset="0"/>
                <a:ea typeface="宋体" pitchFamily="2" charset="-122"/>
              </a:rPr>
              <a:t>∧</a:t>
            </a:r>
            <a:r>
              <a:rPr lang="en-US" altLang="zh-CN" sz="2800" dirty="0" smtClean="0"/>
              <a:t>A</a:t>
            </a:r>
            <a:r>
              <a:rPr lang="en-US" altLang="zh-CN" sz="2800" baseline="-25000" dirty="0" smtClean="0"/>
              <a:t>n</a:t>
            </a:r>
            <a:r>
              <a:rPr lang="en-US" altLang="zh-CN" sz="2800" dirty="0" smtClean="0"/>
              <a:t>)=1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6225" y="1063625"/>
            <a:ext cx="8294688" cy="5127625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定理</a:t>
            </a:r>
            <a:r>
              <a:rPr lang="en-US" altLang="zh-CN" sz="2800" dirty="0" smtClean="0"/>
              <a:t>⒈</a:t>
            </a:r>
            <a:r>
              <a:rPr lang="zh-CN" altLang="en-US" sz="2800" dirty="0" smtClean="0"/>
              <a:t>１６ 设</a:t>
            </a:r>
            <a:r>
              <a:rPr lang="en-US" altLang="zh-CN" sz="2800" dirty="0" smtClean="0"/>
              <a:t>Γ</a:t>
            </a:r>
            <a:r>
              <a:rPr lang="zh-CN" altLang="en-US" sz="2800" dirty="0" smtClean="0"/>
              <a:t>是公式集合。</a:t>
            </a:r>
            <a:r>
              <a:rPr lang="en-US" altLang="zh-CN" sz="2800" dirty="0" smtClean="0"/>
              <a:t>Γ</a:t>
            </a:r>
            <a:r>
              <a:rPr lang="zh-CN" altLang="en-US" sz="2800" dirty="0" smtClean="0"/>
              <a:t>是不可满足的当且仅当每个公式都是</a:t>
            </a:r>
            <a:r>
              <a:rPr lang="en-US" altLang="zh-CN" sz="2800" dirty="0" smtClean="0"/>
              <a:t>Γ</a:t>
            </a:r>
            <a:r>
              <a:rPr lang="zh-CN" altLang="en-US" sz="2800" dirty="0" smtClean="0"/>
              <a:t>的逻辑推论。</a:t>
            </a:r>
          </a:p>
          <a:p>
            <a:pPr eaLnBrk="1" hangingPunct="1"/>
            <a:r>
              <a:rPr lang="zh-CN" altLang="en-US" sz="2800" dirty="0" smtClean="0"/>
              <a:t>证明 </a:t>
            </a:r>
          </a:p>
          <a:p>
            <a:pPr lvl="1" eaLnBrk="1" hangingPunct="1"/>
            <a:r>
              <a:rPr lang="zh-CN" altLang="en-US" sz="2600" dirty="0" smtClean="0"/>
              <a:t>充分性：设</a:t>
            </a:r>
            <a:r>
              <a:rPr lang="en-US" altLang="zh-CN" sz="2600" dirty="0" smtClean="0"/>
              <a:t>Γ</a:t>
            </a:r>
            <a:r>
              <a:rPr lang="zh-CN" altLang="en-US" sz="2600" dirty="0" smtClean="0"/>
              <a:t>是不可满足的，</a:t>
            </a:r>
            <a:r>
              <a:rPr lang="en-US" altLang="zh-CN" sz="2600" dirty="0" smtClean="0"/>
              <a:t>A</a:t>
            </a:r>
            <a:r>
              <a:rPr lang="zh-CN" altLang="en-US" sz="2600" dirty="0" smtClean="0"/>
              <a:t>为任意公式，则显然每个满足</a:t>
            </a:r>
            <a:r>
              <a:rPr lang="en-US" altLang="zh-CN" sz="2600" dirty="0" smtClean="0"/>
              <a:t>Γ</a:t>
            </a:r>
            <a:r>
              <a:rPr lang="zh-CN" altLang="en-US" sz="2600" dirty="0" smtClean="0"/>
              <a:t>的真值赋值使</a:t>
            </a:r>
            <a:r>
              <a:rPr lang="en-US" altLang="zh-CN" sz="2600" dirty="0" smtClean="0"/>
              <a:t>A</a:t>
            </a:r>
            <a:r>
              <a:rPr lang="zh-CN" altLang="en-US" sz="2600" dirty="0" smtClean="0"/>
              <a:t>为真，因为满足</a:t>
            </a:r>
            <a:r>
              <a:rPr lang="en-US" altLang="zh-CN" sz="2600" dirty="0" smtClean="0"/>
              <a:t>Γ</a:t>
            </a:r>
            <a:r>
              <a:rPr lang="zh-CN" altLang="en-US" sz="2600" dirty="0" smtClean="0"/>
              <a:t>的真值赋值根本不存在。故</a:t>
            </a:r>
            <a:r>
              <a:rPr lang="en-US" altLang="zh-CN" sz="2600" dirty="0" smtClean="0"/>
              <a:t>Γ   A</a:t>
            </a:r>
            <a:r>
              <a:rPr lang="zh-CN" altLang="en-US" sz="2600" dirty="0" smtClean="0"/>
              <a:t>。</a:t>
            </a:r>
          </a:p>
          <a:p>
            <a:pPr lvl="1" eaLnBrk="1" hangingPunct="1"/>
            <a:r>
              <a:rPr lang="zh-CN" altLang="en-US" sz="2600" dirty="0" smtClean="0"/>
              <a:t>必要性：设每个公式都是</a:t>
            </a:r>
            <a:r>
              <a:rPr lang="en-US" altLang="zh-CN" sz="2600" dirty="0" smtClean="0"/>
              <a:t>Γ</a:t>
            </a:r>
            <a:r>
              <a:rPr lang="zh-CN" altLang="en-US" sz="2600" dirty="0" smtClean="0"/>
              <a:t>的逻辑推论，则</a:t>
            </a:r>
            <a:r>
              <a:rPr lang="en-US" altLang="zh-CN" sz="2600" dirty="0" smtClean="0"/>
              <a:t>Γ    0</a:t>
            </a:r>
            <a:r>
              <a:rPr lang="zh-CN" altLang="en-US" sz="2600" dirty="0" smtClean="0"/>
              <a:t>。若有真值赋值</a:t>
            </a:r>
            <a:r>
              <a:rPr lang="en-US" altLang="zh-CN" sz="2600" dirty="0" smtClean="0"/>
              <a:t>v</a:t>
            </a:r>
            <a:r>
              <a:rPr lang="zh-CN" altLang="en-US" sz="2600" dirty="0" smtClean="0"/>
              <a:t>满足</a:t>
            </a:r>
            <a:r>
              <a:rPr lang="en-US" altLang="zh-CN" sz="2600" dirty="0" smtClean="0"/>
              <a:t>Γ</a:t>
            </a:r>
            <a:r>
              <a:rPr lang="zh-CN" altLang="en-US" sz="2600" dirty="0" smtClean="0"/>
              <a:t>，则</a:t>
            </a:r>
            <a:r>
              <a:rPr lang="en-US" altLang="zh-CN" sz="2600" dirty="0" smtClean="0"/>
              <a:t>v(0)=1</a:t>
            </a:r>
            <a:r>
              <a:rPr lang="zh-CN" altLang="en-US" sz="2600" dirty="0" smtClean="0"/>
              <a:t>，这是不可能的。所以，</a:t>
            </a:r>
            <a:r>
              <a:rPr lang="en-US" altLang="zh-CN" sz="2600" dirty="0" smtClean="0"/>
              <a:t>Γ</a:t>
            </a:r>
            <a:r>
              <a:rPr lang="zh-CN" altLang="en-US" sz="2600" dirty="0" smtClean="0"/>
              <a:t>不可满足。</a:t>
            </a:r>
          </a:p>
          <a:p>
            <a:pPr eaLnBrk="1" hangingPunct="1"/>
            <a:r>
              <a:rPr lang="zh-CN" altLang="en-US" sz="2800" dirty="0" smtClean="0"/>
              <a:t>证毕</a:t>
            </a:r>
            <a:endParaRPr lang="zh-CN" altLang="en-US" sz="3000" dirty="0" smtClean="0"/>
          </a:p>
        </p:txBody>
      </p:sp>
      <p:graphicFrame>
        <p:nvGraphicFramePr>
          <p:cNvPr id="31746" name="Object 4"/>
          <p:cNvGraphicFramePr>
            <a:graphicFrameLocks noChangeAspect="1"/>
          </p:cNvGraphicFramePr>
          <p:nvPr/>
        </p:nvGraphicFramePr>
        <p:xfrm>
          <a:off x="7512050" y="3805238"/>
          <a:ext cx="28257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8" name="公式" r:id="rId3" imgW="164957" imgH="203024" progId="Equation.3">
                  <p:embed/>
                </p:oleObj>
              </mc:Choice>
              <mc:Fallback>
                <p:oleObj name="公式" r:id="rId3" imgW="164957" imgH="20302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2050" y="3805238"/>
                        <a:ext cx="282575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5"/>
          <p:cNvGraphicFramePr>
            <a:graphicFrameLocks noChangeAspect="1"/>
          </p:cNvGraphicFramePr>
          <p:nvPr/>
        </p:nvGraphicFramePr>
        <p:xfrm>
          <a:off x="4267200" y="3302000"/>
          <a:ext cx="28257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9" name="公式" r:id="rId5" imgW="164957" imgH="203024" progId="Equation.3">
                  <p:embed/>
                </p:oleObj>
              </mc:Choice>
              <mc:Fallback>
                <p:oleObj name="公式" r:id="rId5" imgW="164957" imgH="20302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302000"/>
                        <a:ext cx="282575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02" name="Picture 5" descr="1"/>
          <p:cNvPicPr>
            <a:picLocks noChangeAspect="1" noChangeArrowheads="1"/>
          </p:cNvPicPr>
          <p:nvPr/>
        </p:nvPicPr>
        <p:blipFill>
          <a:blip r:embed="rId2" cstate="print">
            <a:lum bright="36000" contrast="-60000"/>
          </a:blip>
          <a:srcRect t="9599" b="548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03" name="WordArt 4"/>
          <p:cNvSpPr>
            <a:spLocks noChangeArrowheads="1" noChangeShapeType="1" noTextEdit="1"/>
          </p:cNvSpPr>
          <p:nvPr/>
        </p:nvSpPr>
        <p:spPr bwMode="auto">
          <a:xfrm>
            <a:off x="3540125" y="4511675"/>
            <a:ext cx="5073650" cy="1965325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61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r>
              <a:rPr lang="zh-CN" altLang="en-US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/>
                <a:ea typeface="宋体"/>
              </a:rPr>
              <a:t>谢谢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55650" eaLnBrk="1" hangingPunct="1"/>
            <a:r>
              <a:rPr lang="zh-CN" altLang="en-US" dirty="0"/>
              <a:t>可</a:t>
            </a:r>
            <a:r>
              <a:rPr lang="zh-CN" altLang="en-US" dirty="0" smtClean="0"/>
              <a:t>满足定义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51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58774" y="968374"/>
                <a:ext cx="8599245" cy="5122459"/>
              </a:xfrm>
            </p:spPr>
            <p:txBody>
              <a:bodyPr/>
              <a:lstStyle/>
              <a:p>
                <a:pPr marL="311150" indent="-311150" defTabSz="755650" eaLnBrk="1" hangingPunct="1">
                  <a:lnSpc>
                    <a:spcPct val="100000"/>
                  </a:lnSpc>
                </a:pPr>
                <a:r>
                  <a:rPr lang="zh-CN" altLang="en-US" sz="2800" dirty="0" smtClean="0">
                    <a:solidFill>
                      <a:srgbClr val="C00000"/>
                    </a:solidFill>
                  </a:rPr>
                  <a:t>定义</a:t>
                </a:r>
                <a:r>
                  <a:rPr lang="en-US" altLang="zh-CN" sz="2800" dirty="0" smtClean="0">
                    <a:solidFill>
                      <a:srgbClr val="C00000"/>
                    </a:solidFill>
                  </a:rPr>
                  <a:t>⒈</a:t>
                </a:r>
                <a:r>
                  <a:rPr lang="zh-CN" altLang="en-US" sz="2800" dirty="0" smtClean="0">
                    <a:solidFill>
                      <a:srgbClr val="C00000"/>
                    </a:solidFill>
                  </a:rPr>
                  <a:t>２０ </a:t>
                </a:r>
                <a:r>
                  <a:rPr lang="zh-CN" altLang="en-US" sz="2800" dirty="0" smtClean="0"/>
                  <a:t>若真值赋值</a:t>
                </a:r>
                <a:r>
                  <a:rPr lang="en-US" altLang="zh-CN" sz="2800" dirty="0" smtClean="0"/>
                  <a:t>v</a:t>
                </a:r>
                <a:r>
                  <a:rPr lang="zh-CN" altLang="en-US" sz="2800" dirty="0" smtClean="0"/>
                  <a:t>满足公式集合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0" dirty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zh-CN" altLang="en-US" sz="2800" dirty="0" smtClean="0"/>
                  <a:t>中的每个公式，则称</a:t>
                </a:r>
                <a:r>
                  <a:rPr lang="en-US" altLang="zh-CN" sz="2800" dirty="0" smtClean="0"/>
                  <a:t>v</a:t>
                </a:r>
                <a:r>
                  <a:rPr lang="zh-CN" altLang="en-US" sz="2800" dirty="0" smtClean="0"/>
                  <a:t>满足</a:t>
                </a:r>
                <a:r>
                  <a:rPr lang="en-US" altLang="zh-CN" sz="2800" dirty="0" smtClean="0"/>
                  <a:t>Γ</a:t>
                </a:r>
                <a:r>
                  <a:rPr lang="zh-CN" altLang="en-US" sz="2800" dirty="0" smtClean="0"/>
                  <a:t>。若有真值赋值满足</a:t>
                </a:r>
                <a:r>
                  <a:rPr lang="en-US" altLang="zh-CN" sz="2800" dirty="0" smtClean="0"/>
                  <a:t>Γ</a:t>
                </a:r>
                <a:r>
                  <a:rPr lang="zh-CN" altLang="en-US" sz="2800" dirty="0" smtClean="0"/>
                  <a:t>，则称</a:t>
                </a:r>
                <a:r>
                  <a:rPr lang="en-US" altLang="zh-CN" sz="2800" dirty="0" smtClean="0">
                    <a:solidFill>
                      <a:schemeClr val="accent2"/>
                    </a:solidFill>
                  </a:rPr>
                  <a:t>Γ</a:t>
                </a:r>
                <a:r>
                  <a:rPr lang="zh-CN" altLang="en-US" sz="2800" dirty="0" smtClean="0">
                    <a:solidFill>
                      <a:schemeClr val="accent2"/>
                    </a:solidFill>
                  </a:rPr>
                  <a:t>是可满足的</a:t>
                </a:r>
                <a:r>
                  <a:rPr lang="zh-CN" altLang="en-US" sz="2800" dirty="0" smtClean="0"/>
                  <a:t>，否则称</a:t>
                </a:r>
                <a:r>
                  <a:rPr lang="en-US" altLang="zh-CN" sz="2800" dirty="0" smtClean="0">
                    <a:solidFill>
                      <a:schemeClr val="accent2"/>
                    </a:solidFill>
                  </a:rPr>
                  <a:t>Γ</a:t>
                </a:r>
                <a:r>
                  <a:rPr lang="zh-CN" altLang="en-US" sz="2800" dirty="0" smtClean="0">
                    <a:solidFill>
                      <a:schemeClr val="accent2"/>
                    </a:solidFill>
                  </a:rPr>
                  <a:t>是不可满足的</a:t>
                </a:r>
                <a:r>
                  <a:rPr lang="zh-CN" altLang="en-US" sz="2800" dirty="0" smtClean="0"/>
                  <a:t>。</a:t>
                </a:r>
              </a:p>
              <a:p>
                <a:pPr marL="674688" lvl="1" indent="-249238" defTabSz="755650" eaLnBrk="1" hangingPunct="1">
                  <a:lnSpc>
                    <a:spcPct val="100000"/>
                  </a:lnSpc>
                </a:pPr>
                <a:r>
                  <a:rPr lang="zh-CN" altLang="en-US" sz="2800" dirty="0" smtClean="0"/>
                  <a:t>存在</a:t>
                </a:r>
                <a:r>
                  <a:rPr lang="en-US" altLang="zh-CN" sz="2800" dirty="0" smtClean="0"/>
                  <a:t>v</a:t>
                </a:r>
                <a:r>
                  <a:rPr lang="zh-CN" altLang="en-US" sz="2800" dirty="0" smtClean="0"/>
                  <a:t>，使得</a:t>
                </a:r>
                <a:r>
                  <a:rPr lang="en-US" altLang="zh-CN" sz="2800" dirty="0" smtClean="0"/>
                  <a:t>v(A</a:t>
                </a:r>
                <a:r>
                  <a:rPr lang="en-US" altLang="zh-CN" sz="2800" baseline="-25000" dirty="0" smtClean="0"/>
                  <a:t>1</a:t>
                </a:r>
                <a:r>
                  <a:rPr lang="en-US" altLang="zh-CN" sz="2800" dirty="0" smtClean="0"/>
                  <a:t>) = 1, </a:t>
                </a:r>
                <a:r>
                  <a:rPr lang="en-US" altLang="zh-CN" sz="2800" dirty="0" smtClean="0">
                    <a:latin typeface="Arial" pitchFamily="34" charset="0"/>
                  </a:rPr>
                  <a:t>……</a:t>
                </a:r>
                <a:r>
                  <a:rPr lang="en-US" altLang="zh-CN" sz="2800" dirty="0" smtClean="0"/>
                  <a:t>, v(An) = 1</a:t>
                </a:r>
              </a:p>
              <a:p>
                <a:pPr marL="425450" lvl="1" indent="0" defTabSz="755650" eaLnBrk="1" hangingPunct="1">
                  <a:lnSpc>
                    <a:spcPct val="100000"/>
                  </a:lnSpc>
                  <a:buNone/>
                </a:pPr>
                <a:endParaRPr lang="en-US" altLang="zh-CN" sz="2800" dirty="0" smtClean="0"/>
              </a:p>
              <a:p>
                <a:pPr marL="311150" indent="-311150" defTabSz="755650" eaLnBrk="1" hangingPunct="1">
                  <a:lnSpc>
                    <a:spcPct val="100000"/>
                  </a:lnSpc>
                </a:pPr>
                <a:r>
                  <a:rPr lang="zh-CN" altLang="en-US" sz="2800" dirty="0" smtClean="0">
                    <a:solidFill>
                      <a:srgbClr val="C00000"/>
                    </a:solidFill>
                  </a:rPr>
                  <a:t>定义</a:t>
                </a:r>
                <a:r>
                  <a:rPr lang="en-US" altLang="zh-CN" sz="2800" dirty="0" smtClean="0">
                    <a:solidFill>
                      <a:srgbClr val="C00000"/>
                    </a:solidFill>
                  </a:rPr>
                  <a:t>⒈</a:t>
                </a:r>
                <a:r>
                  <a:rPr lang="zh-CN" altLang="en-US" sz="2800" dirty="0" smtClean="0">
                    <a:solidFill>
                      <a:srgbClr val="C00000"/>
                    </a:solidFill>
                  </a:rPr>
                  <a:t>２１ </a:t>
                </a:r>
                <a:r>
                  <a:rPr lang="zh-CN" altLang="en-US" sz="2800" dirty="0" smtClean="0"/>
                  <a:t>设</a:t>
                </a:r>
                <a:r>
                  <a:rPr lang="en-US" altLang="zh-CN" sz="2800" dirty="0" smtClean="0"/>
                  <a:t>Γ</a:t>
                </a:r>
                <a:r>
                  <a:rPr lang="zh-CN" altLang="en-US" sz="2800" dirty="0" smtClean="0"/>
                  <a:t>是公式的集合，</a:t>
                </a:r>
                <a:r>
                  <a:rPr lang="en-US" altLang="zh-CN" sz="2800" dirty="0" smtClean="0"/>
                  <a:t>A</a:t>
                </a:r>
                <a:r>
                  <a:rPr lang="zh-CN" altLang="en-US" sz="2800" dirty="0" smtClean="0"/>
                  <a:t>是公式。如果每个满足</a:t>
                </a:r>
                <a:r>
                  <a:rPr lang="en-US" altLang="zh-CN" sz="2800" dirty="0" smtClean="0"/>
                  <a:t>Γ</a:t>
                </a:r>
                <a:r>
                  <a:rPr lang="zh-CN" altLang="en-US" sz="2800" dirty="0" smtClean="0"/>
                  <a:t>的真值赋值都满足</a:t>
                </a:r>
                <a:r>
                  <a:rPr lang="en-US" altLang="zh-CN" sz="2800" dirty="0" smtClean="0"/>
                  <a:t>A</a:t>
                </a:r>
                <a:r>
                  <a:rPr lang="zh-CN" altLang="en-US" sz="2800" dirty="0" smtClean="0"/>
                  <a:t>，则称</a:t>
                </a:r>
                <a:r>
                  <a:rPr lang="en-US" altLang="zh-CN" sz="2800" dirty="0" smtClean="0"/>
                  <a:t>A</a:t>
                </a:r>
                <a:r>
                  <a:rPr lang="zh-CN" altLang="en-US" sz="2800" dirty="0" smtClean="0"/>
                  <a:t>是</a:t>
                </a:r>
                <a:r>
                  <a:rPr lang="en-US" altLang="zh-CN" sz="2800" dirty="0" smtClean="0"/>
                  <a:t>Γ</a:t>
                </a:r>
                <a:r>
                  <a:rPr lang="zh-CN" altLang="en-US" sz="2800" dirty="0" smtClean="0"/>
                  <a:t>的</a:t>
                </a:r>
                <a:r>
                  <a:rPr lang="zh-CN" altLang="en-US" sz="2800" dirty="0" smtClean="0">
                    <a:solidFill>
                      <a:schemeClr val="accent2"/>
                    </a:solidFill>
                  </a:rPr>
                  <a:t>逻辑推论</a:t>
                </a:r>
                <a:r>
                  <a:rPr lang="zh-CN" altLang="en-US" sz="2800" dirty="0" smtClean="0"/>
                  <a:t>， 记为</a:t>
                </a:r>
                <a:r>
                  <a:rPr lang="en-US" altLang="zh-CN" sz="2800" dirty="0" smtClean="0"/>
                  <a:t>Γ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en-US" altLang="zh-CN" sz="2800" dirty="0" smtClean="0"/>
                  <a:t>A</a:t>
                </a:r>
                <a:r>
                  <a:rPr lang="zh-CN" altLang="en-US" sz="2800" dirty="0" smtClean="0"/>
                  <a:t>。若</a:t>
                </a:r>
                <a:r>
                  <a:rPr lang="en-US" altLang="zh-CN" sz="2800" dirty="0" smtClean="0"/>
                  <a:t>Γ</a:t>
                </a:r>
                <a:r>
                  <a:rPr lang="en-US" altLang="zh-CN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en-US" altLang="zh-CN" sz="2800" dirty="0" smtClean="0"/>
                  <a:t>A</a:t>
                </a:r>
                <a:r>
                  <a:rPr lang="zh-CN" altLang="en-US" sz="2800" dirty="0" smtClean="0"/>
                  <a:t>不成立，记为</a:t>
                </a:r>
                <a:r>
                  <a:rPr lang="en-US" altLang="zh-CN" sz="2800" dirty="0" smtClean="0"/>
                  <a:t>Γ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⊭</m:t>
                    </m:r>
                  </m:oMath>
                </a14:m>
                <a:r>
                  <a:rPr lang="en-US" altLang="zh-CN" sz="2800" dirty="0" smtClean="0"/>
                  <a:t>  A</a:t>
                </a:r>
                <a:r>
                  <a:rPr lang="zh-CN" altLang="en-US" sz="2800" dirty="0" smtClean="0"/>
                  <a:t>。</a:t>
                </a:r>
                <a:endParaRPr lang="en-US" altLang="zh-CN" sz="2800" dirty="0" smtClean="0"/>
              </a:p>
              <a:p>
                <a:pPr marL="711200" lvl="1" indent="-311150" defTabSz="755650" eaLnBrk="1" hangingPunct="1">
                  <a:lnSpc>
                    <a:spcPct val="100000"/>
                  </a:lnSpc>
                </a:pPr>
                <a:r>
                  <a:rPr lang="zh-CN" altLang="en-US" sz="2800" dirty="0"/>
                  <a:t>若</a:t>
                </a:r>
                <a:r>
                  <a:rPr lang="en-US" altLang="zh-CN" sz="2800" dirty="0"/>
                  <a:t>Γ={A</a:t>
                </a:r>
                <a:r>
                  <a:rPr lang="en-US" altLang="zh-CN" sz="2800" baseline="-25000" dirty="0"/>
                  <a:t>1</a:t>
                </a:r>
                <a:r>
                  <a:rPr lang="en-US" altLang="zh-CN" sz="2800" dirty="0"/>
                  <a:t>, </a:t>
                </a:r>
                <a:r>
                  <a:rPr lang="en-US" altLang="zh-CN" sz="2800" dirty="0">
                    <a:latin typeface="Arial" pitchFamily="34" charset="0"/>
                  </a:rPr>
                  <a:t>…</a:t>
                </a:r>
                <a:r>
                  <a:rPr lang="en-US" altLang="zh-CN" sz="2800" dirty="0"/>
                  <a:t>, A</a:t>
                </a:r>
                <a:r>
                  <a:rPr lang="en-US" altLang="zh-CN" sz="2800" baseline="-25000" dirty="0"/>
                  <a:t>n</a:t>
                </a:r>
                <a:r>
                  <a:rPr lang="en-US" altLang="zh-CN" sz="2800" dirty="0"/>
                  <a:t>}</a:t>
                </a:r>
                <a:r>
                  <a:rPr lang="zh-CN" altLang="en-US" sz="2800" dirty="0"/>
                  <a:t>，则将</a:t>
                </a:r>
                <a:r>
                  <a:rPr lang="en-US" altLang="zh-CN" sz="2800" dirty="0"/>
                  <a:t>Γ</a:t>
                </a:r>
                <a:r>
                  <a:rPr lang="zh-CN" altLang="en-US" sz="2800" dirty="0"/>
                  <a:t>简记为</a:t>
                </a:r>
                <a:r>
                  <a:rPr lang="en-US" altLang="zh-CN" sz="2800" dirty="0"/>
                  <a:t>A</a:t>
                </a:r>
                <a:r>
                  <a:rPr lang="en-US" altLang="zh-CN" sz="2800" baseline="-25000" dirty="0"/>
                  <a:t>1</a:t>
                </a:r>
                <a:r>
                  <a:rPr lang="en-US" altLang="zh-CN" sz="2800" dirty="0"/>
                  <a:t>,</a:t>
                </a:r>
                <a:r>
                  <a:rPr lang="en-US" altLang="zh-CN" sz="2800" dirty="0">
                    <a:latin typeface="Arial" pitchFamily="34" charset="0"/>
                  </a:rPr>
                  <a:t>…</a:t>
                </a:r>
                <a:r>
                  <a:rPr lang="en-US" altLang="zh-CN" sz="2800" dirty="0"/>
                  <a:t>,A</a:t>
                </a:r>
                <a:r>
                  <a:rPr lang="en-US" altLang="zh-CN" sz="2800" baseline="-25000" dirty="0"/>
                  <a:t>n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en-US" altLang="zh-CN" sz="2800" dirty="0"/>
                  <a:t>A</a:t>
                </a:r>
                <a:r>
                  <a:rPr lang="zh-CN" altLang="en-US" sz="2800" dirty="0" smtClean="0"/>
                  <a:t>。</a:t>
                </a:r>
                <a:endParaRPr lang="en-US" altLang="zh-CN" sz="2800" dirty="0" smtClean="0"/>
              </a:p>
              <a:p>
                <a:pPr marL="711200" lvl="1" indent="-311150" defTabSz="755650" eaLnBrk="1" hangingPunct="1">
                  <a:lnSpc>
                    <a:spcPct val="100000"/>
                  </a:lnSpc>
                </a:pPr>
                <a:r>
                  <a:rPr lang="zh-CN" altLang="en-US" sz="2800" dirty="0" smtClean="0"/>
                  <a:t>若</a:t>
                </a:r>
                <a:r>
                  <a:rPr lang="en-US" altLang="zh-CN" sz="2800" dirty="0" smtClean="0"/>
                  <a:t>Γ</a:t>
                </a:r>
                <a:r>
                  <a:rPr lang="zh-CN" altLang="en-US" sz="2800" dirty="0" smtClean="0"/>
                  <a:t>为空，则记为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en-US" altLang="zh-CN" sz="2800" dirty="0" smtClean="0"/>
                  <a:t>A</a:t>
                </a:r>
                <a:r>
                  <a:rPr lang="zh-CN" altLang="en-US" sz="2800" dirty="0" smtClean="0"/>
                  <a:t>。</a:t>
                </a:r>
              </a:p>
            </p:txBody>
          </p:sp>
        </mc:Choice>
        <mc:Fallback>
          <p:sp>
            <p:nvSpPr>
              <p:cNvPr id="215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58774" y="968374"/>
                <a:ext cx="8599245" cy="5122459"/>
              </a:xfrm>
              <a:blipFill rotWithShape="0">
                <a:blip r:embed="rId2"/>
                <a:stretch>
                  <a:fillRect l="-1277" t="-1310" r="-496" b="-22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12" name="Rectangle 4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13" name="Rectangle 6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14" name="Rectangle 8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63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38220" y="859960"/>
                <a:ext cx="8251825" cy="5137884"/>
              </a:xfrm>
            </p:spPr>
            <p:txBody>
              <a:bodyPr/>
              <a:lstStyle/>
              <a:p>
                <a:pPr marL="311150" indent="-311150" defTabSz="755650" eaLnBrk="1" hangingPunct="1">
                  <a:lnSpc>
                    <a:spcPct val="100000"/>
                  </a:lnSpc>
                </a:pPr>
                <a:r>
                  <a:rPr lang="zh-CN" altLang="en-US" sz="2800" dirty="0" smtClean="0">
                    <a:solidFill>
                      <a:schemeClr val="tx1"/>
                    </a:solidFill>
                  </a:rPr>
                  <a:t>定理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⒈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１１ 设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是公式，则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en-US" altLang="zh-CN" sz="2800" dirty="0" smtClean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当且仅当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是永真式。</a:t>
                </a:r>
              </a:p>
              <a:p>
                <a:pPr marL="0" indent="0" defTabSz="755650" eaLnBrk="1" hangingPunct="1">
                  <a:lnSpc>
                    <a:spcPct val="100000"/>
                  </a:lnSpc>
                  <a:buNone/>
                </a:pPr>
                <a:r>
                  <a:rPr lang="zh-CN" altLang="en-US" sz="2800" dirty="0" smtClean="0">
                    <a:solidFill>
                      <a:schemeClr val="tx1"/>
                    </a:solidFill>
                  </a:rPr>
                  <a:t>   证明 </a:t>
                </a:r>
              </a:p>
              <a:p>
                <a:pPr marL="674688" lvl="1" indent="-249238" defTabSz="755650" eaLnBrk="1" hangingPunct="1">
                  <a:lnSpc>
                    <a:spcPct val="100000"/>
                  </a:lnSpc>
                </a:pPr>
                <a:r>
                  <a:rPr lang="zh-CN" altLang="en-US" sz="2800" dirty="0" smtClean="0">
                    <a:solidFill>
                      <a:schemeClr val="tx1"/>
                    </a:solidFill>
                  </a:rPr>
                  <a:t>充分性：设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en-US" altLang="zh-CN" sz="2800" dirty="0" smtClean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，任取真值赋值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v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v(A)=1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。因此，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是永真式。</a:t>
                </a:r>
              </a:p>
              <a:p>
                <a:pPr marL="674688" lvl="1" indent="-249238" defTabSz="755650" eaLnBrk="1" hangingPunct="1">
                  <a:lnSpc>
                    <a:spcPct val="100000"/>
                  </a:lnSpc>
                </a:pPr>
                <a:r>
                  <a:rPr lang="zh-CN" altLang="en-US" sz="2800" dirty="0" smtClean="0">
                    <a:solidFill>
                      <a:schemeClr val="tx1"/>
                    </a:solidFill>
                  </a:rPr>
                  <a:t>必要性：设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是永真式，显然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en-US" altLang="zh-CN" sz="2800" dirty="0" smtClean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。</a:t>
                </a:r>
              </a:p>
              <a:p>
                <a:pPr marL="0" indent="0" defTabSz="755650" eaLnBrk="1" hangingPunct="1">
                  <a:lnSpc>
                    <a:spcPct val="100000"/>
                  </a:lnSpc>
                  <a:buNone/>
                </a:pPr>
                <a:r>
                  <a:rPr lang="zh-CN" altLang="en-US" sz="2800" dirty="0" smtClean="0">
                    <a:solidFill>
                      <a:schemeClr val="tx1"/>
                    </a:solidFill>
                  </a:rPr>
                  <a:t>    证毕</a:t>
                </a:r>
              </a:p>
            </p:txBody>
          </p:sp>
        </mc:Choice>
        <mc:Fallback xmlns="">
          <p:sp>
            <p:nvSpPr>
              <p:cNvPr id="2663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38220" y="859960"/>
                <a:ext cx="8251825" cy="5137884"/>
              </a:xfrm>
              <a:blipFill rotWithShape="0">
                <a:blip r:embed="rId2"/>
                <a:stretch>
                  <a:fillRect l="-1256" t="-1186" r="-57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95263"/>
            <a:ext cx="8394700" cy="533400"/>
          </a:xfrm>
        </p:spPr>
        <p:txBody>
          <a:bodyPr/>
          <a:lstStyle/>
          <a:p>
            <a:pPr defTabSz="755650" eaLnBrk="1" hangingPunct="1"/>
            <a:r>
              <a:rPr lang="zh-CN" altLang="en-US" dirty="0" smtClean="0"/>
              <a:t>基本性质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765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76225" y="872963"/>
                <a:ext cx="8672513" cy="5499100"/>
              </a:xfrm>
            </p:spPr>
            <p:txBody>
              <a:bodyPr/>
              <a:lstStyle/>
              <a:p>
                <a:pPr marL="311150" indent="-311150" defTabSz="755650" eaLnBrk="1" hangingPunct="1">
                  <a:lnSpc>
                    <a:spcPct val="100000"/>
                  </a:lnSpc>
                </a:pPr>
                <a:r>
                  <a:rPr lang="zh-CN" alt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定理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⒈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１２ 设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,…,A</a:t>
                </a:r>
                <a:r>
                  <a:rPr lang="en-US" altLang="zh-CN" sz="2800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是公式，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,…,A</a:t>
                </a:r>
                <a:r>
                  <a:rPr lang="en-US" altLang="zh-CN" sz="2800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，当且仅当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US" altLang="zh-CN" sz="2800" b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Times New Roman" panose="02020603050405020304" pitchFamily="18" charset="0"/>
                  </a:rPr>
                  <a:t>∧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r>
                  <a:rPr lang="en-US" altLang="zh-CN" sz="2800" b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Times New Roman" panose="02020603050405020304" pitchFamily="18" charset="0"/>
                  </a:rPr>
                  <a:t>∧</a:t>
                </a:r>
                <a:r>
                  <a:rPr lang="en-US" altLang="zh-CN" sz="28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baseline="-250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→B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是永真式。</a:t>
                </a:r>
              </a:p>
              <a:p>
                <a:pPr marL="0" indent="0" defTabSz="755650" eaLnBrk="1" hangingPunct="1">
                  <a:lnSpc>
                    <a:spcPct val="100000"/>
                  </a:lnSpc>
                  <a:buNone/>
                </a:pPr>
                <a:r>
                  <a:rPr lang="zh-CN" alt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证明：</a:t>
                </a:r>
              </a:p>
              <a:p>
                <a:pPr marL="674688" lvl="1" indent="-249238" defTabSz="755650" eaLnBrk="1" hangingPunct="1">
                  <a:lnSpc>
                    <a:spcPct val="100000"/>
                  </a:lnSpc>
                </a:pPr>
                <a:r>
                  <a:rPr lang="zh-CN" alt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充分性：设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,…,A</a:t>
                </a:r>
                <a:r>
                  <a:rPr lang="en-US" altLang="zh-CN" sz="2800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，即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zh-CN" altLang="en-US" sz="2800" b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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r>
                  <a:rPr lang="zh-CN" altLang="en-US" sz="2800" b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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  <a:p>
                <a:pPr marL="425450" lvl="1" indent="0" defTabSz="755650" eaLnBrk="1" hangingPunct="1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任取真值赋值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25450" lvl="1" indent="0" defTabSz="755650" eaLnBrk="1" hangingPunct="1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v(A</a:t>
                </a:r>
                <a:r>
                  <a:rPr lang="en-US" altLang="zh-CN" sz="28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800" b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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r>
                  <a:rPr lang="zh-CN" altLang="en-US" sz="2800" b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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)=1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v(B)=1            </a:t>
                </a:r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25450" lvl="1" indent="0" defTabSz="755650" eaLnBrk="1" hangingPunct="1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即   </a:t>
                </a: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25450" lvl="1" indent="0" defTabSz="755650" eaLnBrk="1" hangingPunct="1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v(A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b="0" dirty="0">
                    <a:latin typeface="Times New Roman" pitchFamily="18" charset="0"/>
                    <a:ea typeface="宋体" pitchFamily="2" charset="-122"/>
                    <a:cs typeface="Times New Roman" panose="02020603050405020304" pitchFamily="18" charset="0"/>
                  </a:rPr>
                  <a:t>∧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r>
                  <a:rPr lang="en-US" altLang="zh-CN" sz="2800" b="0" dirty="0">
                    <a:latin typeface="Times New Roman" pitchFamily="18" charset="0"/>
                    <a:ea typeface="宋体" pitchFamily="2" charset="-122"/>
                    <a:cs typeface="Times New Roman" panose="02020603050405020304" pitchFamily="18" charset="0"/>
                  </a:rPr>
                  <a:t>∧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)→v(B) = v(A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b="0" dirty="0">
                    <a:latin typeface="Times New Roman" pitchFamily="18" charset="0"/>
                    <a:ea typeface="宋体" pitchFamily="2" charset="-122"/>
                    <a:cs typeface="Times New Roman" panose="02020603050405020304" pitchFamily="18" charset="0"/>
                  </a:rPr>
                  <a:t>∧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r>
                  <a:rPr lang="en-US" altLang="zh-CN" sz="2800" b="0" dirty="0">
                    <a:latin typeface="Times New Roman" pitchFamily="18" charset="0"/>
                    <a:ea typeface="宋体" pitchFamily="2" charset="-122"/>
                    <a:cs typeface="Times New Roman" panose="02020603050405020304" pitchFamily="18" charset="0"/>
                  </a:rPr>
                  <a:t>∧</a:t>
                </a:r>
                <a:r>
                  <a:rPr lang="en-US" altLang="zh-CN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→B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)=1</a:t>
                </a:r>
              </a:p>
              <a:p>
                <a:pPr marL="674688" lvl="1" indent="-249238" defTabSz="755650" eaLnBrk="1" hangingPunct="1">
                  <a:lnSpc>
                    <a:spcPct val="100000"/>
                  </a:lnSpc>
                  <a:buFont typeface="仿宋_GB2312" pitchFamily="49" charset="-122"/>
                  <a:buChar char=" "/>
                </a:pP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因此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b="0" dirty="0">
                    <a:latin typeface="Times New Roman" pitchFamily="18" charset="0"/>
                    <a:ea typeface="宋体" pitchFamily="2" charset="-122"/>
                    <a:cs typeface="Times New Roman" panose="02020603050405020304" pitchFamily="18" charset="0"/>
                  </a:rPr>
                  <a:t>∧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r>
                  <a:rPr lang="en-US" altLang="zh-CN" sz="2800" b="0" dirty="0">
                    <a:latin typeface="Times New Roman" pitchFamily="18" charset="0"/>
                    <a:ea typeface="宋体" pitchFamily="2" charset="-122"/>
                    <a:cs typeface="Times New Roman" panose="02020603050405020304" pitchFamily="18" charset="0"/>
                  </a:rPr>
                  <a:t>∧</a:t>
                </a:r>
                <a:r>
                  <a:rPr lang="en-US" altLang="zh-CN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→B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是永真式。</a:t>
                </a:r>
                <a:endParaRPr lang="zh-CN" altLang="en-US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6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76225" y="872963"/>
                <a:ext cx="8672513" cy="5499100"/>
              </a:xfrm>
              <a:blipFill rotWithShape="0">
                <a:blip r:embed="rId2"/>
                <a:stretch>
                  <a:fillRect l="-1195" t="-1330" r="-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765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76225" y="872963"/>
                <a:ext cx="8672513" cy="5499100"/>
              </a:xfrm>
            </p:spPr>
            <p:txBody>
              <a:bodyPr/>
              <a:lstStyle/>
              <a:p>
                <a:pPr marL="674688" lvl="1" indent="-249238" defTabSz="755650" eaLnBrk="1" hangingPunct="1">
                  <a:lnSpc>
                    <a:spcPct val="100000"/>
                  </a:lnSpc>
                </a:pPr>
                <a:r>
                  <a:rPr lang="zh-CN" alt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必要性：设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US" altLang="zh-CN" sz="2800" b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Times New Roman" panose="02020603050405020304" pitchFamily="18" charset="0"/>
                  </a:rPr>
                  <a:t>∧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r>
                  <a:rPr lang="en-US" altLang="zh-CN" sz="2800" b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Times New Roman" panose="02020603050405020304" pitchFamily="18" charset="0"/>
                  </a:rPr>
                  <a:t>∧</a:t>
                </a:r>
                <a:r>
                  <a:rPr lang="en-US" altLang="zh-CN" sz="28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baseline="-250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→B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是永真式，任取真值赋值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25450" lvl="1" indent="0" defTabSz="755650" eaLnBrk="1" hangingPunct="1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v(A</a:t>
                </a:r>
                <a:r>
                  <a:rPr lang="en-US" altLang="zh-CN" sz="2800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800" b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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r>
                  <a:rPr lang="zh-CN" altLang="en-US" sz="2800" b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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)=1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:endParaRPr lang="en-US" altLang="zh-CN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25450" lvl="1" indent="0" defTabSz="755650" eaLnBrk="1" hangingPunct="1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v(A</a:t>
                </a:r>
                <a:r>
                  <a:rPr lang="en-US" altLang="zh-CN" sz="2800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)=……=v(A</a:t>
                </a:r>
                <a:r>
                  <a:rPr lang="en-US" altLang="zh-CN" sz="2800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)=1</a:t>
                </a:r>
              </a:p>
              <a:p>
                <a:pPr marL="425450" lvl="1" indent="0" defTabSz="755650" eaLnBrk="1" hangingPunct="1">
                  <a:lnSpc>
                    <a:spcPct val="100000"/>
                  </a:lnSpc>
                  <a:buNone/>
                </a:pPr>
                <a:r>
                  <a:rPr lang="zh-CN" alt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故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v(B)=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altLang="zh-CN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25450" lvl="1" indent="0" defTabSz="755650" eaLnBrk="1" hangingPunct="1">
                  <a:lnSpc>
                    <a:spcPct val="100000"/>
                  </a:lnSpc>
                  <a:buNone/>
                </a:pP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因此，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,…,A</a:t>
                </a:r>
                <a:r>
                  <a:rPr lang="en-US" altLang="zh-CN" sz="2800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zh-CN" altLang="en-US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6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76225" y="872963"/>
                <a:ext cx="8672513" cy="5499100"/>
              </a:xfrm>
              <a:blipFill rotWithShape="0">
                <a:blip r:embed="rId3"/>
                <a:stretch>
                  <a:fillRect t="-16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7652" name="Object 8"/>
          <p:cNvGraphicFramePr>
            <a:graphicFrameLocks noChangeAspect="1"/>
          </p:cNvGraphicFramePr>
          <p:nvPr/>
        </p:nvGraphicFramePr>
        <p:xfrm>
          <a:off x="2776538" y="5483499"/>
          <a:ext cx="303212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62" name="公式" r:id="rId4" imgW="164957" imgH="203024" progId="Equation.3">
                  <p:embed/>
                </p:oleObj>
              </mc:Choice>
              <mc:Fallback>
                <p:oleObj name="公式" r:id="rId4" imgW="164957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6538" y="5483499"/>
                        <a:ext cx="303212" cy="373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67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11150" indent="-311150" defTabSz="755650" eaLnBrk="1" hangingPunct="1">
                  <a:lnSpc>
                    <a:spcPct val="100000"/>
                  </a:lnSpc>
                </a:pPr>
                <a:r>
                  <a:rPr lang="zh-CN" altLang="en-US" sz="2800" dirty="0" smtClean="0">
                    <a:solidFill>
                      <a:schemeClr val="tx1"/>
                    </a:solidFill>
                  </a:rPr>
                  <a:t>定理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⒈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１３ 设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B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是公式，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2800" b="0" dirty="0" smtClean="0">
                    <a:solidFill>
                      <a:schemeClr val="tx1"/>
                    </a:solidFill>
                    <a:sym typeface="Symbol" pitchFamily="18" charset="2"/>
                  </a:rPr>
                  <a:t>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B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当且仅当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en-US" altLang="zh-CN" sz="2800" dirty="0" smtClean="0">
                    <a:solidFill>
                      <a:schemeClr val="tx1"/>
                    </a:solidFill>
                  </a:rPr>
                  <a:t>B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且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B</a:t>
                </a:r>
                <a:r>
                  <a:rPr lang="en-US" altLang="zh-CN" sz="2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en-US" altLang="zh-CN" sz="2800" dirty="0" smtClean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。</a:t>
                </a:r>
              </a:p>
              <a:p>
                <a:pPr marL="0" indent="0" defTabSz="755650" eaLnBrk="1" hangingPunct="1">
                  <a:lnSpc>
                    <a:spcPct val="100000"/>
                  </a:lnSpc>
                  <a:buNone/>
                </a:pPr>
                <a:r>
                  <a:rPr lang="zh-CN" altLang="en-US" sz="2800" dirty="0" smtClean="0">
                    <a:solidFill>
                      <a:schemeClr val="tx1"/>
                    </a:solidFill>
                  </a:rPr>
                  <a:t>   证明</a:t>
                </a:r>
              </a:p>
              <a:p>
                <a:pPr marL="674688" lvl="1" indent="-249238" defTabSz="755650" eaLnBrk="1" hangingPunct="1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2800" b="0" dirty="0" smtClean="0">
                    <a:solidFill>
                      <a:schemeClr val="tx1"/>
                    </a:solidFill>
                    <a:sym typeface="Symbol" pitchFamily="18" charset="2"/>
                  </a:rPr>
                  <a:t>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B</a:t>
                </a:r>
              </a:p>
              <a:p>
                <a:pPr marL="674688" lvl="1" indent="-249238" defTabSz="755650" eaLnBrk="1" hangingPunct="1">
                  <a:lnSpc>
                    <a:spcPct val="100000"/>
                  </a:lnSpc>
                </a:pPr>
                <a:r>
                  <a:rPr lang="zh-CN" altLang="en-US" sz="2800" dirty="0" smtClean="0">
                    <a:solidFill>
                      <a:schemeClr val="tx1"/>
                    </a:solidFill>
                  </a:rPr>
                  <a:t>当且仅当  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2800" b="0" dirty="0" smtClean="0">
                    <a:solidFill>
                      <a:schemeClr val="tx1"/>
                    </a:solidFill>
                    <a:latin typeface="Times New Roman" pitchFamily="18" charset="0"/>
                    <a:sym typeface="Symbol" pitchFamily="18" charset="2"/>
                  </a:rPr>
                  <a:t>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B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是永真式</a:t>
                </a:r>
              </a:p>
              <a:p>
                <a:pPr marL="674688" lvl="1" indent="-249238" defTabSz="755650" eaLnBrk="1" hangingPunct="1">
                  <a:lnSpc>
                    <a:spcPct val="100000"/>
                  </a:lnSpc>
                </a:pPr>
                <a:r>
                  <a:rPr lang="zh-CN" altLang="en-US" sz="2800" dirty="0" smtClean="0">
                    <a:solidFill>
                      <a:schemeClr val="tx1"/>
                    </a:solidFill>
                  </a:rPr>
                  <a:t>当且仅当  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2800" b="0" dirty="0" smtClean="0">
                    <a:solidFill>
                      <a:schemeClr val="tx1"/>
                    </a:solidFill>
                    <a:latin typeface="Times New Roman" pitchFamily="18" charset="0"/>
                    <a:sym typeface="Symbol" pitchFamily="18" charset="2"/>
                  </a:rPr>
                  <a:t>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B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和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B</a:t>
                </a:r>
                <a:r>
                  <a:rPr lang="zh-CN" altLang="en-US" sz="2800" b="0" dirty="0" smtClean="0">
                    <a:solidFill>
                      <a:schemeClr val="tx1"/>
                    </a:solidFill>
                    <a:latin typeface="Times New Roman" pitchFamily="18" charset="0"/>
                    <a:sym typeface="Symbol" pitchFamily="18" charset="2"/>
                  </a:rPr>
                  <a:t>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都是永真式</a:t>
                </a:r>
              </a:p>
              <a:p>
                <a:pPr marL="674688" lvl="1" indent="-249238" defTabSz="755650" eaLnBrk="1" hangingPunct="1">
                  <a:lnSpc>
                    <a:spcPct val="100000"/>
                  </a:lnSpc>
                </a:pPr>
                <a:r>
                  <a:rPr lang="zh-CN" altLang="en-US" sz="2800" dirty="0" smtClean="0">
                    <a:solidFill>
                      <a:schemeClr val="tx1"/>
                    </a:solidFill>
                  </a:rPr>
                  <a:t>当且仅当  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A</a:t>
                </a:r>
                <a:r>
                  <a:rPr lang="en-US" altLang="zh-CN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en-US" altLang="zh-CN" sz="2800" dirty="0" smtClean="0">
                    <a:solidFill>
                      <a:schemeClr val="tx1"/>
                    </a:solidFill>
                  </a:rPr>
                  <a:t>B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且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B</a:t>
                </a:r>
                <a:r>
                  <a:rPr lang="en-US" altLang="zh-CN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en-US" altLang="zh-CN" sz="2800" dirty="0" smtClean="0">
                    <a:solidFill>
                      <a:schemeClr val="tx1"/>
                    </a:solidFill>
                  </a:rPr>
                  <a:t>A</a:t>
                </a:r>
              </a:p>
              <a:p>
                <a:pPr marL="0" indent="0" defTabSz="755650" eaLnBrk="1" hangingPunct="1">
                  <a:lnSpc>
                    <a:spcPct val="100000"/>
                  </a:lnSpc>
                  <a:buNone/>
                </a:pPr>
                <a:r>
                  <a:rPr lang="zh-CN" altLang="en-US" sz="2800" dirty="0" smtClean="0">
                    <a:solidFill>
                      <a:schemeClr val="tx1"/>
                    </a:solidFill>
                  </a:rPr>
                  <a:t>    证毕</a:t>
                </a:r>
              </a:p>
            </p:txBody>
          </p:sp>
        </mc:Choice>
        <mc:Fallback xmlns="">
          <p:sp>
            <p:nvSpPr>
              <p:cNvPr id="2867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1207" t="-1394" r="-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80" name="Rectangle 4"/>
          <p:cNvSpPr>
            <a:spLocks noChangeArrowheads="1"/>
          </p:cNvSpPr>
          <p:nvPr/>
        </p:nvSpPr>
        <p:spPr bwMode="auto">
          <a:xfrm>
            <a:off x="0" y="3352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8681" name="Rectangle 6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8682" name="Rectangle 8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三段论证明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3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1.14 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证明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三段论 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A,  A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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B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 </a:t>
                </a:r>
                <a:r>
                  <a:rPr lang="en-US" altLang="zh-CN" sz="28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B</a:t>
                </a:r>
                <a:endParaRPr lang="en-US" altLang="zh-CN" sz="2800" dirty="0" smtClean="0">
                  <a:solidFill>
                    <a:schemeClr val="tx1"/>
                  </a:solidFill>
                  <a:latin typeface="Times New Roman" pitchFamily="18" charset="0"/>
                  <a:cs typeface="Times New Roman" panose="02020603050405020304" pitchFamily="18" charset="0"/>
                  <a:sym typeface="Symbol" pitchFamily="18" charset="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</a:pPr>
                <a:r>
                  <a:rPr lang="zh-CN" altLang="en-US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    证明：</a:t>
                </a:r>
              </a:p>
              <a:p>
                <a:pPr marL="457200" lvl="1" indent="0" eaLnBrk="1" hangingPunct="1">
                  <a:lnSpc>
                    <a:spcPct val="150000"/>
                  </a:lnSpc>
                  <a:buNone/>
                </a:pPr>
                <a:r>
                  <a:rPr lang="zh-CN" altLang="en-US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若真值赋值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v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使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v(A)=1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，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v(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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B)=1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， 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v(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A)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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v(B)=1, 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则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v(B)=1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。</a:t>
                </a:r>
              </a:p>
              <a:p>
                <a:pPr marL="457200" lvl="1" indent="0" eaLnBrk="1" hangingPunct="1">
                  <a:lnSpc>
                    <a:spcPct val="150000"/>
                  </a:lnSpc>
                  <a:buNone/>
                </a:pPr>
                <a:r>
                  <a:rPr lang="zh-CN" altLang="en-US" sz="2800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因此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A, A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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B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  </a:t>
                </a:r>
                <a:r>
                  <a:rPr lang="en-US" altLang="zh-CN" sz="28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B</a:t>
                </a:r>
                <a:endParaRPr lang="zh-CN" altLang="en-US" sz="2800" dirty="0" smtClean="0">
                  <a:solidFill>
                    <a:schemeClr val="tx1"/>
                  </a:solidFill>
                  <a:latin typeface="Times New Roman" pitchFamily="18" charset="0"/>
                  <a:cs typeface="Times New Roman" panose="02020603050405020304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253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1207" r="-25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传递律证明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76225" y="1005873"/>
                <a:ext cx="8367713" cy="5043487"/>
              </a:xfrm>
            </p:spPr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zh-CN" altLang="en-US" sz="3000" dirty="0" smtClean="0">
                    <a:latin typeface="Times New Roman" pitchFamily="18" charset="0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3000" dirty="0" smtClean="0">
                    <a:latin typeface="Times New Roman" pitchFamily="18" charset="0"/>
                    <a:cs typeface="Times New Roman" panose="02020603050405020304" pitchFamily="18" charset="0"/>
                  </a:rPr>
                  <a:t>1.15 </a:t>
                </a:r>
                <a:r>
                  <a:rPr lang="zh-CN" altLang="en-US" sz="3000" dirty="0" smtClean="0">
                    <a:latin typeface="Times New Roman" pitchFamily="18" charset="0"/>
                    <a:cs typeface="Times New Roman" panose="02020603050405020304" pitchFamily="18" charset="0"/>
                  </a:rPr>
                  <a:t>证明</a:t>
                </a:r>
                <a:r>
                  <a:rPr lang="en-US" altLang="zh-CN" sz="3000" dirty="0" smtClean="0">
                    <a:latin typeface="Times New Roman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800" dirty="0" smtClean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</a:t>
                </a:r>
                <a:r>
                  <a:rPr lang="en-US" altLang="zh-CN" sz="2800" dirty="0" smtClean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B,</a:t>
                </a:r>
                <a:r>
                  <a:rPr lang="zh-CN" altLang="en-US" sz="2800" dirty="0" smtClean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  </a:t>
                </a:r>
                <a:r>
                  <a:rPr lang="en-US" altLang="zh-CN" sz="2800" dirty="0" smtClean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B </a:t>
                </a:r>
                <a:r>
                  <a:rPr lang="zh-CN" altLang="en-US" sz="2800" dirty="0" smtClean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</a:t>
                </a:r>
                <a:r>
                  <a:rPr lang="en-US" altLang="zh-CN" sz="2800" dirty="0" smtClean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C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en-US" altLang="zh-CN" sz="2800" dirty="0" smtClean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 A </a:t>
                </a:r>
                <a:r>
                  <a:rPr lang="zh-CN" altLang="en-US" sz="2800" dirty="0" smtClean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</a:t>
                </a:r>
                <a:r>
                  <a:rPr lang="en-US" altLang="zh-CN" sz="2800" dirty="0" smtClean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C</a:t>
                </a:r>
              </a:p>
              <a:p>
                <a:pPr marL="0" indent="0" eaLnBrk="1" hangingPunct="1">
                  <a:lnSpc>
                    <a:spcPct val="100000"/>
                  </a:lnSpc>
                  <a:buNone/>
                </a:pPr>
                <a:r>
                  <a:rPr lang="zh-CN" altLang="en-US" sz="2800" dirty="0" smtClean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    证明：</a:t>
                </a:r>
              </a:p>
              <a:p>
                <a:pPr marL="457200" lvl="1" indent="0" eaLnBrk="1" hangingPunct="1">
                  <a:lnSpc>
                    <a:spcPct val="100000"/>
                  </a:lnSpc>
                  <a:buNone/>
                </a:pPr>
                <a:r>
                  <a:rPr lang="zh-CN" altLang="en-US" sz="2600" dirty="0" smtClean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设真值赋值</a:t>
                </a:r>
                <a:r>
                  <a:rPr lang="en-US" altLang="zh-CN" sz="2600" dirty="0" smtClean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v</a:t>
                </a:r>
                <a:r>
                  <a:rPr lang="zh-CN" altLang="en-US" sz="2600" dirty="0" smtClean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使</a:t>
                </a:r>
                <a:endParaRPr lang="en-US" altLang="zh-CN" sz="2600" dirty="0" smtClean="0">
                  <a:latin typeface="Times New Roman" pitchFamily="18" charset="0"/>
                  <a:cs typeface="Times New Roman" panose="02020603050405020304" pitchFamily="18" charset="0"/>
                  <a:sym typeface="Symbol" pitchFamily="18" charset="2"/>
                </a:endParaRPr>
              </a:p>
              <a:p>
                <a:pPr marL="457200" lvl="1" indent="0" eaLnBrk="1" hangingPunct="1">
                  <a:lnSpc>
                    <a:spcPct val="100000"/>
                  </a:lnSpc>
                  <a:buNone/>
                </a:pPr>
                <a:r>
                  <a:rPr lang="en-US" altLang="zh-CN" sz="2600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 </a:t>
                </a:r>
                <a:r>
                  <a:rPr lang="en-US" altLang="zh-CN" sz="2600" dirty="0" smtClean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                 v(</a:t>
                </a:r>
                <a:r>
                  <a:rPr lang="en-US" altLang="zh-CN" sz="2800" dirty="0" smtClean="0">
                    <a:latin typeface="Times New Roman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600" dirty="0" smtClean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</a:t>
                </a:r>
                <a:r>
                  <a:rPr lang="en-US" altLang="zh-CN" sz="2600" dirty="0" smtClean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B)=v(B </a:t>
                </a:r>
                <a:r>
                  <a:rPr lang="zh-CN" altLang="en-US" sz="2600" dirty="0" smtClean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</a:t>
                </a:r>
                <a:r>
                  <a:rPr lang="en-US" altLang="zh-CN" sz="2600" dirty="0" smtClean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C)=1</a:t>
                </a:r>
              </a:p>
              <a:p>
                <a:pPr marL="457200" lvl="1" indent="0" eaLnBrk="1" hangingPunct="1">
                  <a:lnSpc>
                    <a:spcPct val="100000"/>
                  </a:lnSpc>
                  <a:buNone/>
                </a:pPr>
                <a:r>
                  <a:rPr lang="zh-CN" altLang="en-US" sz="2600" dirty="0" smtClean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若</a:t>
                </a:r>
                <a:r>
                  <a:rPr lang="en-US" altLang="zh-CN" sz="2600" dirty="0" smtClean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v(A)=0</a:t>
                </a:r>
                <a:r>
                  <a:rPr lang="zh-CN" altLang="en-US" sz="2600" dirty="0" smtClean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，则</a:t>
                </a:r>
                <a:r>
                  <a:rPr lang="en-US" altLang="zh-CN" sz="2600" dirty="0" smtClean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v(A</a:t>
                </a:r>
                <a:r>
                  <a:rPr lang="zh-CN" altLang="en-US" sz="2600" dirty="0" smtClean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</a:t>
                </a:r>
                <a:r>
                  <a:rPr lang="en-US" altLang="zh-CN" sz="2600" dirty="0" smtClean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C)=1</a:t>
                </a:r>
                <a:endParaRPr lang="zh-CN" altLang="en-US" sz="2600" dirty="0" smtClean="0">
                  <a:latin typeface="Times New Roman" pitchFamily="18" charset="0"/>
                  <a:cs typeface="Times New Roman" panose="02020603050405020304" pitchFamily="18" charset="0"/>
                  <a:sym typeface="Symbol" pitchFamily="18" charset="2"/>
                </a:endParaRPr>
              </a:p>
              <a:p>
                <a:pPr marL="457200" lvl="1" indent="0" eaLnBrk="1" hangingPunct="1">
                  <a:lnSpc>
                    <a:spcPct val="100000"/>
                  </a:lnSpc>
                  <a:buNone/>
                </a:pPr>
                <a:r>
                  <a:rPr lang="zh-CN" altLang="en-US" sz="2600" dirty="0" smtClean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若</a:t>
                </a:r>
                <a:r>
                  <a:rPr lang="en-US" altLang="zh-CN" sz="2600" dirty="0" smtClean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v(A)=1</a:t>
                </a:r>
                <a:r>
                  <a:rPr lang="zh-CN" altLang="en-US" sz="2600" dirty="0" smtClean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， </a:t>
                </a:r>
                <a:r>
                  <a:rPr lang="en-US" altLang="zh-CN" sz="2600" dirty="0" smtClean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v(</a:t>
                </a:r>
                <a:r>
                  <a:rPr lang="en-US" altLang="zh-CN" sz="2800" dirty="0" smtClean="0">
                    <a:latin typeface="Times New Roman" pitchFamily="18" charset="0"/>
                    <a:cs typeface="Times New Roman" panose="02020603050405020304" pitchFamily="18" charset="0"/>
                  </a:rPr>
                  <a:t>A)</a:t>
                </a:r>
                <a:r>
                  <a:rPr lang="zh-CN" altLang="en-US" sz="2600" dirty="0" smtClean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</a:t>
                </a:r>
                <a:r>
                  <a:rPr lang="en-US" altLang="zh-CN" sz="2600" dirty="0" smtClean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v(B)=1</a:t>
                </a:r>
                <a:r>
                  <a:rPr lang="zh-CN" altLang="en-US" sz="2600" dirty="0" smtClean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，则 </a:t>
                </a:r>
                <a:r>
                  <a:rPr lang="en-US" altLang="zh-CN" sz="2600" dirty="0" smtClean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v(B)=1</a:t>
                </a:r>
                <a:endParaRPr lang="zh-CN" altLang="en-US" sz="2600" dirty="0" smtClean="0">
                  <a:latin typeface="Times New Roman" pitchFamily="18" charset="0"/>
                  <a:cs typeface="Times New Roman" panose="02020603050405020304" pitchFamily="18" charset="0"/>
                  <a:sym typeface="Symbol" pitchFamily="18" charset="2"/>
                </a:endParaRPr>
              </a:p>
              <a:p>
                <a:pPr marL="457200" lvl="1" indent="0" eaLnBrk="1" hangingPunct="1">
                  <a:lnSpc>
                    <a:spcPct val="100000"/>
                  </a:lnSpc>
                  <a:buNone/>
                </a:pPr>
                <a:r>
                  <a:rPr lang="en-US" altLang="zh-CN" sz="2600" dirty="0" smtClean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 v(B)</a:t>
                </a:r>
                <a:r>
                  <a:rPr lang="zh-CN" altLang="en-US" sz="2600" dirty="0" smtClean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</a:t>
                </a:r>
                <a:r>
                  <a:rPr lang="en-US" altLang="zh-CN" sz="2600" dirty="0" smtClean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v(C)=1</a:t>
                </a:r>
                <a:r>
                  <a:rPr lang="zh-CN" altLang="en-US" sz="2600" dirty="0" smtClean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，所以</a:t>
                </a:r>
                <a:r>
                  <a:rPr lang="en-US" altLang="zh-CN" sz="2600" dirty="0" smtClean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v(C)=1</a:t>
                </a:r>
                <a:r>
                  <a:rPr lang="zh-CN" altLang="en-US" sz="2600" dirty="0" smtClean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，</a:t>
                </a:r>
                <a:endParaRPr lang="en-US" altLang="zh-CN" sz="2600" dirty="0" smtClean="0">
                  <a:latin typeface="Times New Roman" pitchFamily="18" charset="0"/>
                  <a:cs typeface="Times New Roman" panose="02020603050405020304" pitchFamily="18" charset="0"/>
                  <a:sym typeface="Symbol" pitchFamily="18" charset="2"/>
                </a:endParaRPr>
              </a:p>
              <a:p>
                <a:pPr marL="457200" lvl="1" indent="0" eaLnBrk="1" hangingPunct="1">
                  <a:lnSpc>
                    <a:spcPct val="100000"/>
                  </a:lnSpc>
                  <a:buNone/>
                </a:pPr>
                <a:r>
                  <a:rPr lang="zh-CN" altLang="en-US" sz="2600" dirty="0" smtClean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因此</a:t>
                </a:r>
                <a:r>
                  <a:rPr lang="zh-CN" altLang="en-US" sz="2600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，</a:t>
                </a:r>
                <a:r>
                  <a:rPr lang="en-US" altLang="zh-CN" sz="2600" dirty="0" smtClean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v(A)</a:t>
                </a:r>
                <a:r>
                  <a:rPr lang="zh-CN" altLang="en-US" sz="2600" dirty="0" smtClean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</a:t>
                </a:r>
                <a:r>
                  <a:rPr lang="en-US" altLang="zh-CN" sz="2600" dirty="0" smtClean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v(C)=1</a:t>
                </a:r>
              </a:p>
              <a:p>
                <a:pPr marL="457200" lvl="1" indent="0" eaLnBrk="1" hangingPunct="1">
                  <a:lnSpc>
                    <a:spcPct val="100000"/>
                  </a:lnSpc>
                  <a:buNone/>
                </a:pPr>
                <a:r>
                  <a:rPr lang="zh-CN" altLang="en-US" sz="2600" dirty="0" smtClean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所以有</a:t>
                </a:r>
                <a:r>
                  <a:rPr lang="en-US" altLang="zh-CN" sz="2800" dirty="0" smtClean="0">
                    <a:latin typeface="Times New Roman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600" dirty="0" smtClean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</a:t>
                </a:r>
                <a:r>
                  <a:rPr lang="en-US" altLang="zh-CN" sz="2600" dirty="0" smtClean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B,</a:t>
                </a:r>
                <a:r>
                  <a:rPr lang="zh-CN" altLang="en-US" sz="2600" dirty="0" smtClean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  </a:t>
                </a:r>
                <a:r>
                  <a:rPr lang="en-US" altLang="zh-CN" sz="2600" dirty="0" smtClean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B</a:t>
                </a:r>
                <a:r>
                  <a:rPr lang="zh-CN" altLang="en-US" sz="2600" dirty="0" smtClean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</a:t>
                </a:r>
                <a:r>
                  <a:rPr lang="en-US" altLang="zh-CN" sz="2600" dirty="0" smtClean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C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en-US" altLang="zh-CN" sz="2600" dirty="0" smtClean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 A</a:t>
                </a:r>
                <a:r>
                  <a:rPr lang="zh-CN" altLang="en-US" sz="2600" dirty="0" smtClean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</a:t>
                </a:r>
                <a:r>
                  <a:rPr lang="en-US" altLang="zh-CN" sz="2600" dirty="0" smtClean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C</a:t>
                </a:r>
              </a:p>
              <a:p>
                <a:pPr lvl="1" eaLnBrk="1" hangingPunct="1">
                  <a:lnSpc>
                    <a:spcPct val="100000"/>
                  </a:lnSpc>
                </a:pPr>
                <a:endParaRPr lang="zh-CN" altLang="en-US" sz="2600" dirty="0" smtClean="0">
                  <a:latin typeface="Times New Roman" pitchFamily="18" charset="0"/>
                  <a:cs typeface="Times New Roman" panose="02020603050405020304" pitchFamily="18" charset="0"/>
                  <a:sym typeface="Symbol" pitchFamily="18" charset="2"/>
                </a:endParaRPr>
              </a:p>
              <a:p>
                <a:pPr eaLnBrk="1" hangingPunct="1">
                  <a:lnSpc>
                    <a:spcPct val="100000"/>
                  </a:lnSpc>
                </a:pPr>
                <a:endParaRPr lang="zh-CN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55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76225" y="1005873"/>
                <a:ext cx="8367713" cy="5043487"/>
              </a:xfrm>
              <a:blipFill rotWithShape="0">
                <a:blip r:embed="rId2"/>
                <a:stretch>
                  <a:fillRect l="-1457" t="-18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580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11150" indent="-311150" defTabSz="755650" eaLnBrk="1" hangingPunct="1">
                  <a:lnSpc>
                    <a:spcPct val="100000"/>
                  </a:lnSpc>
                </a:pP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1.16  A→B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C→D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b="0" dirty="0" smtClean="0">
                    <a:latin typeface="Times New Roman" pitchFamily="18" charset="0"/>
                    <a:ea typeface="宋体" pitchFamily="2" charset="-122"/>
                    <a:cs typeface="Times New Roman" panose="02020603050405020304" pitchFamily="18" charset="0"/>
                  </a:rPr>
                  <a:t>∨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</a:t>
                </a:r>
                <a:r>
                  <a:rPr lang="en-US" altLang="zh-CN" sz="2800" b="0" dirty="0" smtClean="0">
                    <a:latin typeface="Times New Roman" pitchFamily="18" charset="0"/>
                    <a:ea typeface="宋体" pitchFamily="2" charset="-122"/>
                    <a:cs typeface="Times New Roman" panose="02020603050405020304" pitchFamily="18" charset="0"/>
                  </a:rPr>
                  <a:t>∨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</a:p>
              <a:p>
                <a:pPr marL="0" indent="0" defTabSz="755650" eaLnBrk="1" hangingPunct="1">
                  <a:lnSpc>
                    <a:spcPct val="100000"/>
                  </a:lnSpc>
                  <a:buNone/>
                </a:pP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证明：</a:t>
                </a:r>
              </a:p>
              <a:p>
                <a:pPr marL="425450" lvl="1" indent="0" defTabSz="755650" eaLnBrk="1" hangingPunct="1">
                  <a:lnSpc>
                    <a:spcPct val="100000"/>
                  </a:lnSpc>
                  <a:buNone/>
                </a:pP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设真值赋值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使</a:t>
                </a:r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25450" lvl="1" indent="0" defTabSz="755650" eaLnBrk="1" hangingPunct="1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v(A→B)=v(C→D)=v(A</a:t>
                </a:r>
                <a:r>
                  <a:rPr lang="en-US" altLang="zh-CN" sz="2800" b="0" dirty="0" smtClean="0">
                    <a:latin typeface="Times New Roman" pitchFamily="18" charset="0"/>
                    <a:ea typeface="宋体" pitchFamily="2" charset="-122"/>
                    <a:cs typeface="Times New Roman" panose="02020603050405020304" pitchFamily="18" charset="0"/>
                  </a:rPr>
                  <a:t>∨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C)=1</a:t>
                </a:r>
              </a:p>
              <a:p>
                <a:pPr marL="425450" lvl="1" indent="0" defTabSz="755650" eaLnBrk="1" hangingPunct="1">
                  <a:lnSpc>
                    <a:spcPct val="100000"/>
                  </a:lnSpc>
                  <a:buNone/>
                </a:pP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v(A)=1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v(C)=1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</a:p>
              <a:p>
                <a:pPr marL="425450" lvl="1" indent="0" defTabSz="755650" eaLnBrk="1" hangingPunct="1">
                  <a:lnSpc>
                    <a:spcPct val="100000"/>
                  </a:lnSpc>
                  <a:buNone/>
                </a:pP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v(A)=1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，则由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v(A→B)=1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得出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v(B)=1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</a:p>
              <a:p>
                <a:pPr marL="425450" lvl="1" indent="0" defTabSz="755650" eaLnBrk="1" hangingPunct="1">
                  <a:lnSpc>
                    <a:spcPct val="100000"/>
                  </a:lnSpc>
                  <a:buNone/>
                </a:pP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v(C)=1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，则由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v(C→D)=1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得出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v(D)=1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</a:p>
              <a:p>
                <a:pPr marL="425450" lvl="1" indent="0" defTabSz="755650" eaLnBrk="1" hangingPunct="1">
                  <a:lnSpc>
                    <a:spcPct val="100000"/>
                  </a:lnSpc>
                  <a:buNone/>
                </a:pP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因此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v(B</a:t>
                </a:r>
                <a:r>
                  <a:rPr lang="en-US" altLang="zh-CN" sz="2800" b="0" dirty="0" smtClean="0">
                    <a:latin typeface="Times New Roman" pitchFamily="18" charset="0"/>
                    <a:ea typeface="宋体" pitchFamily="2" charset="-122"/>
                    <a:cs typeface="Times New Roman" panose="02020603050405020304" pitchFamily="18" charset="0"/>
                  </a:rPr>
                  <a:t>∨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D)=1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58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1207" t="-17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id">
  <a:themeElements>
    <a:clrScheme name="Grid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rid">
      <a:majorFont>
        <a:latin typeface="华文中宋"/>
        <a:ea typeface="华文中宋"/>
        <a:cs typeface=""/>
      </a:majorFont>
      <a:minorFont>
        <a:latin typeface="华文仿宋"/>
        <a:ea typeface="华文仿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CC00">
                <a:gamma/>
                <a:shade val="46275"/>
                <a:invGamma/>
              </a:srgbClr>
            </a:gs>
            <a:gs pos="50000">
              <a:srgbClr val="FFCC00"/>
            </a:gs>
            <a:gs pos="100000">
              <a:srgbClr val="FFCC00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74053" dir="7257825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gradFill rotWithShape="1">
          <a:gsLst>
            <a:gs pos="0">
              <a:srgbClr val="FFCC00">
                <a:gamma/>
                <a:shade val="46275"/>
                <a:invGamma/>
              </a:srgbClr>
            </a:gs>
            <a:gs pos="50000">
              <a:srgbClr val="FFCC00"/>
            </a:gs>
            <a:gs pos="100000">
              <a:srgbClr val="FFCC00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74053" dir="7257825" algn="ctr" rotWithShape="0">
            <a:schemeClr val="bg2">
              <a:alpha val="50000"/>
            </a:schemeClr>
          </a:outerShdw>
        </a:effectLst>
      </a:spPr>
      <a:bodyPr/>
      <a:lstStyle/>
    </a:lnDef>
  </a:objectDefaults>
  <a:extraClrSchemeLst>
    <a:extraClrScheme>
      <a:clrScheme name="Grid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id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35710</TotalTime>
  <Words>1175</Words>
  <Application>Microsoft Office PowerPoint</Application>
  <PresentationFormat>全屏显示(4:3)</PresentationFormat>
  <Paragraphs>93</Paragraphs>
  <Slides>15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仿宋_GB2312</vt:lpstr>
      <vt:lpstr>黑体</vt:lpstr>
      <vt:lpstr>华文仿宋</vt:lpstr>
      <vt:lpstr>华文行楷</vt:lpstr>
      <vt:lpstr>华文中宋</vt:lpstr>
      <vt:lpstr>宋体</vt:lpstr>
      <vt:lpstr>Arial</vt:lpstr>
      <vt:lpstr>Cambria Math</vt:lpstr>
      <vt:lpstr>Symbol</vt:lpstr>
      <vt:lpstr>Times New Roman</vt:lpstr>
      <vt:lpstr>Wingdings</vt:lpstr>
      <vt:lpstr>Grid</vt:lpstr>
      <vt:lpstr>位图图像</vt:lpstr>
      <vt:lpstr>公式</vt:lpstr>
      <vt:lpstr>第一章命题逻辑</vt:lpstr>
      <vt:lpstr>可满足定义</vt:lpstr>
      <vt:lpstr>基本性质</vt:lpstr>
      <vt:lpstr>PowerPoint 演示文稿</vt:lpstr>
      <vt:lpstr>PowerPoint 演示文稿</vt:lpstr>
      <vt:lpstr>PowerPoint 演示文稿</vt:lpstr>
      <vt:lpstr>三段论证明</vt:lpstr>
      <vt:lpstr>传递律证明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BUAA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数理逻辑-(1)命题逻辑</dc:title>
  <dc:creator>Shuai Ma</dc:creator>
  <cp:lastModifiedBy>ljh</cp:lastModifiedBy>
  <cp:revision>2615</cp:revision>
  <dcterms:created xsi:type="dcterms:W3CDTF">2004-03-10T10:42:25Z</dcterms:created>
  <dcterms:modified xsi:type="dcterms:W3CDTF">2016-10-21T04:11:29Z</dcterms:modified>
</cp:coreProperties>
</file>