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9" r:id="rId2"/>
    <p:sldId id="650" r:id="rId3"/>
    <p:sldId id="651" r:id="rId4"/>
    <p:sldId id="652" r:id="rId5"/>
    <p:sldId id="653" r:id="rId6"/>
    <p:sldId id="824" r:id="rId7"/>
    <p:sldId id="825" r:id="rId8"/>
    <p:sldId id="791" r:id="rId9"/>
    <p:sldId id="792" r:id="rId10"/>
    <p:sldId id="827" r:id="rId11"/>
    <p:sldId id="828" r:id="rId12"/>
    <p:sldId id="829" r:id="rId13"/>
    <p:sldId id="830" r:id="rId14"/>
    <p:sldId id="757" r:id="rId15"/>
    <p:sldId id="826" r:id="rId16"/>
    <p:sldId id="761" r:id="rId17"/>
    <p:sldId id="831" r:id="rId18"/>
    <p:sldId id="785" r:id="rId19"/>
    <p:sldId id="762" r:id="rId20"/>
    <p:sldId id="833" r:id="rId21"/>
    <p:sldId id="764" r:id="rId22"/>
    <p:sldId id="834" r:id="rId23"/>
    <p:sldId id="835" r:id="rId24"/>
    <p:sldId id="836" r:id="rId25"/>
    <p:sldId id="837" r:id="rId26"/>
    <p:sldId id="838" r:id="rId27"/>
    <p:sldId id="839" r:id="rId28"/>
    <p:sldId id="840" r:id="rId29"/>
    <p:sldId id="844" r:id="rId30"/>
    <p:sldId id="851" r:id="rId31"/>
    <p:sldId id="845" r:id="rId32"/>
    <p:sldId id="852" r:id="rId33"/>
    <p:sldId id="850" r:id="rId34"/>
  </p:sldIdLst>
  <p:sldSz cx="9144000" cy="6858000" type="screen4x3"/>
  <p:notesSz cx="68580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9999"/>
    <a:srgbClr val="0099CC"/>
    <a:srgbClr val="99CCFF"/>
    <a:srgbClr val="C0C0C0"/>
    <a:srgbClr val="FFFF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87925" autoAdjust="0"/>
  </p:normalViewPr>
  <p:slideViewPr>
    <p:cSldViewPr snapToGrid="0">
      <p:cViewPr varScale="1">
        <p:scale>
          <a:sx n="62" d="100"/>
          <a:sy n="62" d="100"/>
        </p:scale>
        <p:origin x="154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8" y="1193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66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16CFAE8-DDAC-4059-B5B8-A28A8F47D3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55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F71F8CD-4414-4F7D-AB13-175C4D9B37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740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58B3D-30C7-441F-B753-400C939E107F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352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1F8CD-4414-4F7D-AB13-175C4D9B372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112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1F8CD-4414-4F7D-AB13-175C4D9B372C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69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1F8CD-4414-4F7D-AB13-175C4D9B372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1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0F9CA-E1A2-458F-9A02-DCF47D7CEF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1063D-84FC-464E-B882-8A59C2A9DD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15930-9E0D-4F0D-BFD3-6122657C4B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3761D-2656-428B-A057-042702D168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7239000" y="6328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8091FEF8-51BC-4177-B590-9E02AB30BCEF}" type="slidenum">
              <a:rPr lang="zh-CN" altLang="en-US" sz="2400" b="1" smtClean="0">
                <a:ea typeface="宋体" pitchFamily="2" charset="-122"/>
              </a:rPr>
              <a:pPr algn="r">
                <a:defRPr/>
              </a:pPr>
              <a:t>‹#›</a:t>
            </a:fld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06C55-ABD5-4AA2-B44F-7967230AB2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422E0-36A8-4B54-9CE6-D01F8F5F59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614D5-A87F-478F-8270-D0FC87437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FB03-F8ED-4DB8-9C00-CD1655682A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09A36-762A-403A-ADAF-FFA0C241D9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86D4A-FF49-4C25-9DE4-4D31E368E9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91C30-DE8B-4AF6-8813-D40C68861E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29A5486F-A336-42E8-B8FF-BB8D213E4AB5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 algn="ctr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307260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4105" name="Picture 3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2790476" y="6321970"/>
            <a:ext cx="214454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6450" y="634469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>
                <a:ea typeface="宋体" pitchFamily="2" charset="-122"/>
              </a:defRPr>
            </a:lvl1pPr>
          </a:lstStyle>
          <a:p>
            <a:pPr>
              <a:defRPr/>
            </a:pPr>
            <a:fld id="{150B08E5-85AD-4566-BCBF-5F2F9E172E3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3" r:id="rId1"/>
    <p:sldLayoutId id="2147485184" r:id="rId2"/>
    <p:sldLayoutId id="2147485185" r:id="rId3"/>
    <p:sldLayoutId id="2147485186" r:id="rId4"/>
    <p:sldLayoutId id="2147485187" r:id="rId5"/>
    <p:sldLayoutId id="2147485188" r:id="rId6"/>
    <p:sldLayoutId id="2147485189" r:id="rId7"/>
    <p:sldLayoutId id="2147485190" r:id="rId8"/>
    <p:sldLayoutId id="2147485191" r:id="rId9"/>
    <p:sldLayoutId id="2147485192" r:id="rId10"/>
    <p:sldLayoutId id="2147485193" r:id="rId11"/>
    <p:sldLayoutId id="2147485194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smtClean="0"/>
              <a:t>第三章公理系统</a:t>
            </a:r>
            <a:endParaRPr lang="zh-CN" altLang="en-US" sz="3600" dirty="0" smtClean="0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12-12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87648" y="4488887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accent2"/>
                </a:solidFill>
                <a:ea typeface="隶书" pitchFamily="49" charset="-122"/>
                <a:cs typeface="Times New Roman" pitchFamily="18" charset="0"/>
              </a:rPr>
              <a:t>第二节 谓词逻辑的公理系统</a:t>
            </a:r>
            <a:endParaRPr lang="en-US" altLang="zh-CN" kern="0" dirty="0">
              <a:latin typeface="+mn-lt"/>
              <a:ea typeface="+mn-ea"/>
            </a:endParaRPr>
          </a:p>
        </p:txBody>
      </p:sp>
      <p:pic>
        <p:nvPicPr>
          <p:cNvPr id="6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>
          <a:xfrm>
            <a:off x="162560" y="206693"/>
            <a:ext cx="8394700" cy="53340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>
          <a:xfrm>
            <a:off x="276225" y="905510"/>
            <a:ext cx="8589963" cy="5245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400" dirty="0" err="1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xR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(x) 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 </a:t>
            </a:r>
            <a:r>
              <a:rPr lang="en-US" altLang="zh-CN" sz="2400" dirty="0" err="1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yR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(y)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endParaRPr lang="en-US" altLang="zh-CN" sz="2400" dirty="0" smtClean="0">
              <a:latin typeface="Times New Roman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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     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de-DE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 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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de-DE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x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 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de-DE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 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 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xR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de-DE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   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xR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(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x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)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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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MP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规则</a:t>
            </a:r>
            <a:endParaRPr lang="en-US" altLang="zh-CN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de-DE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zh-CN" altLang="en-US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dirty="0" err="1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xR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(x) </a:t>
            </a:r>
            <a:r>
              <a:rPr lang="zh-CN" altLang="en-US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 </a:t>
            </a:r>
            <a:r>
              <a:rPr lang="en-US" altLang="zh-CN" dirty="0" err="1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yR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(y)                                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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Q(x)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488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>
          <a:xfrm>
            <a:off x="276225" y="225743"/>
            <a:ext cx="8394700" cy="53340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  </a:t>
            </a:r>
            <a:r>
              <a:rPr lang="zh-CN" altLang="en-US" sz="2000" dirty="0" smtClean="0"/>
              <a:t>引入规则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s-ES" altLang="zh-CN" sz="2400" dirty="0" smtClean="0"/>
              <a:t>Q(c) </a:t>
            </a:r>
            <a:r>
              <a:rPr lang="en-US" altLang="zh-CN" sz="2400" dirty="0" smtClean="0">
                <a:sym typeface="Symbol" pitchFamily="18" charset="2"/>
              </a:rPr>
              <a:t></a:t>
            </a:r>
            <a:r>
              <a:rPr lang="en-US" altLang="zh-CN" sz="2400" dirty="0" err="1" smtClean="0"/>
              <a:t>xQ</a:t>
            </a:r>
            <a:r>
              <a:rPr lang="en-US" altLang="zh-CN" sz="2400" dirty="0" smtClean="0"/>
              <a:t>(x) 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证明：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ym typeface="Symbol" pitchFamily="18" charset="2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n-US" altLang="zh-CN" sz="2400" dirty="0" smtClean="0">
                <a:sym typeface="Symbol" pitchFamily="18" charset="2"/>
              </a:rPr>
              <a:t></a:t>
            </a:r>
            <a:r>
              <a:rPr lang="en-US" altLang="zh-CN" sz="2400" dirty="0" err="1" smtClean="0"/>
              <a:t>x</a:t>
            </a:r>
            <a:r>
              <a:rPr lang="en-US" altLang="zh-CN" sz="2400" dirty="0" err="1" smtClean="0">
                <a:sym typeface="Symbol" pitchFamily="18" charset="2"/>
              </a:rPr>
              <a:t></a:t>
            </a:r>
            <a:r>
              <a:rPr lang="en-US" altLang="zh-CN" sz="2400" dirty="0" err="1" smtClean="0"/>
              <a:t>Q</a:t>
            </a:r>
            <a:r>
              <a:rPr lang="en-US" altLang="zh-CN" sz="2400" dirty="0" smtClean="0"/>
              <a:t>(x) </a:t>
            </a:r>
            <a:r>
              <a:rPr lang="en-US" altLang="zh-CN" sz="2400" dirty="0" smtClean="0">
                <a:sym typeface="Symbol" pitchFamily="18" charset="2"/>
              </a:rPr>
              <a:t></a:t>
            </a:r>
            <a:r>
              <a:rPr lang="en-US" altLang="zh-CN" sz="2400" dirty="0" smtClean="0"/>
              <a:t>Q(c)</a:t>
            </a:r>
            <a:r>
              <a:rPr lang="en-US" altLang="zh-CN" sz="2400" dirty="0" smtClean="0">
                <a:latin typeface="Kunstler Script" pitchFamily="66" charset="0"/>
              </a:rPr>
              <a:t>                                                                        A</a:t>
            </a:r>
            <a:r>
              <a:rPr lang="zh-CN" altLang="en-US" sz="2400" dirty="0" smtClean="0">
                <a:latin typeface="Kunstler Script" pitchFamily="66" charset="0"/>
              </a:rPr>
              <a:t> </a:t>
            </a:r>
            <a:r>
              <a:rPr lang="en-US" altLang="zh-CN" sz="2400" baseline="-25000" dirty="0" smtClean="0"/>
              <a:t>4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endParaRPr lang="zh-CN" alt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 smtClean="0"/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 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itchFamily="18" charset="2"/>
              </a:rPr>
              <a:t></a:t>
            </a:r>
            <a:r>
              <a:rPr lang="en-US" altLang="zh-CN" sz="2400" dirty="0" err="1"/>
              <a:t>Q</a:t>
            </a:r>
            <a:r>
              <a:rPr lang="en-US" altLang="zh-CN" sz="2400" dirty="0"/>
              <a:t>(x) 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>
                <a:sym typeface="Symbol" pitchFamily="18" charset="2"/>
              </a:rPr>
              <a:t> 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itchFamily="18" charset="2"/>
              </a:rPr>
              <a:t></a:t>
            </a:r>
            <a:r>
              <a:rPr lang="en-US" altLang="zh-CN" sz="2400" dirty="0" err="1"/>
              <a:t>Q</a:t>
            </a:r>
            <a:r>
              <a:rPr lang="en-US" altLang="zh-CN" sz="2400" dirty="0"/>
              <a:t>(x) 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 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itchFamily="18" charset="2"/>
              </a:rPr>
              <a:t></a:t>
            </a:r>
            <a:r>
              <a:rPr lang="en-US" altLang="zh-CN" sz="2400" dirty="0" err="1"/>
              <a:t>Q</a:t>
            </a:r>
            <a:r>
              <a:rPr lang="en-US" altLang="zh-CN" sz="2400" dirty="0"/>
              <a:t>(x) </a:t>
            </a:r>
            <a:r>
              <a:rPr lang="en-US" altLang="zh-CN" sz="2400" dirty="0">
                <a:sym typeface="Symbol" pitchFamily="18" charset="2"/>
              </a:rPr>
              <a:t> </a:t>
            </a:r>
            <a:r>
              <a:rPr lang="en-US" altLang="zh-CN" sz="2400" dirty="0" smtClean="0">
                <a:sym typeface="Symbol" pitchFamily="18" charset="2"/>
              </a:rPr>
              <a:t></a:t>
            </a:r>
            <a:r>
              <a:rPr lang="en-US" altLang="zh-CN" sz="2400" dirty="0"/>
              <a:t>Q(c</a:t>
            </a:r>
            <a:r>
              <a:rPr lang="en-US" altLang="zh-CN" sz="24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⊢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ym typeface="Symbol" pitchFamily="18" charset="2"/>
              </a:rPr>
              <a:t> </a:t>
            </a:r>
            <a:r>
              <a:rPr lang="en-US" altLang="zh-CN" sz="2400" dirty="0">
                <a:sym typeface="Symbol" pitchFamily="18" charset="2"/>
              </a:rPr>
              <a:t>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itchFamily="18" charset="2"/>
              </a:rPr>
              <a:t></a:t>
            </a:r>
            <a:r>
              <a:rPr lang="en-US" altLang="zh-CN" sz="2400" dirty="0" err="1"/>
              <a:t>Q</a:t>
            </a:r>
            <a:r>
              <a:rPr lang="en-US" altLang="zh-CN" sz="2400" dirty="0"/>
              <a:t>(x) </a:t>
            </a:r>
            <a:r>
              <a:rPr lang="en-US" altLang="zh-CN" sz="2400" dirty="0">
                <a:sym typeface="Symbol" pitchFamily="18" charset="2"/>
              </a:rPr>
              <a:t> </a:t>
            </a:r>
            <a:r>
              <a:rPr lang="en-US" altLang="zh-CN" sz="2400" dirty="0"/>
              <a:t>Q(c</a:t>
            </a:r>
            <a:r>
              <a:rPr lang="en-US" altLang="zh-CN" sz="2400" dirty="0" smtClean="0"/>
              <a:t>)) </a:t>
            </a:r>
            <a:r>
              <a:rPr lang="en-US" altLang="zh-CN" sz="2400" dirty="0">
                <a:sym typeface="Symbol" pitchFamily="18" charset="2"/>
              </a:rPr>
              <a:t> </a:t>
            </a:r>
            <a:r>
              <a:rPr lang="en-US" altLang="zh-CN" sz="2400" dirty="0" smtClean="0">
                <a:sym typeface="Symbol" pitchFamily="18" charset="2"/>
              </a:rPr>
              <a:t>(</a:t>
            </a:r>
            <a:r>
              <a:rPr lang="en-US" altLang="zh-CN" sz="2400" dirty="0" smtClean="0"/>
              <a:t>Q(c)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>
                <a:sym typeface="Symbol" pitchFamily="18" charset="2"/>
              </a:rPr>
              <a:t> 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itchFamily="18" charset="2"/>
              </a:rPr>
              <a:t></a:t>
            </a:r>
            <a:r>
              <a:rPr lang="en-US" altLang="zh-CN" sz="2400" dirty="0" err="1"/>
              <a:t>Q</a:t>
            </a:r>
            <a:r>
              <a:rPr lang="en-US" altLang="zh-CN" sz="2400" dirty="0"/>
              <a:t>(x) 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ES" altLang="zh-CN" sz="2400" dirty="0" smtClean="0"/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400" dirty="0"/>
              <a:t> Q(c)</a:t>
            </a:r>
            <a:r>
              <a:rPr lang="en-US" altLang="zh-CN" sz="2400" dirty="0">
                <a:sym typeface="Symbol" pitchFamily="18" charset="2"/>
              </a:rPr>
              <a:t>  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itchFamily="18" charset="2"/>
              </a:rPr>
              <a:t></a:t>
            </a:r>
            <a:r>
              <a:rPr lang="en-US" altLang="zh-CN" sz="2400" dirty="0" err="1"/>
              <a:t>Q</a:t>
            </a:r>
            <a:r>
              <a:rPr lang="en-US" altLang="zh-CN" sz="2400" dirty="0"/>
              <a:t>(x) </a:t>
            </a:r>
            <a:endParaRPr lang="es-ES" altLang="zh-CN" sz="2400" dirty="0" smtClean="0"/>
          </a:p>
          <a:p>
            <a:pPr marL="0" lvl="1" indent="0">
              <a:lnSpc>
                <a:spcPct val="100000"/>
              </a:lnSpc>
              <a:spcAft>
                <a:spcPct val="20000"/>
              </a:spcAft>
              <a:buNone/>
            </a:pPr>
            <a:r>
              <a:rPr lang="de-DE" altLang="zh-CN" dirty="0" smtClean="0"/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s-ES" altLang="zh-CN" dirty="0" smtClean="0"/>
              <a:t>Q(c)</a:t>
            </a:r>
            <a:r>
              <a:rPr lang="en-US" altLang="zh-CN" dirty="0" smtClean="0">
                <a:sym typeface="Symbol" pitchFamily="18" charset="2"/>
              </a:rPr>
              <a:t></a:t>
            </a:r>
            <a:r>
              <a:rPr lang="en-US" altLang="zh-CN" dirty="0" err="1" smtClean="0"/>
              <a:t>xQ</a:t>
            </a:r>
            <a:r>
              <a:rPr lang="en-US" altLang="zh-CN" dirty="0" smtClean="0"/>
              <a:t>(x)</a:t>
            </a:r>
            <a:r>
              <a:rPr lang="en-US" altLang="zh-CN" dirty="0" smtClean="0">
                <a:sym typeface="Symbol" pitchFamily="18" charset="2"/>
              </a:rPr>
              <a:t>                                       </a:t>
            </a:r>
            <a:r>
              <a:rPr lang="en-US" altLang="zh-CN" dirty="0" err="1" smtClean="0"/>
              <a:t>xQ</a:t>
            </a:r>
            <a:r>
              <a:rPr lang="en-US" altLang="zh-CN" dirty="0" smtClean="0"/>
              <a:t>(x) </a:t>
            </a:r>
            <a:r>
              <a:rPr lang="zh-CN" altLang="zh-CN" dirty="0" smtClean="0"/>
              <a:t>≡</a:t>
            </a:r>
            <a:r>
              <a:rPr lang="en-US" altLang="zh-CN" dirty="0" smtClean="0">
                <a:sym typeface="Symbol" pitchFamily="18" charset="2"/>
              </a:rPr>
              <a:t></a:t>
            </a:r>
            <a:r>
              <a:rPr lang="en-US" altLang="zh-CN" dirty="0" smtClean="0"/>
              <a:t>Q(x)</a:t>
            </a:r>
            <a:endParaRPr lang="zh-CN" altLang="en-US" dirty="0" smtClean="0"/>
          </a:p>
          <a:p>
            <a:pPr>
              <a:lnSpc>
                <a:spcPct val="100000"/>
              </a:lnSpc>
            </a:pPr>
            <a:endParaRPr lang="zh-CN" altLang="en-US" sz="2400" dirty="0" smtClean="0"/>
          </a:p>
          <a:p>
            <a:pPr>
              <a:lnSpc>
                <a:spcPct val="100000"/>
              </a:lnSpc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44341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endParaRPr lang="zh-CN" altLang="en-US" dirty="0" smtClean="0"/>
          </a:p>
        </p:txBody>
      </p:sp>
      <p:sp>
        <p:nvSpPr>
          <p:cNvPr id="1167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s-E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Q(c)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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⊢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Q(c)                                                    </a:t>
            </a:r>
            <a:r>
              <a:rPr lang="en-US" altLang="zh-CN" sz="2400" dirty="0">
                <a:latin typeface="Kunstler Script" pitchFamily="66" charset="0"/>
              </a:rPr>
              <a:t>A</a:t>
            </a:r>
            <a:r>
              <a:rPr lang="zh-CN" altLang="en-US" sz="2400" dirty="0">
                <a:latin typeface="Kunstler Script" pitchFamily="66" charset="0"/>
              </a:rPr>
              <a:t> </a:t>
            </a:r>
            <a:r>
              <a:rPr lang="en-US" altLang="zh-CN" sz="2400" baseline="-25000" dirty="0"/>
              <a:t>4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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Q(c)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 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 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Q(c)                                                             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 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Q(c)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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⊢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Q(c)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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103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6</a:t>
            </a:r>
            <a:endParaRPr lang="zh-CN" altLang="en-US" dirty="0" smtClean="0"/>
          </a:p>
        </p:txBody>
      </p:sp>
      <p:sp>
        <p:nvSpPr>
          <p:cNvPr id="1177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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Q(c)                                      </a:t>
            </a:r>
            <a:r>
              <a:rPr lang="en-US" altLang="zh-CN" sz="2400" dirty="0" smtClean="0">
                <a:latin typeface="Kunstler Script" pitchFamily="66" charset="0"/>
              </a:rPr>
              <a:t>A</a:t>
            </a:r>
            <a:r>
              <a:rPr lang="zh-CN" altLang="en-US" sz="2400" dirty="0" smtClean="0">
                <a:latin typeface="Kunstler Script" pitchFamily="66" charset="0"/>
              </a:rPr>
              <a:t> 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s-E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Q(c)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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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                      </a:t>
            </a:r>
          </a:p>
          <a:p>
            <a:pPr>
              <a:lnSpc>
                <a:spcPct val="100000"/>
              </a:lnSpc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429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smtClean="0"/>
              <a:t>演绎定理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8775" y="1009650"/>
                <a:ext cx="8332788" cy="5262563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3.10.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是语句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l-GR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{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}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</a:t>
                </a:r>
                <a:r>
                  <a:rPr lang="el-GR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:(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充分性（若</a:t>
                </a:r>
                <a:r>
                  <a:rPr lang="el-GR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{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}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，证明</a:t>
                </a:r>
                <a:r>
                  <a:rPr lang="el-GR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设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的从</a:t>
                </a:r>
                <a:r>
                  <a:rPr lang="el-GR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{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A}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的一个推演，归纳证明</a:t>
                </a:r>
                <a:r>
                  <a:rPr lang="el-GR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=1,…,n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是公理，则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endParaRPr lang="en-US" altLang="zh-CN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831850" lvl="2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(A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</a:p>
              <a:p>
                <a:pPr marL="825500" lvl="2" indent="0" defTabSz="75565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(A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</a:p>
              <a:p>
                <a:pPr marL="674688" lvl="1" indent="-249238" defTabSz="755650">
                  <a:lnSpc>
                    <a:spcPct val="1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</a:t>
                </a:r>
                <a:r>
                  <a:rPr lang="el-GR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31850" lvl="2" indent="0" defTabSz="75565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</a:p>
              <a:p>
                <a:pPr marL="831850" lvl="2" indent="0" defTabSz="75565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</a:p>
              <a:p>
                <a:pPr marL="674688" lvl="1" indent="-249238" defTabSz="755650">
                  <a:lnSpc>
                    <a:spcPct val="1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mc:Choice>
        <mc:Fallback>
          <p:sp>
            <p:nvSpPr>
              <p:cNvPr id="58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8775" y="1009650"/>
                <a:ext cx="8332788" cy="5262563"/>
              </a:xfrm>
              <a:blipFill rotWithShape="0">
                <a:blip r:embed="rId2"/>
                <a:stretch>
                  <a:fillRect l="-1024" t="-1159" r="-4755" b="-3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814070"/>
                <a:ext cx="7802455" cy="5454650"/>
              </a:xfrm>
            </p:spPr>
            <p:txBody>
              <a:bodyPr/>
              <a:lstStyle/>
              <a:p>
                <a:pPr lvl="1">
                  <a:lnSpc>
                    <a:spcPct val="10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规则生成，设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根据归纳假设有：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el-GR" altLang="zh-CN" dirty="0" smtClean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 err="1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 且    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 err="1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k</a:t>
                </a:r>
                <a:r>
                  <a:rPr lang="zh-CN" altLang="en-US" baseline="-250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,   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即</a:t>
                </a:r>
                <a:r>
                  <a:rPr lang="el-GR" altLang="zh-CN" dirty="0" smtClean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baseline="-250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 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有</a:t>
                </a:r>
                <a:r>
                  <a:rPr lang="el-GR" altLang="zh-CN" dirty="0" smtClean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生成，设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，归纳假设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 err="1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，根据</a:t>
                </a: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UG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规则有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 </a:t>
                </a:r>
                <a:r>
                  <a:rPr lang="en-US" altLang="zh-CN" dirty="0"/>
                  <a:t>(</a:t>
                </a: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 err="1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，由于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为语句，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不是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中的自由变元，根据公理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lang="el-GR" altLang="zh-CN" dirty="0" smtClean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 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（</a:t>
                </a: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pt-BR" altLang="zh-CN" dirty="0" smtClean="0">
                    <a:sym typeface="Symbol" pitchFamily="18" charset="2"/>
                  </a:rPr>
                  <a:t></a:t>
                </a:r>
                <a:r>
                  <a:rPr lang="pt-BR" altLang="zh-CN" dirty="0" smtClean="0"/>
                  <a:t>x</a:t>
                </a:r>
                <a:r>
                  <a:rPr lang="en-US" altLang="zh-CN" dirty="0" err="1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规则，有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l-GR" altLang="zh-CN" dirty="0" smtClean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 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</a:t>
                </a:r>
                <a:r>
                  <a:rPr lang="en-US" altLang="zh-CN" dirty="0" err="1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，因此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  (2)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必要性：若</a:t>
                </a:r>
                <a:r>
                  <a:rPr lang="el-GR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{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5715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l-GR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l-GR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l-GR" altLang="zh-CN" sz="2400" dirty="0" smtClean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{A}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B, 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l-GR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{A}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5715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       因此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{A}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5715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                                                                                       证毕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814070"/>
                <a:ext cx="7802455" cy="5454650"/>
              </a:xfrm>
              <a:blipFill rotWithShape="0">
                <a:blip r:embed="rId2"/>
                <a:stretch>
                  <a:fillRect t="-1119" r="-1250" b="-14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9048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24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5588" y="907415"/>
                <a:ext cx="8315325" cy="53308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x(Q(x) 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R(x)) 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xQ(x) 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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(x))</a:t>
                </a:r>
                <a:endParaRPr lang="zh-CN" altLang="zh-CN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证明：</a:t>
                </a:r>
                <a:r>
                  <a:rPr lang="zh-CN" altLang="zh-CN" sz="2400" dirty="0" smtClean="0">
                    <a:solidFill>
                      <a:schemeClr val="tx1"/>
                    </a:solidFill>
                  </a:rPr>
                  <a:t>仅需证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x(Q(x) 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R(x))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xQ(x) 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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xR(x)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。</a:t>
                </a:r>
                <a:endParaRPr lang="zh-CN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   </a:t>
                </a:r>
                <a:r>
                  <a:rPr lang="pt-BR" altLang="zh-CN" sz="2400" dirty="0" smtClean="0">
                    <a:sym typeface="Symbol" pitchFamily="18" charset="2"/>
                  </a:rPr>
                  <a:t></a:t>
                </a:r>
                <a:r>
                  <a:rPr lang="pt-BR" altLang="zh-CN" sz="2400" dirty="0"/>
                  <a:t>x(Q(x) </a:t>
                </a:r>
                <a:r>
                  <a:rPr lang="pt-BR" altLang="zh-CN" sz="2400" dirty="0">
                    <a:sym typeface="Symbol" pitchFamily="18" charset="2"/>
                  </a:rPr>
                  <a:t></a:t>
                </a:r>
                <a:r>
                  <a:rPr lang="pt-BR" altLang="zh-CN" sz="2400" dirty="0"/>
                  <a:t>R(x))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x(Q(x)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R(x))                                </a:t>
                </a:r>
                <a:r>
                  <a:rPr lang="pt-BR" altLang="zh-CN" sz="2400" i="1" dirty="0" smtClean="0">
                    <a:solidFill>
                      <a:schemeClr val="tx1"/>
                    </a:solidFill>
                  </a:rPr>
                  <a:t>A</a:t>
                </a:r>
                <a:r>
                  <a:rPr lang="pt-BR" altLang="zh-CN" sz="2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</a:t>
                </a:r>
                <a:r>
                  <a:rPr lang="zh-CN" altLang="zh-CN" sz="2400" dirty="0" smtClean="0">
                    <a:solidFill>
                      <a:schemeClr val="tx1"/>
                    </a:solidFill>
                  </a:rPr>
                  <a:t>Γ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        </a:t>
                </a:r>
                <a:r>
                  <a:rPr lang="pt-BR" altLang="zh-CN" sz="2400" i="1" dirty="0" smtClean="0">
                    <a:solidFill>
                      <a:schemeClr val="tx1"/>
                    </a:solidFill>
                  </a:rPr>
                  <a:t> </a:t>
                </a:r>
                <a:endParaRPr lang="zh-CN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4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pt-BR" altLang="zh-CN" sz="2400" dirty="0" smtClean="0">
                    <a:sym typeface="Symbol" pitchFamily="18" charset="2"/>
                  </a:rPr>
                  <a:t></a:t>
                </a:r>
                <a:r>
                  <a:rPr lang="pt-BR" altLang="zh-CN" sz="2400" dirty="0"/>
                  <a:t>x(Q(x) </a:t>
                </a:r>
                <a:r>
                  <a:rPr lang="pt-BR" altLang="zh-CN" sz="2400" dirty="0">
                    <a:sym typeface="Symbol" pitchFamily="18" charset="2"/>
                  </a:rPr>
                  <a:t></a:t>
                </a:r>
                <a:r>
                  <a:rPr lang="pt-BR" altLang="zh-CN" sz="2400" dirty="0"/>
                  <a:t>R(x))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pt-BR" altLang="zh-CN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x(Q(x) 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R(x)) 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Q(x)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R(x)         </a:t>
                </a:r>
                <a:r>
                  <a:rPr lang="pt-BR" altLang="zh-CN" sz="24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A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</a:rPr>
                  <a:t>4</a:t>
                </a:r>
                <a:endParaRPr lang="zh-CN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4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pt-BR" altLang="zh-CN" sz="2400" dirty="0" smtClean="0">
                    <a:sym typeface="Symbol" pitchFamily="18" charset="2"/>
                  </a:rPr>
                  <a:t></a:t>
                </a:r>
                <a:r>
                  <a:rPr lang="pt-BR" altLang="zh-CN" sz="2400" dirty="0"/>
                  <a:t>x(Q(x) </a:t>
                </a:r>
                <a:r>
                  <a:rPr lang="pt-BR" altLang="zh-CN" sz="2400" dirty="0">
                    <a:sym typeface="Symbol" pitchFamily="18" charset="2"/>
                  </a:rPr>
                  <a:t></a:t>
                </a:r>
                <a:r>
                  <a:rPr lang="pt-BR" altLang="zh-CN" sz="2400" dirty="0"/>
                  <a:t>R(x))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400" dirty="0" smtClean="0">
                    <a:solidFill>
                      <a:schemeClr val="tx1"/>
                    </a:solidFill>
                  </a:rPr>
                  <a:t>Q(x)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R(x)                                   A</a:t>
                </a:r>
                <a:r>
                  <a:rPr lang="pt-BR" altLang="zh-CN" sz="24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=A</a:t>
                </a:r>
                <a:r>
                  <a:rPr lang="pt-BR" altLang="zh-CN" sz="2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 A</a:t>
                </a:r>
                <a:r>
                  <a:rPr lang="pt-BR" altLang="zh-CN" sz="2400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400" dirty="0"/>
                  <a:t> 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pt-BR" altLang="zh-CN" sz="2400" dirty="0" smtClean="0">
                    <a:sym typeface="Symbol" pitchFamily="18" charset="2"/>
                  </a:rPr>
                  <a:t></a:t>
                </a:r>
                <a:r>
                  <a:rPr lang="pt-BR" altLang="zh-CN" sz="2400" dirty="0"/>
                  <a:t>x(Q(x) </a:t>
                </a:r>
                <a:r>
                  <a:rPr lang="pt-BR" altLang="zh-CN" sz="2400" dirty="0">
                    <a:sym typeface="Symbol" pitchFamily="18" charset="2"/>
                  </a:rPr>
                  <a:t></a:t>
                </a:r>
                <a:r>
                  <a:rPr lang="pt-BR" altLang="zh-CN" sz="2400" dirty="0"/>
                  <a:t>R(x))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400" dirty="0" smtClean="0">
                    <a:solidFill>
                      <a:schemeClr val="tx1"/>
                    </a:solidFill>
                  </a:rPr>
                  <a:t>Q(x) 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R(x)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 Q(x)                 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A</a:t>
                </a:r>
                <a:r>
                  <a:rPr lang="pt-BR" altLang="zh-CN" sz="2400" dirty="0">
                    <a:sym typeface="Symbol" pitchFamily="18" charset="2"/>
                  </a:rPr>
                  <a:t>B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ym typeface="Symbol" pitchFamily="18" charset="2"/>
                  </a:rPr>
                  <a:t>B</a:t>
                </a:r>
                <a:endParaRPr lang="pt-BR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400" dirty="0"/>
                  <a:t> </a:t>
                </a:r>
                <a:r>
                  <a:rPr lang="pt-BR" altLang="zh-CN" sz="2400" dirty="0" smtClean="0"/>
                  <a:t>   </a:t>
                </a:r>
                <a:r>
                  <a:rPr lang="zh-CN" altLang="en-US" sz="2000" dirty="0">
                    <a:solidFill>
                      <a:srgbClr val="3333CC"/>
                    </a:solidFill>
                  </a:rPr>
                  <a:t> </a:t>
                </a:r>
                <a:r>
                  <a:rPr lang="zh-CN" altLang="en-US" sz="2000" dirty="0" smtClean="0">
                    <a:solidFill>
                      <a:srgbClr val="3333CC"/>
                    </a:solidFill>
                  </a:rPr>
                  <a:t>      </a:t>
                </a:r>
                <a:r>
                  <a:rPr lang="en-US" altLang="zh-CN" sz="2000" dirty="0" smtClean="0">
                    <a:solidFill>
                      <a:srgbClr val="3333CC"/>
                    </a:solidFill>
                  </a:rPr>
                  <a:t>A</a:t>
                </a:r>
                <a:r>
                  <a:rPr lang="pt-BR" altLang="zh-CN" sz="2000" dirty="0" smtClean="0">
                    <a:solidFill>
                      <a:srgbClr val="3333CC"/>
                    </a:solidFill>
                    <a:sym typeface="Symbol" pitchFamily="18" charset="2"/>
                  </a:rPr>
                  <a:t>B</a:t>
                </a:r>
                <a:r>
                  <a:rPr lang="en-US" altLang="zh-CN" sz="2000" dirty="0" smtClean="0">
                    <a:solidFill>
                      <a:srgbClr val="3333CC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(AB)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   , (AB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)</a:t>
                </a:r>
                <a:r>
                  <a:rPr lang="zh-CN" altLang="en-US" sz="20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(AB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  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, (AB)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B(A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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B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)                       </a:t>
                </a:r>
                <a:r>
                  <a:rPr lang="pt-BR" altLang="zh-CN" sz="2000" dirty="0" smtClean="0">
                    <a:solidFill>
                      <a:srgbClr val="3333CC"/>
                    </a:solidFill>
                    <a:latin typeface="Kunstler Script" pitchFamily="66" charset="0"/>
                  </a:rPr>
                  <a:t>A</a:t>
                </a:r>
                <a:r>
                  <a:rPr lang="pt-BR" altLang="zh-CN" sz="2000" dirty="0" smtClean="0">
                    <a:solidFill>
                      <a:srgbClr val="3333CC"/>
                    </a:solidFill>
                  </a:rPr>
                  <a:t> </a:t>
                </a:r>
                <a:r>
                  <a:rPr lang="en-US" altLang="zh-CN" sz="2000" baseline="-25000" dirty="0" smtClean="0">
                    <a:solidFill>
                      <a:srgbClr val="3333CC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 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, (AB)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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(A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B) 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B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  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, (AB)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B </a:t>
                </a:r>
                <a:endParaRPr lang="en-US" altLang="zh-CN" sz="2000" dirty="0">
                  <a:solidFill>
                    <a:srgbClr val="3333CC"/>
                  </a:solidFill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zh-CN" sz="2000" dirty="0" smtClean="0">
                  <a:solidFill>
                    <a:srgbClr val="3333CC"/>
                  </a:solidFill>
                </a:endParaRPr>
              </a:p>
            </p:txBody>
          </p:sp>
        </mc:Choice>
        <mc:Fallback>
          <p:sp>
            <p:nvSpPr>
              <p:cNvPr id="62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5588" y="907415"/>
                <a:ext cx="8315325" cy="5330825"/>
              </a:xfrm>
              <a:blipFill rotWithShape="0">
                <a:blip r:embed="rId2"/>
                <a:stretch>
                  <a:fillRect l="-1026" t="-1144" b="-3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例：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4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5588" y="907415"/>
                <a:ext cx="8315325" cy="5249545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0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pt-BR" altLang="zh-CN" sz="2000" dirty="0" smtClean="0">
                    <a:sym typeface="Symbol" pitchFamily="18" charset="2"/>
                  </a:rPr>
                  <a:t></a:t>
                </a:r>
                <a:r>
                  <a:rPr lang="pt-BR" altLang="zh-CN" sz="2000" dirty="0"/>
                  <a:t>x(Q(x) </a:t>
                </a:r>
                <a:r>
                  <a:rPr lang="pt-BR" altLang="zh-CN" sz="2000" dirty="0">
                    <a:sym typeface="Symbol" pitchFamily="18" charset="2"/>
                  </a:rPr>
                  <a:t></a:t>
                </a:r>
                <a:r>
                  <a:rPr lang="pt-BR" altLang="zh-CN" sz="2000" dirty="0"/>
                  <a:t>R(x))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 smtClean="0">
                    <a:solidFill>
                      <a:schemeClr val="tx1"/>
                    </a:solidFill>
                  </a:rPr>
                  <a:t>Q(x)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000" dirty="0">
                    <a:sym typeface="Symbol" pitchFamily="18" charset="2"/>
                  </a:rPr>
                  <a:t> </a:t>
                </a:r>
                <a:r>
                  <a:rPr lang="pt-BR" altLang="zh-CN" sz="2000" dirty="0" smtClean="0">
                    <a:sym typeface="Symbol" pitchFamily="18" charset="2"/>
                  </a:rPr>
                  <a:t>   </a:t>
                </a:r>
                <a:r>
                  <a:rPr lang="pt-BR" altLang="zh-CN" sz="2000" dirty="0"/>
                  <a:t>x(Q(x) </a:t>
                </a:r>
                <a:r>
                  <a:rPr lang="pt-BR" altLang="zh-CN" sz="2000" dirty="0">
                    <a:sym typeface="Symbol" pitchFamily="18" charset="2"/>
                  </a:rPr>
                  <a:t></a:t>
                </a:r>
                <a:r>
                  <a:rPr lang="pt-BR" altLang="zh-CN" sz="2000" dirty="0"/>
                  <a:t>R(x))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000" dirty="0" smtClean="0">
                    <a:solidFill>
                      <a:schemeClr val="tx1"/>
                    </a:solidFill>
                  </a:rPr>
                  <a:t>xQ(x)                                    </a:t>
                </a:r>
                <a:r>
                  <a:rPr lang="pt-BR" altLang="zh-CN" sz="20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MG</a:t>
                </a:r>
                <a:endParaRPr lang="zh-CN" altLang="zh-CN" sz="20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0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pt-BR" altLang="zh-CN" sz="2000" dirty="0" smtClean="0">
                    <a:sym typeface="Symbol" pitchFamily="18" charset="2"/>
                  </a:rPr>
                  <a:t></a:t>
                </a:r>
                <a:r>
                  <a:rPr lang="pt-BR" altLang="zh-CN" sz="2000" dirty="0"/>
                  <a:t>x(Q(x) </a:t>
                </a:r>
                <a:r>
                  <a:rPr lang="pt-BR" altLang="zh-CN" sz="2000" dirty="0">
                    <a:sym typeface="Symbol" pitchFamily="18" charset="2"/>
                  </a:rPr>
                  <a:t></a:t>
                </a:r>
                <a:r>
                  <a:rPr lang="pt-BR" altLang="zh-CN" sz="2000" dirty="0"/>
                  <a:t>R(x))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 smtClean="0">
                    <a:solidFill>
                      <a:schemeClr val="tx1"/>
                    </a:solidFill>
                  </a:rPr>
                  <a:t>Q(x) </a:t>
                </a:r>
                <a:r>
                  <a:rPr lang="pt-BR" altLang="zh-CN" sz="2000" dirty="0" smtClean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000" dirty="0" smtClean="0">
                    <a:solidFill>
                      <a:schemeClr val="tx1"/>
                    </a:solidFill>
                  </a:rPr>
                  <a:t>R(x) </a:t>
                </a:r>
                <a:r>
                  <a:rPr lang="pt-BR" altLang="zh-CN" sz="20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pt-BR" altLang="zh-CN" sz="2000" dirty="0" smtClean="0">
                    <a:solidFill>
                      <a:schemeClr val="tx1"/>
                    </a:solidFill>
                  </a:rPr>
                  <a:t> R(x)              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 smtClean="0">
                    <a:solidFill>
                      <a:schemeClr val="tx1"/>
                    </a:solidFill>
                  </a:rPr>
                  <a:t>Q</a:t>
                </a:r>
                <a:r>
                  <a:rPr lang="pt-BR" altLang="zh-CN" sz="2000" dirty="0" smtClean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000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altLang="zh-CN" sz="20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pt-BR" altLang="zh-CN" sz="2000" dirty="0" smtClean="0">
                    <a:solidFill>
                      <a:schemeClr val="tx1"/>
                    </a:solidFill>
                  </a:rPr>
                  <a:t>R</a:t>
                </a:r>
                <a:endParaRPr lang="zh-CN" altLang="zh-CN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0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pt-BR" altLang="zh-CN" sz="2000" dirty="0" smtClean="0">
                    <a:sym typeface="Symbol" pitchFamily="18" charset="2"/>
                  </a:rPr>
                  <a:t></a:t>
                </a:r>
                <a:r>
                  <a:rPr lang="pt-BR" altLang="zh-CN" sz="2000" dirty="0"/>
                  <a:t>x(Q(x) </a:t>
                </a:r>
                <a:r>
                  <a:rPr lang="pt-BR" altLang="zh-CN" sz="2000" dirty="0">
                    <a:sym typeface="Symbol" pitchFamily="18" charset="2"/>
                  </a:rPr>
                  <a:t></a:t>
                </a:r>
                <a:r>
                  <a:rPr lang="pt-BR" altLang="zh-CN" sz="2000" dirty="0"/>
                  <a:t>R(x))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 smtClean="0">
                    <a:solidFill>
                      <a:schemeClr val="tx1"/>
                    </a:solidFill>
                  </a:rPr>
                  <a:t>R(x)</a:t>
                </a:r>
                <a:endParaRPr lang="zh-CN" altLang="zh-CN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000" dirty="0"/>
                  <a:t> </a:t>
                </a:r>
                <a:r>
                  <a:rPr lang="pt-BR" altLang="zh-CN" sz="2000" dirty="0" smtClean="0"/>
                  <a:t>   </a:t>
                </a:r>
                <a:r>
                  <a:rPr lang="pt-BR" altLang="zh-CN" sz="2000" dirty="0">
                    <a:sym typeface="Symbol" pitchFamily="18" charset="2"/>
                  </a:rPr>
                  <a:t></a:t>
                </a:r>
                <a:r>
                  <a:rPr lang="pt-BR" altLang="zh-CN" sz="2000" dirty="0"/>
                  <a:t>x(Q(x) </a:t>
                </a:r>
                <a:r>
                  <a:rPr lang="pt-BR" altLang="zh-CN" sz="2000" dirty="0">
                    <a:sym typeface="Symbol" pitchFamily="18" charset="2"/>
                  </a:rPr>
                  <a:t></a:t>
                </a:r>
                <a:r>
                  <a:rPr lang="pt-BR" altLang="zh-CN" sz="2000" dirty="0"/>
                  <a:t>R(x))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000" dirty="0" smtClean="0">
                    <a:solidFill>
                      <a:schemeClr val="tx1"/>
                    </a:solidFill>
                  </a:rPr>
                  <a:t>xR(x)                                        MG  </a:t>
                </a:r>
                <a:endParaRPr lang="zh-CN" altLang="zh-CN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000" dirty="0"/>
                  <a:t>  </a:t>
                </a:r>
                <a:r>
                  <a:rPr lang="pt-BR" altLang="zh-CN" sz="2000" dirty="0" smtClean="0"/>
                  <a:t>  </a:t>
                </a:r>
                <a:r>
                  <a:rPr lang="pt-BR" altLang="zh-CN" sz="2000" dirty="0">
                    <a:sym typeface="Symbol" pitchFamily="18" charset="2"/>
                  </a:rPr>
                  <a:t></a:t>
                </a:r>
                <a:r>
                  <a:rPr lang="pt-BR" altLang="zh-CN" sz="2000" dirty="0"/>
                  <a:t>x(Q(x) </a:t>
                </a:r>
                <a:r>
                  <a:rPr lang="pt-BR" altLang="zh-CN" sz="2000" dirty="0">
                    <a:sym typeface="Symbol" pitchFamily="18" charset="2"/>
                  </a:rPr>
                  <a:t></a:t>
                </a:r>
                <a:r>
                  <a:rPr lang="pt-BR" altLang="zh-CN" sz="2000" dirty="0" smtClean="0"/>
                  <a:t>R(x</a:t>
                </a:r>
                <a:r>
                  <a:rPr lang="pt-BR" altLang="zh-CN" sz="2000" dirty="0"/>
                  <a:t>))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000" dirty="0" smtClean="0">
                    <a:solidFill>
                      <a:schemeClr val="tx1"/>
                    </a:solidFill>
                  </a:rPr>
                  <a:t>xQ(x)</a:t>
                </a:r>
                <a:r>
                  <a:rPr lang="pt-BR" altLang="zh-CN" sz="2000" dirty="0" smtClean="0">
                    <a:solidFill>
                      <a:schemeClr val="tx1"/>
                    </a:solidFill>
                    <a:sym typeface="Symbol" pitchFamily="18" charset="2"/>
                  </a:rPr>
                  <a:t></a:t>
                </a:r>
                <a:r>
                  <a:rPr lang="pt-BR" altLang="zh-CN" sz="2000" dirty="0" smtClean="0">
                    <a:solidFill>
                      <a:schemeClr val="tx1"/>
                    </a:solidFill>
                  </a:rPr>
                  <a:t>xR(x)                            A,B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/>
                  <a:t>A</a:t>
                </a:r>
                <a:r>
                  <a:rPr lang="pt-BR" altLang="zh-CN" sz="2000" dirty="0" smtClean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000" dirty="0">
                    <a:sym typeface="Symbol" pitchFamily="18" charset="2"/>
                  </a:rPr>
                  <a:t>B</a:t>
                </a:r>
                <a:endParaRPr lang="pt-BR" altLang="zh-CN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000" dirty="0" smtClean="0"/>
                  <a:t>          </a:t>
                </a:r>
                <a:r>
                  <a:rPr lang="pt-BR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000" dirty="0" smtClean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en-US" altLang="zh-CN" sz="2000" b="1" i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</m:t>
                    </m:r>
                  </m:oMath>
                </a14:m>
                <a:r>
                  <a:rPr lang="en-US" altLang="zh-CN" sz="2000" dirty="0" smtClean="0">
                    <a:solidFill>
                      <a:srgbClr val="3333CC"/>
                    </a:solidFill>
                  </a:rPr>
                  <a:t>, 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000" dirty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 smtClean="0">
                    <a:solidFill>
                      <a:srgbClr val="3333CC"/>
                    </a:solidFill>
                  </a:rPr>
                  <a:t>B,</a:t>
                </a:r>
                <a:r>
                  <a:rPr lang="zh-CN" altLang="en-US" sz="2000" dirty="0" smtClean="0">
                    <a:solidFill>
                      <a:srgbClr val="3333CC"/>
                    </a:solidFill>
                  </a:rPr>
                  <a:t>则</a:t>
                </a:r>
                <a:r>
                  <a:rPr lang="en-US" altLang="zh-CN" sz="2000" dirty="0" smtClean="0">
                    <a:solidFill>
                      <a:srgbClr val="3333CC"/>
                    </a:solidFill>
                  </a:rPr>
                  <a:t> 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000" dirty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en-US" altLang="zh-CN" sz="200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</m:t>
                    </m:r>
                  </m:oMath>
                </a14:m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B              </a:t>
                </a:r>
                <a:r>
                  <a:rPr lang="en-US" altLang="zh-CN" sz="2000" dirty="0" smtClean="0">
                    <a:solidFill>
                      <a:srgbClr val="3333CC"/>
                    </a:solidFill>
                  </a:rPr>
                  <a:t>A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itchFamily="18" charset="2"/>
                  </a:rPr>
                  <a:t>B</a:t>
                </a:r>
                <a:r>
                  <a:rPr lang="en-US" altLang="zh-CN" sz="20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(AB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 </a:t>
                </a:r>
                <a:r>
                  <a:rPr lang="pt-BR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,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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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AB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)</a:t>
                </a:r>
                <a:r>
                  <a:rPr lang="zh-CN" altLang="en-US" sz="2000" dirty="0" smtClean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AB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</a:t>
                </a:r>
                <a:r>
                  <a:rPr lang="pt-BR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,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 (AB)</a:t>
                </a:r>
                <a:r>
                  <a:rPr lang="zh-CN" altLang="en-US" sz="2000" dirty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A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</a:t>
                </a:r>
                <a:r>
                  <a:rPr lang="pt-BR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,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 (AB)</a:t>
                </a:r>
                <a:r>
                  <a:rPr lang="zh-CN" altLang="en-US" sz="2000" dirty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B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</a:t>
                </a:r>
                <a:r>
                  <a:rPr lang="pt-BR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,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 (AB)</a:t>
                </a:r>
                <a:r>
                  <a:rPr lang="zh-CN" altLang="en-US" sz="2000" dirty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B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</a:t>
                </a:r>
                <a:r>
                  <a:rPr lang="pt-BR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000" dirty="0" smtClean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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(A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sym typeface="Symbol" panose="05050102010706020507" pitchFamily="18" charset="2"/>
                  </a:rPr>
                  <a:t>B</a:t>
                </a:r>
                <a:r>
                  <a:rPr lang="en-US" altLang="zh-CN" sz="2000" dirty="0" smtClean="0">
                    <a:solidFill>
                      <a:srgbClr val="3333CC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3333CC"/>
                    </a:solidFill>
                  </a:rPr>
                  <a:t>)</a:t>
                </a:r>
                <a:endParaRPr lang="zh-CN" altLang="zh-CN" sz="2000" dirty="0">
                  <a:solidFill>
                    <a:srgbClr val="3333CC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 smtClean="0">
                    <a:solidFill>
                      <a:srgbClr val="3333CC"/>
                    </a:solidFill>
                  </a:rPr>
                  <a:t>        </a:t>
                </a:r>
                <a:endParaRPr lang="zh-CN" altLang="zh-CN" sz="2000" dirty="0">
                  <a:solidFill>
                    <a:srgbClr val="3333CC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zh-CN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5588" y="907415"/>
                <a:ext cx="8315325" cy="5249545"/>
              </a:xfrm>
              <a:blipFill rotWithShape="0">
                <a:blip r:embed="rId2"/>
                <a:stretch>
                  <a:fillRect t="-929" b="-2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自由出现变元问题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88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1597025"/>
                <a:ext cx="8305800" cy="4594225"/>
              </a:xfrm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en-US" altLang="zh-CN" sz="30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x(P(</a:t>
                </a:r>
                <a:r>
                  <a:rPr lang="en-US" altLang="zh-CN" sz="3000" dirty="0" err="1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</a:t>
                </a:r>
                <a:r>
                  <a:rPr lang="en-US" altLang="zh-CN" sz="3000" dirty="0" err="1" smtClean="0">
                    <a:solidFill>
                      <a:srgbClr val="FF010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y</a:t>
                </a:r>
                <a:r>
                  <a:rPr lang="en-US" altLang="zh-CN" sz="30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3000" dirty="0" smtClean="0">
                    <a:latin typeface="Times New Roman" pitchFamily="18" charset="0"/>
                  </a:rPr>
                  <a:t>→Q(</a:t>
                </a:r>
                <a:r>
                  <a:rPr lang="en-US" altLang="zh-CN" sz="3000" dirty="0" err="1" smtClean="0">
                    <a:latin typeface="Times New Roman" pitchFamily="18" charset="0"/>
                  </a:rPr>
                  <a:t>x,</a:t>
                </a:r>
                <a:r>
                  <a:rPr lang="en-US" altLang="zh-CN" sz="3000" dirty="0" err="1" smtClean="0">
                    <a:solidFill>
                      <a:srgbClr val="FF0101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3000" dirty="0" smtClean="0">
                    <a:latin typeface="Times New Roman" pitchFamily="18" charset="0"/>
                  </a:rPr>
                  <a:t>))→(</a:t>
                </a:r>
                <a:r>
                  <a:rPr lang="en-US" altLang="zh-CN" sz="30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3000" dirty="0" err="1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30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3000" dirty="0" err="1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</a:t>
                </a:r>
                <a:r>
                  <a:rPr lang="en-US" altLang="zh-CN" sz="3000" dirty="0" err="1" smtClean="0">
                    <a:solidFill>
                      <a:srgbClr val="FF0101"/>
                    </a:solidFill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en-US" altLang="zh-CN" sz="30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3000" dirty="0" smtClean="0">
                    <a:latin typeface="Times New Roman" pitchFamily="18" charset="0"/>
                  </a:rPr>
                  <a:t>→</a:t>
                </a:r>
                <a:r>
                  <a:rPr lang="en-US" altLang="zh-CN" sz="30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3000" dirty="0" err="1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</a:t>
                </a:r>
                <a:r>
                  <a:rPr lang="en-US" altLang="zh-CN" sz="3000" dirty="0" err="1" smtClean="0">
                    <a:latin typeface="Times New Roman" pitchFamily="18" charset="0"/>
                  </a:rPr>
                  <a:t>Q</a:t>
                </a:r>
                <a:r>
                  <a:rPr lang="en-US" altLang="zh-CN" sz="3000" dirty="0" smtClean="0">
                    <a:latin typeface="Times New Roman" pitchFamily="18" charset="0"/>
                  </a:rPr>
                  <a:t>(</a:t>
                </a:r>
                <a:r>
                  <a:rPr lang="en-US" altLang="zh-CN" sz="3000" dirty="0" err="1" smtClean="0">
                    <a:latin typeface="Times New Roman" pitchFamily="18" charset="0"/>
                  </a:rPr>
                  <a:t>x,</a:t>
                </a:r>
                <a:r>
                  <a:rPr lang="en-US" altLang="zh-CN" sz="3000" dirty="0" err="1" smtClean="0">
                    <a:solidFill>
                      <a:srgbClr val="FF0101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3000" dirty="0" smtClean="0">
                    <a:latin typeface="Times New Roman" pitchFamily="18" charset="0"/>
                  </a:rPr>
                  <a:t>) )</a:t>
                </a:r>
              </a:p>
              <a:p>
                <a:pPr eaLnBrk="1" hangingPunct="1"/>
                <a:endParaRPr lang="en-US" altLang="zh-CN" sz="3000" dirty="0" smtClean="0">
                  <a:latin typeface="Times New Roman" pitchFamily="18" charset="0"/>
                </a:endParaRPr>
              </a:p>
              <a:p>
                <a:pPr marL="0" indent="0" eaLnBrk="1" hangingPunct="1">
                  <a:buNone/>
                </a:pPr>
                <a:endParaRPr lang="zh-CN" altLang="en-US" sz="4200" dirty="0" smtClean="0">
                  <a:latin typeface="Times New Roman" pitchFamily="18" charset="0"/>
                </a:endParaRPr>
              </a:p>
              <a:p>
                <a:pPr eaLnBrk="1" hangingPunct="1"/>
                <a:r>
                  <a:rPr lang="en-US" altLang="zh-CN" sz="30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x(P(</a:t>
                </a:r>
                <a:r>
                  <a:rPr lang="en-US" altLang="zh-CN" sz="3000" dirty="0" err="1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</a:t>
                </a:r>
                <a:r>
                  <a:rPr lang="en-US" altLang="zh-CN" sz="3000" dirty="0" err="1" smtClean="0">
                    <a:solidFill>
                      <a:schemeClr val="accent2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b</a:t>
                </a:r>
                <a:r>
                  <a:rPr lang="en-US" altLang="zh-CN" sz="30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3000" dirty="0" smtClean="0">
                    <a:latin typeface="Times New Roman" pitchFamily="18" charset="0"/>
                  </a:rPr>
                  <a:t>→Q(</a:t>
                </a:r>
                <a:r>
                  <a:rPr lang="en-US" altLang="zh-CN" sz="3000" dirty="0" err="1" smtClean="0">
                    <a:latin typeface="Times New Roman" pitchFamily="18" charset="0"/>
                  </a:rPr>
                  <a:t>x,</a:t>
                </a:r>
                <a:r>
                  <a:rPr lang="en-US" altLang="zh-CN" sz="3000" dirty="0" err="1" smtClean="0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3000" dirty="0" smtClean="0">
                    <a:latin typeface="Times New Roman" pitchFamily="18" charset="0"/>
                  </a:rPr>
                  <a:t>))→(</a:t>
                </a:r>
                <a:r>
                  <a:rPr lang="en-US" altLang="zh-CN" sz="30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3000" dirty="0" err="1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30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(x, </a:t>
                </a:r>
                <a:r>
                  <a:rPr lang="en-US" altLang="zh-CN" sz="3000" dirty="0" smtClean="0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30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3000" dirty="0" smtClean="0">
                    <a:latin typeface="Times New Roman" pitchFamily="18" charset="0"/>
                  </a:rPr>
                  <a:t>→</a:t>
                </a:r>
                <a:r>
                  <a:rPr lang="en-US" altLang="zh-CN" sz="30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3000" dirty="0" err="1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</a:t>
                </a:r>
                <a:r>
                  <a:rPr lang="en-US" altLang="zh-CN" sz="3000" dirty="0" err="1" smtClean="0">
                    <a:latin typeface="Times New Roman" pitchFamily="18" charset="0"/>
                  </a:rPr>
                  <a:t>Q</a:t>
                </a:r>
                <a:r>
                  <a:rPr lang="en-US" altLang="zh-CN" sz="3000" dirty="0" smtClean="0">
                    <a:latin typeface="Times New Roman" pitchFamily="18" charset="0"/>
                  </a:rPr>
                  <a:t>(x, </a:t>
                </a:r>
                <a:r>
                  <a:rPr lang="en-US" altLang="zh-CN" sz="3000" dirty="0" smtClean="0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3000" dirty="0" smtClean="0">
                    <a:latin typeface="Times New Roman" pitchFamily="18" charset="0"/>
                  </a:rPr>
                  <a:t>) )</a:t>
                </a:r>
              </a:p>
              <a:p>
                <a:pPr eaLnBrk="1" hangingPunct="1"/>
                <a:endParaRPr lang="zh-CN" altLang="en-US" sz="3000" dirty="0" smtClean="0"/>
              </a:p>
            </p:txBody>
          </p:sp>
        </mc:Choice>
        <mc:Fallback xmlns="">
          <p:sp>
            <p:nvSpPr>
              <p:cNvPr id="1188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1597025"/>
                <a:ext cx="8305800" cy="4594225"/>
              </a:xfrm>
              <a:blipFill rotWithShape="0">
                <a:blip r:embed="rId2"/>
                <a:stretch>
                  <a:fillRect l="-1467" t="-1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50"/>
                <a:ext cx="8589963" cy="495681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3.11 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是在</a:t>
                </a:r>
                <a:r>
                  <a:rPr lang="el-GR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语句集中不出现的不同常元， 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    y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是在公式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中不出现的不同变元，用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endParaRPr lang="en-US" altLang="zh-CN" sz="2400" baseline="-25000" dirty="0" smtClean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分别同时代替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 err="1" smtClean="0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得到公式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l-GR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l-GR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B.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Γ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，设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 smtClean="0"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,…,C</a:t>
                </a:r>
                <a:r>
                  <a:rPr lang="en-US" altLang="zh-CN" sz="2400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的从</a:t>
                </a:r>
                <a:r>
                  <a:rPr lang="el-GR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的一个推演，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aseline="-25000" dirty="0" smtClean="0"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dirty="0" err="1" smtClean="0">
                    <a:latin typeface="Times New Roman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是</a:t>
                </a:r>
                <a:endParaRPr lang="en-US" altLang="zh-CN" sz="2400" dirty="0" smtClean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,…,C</a:t>
                </a:r>
                <a:r>
                  <a:rPr lang="en-US" altLang="zh-CN" sz="2400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中不出现的不同变元，并且</a:t>
                </a:r>
                <a:endParaRPr lang="en-US" altLang="zh-CN" sz="2400" dirty="0" smtClean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                 {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2400" dirty="0" err="1">
                    <a:latin typeface="Times New Roman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{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dirty="0" err="1">
                    <a:latin typeface="Times New Roman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}=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令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𝒊</m:t>
                            </m:r>
                          </m:sub>
                        </m:sSub>
                      </m:e>
                      <m:sub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zn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bn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=1,…,m.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smtClean="0"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dirty="0" err="1" smtClean="0">
                    <a:latin typeface="Times New Roman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err="1" smtClean="0">
                    <a:latin typeface="Times New Roman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的推演。</a:t>
                </a:r>
                <a:endParaRPr lang="en-US" altLang="zh-CN" sz="2400" dirty="0" smtClean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dirty="0" err="1" smtClean="0">
                    <a:latin typeface="Times New Roman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 err="1" smtClean="0">
                    <a:latin typeface="Times New Roman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是公理，则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同样是公理模式中的公理</a:t>
                </a:r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，则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中无常元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5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589963" cy="4956810"/>
              </a:xfrm>
              <a:blipFill rotWithShape="0">
                <a:blip r:embed="rId2"/>
                <a:stretch>
                  <a:fillRect l="-923" t="-1107" b="-1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谓词逻辑公理系统</a:t>
            </a:r>
            <a:endParaRPr lang="zh-CN" altLang="en-US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dirty="0" smtClean="0">
                <a:solidFill>
                  <a:srgbClr val="C00000"/>
                </a:solidFill>
              </a:rPr>
              <a:t>谓词逻辑的公理系统定义：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 smtClean="0">
                <a:solidFill>
                  <a:srgbClr val="C00000"/>
                </a:solidFill>
              </a:rPr>
              <a:t>    (1) </a:t>
            </a:r>
            <a:r>
              <a:rPr lang="zh-CN" altLang="zh-CN" dirty="0" smtClean="0">
                <a:solidFill>
                  <a:srgbClr val="C00000"/>
                </a:solidFill>
              </a:rPr>
              <a:t>符号集合：</a:t>
            </a:r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个体变元：</a:t>
            </a:r>
            <a:r>
              <a:rPr lang="pt-BR" altLang="zh-CN" dirty="0" smtClean="0"/>
              <a:t>x</a:t>
            </a:r>
            <a:r>
              <a:rPr lang="pt-BR" altLang="zh-CN" baseline="-25000" dirty="0" smtClean="0"/>
              <a:t>1</a:t>
            </a:r>
            <a:r>
              <a:rPr lang="pt-BR" altLang="zh-CN" dirty="0" smtClean="0"/>
              <a:t>, x</a:t>
            </a:r>
            <a:r>
              <a:rPr lang="pt-BR" altLang="zh-CN" baseline="-25000" dirty="0" smtClean="0"/>
              <a:t>2</a:t>
            </a:r>
            <a:r>
              <a:rPr lang="pt-BR" altLang="zh-CN" dirty="0" smtClean="0"/>
              <a:t>, </a:t>
            </a:r>
            <a:r>
              <a:rPr lang="zh-CN" altLang="zh-CN" dirty="0" smtClean="0"/>
              <a:t>…</a:t>
            </a:r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个体常元：</a:t>
            </a:r>
            <a:r>
              <a:rPr lang="pt-BR" altLang="zh-CN" dirty="0" smtClean="0"/>
              <a:t>c</a:t>
            </a:r>
            <a:r>
              <a:rPr lang="pt-BR" altLang="zh-CN" baseline="-25000" dirty="0" smtClean="0"/>
              <a:t>1</a:t>
            </a:r>
            <a:r>
              <a:rPr lang="pt-BR" altLang="zh-CN" dirty="0" smtClean="0"/>
              <a:t>, c</a:t>
            </a:r>
            <a:r>
              <a:rPr lang="pt-BR" altLang="zh-CN" baseline="-25000" dirty="0" smtClean="0"/>
              <a:t>2</a:t>
            </a:r>
            <a:r>
              <a:rPr lang="pt-BR" altLang="zh-CN" dirty="0" smtClean="0"/>
              <a:t> , </a:t>
            </a:r>
            <a:r>
              <a:rPr lang="zh-CN" altLang="zh-CN" dirty="0" smtClean="0"/>
              <a:t>…</a:t>
            </a:r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函词符号：</a:t>
            </a:r>
            <a:r>
              <a:rPr lang="pt-BR" altLang="zh-CN" dirty="0" smtClean="0"/>
              <a:t>f</a:t>
            </a:r>
            <a:r>
              <a:rPr lang="pt-BR" altLang="zh-CN" baseline="-25000" dirty="0" smtClean="0"/>
              <a:t>1</a:t>
            </a:r>
            <a:r>
              <a:rPr lang="pt-BR" altLang="zh-CN" baseline="30000" dirty="0" smtClean="0"/>
              <a:t>1</a:t>
            </a:r>
            <a:r>
              <a:rPr lang="pt-BR" altLang="zh-CN" dirty="0" smtClean="0"/>
              <a:t>, f</a:t>
            </a:r>
            <a:r>
              <a:rPr lang="pt-BR" altLang="zh-CN" baseline="-25000" dirty="0" smtClean="0"/>
              <a:t>2</a:t>
            </a:r>
            <a:r>
              <a:rPr lang="pt-BR" altLang="zh-CN" baseline="30000" dirty="0" smtClean="0"/>
              <a:t>1</a:t>
            </a:r>
            <a:r>
              <a:rPr lang="pt-BR" altLang="zh-CN" dirty="0" smtClean="0"/>
              <a:t>,......</a:t>
            </a:r>
            <a:r>
              <a:rPr lang="zh-CN" altLang="zh-CN" dirty="0" smtClean="0"/>
              <a:t>；</a:t>
            </a:r>
            <a:r>
              <a:rPr lang="pt-BR" altLang="zh-CN" dirty="0" smtClean="0"/>
              <a:t>f</a:t>
            </a:r>
            <a:r>
              <a:rPr lang="pt-BR" altLang="zh-CN" baseline="-25000" dirty="0" smtClean="0"/>
              <a:t>1</a:t>
            </a:r>
            <a:r>
              <a:rPr lang="pt-BR" altLang="zh-CN" baseline="30000" dirty="0" smtClean="0"/>
              <a:t>2</a:t>
            </a:r>
            <a:r>
              <a:rPr lang="pt-BR" altLang="zh-CN" dirty="0" smtClean="0"/>
              <a:t>, f</a:t>
            </a:r>
            <a:r>
              <a:rPr lang="pt-BR" altLang="zh-CN" baseline="-25000" dirty="0" smtClean="0"/>
              <a:t>2</a:t>
            </a:r>
            <a:r>
              <a:rPr lang="pt-BR" altLang="zh-CN" baseline="30000" dirty="0" smtClean="0"/>
              <a:t>2</a:t>
            </a:r>
            <a:r>
              <a:rPr lang="pt-BR" altLang="zh-CN" dirty="0" smtClean="0"/>
              <a:t>,......</a:t>
            </a:r>
            <a:r>
              <a:rPr lang="zh-CN" altLang="zh-CN" dirty="0" smtClean="0"/>
              <a:t>；</a:t>
            </a:r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谓词符号：</a:t>
            </a:r>
            <a:r>
              <a:rPr lang="pt-BR" altLang="zh-CN" dirty="0" smtClean="0"/>
              <a:t>Q</a:t>
            </a:r>
            <a:r>
              <a:rPr lang="pt-BR" altLang="zh-CN" baseline="-25000" dirty="0" smtClean="0"/>
              <a:t>1</a:t>
            </a:r>
            <a:r>
              <a:rPr lang="pt-BR" altLang="zh-CN" baseline="30000" dirty="0" smtClean="0"/>
              <a:t>1</a:t>
            </a:r>
            <a:r>
              <a:rPr lang="pt-BR" altLang="zh-CN" dirty="0" smtClean="0"/>
              <a:t>,Q</a:t>
            </a:r>
            <a:r>
              <a:rPr lang="pt-BR" altLang="zh-CN" baseline="-25000" dirty="0" smtClean="0"/>
              <a:t>2</a:t>
            </a:r>
            <a:r>
              <a:rPr lang="pt-BR" altLang="zh-CN" baseline="30000" dirty="0" smtClean="0"/>
              <a:t>1</a:t>
            </a:r>
            <a:r>
              <a:rPr lang="pt-BR" altLang="zh-CN" dirty="0" smtClean="0"/>
              <a:t>,......</a:t>
            </a:r>
            <a:r>
              <a:rPr lang="zh-CN" altLang="zh-CN" dirty="0" smtClean="0"/>
              <a:t>；</a:t>
            </a:r>
            <a:r>
              <a:rPr lang="pt-BR" altLang="zh-CN" dirty="0" smtClean="0"/>
              <a:t>Q</a:t>
            </a:r>
            <a:r>
              <a:rPr lang="pt-BR" altLang="zh-CN" baseline="-25000" dirty="0" smtClean="0"/>
              <a:t>1</a:t>
            </a:r>
            <a:r>
              <a:rPr lang="pt-BR" altLang="zh-CN" baseline="30000" dirty="0" smtClean="0"/>
              <a:t>2</a:t>
            </a:r>
            <a:r>
              <a:rPr lang="pt-BR" altLang="zh-CN" dirty="0" smtClean="0"/>
              <a:t>, Q</a:t>
            </a:r>
            <a:r>
              <a:rPr lang="pt-BR" altLang="zh-CN" baseline="-25000" dirty="0" smtClean="0"/>
              <a:t>2</a:t>
            </a:r>
            <a:r>
              <a:rPr lang="pt-BR" altLang="zh-CN" baseline="30000" dirty="0" smtClean="0"/>
              <a:t>2</a:t>
            </a:r>
            <a:r>
              <a:rPr lang="pt-BR" altLang="zh-CN" dirty="0" smtClean="0"/>
              <a:t>,....;</a:t>
            </a:r>
            <a:endParaRPr lang="zh-CN" altLang="zh-CN" dirty="0" smtClean="0"/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运算符号：</a:t>
            </a:r>
            <a:r>
              <a:rPr lang="pt-BR" altLang="zh-CN" dirty="0" smtClean="0">
                <a:sym typeface="Symbol" pitchFamily="18" charset="2"/>
              </a:rPr>
              <a:t></a:t>
            </a:r>
            <a:r>
              <a:rPr lang="pt-BR" altLang="zh-CN" dirty="0" smtClean="0"/>
              <a:t>,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pt-BR" altLang="zh-CN" dirty="0" smtClean="0"/>
              <a:t>, 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zh-CN" altLang="zh-CN" dirty="0" smtClean="0"/>
              <a:t>；</a:t>
            </a:r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逗</a:t>
            </a:r>
            <a:r>
              <a:rPr lang="pt-BR" altLang="zh-CN" dirty="0" smtClean="0"/>
              <a:t>    </a:t>
            </a:r>
            <a:r>
              <a:rPr lang="zh-CN" altLang="zh-CN" dirty="0" smtClean="0"/>
              <a:t>号：</a:t>
            </a:r>
            <a:r>
              <a:rPr lang="pt-BR" altLang="zh-CN" dirty="0" smtClean="0"/>
              <a:t>, ;</a:t>
            </a:r>
            <a:endParaRPr lang="zh-CN" altLang="zh-CN" dirty="0" smtClean="0"/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括</a:t>
            </a:r>
            <a:r>
              <a:rPr lang="pt-BR" altLang="zh-CN" dirty="0" smtClean="0"/>
              <a:t>    </a:t>
            </a:r>
            <a:r>
              <a:rPr lang="zh-CN" altLang="zh-CN" dirty="0" smtClean="0"/>
              <a:t>号：</a:t>
            </a:r>
            <a:r>
              <a:rPr lang="pt-BR" altLang="zh-CN" dirty="0" smtClean="0"/>
              <a:t>(, )</a:t>
            </a:r>
            <a:endParaRPr lang="zh-CN" altLang="zh-CN" dirty="0" smtClean="0"/>
          </a:p>
          <a:p>
            <a:pPr>
              <a:lnSpc>
                <a:spcPct val="100000"/>
              </a:lnSpc>
            </a:pP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规则推出，则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则推出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规则推出，则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规则推出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Γ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，通过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规则，有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z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,…,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根据公理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  <m:sub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yn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zn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  <m:sub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yn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zn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:r>
                  <a:rPr lang="el-GR" altLang="zh-CN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9500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3.7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07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96863" y="981075"/>
                <a:ext cx="8540750" cy="5216525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4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x(P(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→Q(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))→(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→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) )</a:t>
                </a:r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证明：往证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x(P(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→Q(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x,c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))→(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→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x,c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) )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   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x(P(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</a:rPr>
                  <a:t>)),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x(P(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→Q(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x,c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))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24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x(P(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</a:rPr>
                  <a:t>)),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P(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→Q(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x,c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)         </a:t>
                </a:r>
                <a:r>
                  <a:rPr lang="pt-BR" altLang="zh-CN" sz="2400" dirty="0" smtClean="0">
                    <a:latin typeface="Kunstler Script" pitchFamily="66" charset="0"/>
                  </a:rPr>
                  <a:t>A</a:t>
                </a:r>
                <a:r>
                  <a:rPr lang="pt-BR" altLang="zh-CN" sz="2400" dirty="0" smtClean="0"/>
                  <a:t> 4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   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x(P(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</a:rPr>
                  <a:t>)),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   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x(P(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</a:rPr>
                  <a:t>)),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P(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                      </a:t>
                </a:r>
                <a:r>
                  <a:rPr lang="pt-BR" altLang="zh-CN" sz="2400" dirty="0" smtClean="0">
                    <a:latin typeface="Kunstler Script" pitchFamily="66" charset="0"/>
                  </a:rPr>
                  <a:t>A</a:t>
                </a:r>
                <a:r>
                  <a:rPr lang="pt-BR" altLang="zh-CN" sz="2400" dirty="0" smtClean="0"/>
                  <a:t> </a:t>
                </a:r>
                <a:r>
                  <a:rPr lang="pt-BR" altLang="zh-CN" sz="2400" dirty="0"/>
                  <a:t>4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24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x(P(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</a:rPr>
                  <a:t>)),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</a:rPr>
                  <a:t> Q(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x,c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)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24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x(P(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</a:rPr>
                  <a:t>)),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x,c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)                MG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   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x(P(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latin typeface="Times New Roman" pitchFamily="18" charset="0"/>
                  </a:rPr>
                  <a:t>→</a:t>
                </a:r>
                <a:r>
                  <a:rPr lang="en-US" altLang="zh-CN" sz="2400" dirty="0" smtClean="0">
                    <a:latin typeface="Times New Roman" pitchFamily="18" charset="0"/>
                  </a:rPr>
                  <a:t>Q(</a:t>
                </a:r>
                <a:r>
                  <a:rPr lang="en-US" altLang="zh-CN" sz="2400" dirty="0" err="1" smtClean="0">
                    <a:latin typeface="Times New Roman" pitchFamily="18" charset="0"/>
                  </a:rPr>
                  <a:t>x,c</a:t>
                </a:r>
                <a:r>
                  <a:rPr lang="en-US" altLang="zh-CN" sz="2400" dirty="0" smtClean="0">
                    <a:latin typeface="Times New Roman" pitchFamily="18" charset="0"/>
                  </a:rPr>
                  <a:t> </a:t>
                </a:r>
                <a:r>
                  <a:rPr lang="en-US" altLang="zh-CN" sz="2400" dirty="0">
                    <a:latin typeface="Times New Roman" pitchFamily="18" charset="0"/>
                  </a:rPr>
                  <a:t>))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</a:rPr>
                  <a:t>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xP(x,c) </a:t>
                </a:r>
                <a:r>
                  <a:rPr lang="en-US" altLang="zh-CN" sz="2400" dirty="0">
                    <a:latin typeface="Times New Roman" pitchFamily="18" charset="0"/>
                  </a:rPr>
                  <a:t>→ </a:t>
                </a:r>
                <a:r>
                  <a:rPr lang="en-US" altLang="zh-CN" sz="2400" dirty="0" smtClean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</a:t>
                </a:r>
                <a:r>
                  <a:rPr lang="en-US" altLang="zh-CN" sz="2400" dirty="0" err="1">
                    <a:latin typeface="Times New Roman" pitchFamily="18" charset="0"/>
                  </a:rPr>
                  <a:t>Q</a:t>
                </a:r>
                <a:r>
                  <a:rPr lang="en-US" altLang="zh-CN" sz="2400" dirty="0">
                    <a:latin typeface="Times New Roman" pitchFamily="18" charset="0"/>
                  </a:rPr>
                  <a:t>(</a:t>
                </a:r>
                <a:r>
                  <a:rPr lang="en-US" altLang="zh-CN" sz="2400" dirty="0" err="1"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</a:rPr>
                  <a:t>) </a:t>
                </a:r>
                <a:endParaRPr lang="en-US" altLang="zh-CN" sz="2400" dirty="0" smtClean="0">
                  <a:latin typeface="Times New Roman" pitchFamily="18" charset="0"/>
                </a:endParaRP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latin typeface="Times New Roman" pitchFamily="18" charset="0"/>
                  </a:rPr>
                  <a:t>   </a:t>
                </a:r>
                <a:r>
                  <a:rPr lang="zh-CN" altLang="en-US" sz="2400" dirty="0" smtClean="0">
                    <a:latin typeface="Times New Roman" pitchFamily="18" charset="0"/>
                  </a:rPr>
                  <a:t>根据定理</a:t>
                </a:r>
                <a:r>
                  <a:rPr lang="en-US" altLang="zh-CN" sz="2400" dirty="0" smtClean="0">
                    <a:latin typeface="Times New Roman" pitchFamily="18" charset="0"/>
                  </a:rPr>
                  <a:t>3.11</a:t>
                </a:r>
                <a:r>
                  <a:rPr lang="zh-CN" altLang="en-US" sz="2400" dirty="0" smtClean="0">
                    <a:latin typeface="Times New Roman" pitchFamily="18" charset="0"/>
                  </a:rPr>
                  <a:t>，得证。</a:t>
                </a:r>
                <a:endParaRPr lang="en-US" altLang="zh-CN" sz="2400" dirty="0">
                  <a:latin typeface="Times New Roman" pitchFamily="18" charset="0"/>
                </a:endParaRP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endParaRPr lang="en-US" altLang="zh-CN" sz="2400" dirty="0" smtClean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1407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6863" y="981075"/>
                <a:ext cx="8540750" cy="5216525"/>
              </a:xfrm>
              <a:blipFill rotWithShape="0">
                <a:blip r:embed="rId2"/>
                <a:stretch>
                  <a:fillRect l="-999" t="-1051" b="-3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3.8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 smtClean="0"/>
                  <a:t>若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 smtClean="0"/>
                  <a:t>A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B,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则</a:t>
                </a:r>
                <a:r>
                  <a:rPr lang="en-US" altLang="zh-CN" sz="2800" dirty="0" smtClean="0"/>
                  <a:t>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 smtClean="0"/>
                  <a:t>A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xB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证明：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/>
                  <a:t>A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A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                             </a:t>
                </a:r>
                <a:r>
                  <a:rPr lang="pt-BR" altLang="zh-CN" sz="2800" dirty="0" smtClean="0">
                    <a:latin typeface="Kunstler Script" pitchFamily="66" charset="0"/>
                  </a:rPr>
                  <a:t>A</a:t>
                </a:r>
                <a:r>
                  <a:rPr lang="pt-BR" altLang="zh-CN" sz="2800" dirty="0" smtClean="0"/>
                  <a:t> </a:t>
                </a:r>
                <a:r>
                  <a:rPr lang="pt-BR" altLang="zh-CN" sz="2800" dirty="0"/>
                  <a:t>4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A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B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              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800" dirty="0" err="1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B</a:t>
                </a:r>
                <a:endParaRPr lang="en-US" altLang="zh-CN" sz="2800" dirty="0" smtClean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 x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(</a:t>
                </a:r>
                <a:r>
                  <a:rPr lang="en-US" altLang="zh-CN" sz="28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8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sz="2800" dirty="0" err="1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B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                               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UG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               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x (</a:t>
                </a:r>
                <a:r>
                  <a:rPr lang="en-US" altLang="zh-CN" sz="28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28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B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)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 (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/>
                  <a:t>A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B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</a:t>
                </a:r>
                <a:r>
                  <a:rPr lang="pt-BR" altLang="zh-CN" sz="2800" dirty="0">
                    <a:latin typeface="Kunstler Script" pitchFamily="66" charset="0"/>
                  </a:rPr>
                  <a:t> </a:t>
                </a:r>
                <a:r>
                  <a:rPr lang="pt-BR" altLang="zh-CN" sz="2800" dirty="0" smtClean="0">
                    <a:latin typeface="Kunstler Script" pitchFamily="66" charset="0"/>
                  </a:rPr>
                  <a:t>        A</a:t>
                </a:r>
                <a:r>
                  <a:rPr lang="pt-BR" altLang="zh-CN" sz="2800" dirty="0" smtClean="0"/>
                  <a:t> </a:t>
                </a:r>
                <a:r>
                  <a:rPr lang="pt-BR" altLang="zh-CN" sz="2800" baseline="-25000" dirty="0"/>
                  <a:t>5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      </a:t>
                </a:r>
                <a:r>
                  <a:rPr lang="zh-CN" altLang="en-US" sz="32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x</a:t>
                </a:r>
                <a:r>
                  <a:rPr lang="en-US" altLang="zh-CN" sz="2800" dirty="0"/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xB</a:t>
                </a:r>
                <a:endParaRPr lang="en-US" altLang="zh-CN" sz="28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    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2992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3.9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7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6" y="946150"/>
                <a:ext cx="8568230" cy="52451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xA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xB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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x(A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B))</a:t>
                </a:r>
              </a:p>
              <a:p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证明：</a:t>
                </a:r>
                <a:endParaRPr lang="en-US" altLang="zh-CN" sz="2400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xA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A                                  </a:t>
                </a:r>
                <a:r>
                  <a:rPr lang="pt-BR" altLang="zh-CN" sz="2400" dirty="0">
                    <a:latin typeface="Kunstler Script" pitchFamily="66" charset="0"/>
                  </a:rPr>
                  <a:t>A</a:t>
                </a:r>
                <a:r>
                  <a:rPr lang="pt-BR" altLang="zh-CN" sz="2400" dirty="0"/>
                  <a:t> </a:t>
                </a:r>
                <a:r>
                  <a:rPr lang="pt-BR" altLang="zh-CN" sz="2400" baseline="-25000" dirty="0" smtClean="0"/>
                  <a:t>4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xB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xA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xB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(A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B)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A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</a:t>
                </a:r>
                <a:r>
                  <a:rPr lang="en-US" altLang="zh-CN" sz="24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D</a:t>
                </a:r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D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 (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xA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xB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(A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B))                 UG</a:t>
                </a: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 (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xA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xB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(A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B))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xA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xB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x(A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B)</a:t>
                </a: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xA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xB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 (A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B)</a:t>
                </a:r>
              </a:p>
              <a:p>
                <a:endPara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endPara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endParaRPr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97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6" y="946150"/>
                <a:ext cx="8568230" cy="5245100"/>
              </a:xfrm>
              <a:blipFill rotWithShape="0">
                <a:blip r:embed="rId2"/>
                <a:stretch>
                  <a:fillRect l="-925" t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4763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10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78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744348"/>
                <a:ext cx="8724900" cy="6022212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dirty="0" smtClean="0">
                    <a:solidFill>
                      <a:schemeClr val="tx1"/>
                    </a:solidFill>
                  </a:rPr>
                  <a:t>y R(x,y)</a:t>
                </a:r>
                <a:r>
                  <a:rPr lang="en-US" altLang="zh-CN" dirty="0" smtClean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dirty="0" smtClean="0">
                    <a:solidFill>
                      <a:schemeClr val="tx1"/>
                    </a:solidFill>
                  </a:rPr>
                  <a:t>xR(x,y)</a:t>
                </a:r>
              </a:p>
              <a:p>
                <a:pPr>
                  <a:lnSpc>
                    <a:spcPct val="80000"/>
                  </a:lnSpc>
                  <a:spcAft>
                    <a:spcPts val="0"/>
                  </a:spcAft>
                </a:pPr>
                <a:r>
                  <a:rPr lang="es-E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证明：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rgbClr val="FF0000"/>
                    </a:solidFill>
                  </a:rPr>
                  <a:t>y R(x,y)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400" dirty="0" smtClean="0">
                    <a:solidFill>
                      <a:srgbClr val="FF0000"/>
                    </a:solidFill>
                  </a:rPr>
                  <a:t>y R(x,y)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Kunstler Script" pitchFamily="66" charset="0"/>
                  </a:rPr>
                  <a:t>                                                        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A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 </a:t>
                </a:r>
                <a:r>
                  <a:rPr lang="en-US" altLang="zh-CN" sz="2000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3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endParaRPr lang="zh-CN" altLang="en-US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y </a:t>
                </a:r>
                <a:r>
                  <a:rPr lang="es-ES" altLang="zh-CN" sz="2400" dirty="0" smtClean="0">
                    <a:solidFill>
                      <a:srgbClr val="FF0000"/>
                    </a:solidFill>
                  </a:rPr>
                  <a:t>R(x,y)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                                                                   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A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 </a:t>
                </a:r>
                <a:r>
                  <a:rPr lang="en-US" altLang="zh-CN" sz="2000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32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endParaRPr lang="zh-CN" altLang="en-US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y R(x,y)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R(x,y)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pt-BR" altLang="zh-CN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pt-BR" altLang="zh-CN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de-DE" altLang="zh-CN" sz="2400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y R(x,y)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R(x,y))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                                  UG</a:t>
                </a:r>
                <a:endParaRPr lang="zh-CN" altLang="en-US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de-DE" altLang="zh-CN" sz="2400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y R(x,y)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R(x,y))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y R(x,y)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xR(x,y)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     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Kunstler Script" pitchFamily="66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                                                                                                                                                 A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</a:rPr>
                  <a:t>5</a:t>
                </a:r>
                <a:endParaRPr lang="zh-CN" altLang="en-US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y R(x,y)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xR(x,y)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y R(x,y)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xR(x,y)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                           UG</a:t>
                </a:r>
                <a:endParaRPr lang="zh-CN" altLang="en-US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y R(x,y)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xR(x,y)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)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                                                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yR(x,y)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xR(x,y)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 A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</a:rPr>
                  <a:t>5</a:t>
                </a:r>
                <a:endParaRPr lang="zh-CN" altLang="en-US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y R(x,y)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xR(x,y)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             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78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744348"/>
                <a:ext cx="8724900" cy="6022212"/>
              </a:xfrm>
              <a:blipFill rotWithShape="0">
                <a:blip r:embed="rId2"/>
                <a:stretch>
                  <a:fillRect l="-1118" t="-2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348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11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811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s-ES" altLang="zh-CN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y R(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 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xR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 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证明：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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R(x,y)                     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上例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		</a:t>
                </a:r>
                <a:endParaRPr lang="zh-CN" altLang="en-US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</a:t>
                </a:r>
                <a:r>
                  <a:rPr lang="es-E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</a:t>
                </a:r>
                <a:r>
                  <a:rPr lang="es-E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R(x,y)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altLang="zh-CN" sz="2400" dirty="0" smtClean="0">
                    <a:solidFill>
                      <a:schemeClr val="tx1"/>
                    </a:solidFill>
                  </a:rPr>
                  <a:t>			                           ├(A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s-ES" altLang="zh-CN" sz="2400" dirty="0">
                    <a:sym typeface="Symbol" pitchFamily="18" charset="2"/>
                  </a:rPr>
                  <a:t>B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400" dirty="0" smtClean="0">
                    <a:sym typeface="Symbol" pitchFamily="18" charset="2"/>
                  </a:rPr>
                  <a:t>B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</a:t>
                </a:r>
                <a:r>
                  <a:rPr lang="es-ES" altLang="zh-CN" sz="2400" dirty="0">
                    <a:sym typeface="Symbol" pitchFamily="18" charset="2"/>
                  </a:rPr>
                  <a:t>A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 </a:t>
                </a:r>
                <a:r>
                  <a:rPr lang="es-E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</a:t>
                </a:r>
                <a:r>
                  <a:rPr lang="es-E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 </a:t>
                </a:r>
                <a:r>
                  <a:rPr lang="es-E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x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R(x,y)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					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</a:rPr>
                  <a:t>xA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zh-CN" sz="2400" dirty="0" smtClean="0">
                    <a:solidFill>
                      <a:schemeClr val="tx1"/>
                    </a:solidFill>
                  </a:rPr>
                  <a:t>≡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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x</a:t>
                </a:r>
                <a:r>
                  <a:rPr lang="en-US" altLang="zh-CN" sz="2400" dirty="0" err="1">
                    <a:sym typeface="Symbol" pitchFamily="18" charset="2"/>
                  </a:rPr>
                  <a:t>A</a:t>
                </a:r>
                <a:endParaRPr lang="es-E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 </a:t>
                </a:r>
                <a:r>
                  <a:rPr lang="es-E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s-E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 </a:t>
                </a:r>
                <a:r>
                  <a:rPr lang="es-E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es-ES" altLang="zh-CN" sz="2400" dirty="0" smtClean="0">
                    <a:solidFill>
                      <a:schemeClr val="tx1"/>
                    </a:solidFill>
                  </a:rPr>
                  <a:t>R(x,y</a:t>
                </a:r>
                <a:r>
                  <a:rPr lang="es-ES" altLang="zh-CN" sz="2400" dirty="0"/>
                  <a:t>)</a:t>
                </a:r>
                <a:endParaRPr lang="es-E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81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6456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12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83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s-ES" altLang="zh-CN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x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yx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R(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证明：</a:t>
                </a:r>
                <a:endParaRPr lang="en-US" altLang="zh-CN" sz="2400" dirty="0" smtClean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x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c,y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 			      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 A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endParaRPr lang="en-US" altLang="zh-CN" sz="2400" dirty="0" smtClean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c,y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R(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c,y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				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 A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endParaRPr lang="en-US" altLang="zh-CN" sz="2400" dirty="0" smtClean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R(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c,y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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xR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		                     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前例</a:t>
                </a:r>
                <a:endParaRPr lang="en-US" altLang="zh-CN" sz="2400" dirty="0" smtClean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x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 x R(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                   </a:t>
                </a:r>
                <a:endParaRPr lang="pt-BR" altLang="zh-CN" sz="2400" dirty="0"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 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y(x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xR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))                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UG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 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y(x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xR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(x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yxR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A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endParaRPr lang="en-US" altLang="zh-CN" sz="2400" dirty="0" smtClean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x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 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yxR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endParaRPr lang="zh-CN" alt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83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380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13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59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x</a:t>
                </a:r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yR(x,y)</a:t>
                </a:r>
                <a:r>
                  <a:rPr lang="en-US" altLang="zh-CN" sz="2400" dirty="0" smtClean="0">
                    <a:sym typeface="Symbol" pitchFamily="18" charset="2"/>
                  </a:rPr>
                  <a:t></a:t>
                </a:r>
                <a:r>
                  <a:rPr lang="es-ES" altLang="zh-CN" sz="2400" dirty="0" smtClean="0"/>
                  <a:t>xR(x,x)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x</a:t>
                </a:r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yR(x,y)</a:t>
                </a:r>
                <a:r>
                  <a:rPr lang="en-US" altLang="zh-CN" sz="2400" dirty="0" smtClean="0">
                    <a:sym typeface="Symbol" pitchFamily="18" charset="2"/>
                  </a:rPr>
                  <a:t></a:t>
                </a:r>
                <a:r>
                  <a:rPr lang="es-ES" altLang="zh-CN" sz="2400" dirty="0" smtClean="0"/>
                  <a:t>yR(x,y)</a:t>
                </a:r>
                <a:r>
                  <a:rPr lang="en-US" altLang="zh-CN" sz="2400" dirty="0" smtClean="0">
                    <a:latin typeface="Kunstler Script" pitchFamily="66" charset="0"/>
                  </a:rPr>
                  <a:t>                                                           A</a:t>
                </a:r>
                <a:r>
                  <a:rPr lang="zh-CN" altLang="en-US" sz="2400" dirty="0" smtClean="0"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 smtClean="0"/>
                  <a:t>4</a:t>
                </a:r>
                <a:r>
                  <a:rPr lang="en-US" altLang="zh-CN" sz="2400" dirty="0" smtClean="0">
                    <a:latin typeface="Times New Roman" pitchFamily="18" charset="0"/>
                  </a:rPr>
                  <a:t> </a:t>
                </a:r>
                <a:endParaRPr lang="zh-CN" altLang="en-US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yR(x,y) </a:t>
                </a:r>
                <a:r>
                  <a:rPr lang="en-US" altLang="zh-CN" sz="2400" dirty="0" smtClean="0">
                    <a:sym typeface="Symbol" pitchFamily="18" charset="2"/>
                  </a:rPr>
                  <a:t></a:t>
                </a:r>
                <a:r>
                  <a:rPr lang="en-US" altLang="zh-CN" sz="2400" dirty="0" smtClean="0"/>
                  <a:t> </a:t>
                </a:r>
                <a:r>
                  <a:rPr lang="es-ES" altLang="zh-CN" sz="2400" dirty="0" smtClean="0"/>
                  <a:t>R(x,x)</a:t>
                </a:r>
                <a:r>
                  <a:rPr lang="en-US" altLang="zh-CN" sz="2400" dirty="0" smtClean="0">
                    <a:latin typeface="Kunstler Script" pitchFamily="66" charset="0"/>
                  </a:rPr>
                  <a:t>                                                                     A</a:t>
                </a:r>
                <a:r>
                  <a:rPr lang="zh-CN" altLang="en-US" sz="2400" dirty="0" smtClean="0"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 smtClean="0"/>
                  <a:t>4</a:t>
                </a:r>
                <a:endParaRPr lang="zh-CN" altLang="en-US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x</a:t>
                </a:r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yR(x,y)</a:t>
                </a:r>
                <a:r>
                  <a:rPr lang="en-US" altLang="zh-CN" sz="2400" dirty="0" smtClean="0">
                    <a:sym typeface="Symbol" pitchFamily="18" charset="2"/>
                  </a:rPr>
                  <a:t></a:t>
                </a:r>
                <a:r>
                  <a:rPr lang="en-US" altLang="zh-CN" sz="2400" dirty="0" smtClean="0"/>
                  <a:t> </a:t>
                </a:r>
                <a:r>
                  <a:rPr lang="es-ES" altLang="zh-CN" sz="2400" dirty="0" smtClean="0"/>
                  <a:t>R(x,x)</a:t>
                </a:r>
                <a:r>
                  <a:rPr lang="pt-BR" altLang="zh-CN" sz="2400" dirty="0" smtClean="0"/>
                  <a:t> </a:t>
                </a:r>
                <a:endParaRPr lang="en-US" altLang="zh-CN" sz="24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x</a:t>
                </a:r>
                <a:r>
                  <a:rPr lang="de-DE" altLang="zh-CN" sz="2400" dirty="0" smtClean="0"/>
                  <a:t>(</a:t>
                </a:r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x</a:t>
                </a:r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yR(x,y)</a:t>
                </a:r>
                <a:r>
                  <a:rPr lang="en-US" altLang="zh-CN" sz="2400" dirty="0" smtClean="0">
                    <a:sym typeface="Symbol" pitchFamily="18" charset="2"/>
                  </a:rPr>
                  <a:t></a:t>
                </a:r>
                <a:r>
                  <a:rPr lang="es-ES" altLang="zh-CN" sz="2400" dirty="0" smtClean="0"/>
                  <a:t>R(x,x))                                      UG</a:t>
                </a:r>
                <a:endParaRPr lang="zh-CN" altLang="en-US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x</a:t>
                </a:r>
                <a:r>
                  <a:rPr lang="de-DE" altLang="zh-CN" sz="2400" dirty="0" smtClean="0"/>
                  <a:t>(</a:t>
                </a:r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x</a:t>
                </a:r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yR(x,y)</a:t>
                </a:r>
                <a:r>
                  <a:rPr lang="en-US" altLang="zh-CN" sz="2400" dirty="0" smtClean="0">
                    <a:sym typeface="Symbol" pitchFamily="18" charset="2"/>
                  </a:rPr>
                  <a:t></a:t>
                </a:r>
                <a:r>
                  <a:rPr lang="es-ES" altLang="zh-CN" sz="2400" dirty="0" smtClean="0"/>
                  <a:t>R(x,x))</a:t>
                </a:r>
                <a:r>
                  <a:rPr lang="en-US" altLang="zh-CN" sz="2400" dirty="0" smtClean="0">
                    <a:sym typeface="Symbol" pitchFamily="18" charset="2"/>
                  </a:rPr>
                  <a:t>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x</a:t>
                </a:r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yR(x,y)</a:t>
                </a:r>
                <a:r>
                  <a:rPr lang="en-US" altLang="zh-CN" sz="2400" dirty="0" smtClean="0">
                    <a:sym typeface="Symbol" pitchFamily="18" charset="2"/>
                  </a:rPr>
                  <a:t></a:t>
                </a:r>
                <a:r>
                  <a:rPr lang="es-ES" altLang="zh-CN" sz="2400" dirty="0" smtClean="0"/>
                  <a:t>xR(x,x)</a:t>
                </a:r>
                <a:r>
                  <a:rPr lang="en-US" altLang="zh-CN" sz="2400" dirty="0" smtClean="0"/>
                  <a:t>)</a:t>
                </a:r>
                <a:r>
                  <a:rPr lang="en-US" altLang="zh-CN" sz="2400" dirty="0" smtClean="0">
                    <a:latin typeface="Kunstler Script" pitchFamily="66" charset="0"/>
                  </a:rPr>
                  <a:t> A</a:t>
                </a:r>
                <a:r>
                  <a:rPr lang="zh-CN" altLang="en-US" sz="2400" dirty="0" smtClean="0"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 smtClean="0"/>
                  <a:t>5</a:t>
                </a:r>
                <a:endParaRPr lang="zh-CN" altLang="en-US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x</a:t>
                </a:r>
                <a:r>
                  <a:rPr lang="en-US" altLang="zh-CN" sz="2400" dirty="0" smtClean="0">
                    <a:sym typeface="Symbol" pitchFamily="18" charset="2"/>
                  </a:rPr>
                  <a:t></a:t>
                </a:r>
                <a:r>
                  <a:rPr lang="es-ES" altLang="zh-CN" sz="2400" dirty="0" smtClean="0"/>
                  <a:t>yR(x,y)</a:t>
                </a:r>
                <a:r>
                  <a:rPr lang="en-US" altLang="zh-CN" sz="2400" dirty="0" smtClean="0">
                    <a:sym typeface="Symbol" pitchFamily="18" charset="2"/>
                  </a:rPr>
                  <a:t></a:t>
                </a:r>
                <a:r>
                  <a:rPr lang="es-ES" altLang="zh-CN" sz="2400" dirty="0" smtClean="0"/>
                  <a:t>xR(x,x)</a:t>
                </a:r>
                <a:r>
                  <a:rPr lang="pt-BR" altLang="zh-CN" sz="2400" dirty="0" smtClean="0"/>
                  <a:t> 			</a:t>
                </a:r>
                <a:endParaRPr lang="zh-CN" altLang="en-US" sz="2400" dirty="0" smtClean="0"/>
              </a:p>
            </p:txBody>
          </p:sp>
        </mc:Choice>
        <mc:Fallback xmlns="">
          <p:sp>
            <p:nvSpPr>
              <p:cNvPr id="12185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8299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14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88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sym typeface="Symbol" pitchFamily="18" charset="2"/>
                  </a:rPr>
                  <a:t>xR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x,x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)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 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R(x,x)                        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Kunstler Script" pitchFamily="66" charset="0"/>
                  </a:rPr>
                  <a:t> 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endParaRPr lang="es-ES" altLang="zh-CN" sz="28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 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R(x,x)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 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R(x,y) 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                                   ├(Q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R)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 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Q)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sym typeface="Symbol" pitchFamily="18" charset="2"/>
                  </a:rPr>
                  <a:t>xR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x,x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) 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R(x,y)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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 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x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 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x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 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  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yR(x,y)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sym typeface="Symbol" pitchFamily="18" charset="2"/>
                  </a:rPr>
                  <a:t>xR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sym typeface="Symbol" pitchFamily="18" charset="2"/>
                  </a:rPr>
                  <a:t>x,x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) 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 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itchFamily="18" charset="2"/>
                  </a:rPr>
                  <a:t>  </a:t>
                </a:r>
                <a:r>
                  <a:rPr lang="es-ES" altLang="zh-CN" sz="2800" dirty="0" smtClean="0">
                    <a:solidFill>
                      <a:schemeClr val="tx1"/>
                    </a:solidFill>
                  </a:rPr>
                  <a:t>yR(x,y)</a:t>
                </a:r>
                <a:endParaRPr lang="zh-CN" alt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88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5275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可靠性定理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+mn-ea"/>
                  </a:rPr>
                  <a:t> 定理</a:t>
                </a:r>
                <a:r>
                  <a:rPr lang="en-US" altLang="zh-CN" sz="2400" dirty="0" smtClean="0">
                    <a:latin typeface="+mn-ea"/>
                  </a:rPr>
                  <a:t>3.8</a:t>
                </a:r>
                <a:r>
                  <a:rPr lang="zh-CN" altLang="en-US" sz="2400" dirty="0" smtClean="0">
                    <a:latin typeface="+mn-ea"/>
                  </a:rPr>
                  <a:t> ：若</a:t>
                </a:r>
                <a:r>
                  <a:rPr lang="zh-CN" altLang="en-US" sz="2400" dirty="0" smtClean="0">
                    <a:latin typeface="+mn-ea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A, </a:t>
                </a:r>
                <a:r>
                  <a:rPr lang="zh-CN" altLang="en-US" sz="2400" dirty="0" smtClean="0">
                    <a:latin typeface="+mn-ea"/>
                  </a:rPr>
                  <a:t>则</a:t>
                </a:r>
                <a:r>
                  <a:rPr lang="zh-CN" altLang="en-US" sz="2400" dirty="0">
                    <a:latin typeface="+mn-ea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A</a:t>
                </a:r>
              </a:p>
              <a:p>
                <a:pPr marL="0" indent="0" defTabSz="755650" eaLnBrk="1" hangingPunct="1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latin typeface="+mn-ea"/>
                  </a:rPr>
                  <a:t> </a:t>
                </a:r>
                <a:r>
                  <a:rPr lang="zh-CN" altLang="en-US" sz="2400" dirty="0" smtClean="0">
                    <a:latin typeface="+mn-ea"/>
                  </a:rPr>
                  <a:t>     证明：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sz="2400" baseline="-25000" dirty="0">
                    <a:latin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从</a:t>
                </a:r>
                <a:r>
                  <a:rPr lang="el-GR" altLang="zh-CN" sz="2400" dirty="0" smtClean="0">
                    <a:latin typeface="+mn-ea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一个推演，归纳证明</a:t>
                </a:r>
                <a:r>
                  <a:rPr lang="el-GR" altLang="zh-CN" sz="2400" dirty="0">
                    <a:latin typeface="+mn-ea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baseline="-25000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pPr marL="0" indent="0" defTabSz="755650" eaLnBrk="1" hangingPunct="1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 err="1">
                    <a:latin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=1,…,n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。</a:t>
                </a:r>
              </a:p>
              <a:p>
                <a:pPr marL="674688" lvl="1" indent="-249238" defTabSz="755650" eaLnBrk="1" hangingPunct="1"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 smtClean="0">
                    <a:latin typeface="+mn-ea"/>
                    <a:cs typeface="Times New Roman" panose="02020603050405020304" pitchFamily="18" charset="0"/>
                  </a:rPr>
                  <a:t>公理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1,2,3</a:t>
                </a:r>
                <a:r>
                  <a:rPr lang="zh-CN" altLang="en-US" dirty="0" smtClean="0">
                    <a:latin typeface="+mn-ea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则 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zh-CN" altLang="en-US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为重言式，则</a:t>
                </a:r>
                <a:r>
                  <a:rPr lang="el-GR" altLang="zh-CN" dirty="0" smtClean="0">
                    <a:latin typeface="+mn-ea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</a:p>
              <a:p>
                <a:pPr marL="674688" lvl="1" indent="-249238" defTabSz="755650" eaLnBrk="1" hangingPunct="1">
                  <a:lnSpc>
                    <a:spcPct val="150000"/>
                  </a:lnSpc>
                </a:pPr>
                <a:r>
                  <a:rPr lang="zh-CN" altLang="en-US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若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 smtClean="0">
                    <a:latin typeface="+mn-ea"/>
                    <a:cs typeface="Times New Roman" panose="02020603050405020304" pitchFamily="18" charset="0"/>
                  </a:rPr>
                  <a:t>公理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+mn-ea"/>
                    <a:cs typeface="Times New Roman" panose="02020603050405020304" pitchFamily="18" charset="0"/>
                  </a:rPr>
                  <a:t>，设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 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= 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dirty="0" err="1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xA</a:t>
                </a:r>
                <a:r>
                  <a:rPr lang="en-US" altLang="zh-CN" i="1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+mn-ea"/>
                    <a:cs typeface="Times New Roman" panose="02020603050405020304" pitchFamily="18" charset="0"/>
                  </a:rPr>
                  <a:t>为永真式，则</a:t>
                </a:r>
                <a:r>
                  <a:rPr lang="el-GR" altLang="zh-CN" dirty="0" smtClean="0">
                    <a:latin typeface="+mn-ea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  <a:p>
                <a:pPr marL="674688" lvl="1" indent="-249238" defTabSz="755650">
                  <a:lnSpc>
                    <a:spcPct val="150000"/>
                  </a:lnSpc>
                </a:pPr>
                <a:r>
                  <a:rPr lang="zh-CN" altLang="en-US" dirty="0" smtClean="0">
                    <a:latin typeface="+mn-ea"/>
                    <a:cs typeface="Times New Roman" panose="02020603050405020304" pitchFamily="18" charset="0"/>
                  </a:rPr>
                  <a:t>若</a:t>
                </a:r>
                <a:r>
                  <a:rPr lang="en-US" altLang="zh-CN" i="1" dirty="0" smtClean="0">
                    <a:latin typeface="+mn-ea"/>
                  </a:rPr>
                  <a:t>A</a:t>
                </a:r>
                <a:r>
                  <a:rPr lang="en-US" altLang="zh-CN" baseline="-25000" dirty="0" smtClean="0">
                    <a:latin typeface="+mn-ea"/>
                  </a:rPr>
                  <a:t>i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</a:t>
                </a:r>
                <a:r>
                  <a:rPr lang="zh-CN" altLang="en-US" dirty="0" smtClean="0">
                    <a:latin typeface="+mn-ea"/>
                  </a:rPr>
                  <a:t>公理</a:t>
                </a:r>
                <a:r>
                  <a:rPr lang="en-US" altLang="zh-CN" dirty="0" smtClean="0">
                    <a:latin typeface="+mn-ea"/>
                  </a:rPr>
                  <a:t>5</a:t>
                </a:r>
                <a:r>
                  <a:rPr lang="zh-CN" altLang="en-US" dirty="0" smtClean="0">
                    <a:latin typeface="+mn-ea"/>
                  </a:rPr>
                  <a:t>，设</a:t>
                </a:r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 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=</a:t>
                </a:r>
                <a:r>
                  <a:rPr lang="en-US" altLang="zh-CN" baseline="-25000" dirty="0" smtClean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  <a:sym typeface="Symbol" pitchFamily="18" charset="2"/>
                  </a:rPr>
                  <a:t>x</a:t>
                </a:r>
                <a:r>
                  <a:rPr lang="en-US" altLang="zh-CN" dirty="0">
                    <a:latin typeface="+mn-ea"/>
                  </a:rPr>
                  <a:t>( </a:t>
                </a:r>
                <a:r>
                  <a:rPr lang="en-US" altLang="zh-CN" dirty="0" smtClean="0">
                    <a:latin typeface="+mn-ea"/>
                  </a:rPr>
                  <a:t>A</a:t>
                </a:r>
                <a:r>
                  <a:rPr lang="zh-CN" altLang="en-US" dirty="0" smtClean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 smtClean="0">
                    <a:latin typeface="+mn-ea"/>
                    <a:sym typeface="Symbol" pitchFamily="18" charset="2"/>
                  </a:rPr>
                  <a:t>B</a:t>
                </a:r>
                <a:r>
                  <a:rPr lang="en-US" altLang="zh-CN" dirty="0" smtClean="0">
                    <a:latin typeface="+mn-ea"/>
                  </a:rPr>
                  <a:t>) </a:t>
                </a:r>
                <a:r>
                  <a:rPr lang="zh-CN" altLang="en-US" dirty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 smtClean="0">
                    <a:latin typeface="+mn-ea"/>
                  </a:rPr>
                  <a:t>(A</a:t>
                </a:r>
                <a:r>
                  <a:rPr lang="zh-CN" altLang="en-US" dirty="0" smtClean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 smtClean="0">
                    <a:latin typeface="+mn-ea"/>
                    <a:sym typeface="Symbol" pitchFamily="18" charset="2"/>
                  </a:rPr>
                  <a:t></a:t>
                </a:r>
                <a:r>
                  <a:rPr lang="en-US" altLang="zh-CN" dirty="0" err="1" smtClean="0">
                    <a:latin typeface="+mn-ea"/>
                    <a:sym typeface="Symbol" pitchFamily="18" charset="2"/>
                  </a:rPr>
                  <a:t>xB</a:t>
                </a:r>
                <a:r>
                  <a:rPr lang="en-US" altLang="zh-CN" dirty="0" smtClean="0">
                    <a:latin typeface="+mn-ea"/>
                  </a:rPr>
                  <a:t>)</a:t>
                </a:r>
                <a:r>
                  <a:rPr lang="zh-CN" altLang="en-US" dirty="0">
                    <a:latin typeface="+mn-ea"/>
                  </a:rPr>
                  <a:t>。其中</a:t>
                </a:r>
                <a:r>
                  <a:rPr lang="en-US" altLang="zh-CN" dirty="0">
                    <a:latin typeface="+mn-ea"/>
                  </a:rPr>
                  <a:t>x</a:t>
                </a:r>
                <a:r>
                  <a:rPr lang="zh-CN" altLang="en-US" dirty="0">
                    <a:latin typeface="+mn-ea"/>
                  </a:rPr>
                  <a:t>不是</a:t>
                </a:r>
                <a:r>
                  <a:rPr lang="zh-CN" altLang="en-US" dirty="0" smtClean="0">
                    <a:latin typeface="+mn-ea"/>
                  </a:rPr>
                  <a:t>公式</a:t>
                </a:r>
                <a:r>
                  <a:rPr lang="en-US" altLang="zh-CN" dirty="0" smtClean="0">
                    <a:latin typeface="+mn-ea"/>
                  </a:rPr>
                  <a:t>B</a:t>
                </a:r>
                <a:r>
                  <a:rPr lang="zh-CN" altLang="en-US" dirty="0" smtClean="0">
                    <a:latin typeface="+mn-ea"/>
                  </a:rPr>
                  <a:t>的自由变元。由于</a:t>
                </a:r>
                <a:r>
                  <a:rPr lang="en-US" altLang="zh-CN" dirty="0">
                    <a:latin typeface="+mn-ea"/>
                    <a:sym typeface="Symbol" pitchFamily="18" charset="2"/>
                  </a:rPr>
                  <a:t>x</a:t>
                </a:r>
                <a:r>
                  <a:rPr lang="en-US" altLang="zh-CN" dirty="0">
                    <a:latin typeface="+mn-ea"/>
                  </a:rPr>
                  <a:t>( A</a:t>
                </a:r>
                <a:r>
                  <a:rPr lang="zh-CN" altLang="en-US" dirty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+mn-ea"/>
                    <a:sym typeface="Symbol" pitchFamily="18" charset="2"/>
                  </a:rPr>
                  <a:t>B</a:t>
                </a:r>
                <a:r>
                  <a:rPr lang="en-US" altLang="zh-CN" dirty="0">
                    <a:latin typeface="+mn-ea"/>
                  </a:rPr>
                  <a:t>) </a:t>
                </a:r>
                <a:r>
                  <a:rPr lang="zh-CN" altLang="en-US" dirty="0" smtClean="0">
                    <a:latin typeface="+mn-ea"/>
                    <a:sym typeface="Symbol" panose="05050102010706020507" pitchFamily="18" charset="2"/>
                  </a:rPr>
                  <a:t> </a:t>
                </a:r>
                <a:r>
                  <a:rPr lang="en-US" altLang="zh-CN" dirty="0" smtClean="0">
                    <a:latin typeface="+mn-ea"/>
                  </a:rPr>
                  <a:t>(</a:t>
                </a:r>
                <a:r>
                  <a:rPr lang="en-US" altLang="zh-CN" dirty="0">
                    <a:latin typeface="+mn-ea"/>
                  </a:rPr>
                  <a:t>A</a:t>
                </a:r>
                <a:r>
                  <a:rPr lang="zh-CN" altLang="en-US" dirty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+mn-ea"/>
                    <a:sym typeface="Symbol" pitchFamily="18" charset="2"/>
                  </a:rPr>
                  <a:t></a:t>
                </a:r>
                <a:r>
                  <a:rPr lang="en-US" altLang="zh-CN" dirty="0" err="1">
                    <a:latin typeface="+mn-ea"/>
                    <a:sym typeface="Symbol" pitchFamily="18" charset="2"/>
                  </a:rPr>
                  <a:t>xB</a:t>
                </a:r>
                <a:r>
                  <a:rPr lang="en-US" altLang="zh-CN" dirty="0" smtClean="0">
                    <a:latin typeface="+mn-ea"/>
                  </a:rPr>
                  <a:t>)</a:t>
                </a:r>
                <a:r>
                  <a:rPr lang="zh-CN" altLang="en-US" dirty="0" smtClean="0">
                    <a:latin typeface="+mn-ea"/>
                  </a:rPr>
                  <a:t>，故</a:t>
                </a:r>
                <a:endParaRPr lang="en-US" altLang="zh-CN" dirty="0" smtClean="0">
                  <a:latin typeface="+mn-ea"/>
                </a:endParaRPr>
              </a:p>
              <a:p>
                <a:pPr marL="425450" lvl="1" indent="0" defTabSz="755650">
                  <a:lnSpc>
                    <a:spcPct val="150000"/>
                  </a:lnSpc>
                  <a:buNone/>
                </a:pPr>
                <a:r>
                  <a:rPr lang="en-US" altLang="zh-CN" dirty="0" smtClean="0">
                    <a:latin typeface="+mn-ea"/>
                    <a:sym typeface="Symbol" pitchFamily="18" charset="2"/>
                  </a:rPr>
                  <a:t>    </a:t>
                </a:r>
                <a:r>
                  <a:rPr lang="en-US" altLang="zh-CN" dirty="0">
                    <a:latin typeface="+mn-ea"/>
                    <a:sym typeface="Symbol" pitchFamily="18" charset="2"/>
                  </a:rPr>
                  <a:t>x</a:t>
                </a:r>
                <a:r>
                  <a:rPr lang="en-US" altLang="zh-CN" dirty="0">
                    <a:latin typeface="+mn-ea"/>
                  </a:rPr>
                  <a:t>( A</a:t>
                </a:r>
                <a:r>
                  <a:rPr lang="zh-CN" altLang="en-US" dirty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+mn-ea"/>
                    <a:sym typeface="Symbol" pitchFamily="18" charset="2"/>
                  </a:rPr>
                  <a:t>B</a:t>
                </a:r>
                <a:r>
                  <a:rPr lang="en-US" altLang="zh-CN" dirty="0">
                    <a:latin typeface="+mn-ea"/>
                  </a:rPr>
                  <a:t>) </a:t>
                </a:r>
                <a:r>
                  <a:rPr lang="zh-CN" altLang="en-US" dirty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+mn-ea"/>
                  </a:rPr>
                  <a:t>(A</a:t>
                </a:r>
                <a:r>
                  <a:rPr lang="zh-CN" altLang="en-US" dirty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+mn-ea"/>
                    <a:sym typeface="Symbol" pitchFamily="18" charset="2"/>
                  </a:rPr>
                  <a:t></a:t>
                </a:r>
                <a:r>
                  <a:rPr lang="en-US" altLang="zh-CN" dirty="0" err="1">
                    <a:latin typeface="+mn-ea"/>
                    <a:sym typeface="Symbol" pitchFamily="18" charset="2"/>
                  </a:rPr>
                  <a:t>xB</a:t>
                </a:r>
                <a:r>
                  <a:rPr lang="en-US" altLang="zh-CN" dirty="0" smtClean="0">
                    <a:latin typeface="+mn-ea"/>
                  </a:rPr>
                  <a:t>)</a:t>
                </a:r>
                <a:r>
                  <a:rPr lang="zh-CN" altLang="en-US" dirty="0" smtClean="0">
                    <a:latin typeface="+mn-ea"/>
                  </a:rPr>
                  <a:t>是永真式，</a:t>
                </a:r>
                <a:r>
                  <a:rPr lang="zh-CN" altLang="en-US" dirty="0" smtClean="0">
                    <a:latin typeface="+mn-ea"/>
                    <a:cs typeface="Times New Roman" panose="02020603050405020304" pitchFamily="18" charset="0"/>
                  </a:rPr>
                  <a:t>则</a:t>
                </a:r>
                <a:r>
                  <a:rPr lang="el-GR" altLang="zh-CN" dirty="0">
                    <a:latin typeface="+mn-ea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smtClean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 b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322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谓词逻辑公理系统</a:t>
            </a:r>
            <a:r>
              <a:rPr lang="zh-CN" altLang="en-US" smtClean="0"/>
              <a:t>（续）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altLang="zh-CN" dirty="0" smtClean="0">
                <a:solidFill>
                  <a:srgbClr val="C00000"/>
                </a:solidFill>
              </a:rPr>
              <a:t>    (2) </a:t>
            </a:r>
            <a:r>
              <a:rPr lang="zh-CN" altLang="zh-CN" dirty="0" smtClean="0">
                <a:solidFill>
                  <a:srgbClr val="C00000"/>
                </a:solidFill>
              </a:rPr>
              <a:t>项定义：</a:t>
            </a:r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个体常元是项；</a:t>
            </a:r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个体变元是项；</a:t>
            </a:r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若是</a:t>
            </a:r>
            <a:r>
              <a:rPr lang="pt-BR" altLang="zh-CN" dirty="0" smtClean="0"/>
              <a:t>t</a:t>
            </a:r>
            <a:r>
              <a:rPr lang="pt-BR" altLang="zh-CN" baseline="-25000" dirty="0" smtClean="0"/>
              <a:t>1</a:t>
            </a:r>
            <a:r>
              <a:rPr lang="pt-BR" altLang="zh-CN" dirty="0" smtClean="0"/>
              <a:t>,</a:t>
            </a:r>
            <a:r>
              <a:rPr lang="zh-CN" altLang="zh-CN" dirty="0" smtClean="0"/>
              <a:t>…</a:t>
            </a:r>
            <a:r>
              <a:rPr lang="pt-BR" altLang="zh-CN" dirty="0" smtClean="0"/>
              <a:t>,t</a:t>
            </a:r>
            <a:r>
              <a:rPr lang="pt-BR" altLang="zh-CN" baseline="-25000" dirty="0" smtClean="0"/>
              <a:t>n</a:t>
            </a:r>
            <a:r>
              <a:rPr lang="zh-CN" altLang="zh-CN" dirty="0" smtClean="0"/>
              <a:t>项，则是</a:t>
            </a:r>
            <a:r>
              <a:rPr lang="pt-BR" altLang="zh-CN" dirty="0" smtClean="0"/>
              <a:t>f</a:t>
            </a:r>
            <a:r>
              <a:rPr lang="de-DE" altLang="zh-CN" baseline="-25000" dirty="0" smtClean="0"/>
              <a:t>k</a:t>
            </a:r>
            <a:r>
              <a:rPr lang="de-DE" altLang="zh-CN" baseline="30000" dirty="0" smtClean="0"/>
              <a:t>n</a:t>
            </a:r>
            <a:r>
              <a:rPr lang="de-DE" altLang="zh-CN" dirty="0" smtClean="0"/>
              <a:t> </a:t>
            </a:r>
            <a:r>
              <a:rPr lang="pt-BR" altLang="zh-CN" dirty="0" smtClean="0"/>
              <a:t>(t</a:t>
            </a:r>
            <a:r>
              <a:rPr lang="pt-BR" altLang="zh-CN" baseline="-25000" dirty="0" smtClean="0"/>
              <a:t>1</a:t>
            </a:r>
            <a:r>
              <a:rPr lang="pt-BR" altLang="zh-CN" dirty="0" smtClean="0"/>
              <a:t>,</a:t>
            </a:r>
            <a:r>
              <a:rPr lang="zh-CN" altLang="zh-CN" dirty="0" smtClean="0"/>
              <a:t>…</a:t>
            </a:r>
            <a:r>
              <a:rPr lang="pt-BR" altLang="zh-CN" dirty="0" smtClean="0"/>
              <a:t>,t</a:t>
            </a:r>
            <a:r>
              <a:rPr lang="pt-BR" altLang="zh-CN" baseline="-25000" dirty="0" smtClean="0"/>
              <a:t>n</a:t>
            </a:r>
            <a:r>
              <a:rPr lang="pt-BR" altLang="zh-CN" dirty="0" smtClean="0"/>
              <a:t>)</a:t>
            </a:r>
            <a:r>
              <a:rPr lang="zh-CN" altLang="zh-CN" dirty="0" smtClean="0"/>
              <a:t>项。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 smtClean="0">
                <a:solidFill>
                  <a:srgbClr val="C00000"/>
                </a:solidFill>
              </a:rPr>
              <a:t>    (3) </a:t>
            </a:r>
            <a:r>
              <a:rPr lang="zh-CN" altLang="zh-CN" dirty="0" smtClean="0">
                <a:solidFill>
                  <a:srgbClr val="C00000"/>
                </a:solidFill>
              </a:rPr>
              <a:t>公式集合：</a:t>
            </a:r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若是</a:t>
            </a:r>
            <a:r>
              <a:rPr lang="pt-BR" altLang="zh-CN" dirty="0" smtClean="0"/>
              <a:t>t</a:t>
            </a:r>
            <a:r>
              <a:rPr lang="pt-BR" altLang="zh-CN" baseline="-25000" dirty="0" smtClean="0"/>
              <a:t>1</a:t>
            </a:r>
            <a:r>
              <a:rPr lang="pt-BR" altLang="zh-CN" dirty="0" smtClean="0"/>
              <a:t>,</a:t>
            </a:r>
            <a:r>
              <a:rPr lang="zh-CN" altLang="zh-CN" dirty="0" smtClean="0"/>
              <a:t>…</a:t>
            </a:r>
            <a:r>
              <a:rPr lang="pt-BR" altLang="zh-CN" dirty="0" smtClean="0"/>
              <a:t>,t</a:t>
            </a:r>
            <a:r>
              <a:rPr lang="pt-BR" altLang="zh-CN" baseline="-25000" dirty="0" smtClean="0"/>
              <a:t>n</a:t>
            </a:r>
            <a:r>
              <a:rPr lang="zh-CN" altLang="zh-CN" dirty="0" smtClean="0"/>
              <a:t>项，则</a:t>
            </a:r>
            <a:r>
              <a:rPr lang="pt-BR" altLang="zh-CN" dirty="0" smtClean="0"/>
              <a:t>A</a:t>
            </a:r>
            <a:r>
              <a:rPr lang="de-DE" altLang="zh-CN" baseline="-25000" dirty="0" smtClean="0"/>
              <a:t> k</a:t>
            </a:r>
            <a:r>
              <a:rPr lang="de-DE" altLang="zh-CN" baseline="30000" dirty="0" smtClean="0"/>
              <a:t>n</a:t>
            </a:r>
            <a:r>
              <a:rPr lang="de-DE" altLang="zh-CN" dirty="0" smtClean="0"/>
              <a:t> </a:t>
            </a:r>
            <a:r>
              <a:rPr lang="pt-BR" altLang="zh-CN" dirty="0" smtClean="0"/>
              <a:t>(t</a:t>
            </a:r>
            <a:r>
              <a:rPr lang="pt-BR" altLang="zh-CN" baseline="-25000" dirty="0" smtClean="0"/>
              <a:t>1</a:t>
            </a:r>
            <a:r>
              <a:rPr lang="pt-BR" altLang="zh-CN" dirty="0" smtClean="0"/>
              <a:t>,</a:t>
            </a:r>
            <a:r>
              <a:rPr lang="zh-CN" altLang="zh-CN" dirty="0" smtClean="0"/>
              <a:t>…</a:t>
            </a:r>
            <a:r>
              <a:rPr lang="pt-BR" altLang="zh-CN" dirty="0" smtClean="0"/>
              <a:t>,t</a:t>
            </a:r>
            <a:r>
              <a:rPr lang="pt-BR" altLang="zh-CN" baseline="-25000" dirty="0" smtClean="0"/>
              <a:t>n</a:t>
            </a:r>
            <a:r>
              <a:rPr lang="pt-BR" altLang="zh-CN" dirty="0" smtClean="0"/>
              <a:t>)</a:t>
            </a:r>
            <a:r>
              <a:rPr lang="zh-CN" altLang="zh-CN" dirty="0" smtClean="0"/>
              <a:t>是公式。</a:t>
            </a:r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若</a:t>
            </a:r>
            <a:r>
              <a:rPr lang="pt-BR" altLang="zh-CN" dirty="0" smtClean="0"/>
              <a:t>A</a:t>
            </a:r>
            <a:r>
              <a:rPr lang="zh-CN" altLang="zh-CN" dirty="0" smtClean="0"/>
              <a:t>是公式，则</a:t>
            </a:r>
            <a:r>
              <a:rPr lang="pt-BR" altLang="zh-CN" dirty="0" smtClean="0"/>
              <a:t>(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pt-BR" altLang="zh-CN" dirty="0" smtClean="0"/>
              <a:t>A)</a:t>
            </a:r>
            <a:r>
              <a:rPr lang="zh-CN" altLang="zh-CN" dirty="0" smtClean="0"/>
              <a:t>是公式；</a:t>
            </a:r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若</a:t>
            </a:r>
            <a:r>
              <a:rPr lang="pt-BR" altLang="zh-CN" dirty="0" smtClean="0"/>
              <a:t>A</a:t>
            </a:r>
            <a:r>
              <a:rPr lang="zh-CN" altLang="zh-CN" dirty="0" smtClean="0"/>
              <a:t>和</a:t>
            </a:r>
            <a:r>
              <a:rPr lang="pt-BR" altLang="zh-CN" dirty="0" smtClean="0"/>
              <a:t>B</a:t>
            </a:r>
            <a:r>
              <a:rPr lang="zh-CN" altLang="zh-CN" dirty="0" smtClean="0"/>
              <a:t>是公式，则</a:t>
            </a:r>
            <a:r>
              <a:rPr lang="pt-BR" altLang="zh-CN" dirty="0" smtClean="0"/>
              <a:t>(A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B)</a:t>
            </a:r>
            <a:r>
              <a:rPr lang="zh-CN" altLang="zh-CN" dirty="0" smtClean="0"/>
              <a:t>是公式；</a:t>
            </a:r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若</a:t>
            </a:r>
            <a:r>
              <a:rPr lang="pt-BR" altLang="zh-CN" dirty="0" smtClean="0"/>
              <a:t>A</a:t>
            </a:r>
            <a:r>
              <a:rPr lang="zh-CN" altLang="zh-CN" dirty="0" smtClean="0"/>
              <a:t>是公式，则</a:t>
            </a:r>
            <a:r>
              <a:rPr lang="pt-BR" altLang="zh-CN" dirty="0" smtClean="0"/>
              <a:t>(</a:t>
            </a:r>
            <a:r>
              <a:rPr lang="pt-BR" altLang="zh-CN" dirty="0" smtClean="0">
                <a:sym typeface="Symbol" pitchFamily="18" charset="2"/>
              </a:rPr>
              <a:t></a:t>
            </a:r>
            <a:r>
              <a:rPr lang="pt-BR" altLang="zh-CN" dirty="0" smtClean="0"/>
              <a:t>xA)</a:t>
            </a:r>
            <a:r>
              <a:rPr lang="zh-CN" altLang="zh-CN" dirty="0" smtClean="0"/>
              <a:t>是公式。</a:t>
            </a:r>
          </a:p>
          <a:p>
            <a:pPr>
              <a:lnSpc>
                <a:spcPct val="100000"/>
              </a:lnSpc>
            </a:pP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可靠性定理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74688" lvl="1" indent="-249238" defTabSz="755650">
                  <a:lnSpc>
                    <a:spcPct val="10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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则显然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 </a:t>
                </a:r>
                <a:endParaRPr lang="en-US" altLang="zh-CN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674688" lvl="1" indent="-249238" defTabSz="755650"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规则生成，设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根据归纳假设有：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dirty="0" err="1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且</a:t>
                </a:r>
                <a:r>
                  <a:rPr lang="el-GR" altLang="zh-CN" dirty="0" smtClean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baseline="-250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,   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即对赋值</a:t>
                </a: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v,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若满足</a:t>
                </a:r>
                <a:r>
                  <a:rPr lang="el-GR" altLang="zh-CN" dirty="0" smtClean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</a:rPr>
                  <a:t>则</a:t>
                </a:r>
                <a:endParaRPr lang="en-US" altLang="zh-CN" dirty="0" smtClean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</a:rPr>
                  <a:t>                    v(</a:t>
                </a:r>
                <a:r>
                  <a:rPr lang="en-US" altLang="zh-CN" dirty="0" err="1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</a:rPr>
                  <a:t>) = v(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baseline="-250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</a:rPr>
                  <a:t>)=1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有</a:t>
                </a: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baseline="-250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)=1</a:t>
                </a:r>
              </a:p>
              <a:p>
                <a:pPr marL="674688" lvl="1" indent="-249238" defTabSz="755650"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生成，设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，归纳假设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</a:t>
                </a:r>
                <a:r>
                  <a:rPr lang="zh-CN" altLang="en-US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有</a:t>
                </a:r>
                <a:r>
                  <a:rPr lang="el-GR" altLang="zh-CN" dirty="0" smtClean="0"/>
                  <a:t>Γ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 smtClean="0">
                    <a:sym typeface="Symbol" panose="05050102010706020507" pitchFamily="18" charset="2"/>
                  </a:rPr>
                  <a:t>j</a:t>
                </a:r>
                <a:r>
                  <a:rPr lang="zh-CN" altLang="en-US" dirty="0" smtClean="0">
                    <a:sym typeface="Symbol" pitchFamily="18" charset="2"/>
                  </a:rPr>
                  <a:t> ，则对任意满足</a:t>
                </a:r>
                <a:r>
                  <a:rPr lang="el-GR" altLang="zh-CN" dirty="0" smtClean="0"/>
                  <a:t>Γ</a:t>
                </a:r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ym typeface="Symbol" pitchFamily="18" charset="2"/>
                  </a:rPr>
                  <a:t>解释</a:t>
                </a:r>
                <a:r>
                  <a:rPr lang="en-US" altLang="zh-CN" dirty="0" smtClean="0">
                    <a:sym typeface="Symbol" pitchFamily="18" charset="2"/>
                  </a:rPr>
                  <a:t>I</a:t>
                </a:r>
                <a:r>
                  <a:rPr lang="zh-CN" altLang="en-US" dirty="0" smtClean="0">
                    <a:sym typeface="Symbol" pitchFamily="18" charset="2"/>
                  </a:rPr>
                  <a:t>和赋值</a:t>
                </a:r>
                <a:r>
                  <a:rPr lang="en-US" altLang="zh-CN" dirty="0" smtClean="0">
                    <a:sym typeface="Symbol" pitchFamily="18" charset="2"/>
                  </a:rPr>
                  <a:t>v</a:t>
                </a:r>
                <a:r>
                  <a:rPr lang="zh-CN" altLang="en-US" dirty="0" smtClean="0">
                    <a:sym typeface="Symbol" pitchFamily="18" charset="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 smtClean="0">
                    <a:sym typeface="Symbol" panose="05050102010706020507" pitchFamily="18" charset="2"/>
                  </a:rPr>
                  <a:t>j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)=1</a:t>
                </a:r>
                <a:r>
                  <a:rPr lang="zh-CN" altLang="en-US" dirty="0" smtClean="0">
                    <a:sym typeface="Symbol" pitchFamily="18" charset="2"/>
                  </a:rPr>
                  <a:t>，</a:t>
                </a:r>
                <a:endParaRPr lang="en-US" altLang="zh-CN" dirty="0" smtClean="0">
                  <a:sym typeface="Symbol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sym typeface="Symbol" pitchFamily="18" charset="2"/>
                  </a:rPr>
                  <a:t> </a:t>
                </a:r>
                <a:r>
                  <a:rPr lang="en-US" altLang="zh-CN" dirty="0" smtClean="0">
                    <a:sym typeface="Symbol" pitchFamily="18" charset="2"/>
                  </a:rPr>
                  <a:t>  </a:t>
                </a:r>
                <a:r>
                  <a:rPr lang="zh-CN" altLang="en-US" dirty="0" smtClean="0">
                    <a:sym typeface="Symbol" pitchFamily="18" charset="2"/>
                  </a:rPr>
                  <a:t>即对任意</a:t>
                </a:r>
                <a:r>
                  <a:rPr lang="en-US" altLang="zh-CN" dirty="0" err="1" smtClean="0">
                    <a:sym typeface="Symbol" pitchFamily="18" charset="2"/>
                  </a:rPr>
                  <a:t>dD</a:t>
                </a:r>
                <a:r>
                  <a:rPr lang="en-US" altLang="zh-CN" baseline="-25000" dirty="0" err="1" smtClean="0">
                    <a:sym typeface="Symbol" pitchFamily="18" charset="2"/>
                  </a:rPr>
                  <a:t>I</a:t>
                </a:r>
                <a:r>
                  <a:rPr lang="zh-CN" altLang="en-US" dirty="0" smtClean="0">
                    <a:sym typeface="Symbol" pitchFamily="18" charset="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 smtClean="0">
                    <a:sym typeface="Symbol" panose="05050102010706020507" pitchFamily="18" charset="2"/>
                  </a:rPr>
                  <a:t>j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)=1, </a:t>
                </a:r>
                <a:r>
                  <a:rPr lang="zh-CN" altLang="en-US" dirty="0" smtClean="0">
                    <a:sym typeface="Symbol" pitchFamily="18" charset="2"/>
                  </a:rPr>
                  <a:t>故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为真。因此</a:t>
                </a:r>
                <a:r>
                  <a:rPr lang="el-GR" altLang="zh-CN" dirty="0" smtClean="0"/>
                  <a:t>Γ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i</a:t>
                </a:r>
                <a:r>
                  <a:rPr lang="zh-CN" altLang="en-US" baseline="-25000" dirty="0">
                    <a:sym typeface="Symbol" pitchFamily="18" charset="2"/>
                  </a:rPr>
                  <a:t> </a:t>
                </a:r>
                <a:r>
                  <a:rPr lang="zh-CN" altLang="en-US" dirty="0">
                    <a:sym typeface="Symbol" pitchFamily="18" charset="2"/>
                  </a:rPr>
                  <a:t> </a:t>
                </a:r>
                <a:endParaRPr lang="en-US" altLang="zh-CN" dirty="0">
                  <a:sym typeface="Symbol" pitchFamily="18" charset="2"/>
                </a:endParaRPr>
              </a:p>
              <a:p>
                <a:pPr marL="0" lvl="1" indent="0">
                  <a:lnSpc>
                    <a:spcPct val="100000"/>
                  </a:lnSpc>
                  <a:spcAft>
                    <a:spcPct val="20000"/>
                  </a:spcAft>
                  <a:buNone/>
                </a:pPr>
                <a:r>
                  <a:rPr lang="zh-CN" altLang="en-US" dirty="0" smtClean="0">
                    <a:cs typeface="+mn-cs"/>
                    <a:sym typeface="Symbol" pitchFamily="18" charset="2"/>
                  </a:rPr>
                  <a:t>  </a:t>
                </a:r>
                <a:endParaRPr lang="en-US" altLang="zh-CN" dirty="0">
                  <a:cs typeface="+mn-cs"/>
                  <a:sym typeface="Symbol" pitchFamily="18" charset="2"/>
                </a:endParaRPr>
              </a:p>
              <a:p>
                <a:pPr marL="342900" lvl="1" indent="-342900">
                  <a:lnSpc>
                    <a:spcPct val="100000"/>
                  </a:lnSpc>
                  <a:spcAft>
                    <a:spcPct val="20000"/>
                  </a:spcAft>
                  <a:buFont typeface="Wingdings" pitchFamily="2" charset="2"/>
                  <a:buChar char="§"/>
                </a:pPr>
                <a:r>
                  <a:rPr lang="zh-CN" altLang="en-US" dirty="0" smtClean="0">
                    <a:cs typeface="+mn-cs"/>
                    <a:sym typeface="Symbol" pitchFamily="18" charset="2"/>
                  </a:rPr>
                  <a:t>推论（可证则永真）：</a:t>
                </a:r>
                <a:r>
                  <a:rPr lang="zh-CN" altLang="en-US" dirty="0">
                    <a:cs typeface="+mn-cs"/>
                    <a:sym typeface="Symbol" pitchFamily="18" charset="2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cs typeface="+mn-cs"/>
                      </a:rPr>
                      <m:t>⊢</m:t>
                    </m:r>
                  </m:oMath>
                </a14:m>
                <a:r>
                  <a:rPr lang="en-US" altLang="zh-CN" dirty="0">
                    <a:cs typeface="+mn-cs"/>
                  </a:rPr>
                  <a:t>A, </a:t>
                </a:r>
                <a:r>
                  <a:rPr lang="zh-CN" altLang="en-US" dirty="0">
                    <a:cs typeface="+mn-cs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cs typeface="+mn-cs"/>
                      </a:rPr>
                      <m:t>⊨</m:t>
                    </m:r>
                  </m:oMath>
                </a14:m>
                <a:r>
                  <a:rPr lang="en-US" altLang="zh-CN" dirty="0" smtClean="0">
                    <a:cs typeface="+mn-cs"/>
                  </a:rPr>
                  <a:t>A</a:t>
                </a:r>
                <a:r>
                  <a:rPr lang="zh-CN" altLang="en-US" dirty="0" smtClean="0">
                    <a:cs typeface="+mn-cs"/>
                    <a:sym typeface="Symbol" pitchFamily="18" charset="2"/>
                  </a:rPr>
                  <a:t>      </a:t>
                </a:r>
                <a:r>
                  <a:rPr lang="zh-CN" altLang="en-US" baseline="-25000" dirty="0" smtClean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           </a:t>
                </a:r>
                <a:endParaRPr lang="en-US" altLang="zh-CN" dirty="0"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 t="-1161" b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322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804102"/>
                <a:ext cx="8589963" cy="5667714"/>
              </a:xfrm>
            </p:spPr>
            <p:txBody>
              <a:bodyPr/>
              <a:lstStyle/>
              <a:p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定义：如果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对于每个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公式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都有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语句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集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是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协调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否则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是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协调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3.12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协调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）：若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P(x)P(x)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，则称是不协调的。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lvl="1" indent="0">
                  <a:spcAft>
                    <a:spcPct val="20000"/>
                  </a:spcAft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证明：任取公式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P(x)P(x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)A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是重言式，则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有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lvl="1" indent="0">
                  <a:spcAft>
                    <a:spcPct val="20000"/>
                  </a:spcAft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 P(x)P(x)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，根据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MP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规则，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。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lvl="1" indent="0">
                  <a:spcAft>
                    <a:spcPct val="20000"/>
                  </a:spcAft>
                  <a:buNone/>
                </a:pP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lvl="0"/>
                <a:r>
                  <a:rPr lang="zh-CN" altLang="en-US" sz="2800" dirty="0">
                    <a:solidFill>
                      <a:srgbClr val="000000"/>
                    </a:solidFill>
                  </a:rPr>
                  <a:t>定理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3.13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：若</a:t>
                </a:r>
                <a:r>
                  <a:rPr lang="zh-CN" altLang="en-US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协调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,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则</a:t>
                </a:r>
                <a:r>
                  <a:rPr lang="zh-CN" altLang="en-US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可满足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0" lvl="1" indent="0">
                  <a:spcAft>
                    <a:spcPct val="20000"/>
                  </a:spcAft>
                  <a:buNone/>
                </a:pP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lvl="1" indent="0">
                  <a:spcAft>
                    <a:spcPct val="20000"/>
                  </a:spcAft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lvl="1" indent="0">
                  <a:spcAft>
                    <a:spcPct val="20000"/>
                  </a:spcAft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lvl="1" indent="0">
                  <a:spcAft>
                    <a:spcPct val="20000"/>
                  </a:spcAft>
                  <a:buNone/>
                </a:pPr>
                <a:endParaRPr lang="zh-CN" altLang="zh-CN" sz="2800" dirty="0"/>
              </a:p>
              <a:p>
                <a:pPr marL="0" indent="0">
                  <a:buNone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804102"/>
                <a:ext cx="8589963" cy="5667714"/>
              </a:xfrm>
              <a:blipFill rotWithShape="0">
                <a:blip r:embed="rId2"/>
                <a:stretch>
                  <a:fillRect l="-1207" t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090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完备性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定理</a:t>
                </a:r>
                <a:r>
                  <a:rPr lang="en-US" altLang="zh-CN" sz="2400" dirty="0" smtClean="0"/>
                  <a:t>3.14</a:t>
                </a:r>
                <a:r>
                  <a:rPr lang="zh-CN" altLang="en-US" sz="2400" dirty="0" smtClean="0"/>
                  <a:t> </a:t>
                </a:r>
                <a:r>
                  <a:rPr lang="zh-CN" altLang="en-US" sz="2400" dirty="0"/>
                  <a:t>：若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/>
                  <a:t>A, </a:t>
                </a:r>
                <a:r>
                  <a:rPr lang="zh-CN" altLang="en-US" sz="2400" dirty="0"/>
                  <a:t>则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/>
                  <a:t>A</a:t>
                </a:r>
              </a:p>
              <a:p>
                <a:pPr marL="0" indent="0">
                  <a:buNone/>
                </a:pPr>
                <a:r>
                  <a:rPr lang="zh-CN" altLang="en-US" sz="2400" dirty="0" smtClean="0"/>
                  <a:t>    证明：设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是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的闭包，对任意</a:t>
                </a:r>
                <a:r>
                  <a:rPr lang="zh-CN" altLang="en-US" sz="2400" dirty="0"/>
                  <a:t>满足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的解释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I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，则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I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满足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B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，不</a:t>
                </a:r>
                <a:endParaRPr lang="en-US" altLang="zh-CN" sz="2400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   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满足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B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，则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{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是不可满足的，则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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{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B}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是不协调的</a:t>
                </a:r>
                <a:endParaRPr lang="en-US" altLang="zh-CN" sz="2400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   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因此，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{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B}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，根据演绎定理有：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400" dirty="0"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B B</a:t>
                </a:r>
                <a:r>
                  <a:rPr lang="zh-CN" altLang="en-US" sz="2400" dirty="0" smtClean="0"/>
                  <a:t>，根据前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</a:t>
                </a:r>
                <a:r>
                  <a:rPr lang="zh-CN" altLang="en-US" sz="2400" dirty="0" smtClean="0"/>
                  <a:t>例有：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B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</a:t>
                </a:r>
                <a:r>
                  <a:rPr lang="zh-CN" altLang="en-US" sz="2400" dirty="0" smtClean="0"/>
                  <a:t>则  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，依据公理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，有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r>
                  <a:rPr lang="zh-CN" altLang="en-US" sz="2400" dirty="0" smtClean="0"/>
                  <a:t>推论（永真则可证）：</a:t>
                </a: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400" dirty="0"/>
                  <a:t>A, </a:t>
                </a:r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400" dirty="0"/>
                  <a:t>A</a:t>
                </a:r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       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 t="-1858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4489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紧致性定理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 定理</a:t>
                </a:r>
                <a:r>
                  <a:rPr lang="en-US" altLang="zh-CN" sz="2400" dirty="0" smtClean="0"/>
                  <a:t>3.15</a:t>
                </a:r>
                <a:r>
                  <a:rPr lang="zh-CN" altLang="en-US" sz="2400" dirty="0" smtClean="0"/>
                  <a:t>：</a:t>
                </a:r>
                <a:r>
                  <a:rPr lang="zh-CN" altLang="en-US" sz="2400" dirty="0"/>
                  <a:t>若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,</a:t>
                </a:r>
                <a:r>
                  <a:rPr lang="zh-CN" altLang="en-US" sz="2400" dirty="0" smtClean="0"/>
                  <a:t>则</a:t>
                </a:r>
                <a:r>
                  <a:rPr lang="zh-CN" altLang="en-US" sz="2400" dirty="0"/>
                  <a:t>有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 smtClean="0"/>
                  <a:t>的</a:t>
                </a:r>
                <a:r>
                  <a:rPr lang="zh-CN" altLang="en-US" sz="2400" dirty="0"/>
                  <a:t>有穷子集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</a:t>
                </a:r>
                <a:r>
                  <a:rPr lang="en-US" altLang="zh-CN" sz="2400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 smtClean="0"/>
                  <a:t>使得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</a:t>
                </a:r>
                <a:r>
                  <a:rPr lang="en-US" altLang="zh-CN" sz="2400" baseline="-25000" dirty="0" smtClean="0"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/>
                  <a:t>A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 </a:t>
                </a:r>
                <a:r>
                  <a:rPr lang="zh-CN" altLang="en-US" sz="2400" dirty="0" smtClean="0"/>
                  <a:t>    证明：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 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，有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，则存在一推演序列</a:t>
                </a:r>
                <a:r>
                  <a:rPr lang="en-US" altLang="zh-CN" sz="2400" dirty="0" smtClean="0"/>
                  <a:t>A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,…,A</a:t>
                </a:r>
                <a:r>
                  <a:rPr lang="en-US" altLang="zh-CN" sz="2400" baseline="-25000" dirty="0" smtClean="0"/>
                  <a:t>n</a:t>
                </a:r>
                <a:r>
                  <a:rPr lang="zh-CN" altLang="en-US" sz="2400" dirty="0" smtClean="0"/>
                  <a:t>，使得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</a:t>
                </a:r>
                <a:r>
                  <a:rPr lang="zh-CN" altLang="en-US" sz="2400" dirty="0" smtClean="0"/>
                  <a:t>该序列是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的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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-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推演，设其中涉及的公式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B</a:t>
                </a:r>
                <a:r>
                  <a:rPr lang="en-US" altLang="zh-CN" sz="2400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,…,</a:t>
                </a:r>
                <a:r>
                  <a:rPr lang="en-US" altLang="zh-CN" sz="2400" dirty="0" err="1" smtClean="0">
                    <a:sym typeface="Symbol" panose="05050102010706020507" pitchFamily="18" charset="2"/>
                  </a:rPr>
                  <a:t>B</a:t>
                </a:r>
                <a:r>
                  <a:rPr lang="en-US" altLang="zh-CN" sz="2400" baseline="-25000" dirty="0" err="1" smtClean="0">
                    <a:sym typeface="Symbol" panose="05050102010706020507" pitchFamily="18" charset="2"/>
                  </a:rPr>
                  <a:t>n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 ，令</a:t>
                </a:r>
                <a:endParaRPr lang="en-US" altLang="zh-CN" sz="2400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     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</a:t>
                </a:r>
                <a:r>
                  <a:rPr lang="en-US" altLang="zh-CN" sz="2400" baseline="-25000" dirty="0">
                    <a:sym typeface="Symbol" panose="05050102010706020507" pitchFamily="18" charset="2"/>
                  </a:rPr>
                  <a:t>1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={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</a:t>
                </a:r>
                <a:r>
                  <a:rPr lang="en-US" altLang="zh-CN" sz="24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,…,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sz="24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，则</a:t>
                </a:r>
                <a:r>
                  <a:rPr lang="en-US" altLang="zh-CN" sz="2400" baseline="-25000" dirty="0">
                    <a:sym typeface="Symbol" panose="05050102010706020507" pitchFamily="18" charset="2"/>
                  </a:rPr>
                  <a:t>1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，因此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:r>
                  <a:rPr lang="en-US" altLang="zh-CN" sz="2400" baseline="-25000" dirty="0"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zh-CN" altLang="en-US" sz="2400" dirty="0" smtClean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r>
                  <a:rPr lang="zh-CN" altLang="en-US" sz="2400" dirty="0"/>
                  <a:t> </a:t>
                </a:r>
                <a:r>
                  <a:rPr lang="zh-CN" altLang="en-US" sz="2400" dirty="0" smtClean="0"/>
                  <a:t>定理</a:t>
                </a:r>
                <a:r>
                  <a:rPr lang="en-US" altLang="zh-CN" sz="2400" dirty="0" smtClean="0"/>
                  <a:t>3.16</a:t>
                </a:r>
                <a:r>
                  <a:rPr lang="zh-CN" altLang="en-US" sz="2400" dirty="0" smtClean="0"/>
                  <a:t> ：若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 smtClean="0"/>
                  <a:t>不可</a:t>
                </a:r>
                <a:r>
                  <a:rPr lang="zh-CN" altLang="en-US" sz="2400" dirty="0"/>
                  <a:t>满足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则</a:t>
                </a:r>
                <a:r>
                  <a:rPr lang="zh-CN" altLang="en-US" sz="2400" dirty="0" smtClean="0"/>
                  <a:t>存在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 smtClean="0"/>
                  <a:t>的</a:t>
                </a:r>
                <a:r>
                  <a:rPr lang="zh-CN" altLang="en-US" sz="2400" dirty="0"/>
                  <a:t>有穷</a:t>
                </a:r>
                <a:r>
                  <a:rPr lang="zh-CN" altLang="en-US" sz="2400" dirty="0" smtClean="0"/>
                  <a:t>子集不可</a:t>
                </a:r>
                <a:r>
                  <a:rPr lang="zh-CN" altLang="en-US" sz="2400" dirty="0"/>
                  <a:t>满足</a:t>
                </a:r>
                <a:r>
                  <a:rPr lang="en-US" altLang="zh-CN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</a:t>
                </a:r>
                <a:r>
                  <a:rPr lang="zh-CN" altLang="en-US" sz="2400" dirty="0"/>
                  <a:t>证明</a:t>
                </a:r>
                <a:r>
                  <a:rPr lang="zh-CN" altLang="en-US" sz="2400" dirty="0" smtClean="0"/>
                  <a:t>：若 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 smtClean="0"/>
                  <a:t>不可</a:t>
                </a:r>
                <a:r>
                  <a:rPr lang="zh-CN" altLang="en-US" sz="2400" dirty="0"/>
                  <a:t>满足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则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pp</a:t>
                </a:r>
                <a:r>
                  <a:rPr lang="zh-CN" altLang="en-US" sz="2400" dirty="0"/>
                  <a:t> </a:t>
                </a:r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根据定理</a:t>
                </a:r>
                <a:r>
                  <a:rPr lang="en-US" altLang="zh-CN" sz="2400" dirty="0" smtClean="0"/>
                  <a:t>3.6</a:t>
                </a:r>
                <a:r>
                  <a:rPr lang="zh-CN" altLang="en-US" sz="2400" dirty="0" smtClean="0"/>
                  <a:t>，存在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 smtClean="0"/>
                  <a:t>的有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  <a:r>
                  <a:rPr lang="zh-CN" altLang="en-US" sz="2400" dirty="0" smtClean="0"/>
                  <a:t>穷子集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‘</m:t>
                    </m:r>
                  </m:oMath>
                </a14:m>
                <a:r>
                  <a:rPr lang="zh-CN" altLang="en-US" sz="2400" dirty="0" smtClean="0"/>
                  <a:t>使得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‘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p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dirty="0" smtClean="0"/>
                  <a:t>，因此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‘</m:t>
                    </m:r>
                  </m:oMath>
                </a14:m>
                <a:r>
                  <a:rPr lang="zh-CN" altLang="en-US" sz="2400" dirty="0" smtClean="0"/>
                  <a:t>不可</a:t>
                </a:r>
                <a:r>
                  <a:rPr lang="zh-CN" altLang="en-US" sz="2400" dirty="0"/>
                  <a:t>满足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 t="-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9801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谓词逻辑公理系统</a:t>
            </a:r>
            <a:r>
              <a:rPr lang="zh-CN" altLang="en-US" dirty="0" smtClean="0"/>
              <a:t>（续）</a:t>
            </a:r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096250" cy="52451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zh-CN" dirty="0" smtClean="0">
                <a:solidFill>
                  <a:srgbClr val="C00000"/>
                </a:solidFill>
              </a:rPr>
              <a:t>     (4) </a:t>
            </a:r>
            <a:r>
              <a:rPr lang="zh-CN" altLang="zh-CN" dirty="0" smtClean="0">
                <a:solidFill>
                  <a:srgbClr val="C00000"/>
                </a:solidFill>
              </a:rPr>
              <a:t>公理集合：</a:t>
            </a:r>
          </a:p>
          <a:p>
            <a:pPr lvl="1">
              <a:defRPr/>
            </a:pPr>
            <a:r>
              <a:rPr lang="zh-CN" altLang="zh-CN" dirty="0" smtClean="0"/>
              <a:t>公理模式</a:t>
            </a:r>
            <a:r>
              <a:rPr lang="pt-BR" altLang="zh-CN" sz="1800" dirty="0" smtClean="0">
                <a:latin typeface="Kunstler Script" pitchFamily="66" charset="0"/>
                <a:cs typeface="+mn-cs"/>
              </a:rPr>
              <a:t>A</a:t>
            </a:r>
            <a:r>
              <a:rPr lang="pt-BR" altLang="zh-CN" dirty="0" smtClean="0"/>
              <a:t> </a:t>
            </a:r>
            <a:r>
              <a:rPr lang="pt-BR" altLang="zh-CN" baseline="-25000" dirty="0" smtClean="0"/>
              <a:t>1</a:t>
            </a:r>
            <a:r>
              <a:rPr lang="zh-CN" altLang="zh-CN" dirty="0" smtClean="0"/>
              <a:t>：</a:t>
            </a:r>
            <a:r>
              <a:rPr lang="pt-BR" altLang="zh-CN" dirty="0" smtClean="0"/>
              <a:t>A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 (B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A)</a:t>
            </a:r>
            <a:endParaRPr lang="zh-CN" altLang="zh-CN" dirty="0" smtClean="0"/>
          </a:p>
          <a:p>
            <a:pPr lvl="1">
              <a:defRPr/>
            </a:pPr>
            <a:r>
              <a:rPr lang="zh-CN" altLang="zh-CN" dirty="0" smtClean="0"/>
              <a:t>公理模式</a:t>
            </a:r>
            <a:r>
              <a:rPr lang="pt-BR" altLang="zh-CN" sz="1800" dirty="0" smtClean="0">
                <a:latin typeface="Kunstler Script" pitchFamily="66" charset="0"/>
                <a:cs typeface="+mn-cs"/>
              </a:rPr>
              <a:t>A</a:t>
            </a:r>
            <a:r>
              <a:rPr lang="pt-BR" altLang="zh-CN" dirty="0" smtClean="0"/>
              <a:t> </a:t>
            </a:r>
            <a:r>
              <a:rPr lang="pt-BR" altLang="zh-CN" baseline="-25000" dirty="0" smtClean="0"/>
              <a:t>2</a:t>
            </a:r>
            <a:r>
              <a:rPr lang="zh-CN" altLang="zh-CN" dirty="0" smtClean="0"/>
              <a:t>：</a:t>
            </a:r>
            <a:r>
              <a:rPr lang="pt-BR" altLang="zh-CN" dirty="0" smtClean="0"/>
              <a:t>(A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 (B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>
                <a:sym typeface="Symbol" pitchFamily="18" charset="2"/>
              </a:rPr>
              <a:t>C</a:t>
            </a:r>
            <a:r>
              <a:rPr lang="pt-BR" altLang="zh-CN" dirty="0" smtClean="0"/>
              <a:t>)) 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 ((A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>
                <a:sym typeface="Symbol" pitchFamily="18" charset="2"/>
              </a:rPr>
              <a:t>B</a:t>
            </a:r>
            <a:r>
              <a:rPr lang="pt-BR" altLang="zh-CN" dirty="0" smtClean="0"/>
              <a:t>) 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(A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>
                <a:sym typeface="Symbol" pitchFamily="18" charset="2"/>
              </a:rPr>
              <a:t>C</a:t>
            </a:r>
            <a:r>
              <a:rPr lang="pt-BR" altLang="zh-CN" dirty="0" smtClean="0"/>
              <a:t>))</a:t>
            </a:r>
            <a:endParaRPr lang="zh-CN" altLang="zh-CN" dirty="0" smtClean="0"/>
          </a:p>
          <a:p>
            <a:pPr lvl="1">
              <a:defRPr/>
            </a:pPr>
            <a:r>
              <a:rPr lang="zh-CN" altLang="zh-CN" dirty="0" smtClean="0"/>
              <a:t>公理模式</a:t>
            </a:r>
            <a:r>
              <a:rPr lang="pt-BR" altLang="zh-CN" sz="1800" dirty="0" smtClean="0">
                <a:latin typeface="Kunstler Script" pitchFamily="66" charset="0"/>
                <a:cs typeface="+mn-cs"/>
              </a:rPr>
              <a:t>A</a:t>
            </a:r>
            <a:r>
              <a:rPr lang="pt-BR" altLang="zh-CN" baseline="-25000" dirty="0" smtClean="0"/>
              <a:t> 3</a:t>
            </a:r>
            <a:r>
              <a:rPr lang="zh-CN" altLang="zh-CN" dirty="0" smtClean="0"/>
              <a:t>：</a:t>
            </a:r>
            <a:r>
              <a:rPr lang="pt-BR" altLang="zh-CN" dirty="0" smtClean="0"/>
              <a:t>(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pt-BR" altLang="zh-CN" dirty="0" smtClean="0"/>
              <a:t>A</a:t>
            </a:r>
            <a:r>
              <a:rPr lang="pt-BR" altLang="zh-CN" dirty="0" smtClean="0">
                <a:sym typeface="Symbol" pitchFamily="18" charset="2"/>
              </a:rPr>
              <a:t></a:t>
            </a:r>
            <a:r>
              <a:rPr lang="pt-BR" altLang="zh-CN" dirty="0" smtClean="0"/>
              <a:t>B) 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 (B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A)                </a:t>
            </a:r>
            <a:endParaRPr lang="zh-CN" altLang="zh-CN" dirty="0" smtClean="0"/>
          </a:p>
          <a:p>
            <a:pPr lvl="1">
              <a:defRPr/>
            </a:pPr>
            <a:r>
              <a:rPr lang="zh-CN" altLang="zh-CN" dirty="0" smtClean="0"/>
              <a:t>公理模式</a:t>
            </a:r>
            <a:r>
              <a:rPr lang="pt-BR" altLang="zh-CN" sz="1800" dirty="0" smtClean="0">
                <a:latin typeface="Kunstler Script" pitchFamily="66" charset="0"/>
                <a:cs typeface="+mn-cs"/>
              </a:rPr>
              <a:t>A</a:t>
            </a:r>
            <a:r>
              <a:rPr lang="pt-BR" altLang="zh-CN" baseline="-25000" dirty="0" smtClean="0"/>
              <a:t> 4</a:t>
            </a:r>
            <a:r>
              <a:rPr lang="zh-CN" altLang="zh-CN" dirty="0" smtClean="0"/>
              <a:t>：</a:t>
            </a:r>
            <a:r>
              <a:rPr lang="pt-BR" altLang="zh-CN" dirty="0" smtClean="0">
                <a:sym typeface="Symbol" pitchFamily="18" charset="2"/>
              </a:rPr>
              <a:t></a:t>
            </a:r>
            <a:r>
              <a:rPr lang="nb-NO" altLang="zh-CN" dirty="0" smtClean="0"/>
              <a:t>xA(x)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nb-NO" altLang="zh-CN" dirty="0" smtClean="0"/>
              <a:t>A(x)</a:t>
            </a:r>
            <a:r>
              <a:rPr lang="pt-BR" altLang="zh-CN" dirty="0" smtClean="0"/>
              <a:t>[x/t]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其中项</a:t>
            </a:r>
            <a:r>
              <a:rPr lang="nb-NO" altLang="zh-CN" dirty="0" smtClean="0"/>
              <a:t>t</a:t>
            </a:r>
            <a:r>
              <a:rPr lang="zh-CN" altLang="zh-CN" dirty="0" smtClean="0"/>
              <a:t>对于</a:t>
            </a:r>
            <a:r>
              <a:rPr lang="nb-NO" altLang="zh-CN" dirty="0" smtClean="0"/>
              <a:t>A</a:t>
            </a:r>
            <a:r>
              <a:rPr lang="zh-CN" altLang="zh-CN" dirty="0" smtClean="0"/>
              <a:t>中的</a:t>
            </a:r>
            <a:r>
              <a:rPr lang="nb-NO" altLang="zh-CN" dirty="0" smtClean="0"/>
              <a:t>x</a:t>
            </a:r>
            <a:r>
              <a:rPr lang="zh-CN" altLang="zh-CN" dirty="0" smtClean="0"/>
              <a:t>是可代入的。</a:t>
            </a:r>
            <a:r>
              <a:rPr lang="pt-BR" altLang="zh-CN" dirty="0" smtClean="0"/>
              <a:t> </a:t>
            </a:r>
            <a:endParaRPr lang="zh-CN" altLang="zh-CN" dirty="0" smtClean="0"/>
          </a:p>
          <a:p>
            <a:pPr lvl="1">
              <a:defRPr/>
            </a:pPr>
            <a:r>
              <a:rPr lang="zh-CN" altLang="zh-CN" dirty="0" smtClean="0"/>
              <a:t>公理模式</a:t>
            </a:r>
            <a:r>
              <a:rPr lang="pt-BR" altLang="zh-CN" sz="1800" dirty="0" smtClean="0">
                <a:latin typeface="Kunstler Script" pitchFamily="66" charset="0"/>
                <a:cs typeface="+mn-cs"/>
              </a:rPr>
              <a:t>A</a:t>
            </a:r>
            <a:r>
              <a:rPr lang="pt-BR" altLang="zh-CN" baseline="-25000" dirty="0" smtClean="0"/>
              <a:t> 5</a:t>
            </a:r>
            <a:r>
              <a:rPr lang="zh-CN" altLang="zh-CN" dirty="0" smtClean="0"/>
              <a:t>：</a:t>
            </a:r>
            <a:r>
              <a:rPr lang="pt-BR" altLang="zh-CN" dirty="0" smtClean="0">
                <a:sym typeface="Symbol" pitchFamily="18" charset="2"/>
              </a:rPr>
              <a:t></a:t>
            </a:r>
            <a:r>
              <a:rPr lang="nb-NO" altLang="zh-CN" dirty="0" smtClean="0"/>
              <a:t>x</a:t>
            </a:r>
            <a:r>
              <a:rPr lang="pt-BR" altLang="zh-CN" dirty="0" smtClean="0"/>
              <a:t>(</a:t>
            </a:r>
            <a:r>
              <a:rPr lang="nb-NO" altLang="zh-CN" dirty="0" smtClean="0"/>
              <a:t>A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nb-NO" altLang="zh-CN" dirty="0" smtClean="0"/>
              <a:t>B(x)</a:t>
            </a:r>
            <a:r>
              <a:rPr lang="pt-BR" altLang="zh-CN" dirty="0" smtClean="0"/>
              <a:t>) 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 (</a:t>
            </a:r>
            <a:r>
              <a:rPr lang="nb-NO" altLang="zh-CN" dirty="0" smtClean="0"/>
              <a:t>A</a:t>
            </a:r>
            <a:r>
              <a:rPr lang="pt-BR" altLang="zh-CN" dirty="0" smtClean="0">
                <a:sym typeface="Symbol" pitchFamily="18" charset="2"/>
              </a:rPr>
              <a:t></a:t>
            </a:r>
            <a:r>
              <a:rPr lang="nb-NO" altLang="zh-CN" dirty="0" smtClean="0"/>
              <a:t>xB(x)</a:t>
            </a:r>
            <a:r>
              <a:rPr lang="pt-BR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其中</a:t>
            </a:r>
            <a:r>
              <a:rPr lang="nb-NO" altLang="zh-CN" dirty="0" smtClean="0"/>
              <a:t>x</a:t>
            </a:r>
            <a:r>
              <a:rPr lang="zh-CN" altLang="zh-CN" dirty="0" smtClean="0"/>
              <a:t>不是</a:t>
            </a:r>
            <a:r>
              <a:rPr lang="nb-NO" altLang="zh-CN" dirty="0" smtClean="0"/>
              <a:t>A</a:t>
            </a:r>
            <a:r>
              <a:rPr lang="zh-CN" altLang="zh-CN" dirty="0" smtClean="0"/>
              <a:t>中自由变元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pPr marL="0" indent="0">
              <a:buNone/>
              <a:defRPr/>
            </a:pPr>
            <a:r>
              <a:rPr lang="pt-BR" altLang="zh-CN" dirty="0" smtClean="0">
                <a:solidFill>
                  <a:srgbClr val="C00000"/>
                </a:solidFill>
              </a:rPr>
              <a:t>     (5) </a:t>
            </a:r>
            <a:r>
              <a:rPr lang="zh-CN" altLang="zh-CN" dirty="0" smtClean="0">
                <a:solidFill>
                  <a:srgbClr val="C00000"/>
                </a:solidFill>
              </a:rPr>
              <a:t>推理规则</a:t>
            </a:r>
          </a:p>
          <a:p>
            <a:pPr lvl="1">
              <a:defRPr/>
            </a:pPr>
            <a:r>
              <a:rPr lang="zh-CN" altLang="zh-CN" dirty="0" smtClean="0"/>
              <a:t>分离规则（简称</a:t>
            </a:r>
            <a:r>
              <a:rPr lang="pt-BR" altLang="zh-CN" dirty="0" smtClean="0"/>
              <a:t>MP</a:t>
            </a:r>
            <a:r>
              <a:rPr lang="zh-CN" altLang="zh-CN" dirty="0" smtClean="0"/>
              <a:t>规则）：从</a:t>
            </a:r>
            <a:r>
              <a:rPr lang="pt-BR" altLang="zh-CN" dirty="0" smtClean="0"/>
              <a:t>A</a:t>
            </a:r>
            <a:r>
              <a:rPr lang="zh-CN" altLang="zh-CN" dirty="0" smtClean="0"/>
              <a:t>和</a:t>
            </a:r>
            <a:r>
              <a:rPr lang="pt-BR" altLang="zh-CN" dirty="0" smtClean="0"/>
              <a:t>A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B</a:t>
            </a:r>
            <a:r>
              <a:rPr lang="zh-CN" altLang="zh-CN" dirty="0" smtClean="0"/>
              <a:t>推出</a:t>
            </a:r>
            <a:r>
              <a:rPr lang="pt-BR" altLang="zh-CN" dirty="0" smtClean="0"/>
              <a:t>B</a:t>
            </a:r>
            <a:r>
              <a:rPr lang="zh-CN" altLang="zh-CN" dirty="0" smtClean="0"/>
              <a:t>。</a:t>
            </a:r>
          </a:p>
          <a:p>
            <a:pPr lvl="1">
              <a:defRPr/>
            </a:pPr>
            <a:r>
              <a:rPr lang="zh-CN" altLang="zh-CN" dirty="0" smtClean="0"/>
              <a:t>概括规则（简称</a:t>
            </a:r>
            <a:r>
              <a:rPr lang="pt-BR" altLang="zh-CN" dirty="0" smtClean="0"/>
              <a:t>UG</a:t>
            </a:r>
            <a:r>
              <a:rPr lang="zh-CN" altLang="zh-CN" dirty="0" smtClean="0"/>
              <a:t>规则）：从</a:t>
            </a:r>
            <a:r>
              <a:rPr lang="pt-BR" altLang="zh-CN" dirty="0" smtClean="0"/>
              <a:t>A</a:t>
            </a:r>
            <a:r>
              <a:rPr lang="zh-CN" altLang="zh-CN" dirty="0" smtClean="0"/>
              <a:t>推出</a:t>
            </a:r>
            <a:r>
              <a:rPr lang="pt-BR" altLang="zh-CN" dirty="0" smtClean="0"/>
              <a:t>(</a:t>
            </a:r>
            <a:r>
              <a:rPr lang="pt-BR" altLang="zh-CN" dirty="0" smtClean="0">
                <a:sym typeface="Symbol" pitchFamily="18" charset="2"/>
              </a:rPr>
              <a:t></a:t>
            </a:r>
            <a:r>
              <a:rPr lang="pt-BR" altLang="zh-CN" dirty="0" smtClean="0"/>
              <a:t>xA)</a:t>
            </a:r>
            <a:r>
              <a:rPr lang="zh-CN" altLang="zh-CN" dirty="0" smtClean="0"/>
              <a:t>。</a:t>
            </a:r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缩写定义</a:t>
            </a:r>
            <a:endParaRPr lang="zh-CN" altLang="en-US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谓词公理系统中仅使用了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zh-CN" altLang="zh-CN" dirty="0" smtClean="0"/>
              <a:t>和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zh-CN" altLang="zh-CN" dirty="0" smtClean="0"/>
              <a:t>联结词符号，而其他联结词符号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pt-BR" altLang="zh-CN" dirty="0" smtClean="0"/>
              <a:t>,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pt-BR" altLang="zh-CN" dirty="0" smtClean="0"/>
              <a:t>,</a:t>
            </a:r>
            <a:r>
              <a:rPr lang="pt-BR" altLang="zh-CN" dirty="0" smtClean="0">
                <a:sym typeface="Symbol" pitchFamily="18" charset="2"/>
              </a:rPr>
              <a:t></a:t>
            </a:r>
            <a:r>
              <a:rPr lang="pt-BR" altLang="zh-CN" dirty="0" smtClean="0"/>
              <a:t>,</a:t>
            </a:r>
            <a:r>
              <a:rPr lang="pt-BR" altLang="zh-CN" dirty="0" smtClean="0">
                <a:sym typeface="Symbol" pitchFamily="18" charset="2"/>
              </a:rPr>
              <a:t></a:t>
            </a:r>
            <a:r>
              <a:rPr lang="zh-CN" altLang="zh-CN" dirty="0" smtClean="0"/>
              <a:t>可以认为是缩写公式，用≡表示缩写定义。</a:t>
            </a:r>
          </a:p>
          <a:p>
            <a:pPr lvl="1"/>
            <a:r>
              <a:rPr lang="pt-BR" altLang="zh-CN" dirty="0" smtClean="0"/>
              <a:t>(1).A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pt-BR" altLang="zh-CN" dirty="0" smtClean="0"/>
              <a:t>B</a:t>
            </a:r>
            <a:r>
              <a:rPr lang="zh-CN" altLang="zh-CN" dirty="0" smtClean="0"/>
              <a:t>≡</a:t>
            </a:r>
            <a:r>
              <a:rPr lang="pt-BR" altLang="zh-CN" dirty="0" smtClean="0"/>
              <a:t>(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pt-BR" altLang="zh-CN" dirty="0" smtClean="0"/>
              <a:t>A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B)</a:t>
            </a:r>
            <a:endParaRPr lang="zh-CN" altLang="zh-CN" dirty="0" smtClean="0"/>
          </a:p>
          <a:p>
            <a:pPr lvl="1"/>
            <a:r>
              <a:rPr lang="pt-BR" altLang="zh-CN" dirty="0" smtClean="0"/>
              <a:t>(2).A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pt-BR" altLang="zh-CN" dirty="0" smtClean="0"/>
              <a:t>B</a:t>
            </a:r>
            <a:r>
              <a:rPr lang="zh-CN" altLang="zh-CN" dirty="0" smtClean="0"/>
              <a:t>≡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pt-BR" altLang="zh-CN" dirty="0" smtClean="0"/>
              <a:t> (A</a:t>
            </a:r>
            <a:r>
              <a:rPr lang="pt-BR" altLang="zh-CN" dirty="0" smtClean="0">
                <a:sym typeface="Symbol" pitchFamily="18" charset="2"/>
              </a:rPr>
              <a:t></a:t>
            </a:r>
            <a:r>
              <a:rPr lang="pt-BR" altLang="zh-CN" dirty="0" smtClean="0"/>
              <a:t>B)</a:t>
            </a:r>
            <a:endParaRPr lang="zh-CN" altLang="zh-CN" dirty="0" smtClean="0"/>
          </a:p>
          <a:p>
            <a:pPr lvl="1"/>
            <a:r>
              <a:rPr lang="pt-BR" altLang="zh-CN" dirty="0" smtClean="0"/>
              <a:t>(3).A</a:t>
            </a:r>
            <a:r>
              <a:rPr lang="pt-BR" altLang="zh-CN" dirty="0" smtClean="0">
                <a:sym typeface="Symbol" pitchFamily="18" charset="2"/>
              </a:rPr>
              <a:t></a:t>
            </a:r>
            <a:r>
              <a:rPr lang="pt-BR" altLang="zh-CN" dirty="0" smtClean="0"/>
              <a:t>B</a:t>
            </a:r>
            <a:r>
              <a:rPr lang="zh-CN" altLang="zh-CN" dirty="0" smtClean="0"/>
              <a:t>≡</a:t>
            </a:r>
            <a:r>
              <a:rPr lang="pt-BR" altLang="zh-CN" dirty="0" smtClean="0"/>
              <a:t>(A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B) 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pt-BR" altLang="zh-CN" dirty="0" smtClean="0"/>
              <a:t>(B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A)</a:t>
            </a:r>
            <a:endParaRPr lang="zh-CN" altLang="zh-CN" dirty="0" smtClean="0"/>
          </a:p>
          <a:p>
            <a:pPr lvl="1"/>
            <a:r>
              <a:rPr lang="pt-BR" altLang="zh-CN" dirty="0" smtClean="0"/>
              <a:t>(4).A</a:t>
            </a:r>
            <a:r>
              <a:rPr lang="pt-BR" altLang="zh-CN" dirty="0" smtClean="0">
                <a:sym typeface="Symbol" pitchFamily="18" charset="2"/>
              </a:rPr>
              <a:t></a:t>
            </a:r>
            <a:r>
              <a:rPr lang="pt-BR" altLang="zh-CN" dirty="0" smtClean="0"/>
              <a:t>B</a:t>
            </a:r>
            <a:r>
              <a:rPr lang="zh-CN" altLang="zh-CN" dirty="0" smtClean="0"/>
              <a:t>≡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pt-BR" altLang="zh-CN" dirty="0" smtClean="0"/>
              <a:t> (A</a:t>
            </a:r>
            <a:r>
              <a:rPr lang="pt-BR" altLang="zh-CN" dirty="0" smtClean="0">
                <a:sym typeface="Symbol" pitchFamily="18" charset="2"/>
              </a:rPr>
              <a:t></a:t>
            </a:r>
            <a:r>
              <a:rPr lang="pt-BR" altLang="zh-CN" dirty="0" smtClean="0"/>
              <a:t>B)</a:t>
            </a:r>
          </a:p>
          <a:p>
            <a:r>
              <a:rPr lang="zh-CN" altLang="zh-CN" dirty="0" smtClean="0"/>
              <a:t>谓词公理系统中仅使用了量词</a:t>
            </a:r>
            <a:r>
              <a:rPr lang="pt-BR" altLang="zh-CN" dirty="0" smtClean="0">
                <a:sym typeface="Symbol" pitchFamily="18" charset="2"/>
              </a:rPr>
              <a:t></a:t>
            </a:r>
            <a:r>
              <a:rPr lang="zh-CN" altLang="zh-CN" dirty="0" smtClean="0"/>
              <a:t>，而量词</a:t>
            </a:r>
            <a:r>
              <a:rPr lang="pt-BR" altLang="zh-CN" dirty="0" smtClean="0">
                <a:sym typeface="Symbol" pitchFamily="18" charset="2"/>
              </a:rPr>
              <a:t></a:t>
            </a:r>
            <a:r>
              <a:rPr lang="zh-CN" altLang="zh-CN" dirty="0" smtClean="0"/>
              <a:t>可以认为是缩写公式，用≡表示缩写定义。</a:t>
            </a:r>
          </a:p>
          <a:p>
            <a:pPr lvl="1"/>
            <a:r>
              <a:rPr lang="en-US" altLang="zh-CN" dirty="0" smtClean="0">
                <a:sym typeface="Symbol" pitchFamily="18" charset="2"/>
              </a:rPr>
              <a:t></a:t>
            </a:r>
            <a:r>
              <a:rPr lang="en-US" altLang="zh-CN" dirty="0" err="1" smtClean="0"/>
              <a:t>xA</a:t>
            </a:r>
            <a:r>
              <a:rPr lang="en-US" altLang="zh-CN" dirty="0" smtClean="0"/>
              <a:t>(x) </a:t>
            </a:r>
            <a:r>
              <a:rPr lang="zh-CN" altLang="zh-CN" dirty="0" smtClean="0"/>
              <a:t>≡</a:t>
            </a:r>
            <a:r>
              <a:rPr lang="en-US" altLang="zh-CN" dirty="0" smtClean="0">
                <a:sym typeface="Symbol" pitchFamily="18" charset="2"/>
              </a:rPr>
              <a:t></a:t>
            </a:r>
            <a:r>
              <a:rPr lang="en-US" altLang="zh-CN" dirty="0" smtClean="0"/>
              <a:t>A(x)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形式推演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72861" y="827087"/>
                <a:ext cx="8575829" cy="5378403"/>
              </a:xfrm>
              <a:ln>
                <a:noFill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zh-CN" altLang="en-US" sz="2400" dirty="0" smtClean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3.5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l-GR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语句集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若公式序列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{A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,…A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中的每个公式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满足下面条件之一：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是公理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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&lt;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规则推出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dirty="0" smtClean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j&lt;</a:t>
                </a:r>
                <a:r>
                  <a:rPr lang="en-US" altLang="zh-CN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是由</a:t>
                </a:r>
                <a:r>
                  <a:rPr lang="en-US" altLang="zh-CN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UG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规则推出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则称该序列为：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公式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语句集</a:t>
                </a:r>
                <a:r>
                  <a:rPr lang="el-GR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推演（ </a:t>
                </a:r>
                <a:r>
                  <a:rPr lang="el-GR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推演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序列）。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Γ</a:t>
                </a:r>
                <a:r>
                  <a:rPr lang="zh-CN" altLang="en-US" sz="2400" dirty="0" smtClean="0">
                    <a:latin typeface="仿宋_GB2312" pitchFamily="49" charset="-122"/>
                  </a:rPr>
                  <a:t>称为</a:t>
                </a:r>
                <a:r>
                  <a:rPr lang="zh-CN" altLang="en-US" sz="2400" dirty="0">
                    <a:latin typeface="仿宋_GB2312" pitchFamily="49" charset="-122"/>
                  </a:rPr>
                  <a:t>推演的</a:t>
                </a:r>
                <a:r>
                  <a:rPr lang="zh-CN" altLang="en-US" sz="2400" dirty="0">
                    <a:solidFill>
                      <a:srgbClr val="3333CC"/>
                    </a:solidFill>
                    <a:latin typeface="仿宋_GB2312" pitchFamily="49" charset="-122"/>
                  </a:rPr>
                  <a:t>前提</a:t>
                </a:r>
                <a:r>
                  <a:rPr lang="zh-CN" altLang="en-US" sz="2400" dirty="0" smtClean="0">
                    <a:solidFill>
                      <a:srgbClr val="3333CC"/>
                    </a:solidFill>
                    <a:latin typeface="仿宋_GB2312" pitchFamily="49" charset="-122"/>
                  </a:rPr>
                  <a:t>集，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仿宋_GB2312" pitchFamily="49" charset="-122"/>
                  </a:rPr>
                  <a:t>称为</a:t>
                </a:r>
                <a:r>
                  <a:rPr lang="zh-CN" altLang="en-US" sz="2400" dirty="0" smtClean="0">
                    <a:solidFill>
                      <a:srgbClr val="3333CC"/>
                    </a:solidFill>
                    <a:latin typeface="仿宋_GB2312" pitchFamily="49" charset="-122"/>
                  </a:rPr>
                  <a:t>结论。</a:t>
                </a:r>
                <a:r>
                  <a:rPr lang="zh-CN" altLang="en-US" sz="2400" dirty="0" smtClean="0">
                    <a:latin typeface="仿宋_GB2312" pitchFamily="49" charset="-122"/>
                  </a:rPr>
                  <a:t>记为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solidFill>
                      <a:srgbClr val="3333CC"/>
                    </a:solidFill>
                    <a:latin typeface="仿宋_GB2312" pitchFamily="49" charset="-122"/>
                  </a:rPr>
                  <a:t>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l-GR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={B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，则</a:t>
                </a:r>
                <a:r>
                  <a:rPr lang="el-GR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简记为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。若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为空，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lang="el-GR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，则简记为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dirty="0" smtClean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该序列为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的证明。</a:t>
                </a: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2861" y="827087"/>
                <a:ext cx="8575829" cy="5378403"/>
              </a:xfrm>
              <a:blipFill rotWithShape="0">
                <a:blip r:embed="rId2"/>
                <a:stretch>
                  <a:fillRect l="-924" t="-1474" r="-4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466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重言式可证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定理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3.9 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若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是重言式，则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A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zh-CN" sz="2400" dirty="0" smtClean="0">
                    <a:solidFill>
                      <a:schemeClr val="tx1"/>
                    </a:solidFill>
                  </a:rPr>
                  <a:t>证明：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设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是命题逻辑永真式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的替换实例，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A=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</a:t>
                </a:r>
                <a:r>
                  <a:rPr lang="zh-CN" altLang="en-US" sz="2400" dirty="0" smtClean="0"/>
                  <a:t>根据命题逻辑的完备性，永真则可证，有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/>
                  <a:t>B. </a:t>
                </a:r>
                <a:r>
                  <a:rPr lang="zh-CN" altLang="en-US" sz="2400" dirty="0" smtClean="0"/>
                  <a:t>设</a:t>
                </a:r>
                <a:r>
                  <a:rPr lang="en-US" altLang="zh-CN" sz="2400" dirty="0" smtClean="0"/>
                  <a:t>C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,…,C</a:t>
                </a:r>
                <a:r>
                  <a:rPr lang="en-US" altLang="zh-CN" sz="2400" baseline="-25000" dirty="0" smtClean="0"/>
                  <a:t>m</a:t>
                </a:r>
                <a:r>
                  <a:rPr lang="zh-CN" altLang="en-US" sz="2400" dirty="0" smtClean="0"/>
                  <a:t>是</a:t>
                </a:r>
                <a:r>
                  <a:rPr lang="en-US" altLang="zh-CN" sz="2400" dirty="0" smtClean="0"/>
                  <a:t>B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</a:t>
                </a:r>
                <a:r>
                  <a:rPr lang="zh-CN" altLang="en-US" sz="2400" dirty="0" smtClean="0"/>
                  <a:t>的一个证明，将</a:t>
                </a:r>
                <a:r>
                  <a:rPr lang="en-US" altLang="zh-CN" sz="2400" dirty="0"/>
                  <a:t>C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,…,C</a:t>
                </a:r>
                <a:r>
                  <a:rPr lang="en-US" altLang="zh-CN" sz="2400" baseline="-25000" dirty="0"/>
                  <a:t>m</a:t>
                </a:r>
                <a:r>
                  <a:rPr lang="zh-CN" altLang="en-US" sz="2400" dirty="0" smtClean="0"/>
                  <a:t>中出现的变元</a:t>
                </a:r>
                <a:r>
                  <a:rPr lang="en-US" altLang="zh-CN" sz="2400" dirty="0" smtClean="0"/>
                  <a:t>q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,…,</a:t>
                </a:r>
                <a:r>
                  <a:rPr lang="en-US" altLang="zh-CN" sz="2400" dirty="0" err="1" smtClean="0"/>
                  <a:t>q</a:t>
                </a:r>
                <a:r>
                  <a:rPr lang="en-US" altLang="zh-CN" sz="2400" baseline="-25000" dirty="0" err="1" smtClean="0"/>
                  <a:t>n</a:t>
                </a:r>
                <a:r>
                  <a:rPr lang="zh-CN" altLang="en-US" sz="2400" dirty="0" smtClean="0"/>
                  <a:t>分别用</a:t>
                </a:r>
                <a:r>
                  <a:rPr lang="en-US" altLang="zh-CN" sz="2400" dirty="0" smtClean="0"/>
                  <a:t>B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,…,</a:t>
                </a:r>
                <a:r>
                  <a:rPr lang="en-US" altLang="zh-CN" sz="2400" dirty="0" err="1" smtClean="0"/>
                  <a:t>B</a:t>
                </a:r>
                <a:r>
                  <a:rPr lang="en-US" altLang="zh-CN" sz="2400" baseline="-25000" dirty="0" err="1" smtClean="0"/>
                  <a:t>n</a:t>
                </a:r>
                <a:endParaRPr lang="en-US" altLang="zh-CN" sz="2400" baseline="-250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替换，得到的序列设为</a:t>
                </a:r>
                <a:r>
                  <a:rPr lang="en-US" altLang="zh-CN" sz="2400" dirty="0" smtClean="0"/>
                  <a:t>D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,…,</a:t>
                </a:r>
                <a:r>
                  <a:rPr lang="en-US" altLang="zh-CN" sz="2400" dirty="0" err="1" smtClean="0"/>
                  <a:t>D</a:t>
                </a:r>
                <a:r>
                  <a:rPr lang="en-US" altLang="zh-CN" sz="2400" baseline="-25000" dirty="0" err="1" smtClean="0"/>
                  <a:t>m</a:t>
                </a:r>
                <a:r>
                  <a:rPr lang="zh-CN" altLang="en-US" sz="2400" dirty="0" smtClean="0"/>
                  <a:t>，证明</a:t>
                </a:r>
                <a:r>
                  <a:rPr lang="en-US" altLang="zh-CN" sz="2400" dirty="0"/>
                  <a:t>D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,…,</a:t>
                </a:r>
                <a:r>
                  <a:rPr lang="en-US" altLang="zh-CN" sz="2400" dirty="0" err="1"/>
                  <a:t>D</a:t>
                </a:r>
                <a:r>
                  <a:rPr lang="en-US" altLang="zh-CN" sz="2400" baseline="-25000" dirty="0" err="1"/>
                  <a:t>m</a:t>
                </a:r>
                <a:r>
                  <a:rPr lang="zh-CN" altLang="en-US" sz="2400" dirty="0" smtClean="0"/>
                  <a:t>是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的证明：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）若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2400" baseline="-25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为公理，则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D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是同样公理模式中的公理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</a:t>
                </a: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）若</a:t>
                </a:r>
                <a:r>
                  <a:rPr lang="en-US" altLang="zh-CN" sz="2400" dirty="0" err="1" smtClean="0"/>
                  <a:t>C</a:t>
                </a:r>
                <a:r>
                  <a:rPr lang="en-US" altLang="zh-CN" sz="2400" baseline="-25000" dirty="0" err="1" smtClean="0"/>
                  <a:t>i</a:t>
                </a:r>
                <a:r>
                  <a:rPr lang="zh-CN" altLang="en-US" sz="2400" dirty="0" smtClean="0"/>
                  <a:t>是有</a:t>
                </a:r>
                <a:r>
                  <a:rPr lang="en-US" altLang="zh-CN" sz="2400" dirty="0" err="1" smtClean="0"/>
                  <a:t>C</a:t>
                </a:r>
                <a:r>
                  <a:rPr lang="en-US" altLang="zh-CN" sz="2400" baseline="-25000" dirty="0" err="1" smtClean="0"/>
                  <a:t>j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err="1" smtClean="0"/>
                  <a:t>C</a:t>
                </a:r>
                <a:r>
                  <a:rPr lang="en-US" altLang="zh-CN" sz="2400" baseline="-25000" dirty="0" err="1" smtClean="0"/>
                  <a:t>k</a:t>
                </a:r>
                <a:r>
                  <a:rPr lang="zh-CN" altLang="en-US" sz="2400" dirty="0" smtClean="0"/>
                  <a:t>用</a:t>
                </a:r>
                <a:r>
                  <a:rPr lang="en-US" altLang="zh-CN" sz="2400" dirty="0" smtClean="0"/>
                  <a:t>MP</a:t>
                </a:r>
                <a:r>
                  <a:rPr lang="zh-CN" altLang="en-US" sz="2400" dirty="0" smtClean="0"/>
                  <a:t>规则推出，则</a:t>
                </a:r>
                <a:r>
                  <a:rPr lang="en-US" altLang="zh-CN" sz="2400" dirty="0" smtClean="0"/>
                  <a:t>D</a:t>
                </a:r>
                <a:r>
                  <a:rPr lang="en-US" altLang="zh-CN" sz="2400" baseline="-25000" dirty="0" smtClean="0"/>
                  <a:t>i</a:t>
                </a:r>
                <a:r>
                  <a:rPr lang="zh-CN" altLang="en-US" sz="2400" dirty="0" smtClean="0"/>
                  <a:t>也是由</a:t>
                </a:r>
                <a:r>
                  <a:rPr lang="en-US" altLang="zh-CN" sz="2400" dirty="0" err="1" smtClean="0"/>
                  <a:t>D</a:t>
                </a:r>
                <a:r>
                  <a:rPr lang="en-US" altLang="zh-CN" sz="2400" baseline="-25000" dirty="0" err="1" smtClean="0"/>
                  <a:t>j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err="1" smtClean="0"/>
                  <a:t>D</a:t>
                </a:r>
                <a:r>
                  <a:rPr lang="en-US" altLang="zh-CN" sz="2400" baseline="-25000" dirty="0" err="1" smtClean="0"/>
                  <a:t>k</a:t>
                </a:r>
                <a:r>
                  <a:rPr lang="zh-CN" altLang="en-US" sz="2400" dirty="0" smtClean="0"/>
                  <a:t>用</a:t>
                </a:r>
                <a:endParaRPr lang="en-US" altLang="zh-CN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  MP</a:t>
                </a:r>
                <a:r>
                  <a:rPr lang="zh-CN" altLang="en-US" sz="2400" dirty="0" smtClean="0"/>
                  <a:t>规则推出。</a:t>
                </a:r>
                <a:endParaRPr lang="en-US" altLang="zh-CN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altLang="zh-CN" sz="2400" baseline="-25000" dirty="0" err="1" smtClean="0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 smtClean="0"/>
                  <a:t> =A </a:t>
                </a:r>
                <a:r>
                  <a:rPr lang="zh-CN" altLang="en-US" sz="2400" dirty="0" smtClean="0"/>
                  <a:t>，因此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。</a:t>
                </a:r>
                <a:endParaRPr lang="zh-CN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923" t="-929" r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018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x(P(x)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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P(x))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证明：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zh-CN" sz="2400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    A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= 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4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P(x) 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</a:t>
                </a:r>
                <a:r>
                  <a:rPr lang="en-US" altLang="zh-CN" sz="24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P(x)                              A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altLang="zh-CN" sz="24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A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zh-CN" sz="2400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    A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altLang="zh-CN" sz="24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P(x)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</a:t>
                </a:r>
                <a:r>
                  <a:rPr lang="en-US" altLang="zh-CN" sz="24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P(x)			      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Q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 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R</a:t>
                </a:r>
                <a:r>
                  <a:rPr lang="zh-CN" altLang="zh-CN" sz="2400" dirty="0" smtClean="0">
                    <a:solidFill>
                      <a:schemeClr val="tx1"/>
                    </a:solidFill>
                  </a:rPr>
                  <a:t>≡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Q</a:t>
                </a:r>
                <a:r>
                  <a:rPr lang="pt-BR" altLang="zh-CN" sz="2400" dirty="0" smtClean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R)</a:t>
                </a:r>
                <a:endPara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zh-CN" sz="2400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    A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= 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</a:t>
                </a:r>
                <a:r>
                  <a:rPr lang="en-US" altLang="zh-CN" sz="24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x(P(x)</a:t>
                </a:r>
                <a:r>
                  <a:rPr lang="zh-CN" altLang="en-US" sz="24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</a:t>
                </a:r>
                <a:r>
                  <a:rPr lang="en-US" altLang="zh-CN" sz="2400" b="0" dirty="0" smtClean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P(x))                            </a:t>
                </a:r>
                <a:r>
                  <a:rPr lang="pt-BR" altLang="zh-CN" sz="2400" dirty="0" smtClean="0">
                    <a:solidFill>
                      <a:schemeClr val="tx1"/>
                    </a:solidFill>
                  </a:rPr>
                  <a:t>UG</a:t>
                </a:r>
                <a:endPara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923" t="-1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⊢</a:t>
            </a:r>
            <a:r>
              <a:rPr lang="zh-CN" altLang="zh-CN" sz="2400" dirty="0" smtClean="0"/>
              <a:t> </a:t>
            </a:r>
            <a:r>
              <a:rPr lang="pt-BR" altLang="zh-CN" sz="2400" dirty="0" smtClean="0">
                <a:sym typeface="Symbol" pitchFamily="18" charset="2"/>
              </a:rPr>
              <a:t></a:t>
            </a:r>
            <a:r>
              <a:rPr lang="pt-BR" altLang="zh-CN" sz="2400" dirty="0" smtClean="0"/>
              <a:t>xQ(x) </a:t>
            </a:r>
            <a:r>
              <a:rPr lang="pt-BR" altLang="zh-CN" sz="2400" dirty="0" smtClean="0">
                <a:sym typeface="Symbol" pitchFamily="18" charset="2"/>
              </a:rPr>
              <a:t></a:t>
            </a:r>
            <a:r>
              <a:rPr lang="pt-BR" altLang="zh-CN" sz="2400" dirty="0" smtClean="0"/>
              <a:t>y Q(y)  (y</a:t>
            </a:r>
            <a:r>
              <a:rPr lang="zh-CN" altLang="zh-CN" sz="2400" dirty="0" smtClean="0"/>
              <a:t>不在</a:t>
            </a:r>
            <a:r>
              <a:rPr lang="pt-BR" altLang="zh-CN" sz="2400" dirty="0" smtClean="0"/>
              <a:t>Q</a:t>
            </a:r>
            <a:r>
              <a:rPr lang="zh-CN" altLang="zh-CN" sz="2400" dirty="0" smtClean="0"/>
              <a:t>中出现</a:t>
            </a:r>
            <a:r>
              <a:rPr lang="pt-BR" altLang="zh-CN" sz="2400" dirty="0" smtClean="0"/>
              <a:t>) </a:t>
            </a:r>
            <a:endParaRPr lang="zh-CN" altLang="zh-CN" sz="2400" dirty="0" smtClean="0"/>
          </a:p>
          <a:p>
            <a:pPr>
              <a:lnSpc>
                <a:spcPct val="100000"/>
              </a:lnSpc>
            </a:pPr>
            <a:r>
              <a:rPr lang="zh-CN" altLang="zh-CN" sz="2400" dirty="0" smtClean="0"/>
              <a:t>证明：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 smtClean="0"/>
              <a:t>     A</a:t>
            </a:r>
            <a:r>
              <a:rPr lang="de-DE" altLang="zh-CN" sz="2400" baseline="-25000" dirty="0" smtClean="0"/>
              <a:t>1</a:t>
            </a:r>
            <a:r>
              <a:rPr lang="de-DE" altLang="zh-CN" sz="2400" dirty="0" smtClean="0"/>
              <a:t>=</a:t>
            </a:r>
            <a:r>
              <a:rPr lang="pt-BR" altLang="zh-CN" sz="2400" dirty="0" smtClean="0">
                <a:sym typeface="Symbol" pitchFamily="18" charset="2"/>
              </a:rPr>
              <a:t></a:t>
            </a:r>
            <a:r>
              <a:rPr lang="pt-BR" altLang="zh-CN" sz="2400" dirty="0" smtClean="0"/>
              <a:t>xQ(x) </a:t>
            </a:r>
            <a:r>
              <a:rPr lang="pt-BR" altLang="zh-CN" sz="2400" dirty="0" smtClean="0">
                <a:sym typeface="Symbol" pitchFamily="18" charset="2"/>
              </a:rPr>
              <a:t></a:t>
            </a:r>
            <a:r>
              <a:rPr lang="pt-BR" altLang="zh-CN" sz="2400" dirty="0" smtClean="0"/>
              <a:t>Q(y)                                               </a:t>
            </a:r>
            <a:r>
              <a:rPr lang="pt-BR" altLang="zh-CN" sz="2400" dirty="0" smtClean="0">
                <a:latin typeface="Kunstler Script" pitchFamily="66" charset="0"/>
              </a:rPr>
              <a:t>A </a:t>
            </a:r>
            <a:r>
              <a:rPr lang="pt-BR" altLang="zh-CN" sz="2400" baseline="-25000" dirty="0" smtClean="0"/>
              <a:t>4</a:t>
            </a:r>
            <a:r>
              <a:rPr lang="pt-BR" altLang="zh-CN" sz="2400" dirty="0" smtClean="0"/>
              <a:t> </a:t>
            </a:r>
            <a:endParaRPr lang="zh-CN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 smtClean="0"/>
              <a:t>     A</a:t>
            </a:r>
            <a:r>
              <a:rPr lang="de-DE" altLang="zh-CN" sz="2400" baseline="-25000" dirty="0" smtClean="0"/>
              <a:t>2</a:t>
            </a:r>
            <a:r>
              <a:rPr lang="de-DE" altLang="zh-CN" sz="2400" dirty="0" smtClean="0"/>
              <a:t>=</a:t>
            </a:r>
            <a:r>
              <a:rPr lang="pt-BR" altLang="zh-CN" sz="2400" dirty="0" smtClean="0">
                <a:sym typeface="Symbol" pitchFamily="18" charset="2"/>
              </a:rPr>
              <a:t></a:t>
            </a:r>
            <a:r>
              <a:rPr lang="pt-BR" altLang="zh-CN" sz="2400" dirty="0" smtClean="0"/>
              <a:t>y</a:t>
            </a:r>
            <a:r>
              <a:rPr lang="de-DE" altLang="zh-CN" sz="2400" dirty="0" smtClean="0"/>
              <a:t>(</a:t>
            </a:r>
            <a:r>
              <a:rPr lang="pt-BR" altLang="zh-CN" sz="2400" dirty="0" smtClean="0">
                <a:sym typeface="Symbol" pitchFamily="18" charset="2"/>
              </a:rPr>
              <a:t></a:t>
            </a:r>
            <a:r>
              <a:rPr lang="pt-BR" altLang="zh-CN" sz="2400" dirty="0" smtClean="0"/>
              <a:t>xQ(x) </a:t>
            </a:r>
            <a:r>
              <a:rPr lang="pt-BR" altLang="zh-CN" sz="2400" dirty="0" smtClean="0">
                <a:sym typeface="Symbol" pitchFamily="18" charset="2"/>
              </a:rPr>
              <a:t></a:t>
            </a:r>
            <a:r>
              <a:rPr lang="pt-BR" altLang="zh-CN" sz="2400" dirty="0" smtClean="0"/>
              <a:t>Q(y))                                        UG                                              </a:t>
            </a:r>
            <a:endParaRPr lang="zh-CN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 smtClean="0"/>
              <a:t>     A</a:t>
            </a:r>
            <a:r>
              <a:rPr lang="de-DE" altLang="zh-CN" sz="2400" baseline="-25000" dirty="0" smtClean="0"/>
              <a:t>3</a:t>
            </a:r>
            <a:r>
              <a:rPr lang="de-DE" altLang="zh-CN" sz="2400" dirty="0" smtClean="0"/>
              <a:t>=</a:t>
            </a:r>
            <a:r>
              <a:rPr lang="pt-BR" altLang="zh-CN" sz="2400" dirty="0" smtClean="0">
                <a:sym typeface="Symbol" pitchFamily="18" charset="2"/>
              </a:rPr>
              <a:t></a:t>
            </a:r>
            <a:r>
              <a:rPr lang="pt-BR" altLang="zh-CN" sz="2400" dirty="0" smtClean="0"/>
              <a:t>y</a:t>
            </a:r>
            <a:r>
              <a:rPr lang="de-DE" altLang="zh-CN" sz="2400" dirty="0" smtClean="0"/>
              <a:t>(</a:t>
            </a:r>
            <a:r>
              <a:rPr lang="pt-BR" altLang="zh-CN" sz="2400" dirty="0" smtClean="0">
                <a:sym typeface="Symbol" pitchFamily="18" charset="2"/>
              </a:rPr>
              <a:t></a:t>
            </a:r>
            <a:r>
              <a:rPr lang="pt-BR" altLang="zh-CN" sz="2400" dirty="0" smtClean="0"/>
              <a:t>xQ(x) </a:t>
            </a:r>
            <a:r>
              <a:rPr lang="pt-BR" altLang="zh-CN" sz="2400" dirty="0" smtClean="0">
                <a:sym typeface="Symbol" pitchFamily="18" charset="2"/>
              </a:rPr>
              <a:t></a:t>
            </a:r>
            <a:r>
              <a:rPr lang="pt-BR" altLang="zh-CN" sz="2400" dirty="0" smtClean="0"/>
              <a:t>Q(y))</a:t>
            </a:r>
            <a:r>
              <a:rPr lang="pt-BR" altLang="zh-CN" sz="2400" dirty="0" smtClean="0">
                <a:sym typeface="Symbol" pitchFamily="18" charset="2"/>
              </a:rPr>
              <a:t></a:t>
            </a:r>
            <a:r>
              <a:rPr lang="pt-BR" altLang="zh-CN" sz="2400" dirty="0" smtClean="0"/>
              <a:t>(</a:t>
            </a:r>
            <a:r>
              <a:rPr lang="pt-BR" altLang="zh-CN" sz="2400" dirty="0" smtClean="0">
                <a:sym typeface="Symbol" pitchFamily="18" charset="2"/>
              </a:rPr>
              <a:t></a:t>
            </a:r>
            <a:r>
              <a:rPr lang="pt-BR" altLang="zh-CN" sz="2400" dirty="0" smtClean="0"/>
              <a:t>xQ(x) </a:t>
            </a:r>
            <a:r>
              <a:rPr lang="pt-BR" altLang="zh-CN" sz="2400" dirty="0" smtClean="0">
                <a:sym typeface="Symbol" pitchFamily="18" charset="2"/>
              </a:rPr>
              <a:t></a:t>
            </a:r>
            <a:r>
              <a:rPr lang="pt-BR" altLang="zh-CN" sz="2400" dirty="0" smtClean="0"/>
              <a:t>y Q(y))     </a:t>
            </a:r>
            <a:r>
              <a:rPr lang="pt-BR" altLang="zh-CN" sz="2400" dirty="0" smtClean="0">
                <a:latin typeface="Kunstler Script" pitchFamily="66" charset="0"/>
              </a:rPr>
              <a:t>A</a:t>
            </a:r>
            <a:r>
              <a:rPr lang="pt-BR" altLang="zh-CN" sz="2400" dirty="0" smtClean="0"/>
              <a:t> </a:t>
            </a:r>
            <a:r>
              <a:rPr lang="pt-BR" altLang="zh-CN" sz="2400" baseline="-25000" dirty="0" smtClean="0"/>
              <a:t>5</a:t>
            </a:r>
            <a:r>
              <a:rPr lang="pt-BR" altLang="zh-CN" sz="2400" dirty="0" smtClean="0"/>
              <a:t> </a:t>
            </a:r>
            <a:endParaRPr lang="zh-CN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 smtClean="0"/>
              <a:t>     A</a:t>
            </a:r>
            <a:r>
              <a:rPr lang="de-DE" altLang="zh-CN" sz="2400" baseline="-25000" dirty="0" smtClean="0"/>
              <a:t>4</a:t>
            </a:r>
            <a:r>
              <a:rPr lang="de-DE" altLang="zh-CN" sz="2400" dirty="0" smtClean="0"/>
              <a:t>=</a:t>
            </a:r>
            <a:r>
              <a:rPr lang="pt-BR" altLang="zh-CN" sz="2400" dirty="0" smtClean="0">
                <a:sym typeface="Symbol" pitchFamily="18" charset="2"/>
              </a:rPr>
              <a:t></a:t>
            </a:r>
            <a:r>
              <a:rPr lang="pt-BR" altLang="zh-CN" sz="2400" dirty="0" smtClean="0"/>
              <a:t>xQ(x) </a:t>
            </a:r>
            <a:r>
              <a:rPr lang="pt-BR" altLang="zh-CN" sz="2400" dirty="0" smtClean="0">
                <a:sym typeface="Symbol" pitchFamily="18" charset="2"/>
              </a:rPr>
              <a:t></a:t>
            </a:r>
            <a:r>
              <a:rPr lang="pt-BR" altLang="zh-CN" sz="2400" dirty="0" smtClean="0"/>
              <a:t>y Q(y)                                         A</a:t>
            </a:r>
            <a:r>
              <a:rPr lang="pt-BR" altLang="zh-CN" sz="2400" baseline="-25000" dirty="0" smtClean="0"/>
              <a:t>3</a:t>
            </a:r>
            <a:r>
              <a:rPr lang="pt-BR" altLang="zh-CN" sz="2400" dirty="0" smtClean="0"/>
              <a:t>=A</a:t>
            </a:r>
            <a:r>
              <a:rPr lang="pt-BR" altLang="zh-CN" sz="2400" baseline="-25000" dirty="0" smtClean="0"/>
              <a:t>2</a:t>
            </a:r>
            <a:r>
              <a:rPr lang="pt-BR" altLang="zh-CN" sz="2400" dirty="0" smtClean="0">
                <a:sym typeface="Symbol" pitchFamily="18" charset="2"/>
              </a:rPr>
              <a:t></a:t>
            </a:r>
            <a:r>
              <a:rPr lang="pt-BR" altLang="zh-CN" sz="2400" dirty="0" smtClean="0"/>
              <a:t> A</a:t>
            </a:r>
            <a:r>
              <a:rPr lang="pt-BR" altLang="zh-CN" sz="2400" baseline="-25000" dirty="0" smtClean="0"/>
              <a:t>4</a:t>
            </a:r>
            <a:endParaRPr lang="zh-CN" altLang="zh-CN" sz="2400" dirty="0" smtClean="0"/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44416</TotalTime>
  <Words>3426</Words>
  <Application>Microsoft Office PowerPoint</Application>
  <PresentationFormat>全屏显示(4:3)</PresentationFormat>
  <Paragraphs>320</Paragraphs>
  <Slides>33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仿宋_GB2312</vt:lpstr>
      <vt:lpstr>黑体</vt:lpstr>
      <vt:lpstr>华文仿宋</vt:lpstr>
      <vt:lpstr>华文行楷</vt:lpstr>
      <vt:lpstr>华文中宋</vt:lpstr>
      <vt:lpstr>隶书</vt:lpstr>
      <vt:lpstr>宋体</vt:lpstr>
      <vt:lpstr>Cambria Math</vt:lpstr>
      <vt:lpstr>Kunstler Script</vt:lpstr>
      <vt:lpstr>Symbol</vt:lpstr>
      <vt:lpstr>Times New Roman</vt:lpstr>
      <vt:lpstr>Wingdings</vt:lpstr>
      <vt:lpstr>Grid</vt:lpstr>
      <vt:lpstr>位图图像</vt:lpstr>
      <vt:lpstr>第三章公理系统</vt:lpstr>
      <vt:lpstr>谓词逻辑公理系统</vt:lpstr>
      <vt:lpstr>谓词逻辑公理系统（续）</vt:lpstr>
      <vt:lpstr>谓词逻辑公理系统（续）</vt:lpstr>
      <vt:lpstr>缩写定义</vt:lpstr>
      <vt:lpstr>形式推演</vt:lpstr>
      <vt:lpstr>重言式可证</vt:lpstr>
      <vt:lpstr>例1</vt:lpstr>
      <vt:lpstr>例2</vt:lpstr>
      <vt:lpstr>例3</vt:lpstr>
      <vt:lpstr>例4  引入规则</vt:lpstr>
      <vt:lpstr>例5</vt:lpstr>
      <vt:lpstr>例6</vt:lpstr>
      <vt:lpstr>演绎定理</vt:lpstr>
      <vt:lpstr>PowerPoint 演示文稿</vt:lpstr>
      <vt:lpstr>例：</vt:lpstr>
      <vt:lpstr>PowerPoint 演示文稿</vt:lpstr>
      <vt:lpstr>自由出现变元问题</vt:lpstr>
      <vt:lpstr>PowerPoint 演示文稿</vt:lpstr>
      <vt:lpstr>PowerPoint 演示文稿</vt:lpstr>
      <vt:lpstr>例3.7</vt:lpstr>
      <vt:lpstr>例3.8 </vt:lpstr>
      <vt:lpstr>例 3.9</vt:lpstr>
      <vt:lpstr>例 10</vt:lpstr>
      <vt:lpstr>例 11</vt:lpstr>
      <vt:lpstr>例12</vt:lpstr>
      <vt:lpstr>例 13</vt:lpstr>
      <vt:lpstr>例 14</vt:lpstr>
      <vt:lpstr> 可靠性定理</vt:lpstr>
      <vt:lpstr> 可靠性定理</vt:lpstr>
      <vt:lpstr>协调</vt:lpstr>
      <vt:lpstr> 完备性</vt:lpstr>
      <vt:lpstr>紧致性定理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数理逻辑-(3)逻辑公理系统</dc:title>
  <dc:creator>Shuai Ma</dc:creator>
  <cp:lastModifiedBy>ljh</cp:lastModifiedBy>
  <cp:revision>3262</cp:revision>
  <dcterms:created xsi:type="dcterms:W3CDTF">2004-03-10T10:42:25Z</dcterms:created>
  <dcterms:modified xsi:type="dcterms:W3CDTF">2016-11-30T03:24:58Z</dcterms:modified>
</cp:coreProperties>
</file>