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73" r:id="rId6"/>
    <p:sldId id="264" r:id="rId7"/>
    <p:sldId id="272" r:id="rId8"/>
    <p:sldId id="271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274" r:id="rId17"/>
    <p:sldId id="275" r:id="rId18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4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</a:t>
            </a:r>
            <a:r>
              <a:rPr lang="zh-CN" altLang="en-US" sz="6000" b="0" dirty="0"/>
              <a:t>二</a:t>
            </a:r>
            <a:r>
              <a:rPr lang="zh-CN" altLang="en-US" sz="6000" b="0" dirty="0" smtClean="0"/>
              <a:t>章谓词逻辑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 谓词与量词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377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当用谓词来限定变元的取值范围时，该谓词称为</a:t>
            </a:r>
            <a:r>
              <a:rPr lang="zh-CN" altLang="en-US" sz="3200" dirty="0" smtClean="0">
                <a:solidFill>
                  <a:schemeClr val="accent2"/>
                </a:solidFill>
              </a:rPr>
              <a:t>特性谓词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 smtClean="0"/>
              <a:t>量词与特性谓词的搭配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全称量词时，其后一般是蕴含式。特性谓词作为蕴含式的前件。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存在量词时，其后一般是合取式。特性谓词作为一个合取项出现。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17608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命题与论域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3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z="2800" dirty="0" smtClean="0"/>
              <a:t>命题：存在自然数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是素数。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 smtClean="0"/>
              <a:t>存在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是自然数并且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是素数。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 smtClean="0">
                <a:sym typeface="Symbol" pitchFamily="18" charset="2"/>
              </a:rPr>
              <a:t>Q(x)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是自然数；</a:t>
            </a:r>
            <a:r>
              <a:rPr lang="en-US" altLang="zh-CN" sz="2800" dirty="0" smtClean="0">
                <a:sym typeface="Symbol" pitchFamily="18" charset="2"/>
              </a:rPr>
              <a:t>R(x)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</a:t>
            </a:r>
            <a:r>
              <a:rPr lang="zh-CN" altLang="en-US" sz="2800" dirty="0" smtClean="0"/>
              <a:t>素数</a:t>
            </a:r>
            <a:r>
              <a:rPr lang="zh-CN" altLang="en-US" sz="2800" dirty="0" smtClean="0">
                <a:sym typeface="Symbol" pitchFamily="18" charset="2"/>
              </a:rPr>
              <a:t>；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 smtClean="0">
                <a:sym typeface="Symbol" pitchFamily="18" charset="2"/>
              </a:rPr>
              <a:t>x(Q(x) R(x))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en-US" altLang="zh-CN" sz="2800" dirty="0" smtClean="0"/>
          </a:p>
          <a:p>
            <a:pPr>
              <a:lnSpc>
                <a:spcPct val="100000"/>
              </a:lnSpc>
              <a:defRPr/>
            </a:pPr>
            <a:r>
              <a:rPr lang="zh-CN" altLang="en-US" sz="2800" dirty="0" smtClean="0"/>
              <a:t>命题：所有自然数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，有</a:t>
            </a:r>
            <a:r>
              <a:rPr lang="en-US" altLang="zh-CN" sz="2800" dirty="0" smtClean="0"/>
              <a:t>x=x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 smtClean="0"/>
              <a:t>所有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是自然数，那么</a:t>
            </a:r>
            <a:r>
              <a:rPr lang="en-US" altLang="zh-CN" sz="2800" dirty="0" smtClean="0"/>
              <a:t>x=x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 smtClean="0">
                <a:sym typeface="Symbol" pitchFamily="18" charset="2"/>
              </a:rPr>
              <a:t>Q(x)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是自然数；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x(Q(x)</a:t>
            </a:r>
            <a:r>
              <a:rPr lang="en-US" altLang="zh-CN" sz="2800" dirty="0" smtClean="0">
                <a:sym typeface="Symbol" pitchFamily="18" charset="2"/>
              </a:rPr>
              <a:t>  </a:t>
            </a:r>
            <a:r>
              <a:rPr lang="en-US" altLang="zh-CN" sz="2800" dirty="0" smtClean="0"/>
              <a:t>x=x))</a:t>
            </a:r>
            <a:endParaRPr lang="zh-CN" altLang="en-US" sz="2800" dirty="0" smtClean="0"/>
          </a:p>
          <a:p>
            <a:pPr>
              <a:lnSpc>
                <a:spcPct val="100000"/>
              </a:lnSpc>
              <a:defRPr/>
            </a:pPr>
            <a:endParaRPr lang="en-US" altLang="zh-CN" sz="2800" dirty="0" smtClean="0"/>
          </a:p>
          <a:p>
            <a:pPr>
              <a:lnSpc>
                <a:spcPct val="100000"/>
              </a:lnSpc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56826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yQ</a:t>
            </a:r>
            <a:r>
              <a:rPr lang="en-US" altLang="zh-CN" sz="2800" dirty="0" smtClean="0">
                <a:sym typeface="Symbol" pitchFamily="18" charset="2"/>
              </a:rPr>
              <a:t>(x, y)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所有的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和所有的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zh-CN" altLang="en-US" sz="2800" dirty="0" smtClean="0">
                <a:sym typeface="Symbol" pitchFamily="18" charset="2"/>
              </a:rPr>
              <a:t>有关系</a:t>
            </a:r>
            <a:r>
              <a:rPr lang="en-US" altLang="zh-CN" sz="2800" dirty="0" smtClean="0">
                <a:sym typeface="Symbol" pitchFamily="18" charset="2"/>
              </a:rPr>
              <a:t>Q(x, y)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yQ</a:t>
            </a:r>
            <a:r>
              <a:rPr lang="en-US" altLang="zh-CN" sz="2800" dirty="0" smtClean="0">
                <a:sym typeface="Symbol" pitchFamily="18" charset="2"/>
              </a:rPr>
              <a:t>(x, y)</a:t>
            </a:r>
            <a:r>
              <a:rPr lang="zh-CN" altLang="en-US" sz="2800" dirty="0" smtClean="0">
                <a:sym typeface="Symbol" pitchFamily="18" charset="2"/>
              </a:rPr>
              <a:t> ：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所有的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，都存在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zh-CN" altLang="en-US" sz="2800" dirty="0" smtClean="0">
                <a:sym typeface="Symbol" pitchFamily="18" charset="2"/>
              </a:rPr>
              <a:t>至少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zh-CN" altLang="en-US" sz="2800" dirty="0" smtClean="0">
                <a:sym typeface="Symbol" pitchFamily="18" charset="2"/>
              </a:rPr>
              <a:t>一个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zh-CN" altLang="en-US" sz="2800" dirty="0" smtClean="0">
                <a:sym typeface="Symbol" pitchFamily="18" charset="2"/>
              </a:rPr>
              <a:t>有关系</a:t>
            </a:r>
            <a:r>
              <a:rPr lang="en-US" altLang="zh-CN" sz="2800" dirty="0" smtClean="0">
                <a:sym typeface="Symbol" pitchFamily="18" charset="2"/>
              </a:rPr>
              <a:t>Q(x, y)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yQ</a:t>
            </a:r>
            <a:r>
              <a:rPr lang="en-US" altLang="zh-CN" sz="2800" dirty="0" smtClean="0">
                <a:sym typeface="Symbol" pitchFamily="18" charset="2"/>
              </a:rPr>
              <a:t>(x, y)</a:t>
            </a:r>
            <a:r>
              <a:rPr lang="zh-CN" altLang="en-US" sz="2800" dirty="0" smtClean="0">
                <a:sym typeface="Symbol" pitchFamily="18" charset="2"/>
              </a:rPr>
              <a:t> ：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存在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zh-CN" altLang="en-US" sz="2800" dirty="0" smtClean="0">
                <a:sym typeface="Symbol" pitchFamily="18" charset="2"/>
              </a:rPr>
              <a:t>至少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zh-CN" altLang="en-US" sz="2800" dirty="0" smtClean="0">
                <a:sym typeface="Symbol" pitchFamily="18" charset="2"/>
              </a:rPr>
              <a:t>一</a:t>
            </a:r>
            <a:r>
              <a:rPr lang="zh-CN" altLang="en-US" sz="2800" dirty="0" smtClean="0">
                <a:sym typeface="Symbol" pitchFamily="18" charset="2"/>
              </a:rPr>
              <a:t>个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和所有的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zh-CN" altLang="en-US" sz="2800" dirty="0" smtClean="0">
                <a:sym typeface="Symbol" pitchFamily="18" charset="2"/>
              </a:rPr>
              <a:t>有关系</a:t>
            </a:r>
            <a:r>
              <a:rPr lang="en-US" altLang="zh-CN" sz="2800" dirty="0" smtClean="0">
                <a:sym typeface="Symbol" pitchFamily="18" charset="2"/>
              </a:rPr>
              <a:t>Q(x, y)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yQ</a:t>
            </a:r>
            <a:r>
              <a:rPr lang="en-US" altLang="zh-CN" sz="2800" dirty="0" smtClean="0">
                <a:sym typeface="Symbol" pitchFamily="18" charset="2"/>
              </a:rPr>
              <a:t>(x, y)</a:t>
            </a:r>
            <a:r>
              <a:rPr lang="zh-CN" altLang="en-US" sz="2800" dirty="0" smtClean="0">
                <a:sym typeface="Symbol" pitchFamily="18" charset="2"/>
              </a:rPr>
              <a:t> ：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存在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zh-CN" altLang="en-US" sz="2800" dirty="0" smtClean="0">
                <a:sym typeface="Symbol" pitchFamily="18" charset="2"/>
              </a:rPr>
              <a:t>至少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zh-CN" altLang="en-US" sz="2800" dirty="0" smtClean="0">
                <a:sym typeface="Symbol" pitchFamily="18" charset="2"/>
              </a:rPr>
              <a:t>一</a:t>
            </a:r>
            <a:r>
              <a:rPr lang="zh-CN" altLang="en-US" sz="2800" dirty="0" smtClean="0">
                <a:sym typeface="Symbol" pitchFamily="18" charset="2"/>
              </a:rPr>
              <a:t>个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，存在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zh-CN" altLang="en-US" sz="2800" dirty="0" smtClean="0">
                <a:sym typeface="Symbol" pitchFamily="18" charset="2"/>
              </a:rPr>
              <a:t>至少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zh-CN" altLang="en-US" sz="2800" dirty="0" smtClean="0">
                <a:sym typeface="Symbol" pitchFamily="18" charset="2"/>
              </a:rPr>
              <a:t>一个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zh-CN" altLang="en-US" sz="2800" dirty="0" smtClean="0">
                <a:sym typeface="Symbol" pitchFamily="18" charset="2"/>
              </a:rPr>
              <a:t>有关系</a:t>
            </a:r>
            <a:r>
              <a:rPr lang="en-US" altLang="zh-CN" sz="2800" dirty="0" smtClean="0">
                <a:sym typeface="Symbol" pitchFamily="18" charset="2"/>
              </a:rPr>
              <a:t>Q(x, y)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9480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 smtClean="0"/>
              <a:t>命题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：实数没有最大元</a:t>
            </a:r>
            <a:endParaRPr lang="en-US" altLang="zh-CN" sz="2800" dirty="0" smtClean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xy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en-US" altLang="zh-CN" sz="2800" dirty="0" smtClean="0"/>
              <a:t>x&lt;y</a:t>
            </a:r>
            <a:r>
              <a:rPr lang="en-US" altLang="zh-CN" sz="2800" dirty="0" smtClean="0">
                <a:sym typeface="Symbol" pitchFamily="18" charset="2"/>
              </a:rPr>
              <a:t>))</a:t>
            </a:r>
          </a:p>
          <a:p>
            <a:pPr marL="400050" lvl="2" indent="0">
              <a:lnSpc>
                <a:spcPct val="100000"/>
              </a:lnSpc>
              <a:spcAft>
                <a:spcPct val="20000"/>
              </a:spcAft>
              <a:buNone/>
            </a:pPr>
            <a:endParaRPr lang="zh-CN" altLang="en-US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对于每一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是实数，那么有实数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，并且</a:t>
            </a:r>
            <a:r>
              <a:rPr lang="en-US" altLang="zh-CN" sz="2800" dirty="0" smtClean="0"/>
              <a:t>x&lt;y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Q(x)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/>
              <a:t> x</a:t>
            </a:r>
            <a:r>
              <a:rPr lang="zh-CN" altLang="en-US" sz="2800" dirty="0" smtClean="0"/>
              <a:t>是实数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</a:t>
            </a:r>
            <a:r>
              <a:rPr lang="en-US" altLang="zh-CN" sz="2800" dirty="0" smtClean="0">
                <a:sym typeface="Symbol" pitchFamily="18" charset="2"/>
              </a:rPr>
              <a:t>(Q(x) y(Q(y) </a:t>
            </a:r>
            <a:r>
              <a:rPr lang="en-US" altLang="zh-CN" sz="2800" dirty="0" smtClean="0"/>
              <a:t> x&lt;y</a:t>
            </a:r>
            <a:r>
              <a:rPr lang="en-US" altLang="zh-CN" sz="2800" dirty="0" smtClean="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02035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命题</a:t>
            </a:r>
            <a:r>
              <a:rPr lang="en-US" altLang="zh-CN" sz="28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：每一自然数都有一后继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对于每一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是自然数，那么有另一自然数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，并且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的后继是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Q(x)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/>
              <a:t> x</a:t>
            </a:r>
            <a:r>
              <a:rPr lang="zh-CN" altLang="en-US" sz="2800" dirty="0" smtClean="0"/>
              <a:t>是自然数；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S(x)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的后继函数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</a:t>
            </a:r>
            <a:r>
              <a:rPr lang="en-US" altLang="zh-CN" sz="2800" dirty="0" smtClean="0">
                <a:sym typeface="Symbol" pitchFamily="18" charset="2"/>
              </a:rPr>
              <a:t> (Q(x) y(Q(y) </a:t>
            </a:r>
            <a:r>
              <a:rPr lang="en-US" altLang="zh-CN" sz="2800" dirty="0" smtClean="0"/>
              <a:t> S(x)=y</a:t>
            </a:r>
            <a:r>
              <a:rPr lang="en-US" altLang="zh-CN" sz="2800" dirty="0" smtClean="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78889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命题</a:t>
            </a:r>
            <a:r>
              <a:rPr lang="en-US" altLang="zh-CN" sz="2800" dirty="0" smtClean="0">
                <a:sym typeface="Symbol" pitchFamily="18" charset="2"/>
              </a:rPr>
              <a:t>3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zh-CN" altLang="en-US" sz="2800" dirty="0" smtClean="0"/>
              <a:t>对于所有自然数，有大于它的素数。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对于所有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是自然数，则有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，使得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是素数并且</a:t>
            </a:r>
            <a:r>
              <a:rPr lang="en-US" altLang="zh-CN" sz="2800" dirty="0" smtClean="0"/>
              <a:t>y&gt;x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zh-CN" altLang="en-US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F(x)</a:t>
            </a:r>
            <a:r>
              <a:rPr lang="zh-CN" altLang="en-US" sz="2800" dirty="0" smtClean="0"/>
              <a:t>表示 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是自然数”；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G(x)</a:t>
            </a:r>
            <a:r>
              <a:rPr lang="zh-CN" altLang="en-US" sz="2800" dirty="0" smtClean="0"/>
              <a:t>表示“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是素数”；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H(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表示“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大于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zh-CN" altLang="en-US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x(F(x)</a:t>
            </a:r>
            <a:r>
              <a:rPr lang="en-US" altLang="zh-CN" sz="2800" dirty="0" smtClean="0">
                <a:sym typeface="Symbol" pitchFamily="18" charset="2"/>
              </a:rPr>
              <a:t>  </a:t>
            </a:r>
            <a:r>
              <a:rPr lang="en-US" altLang="zh-CN" sz="2800" dirty="0" smtClean="0"/>
              <a:t>y(G(y) </a:t>
            </a:r>
            <a:r>
              <a:rPr lang="en-US" altLang="zh-CN" sz="2800" dirty="0" smtClean="0">
                <a:sym typeface="Symbol" pitchFamily="18" charset="2"/>
              </a:rPr>
              <a:t></a:t>
            </a:r>
            <a:r>
              <a:rPr lang="en-US" altLang="zh-CN" sz="2800" dirty="0" smtClean="0"/>
              <a:t>H(y, x)))</a:t>
            </a:r>
          </a:p>
          <a:p>
            <a:pPr>
              <a:lnSpc>
                <a:spcPct val="100000"/>
              </a:lnSpc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141684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命题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：极限</a:t>
            </a:r>
            <a:r>
              <a:rPr lang="zh-CN" altLang="en-US" sz="2800" dirty="0"/>
              <a:t>定义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对于每个</a:t>
            </a:r>
            <a:r>
              <a:rPr lang="en-US" altLang="zh-CN" sz="2800" dirty="0"/>
              <a:t>ε&gt;0</a:t>
            </a:r>
            <a:r>
              <a:rPr lang="zh-CN" altLang="en-US" sz="2800" dirty="0"/>
              <a:t>，存在</a:t>
            </a:r>
            <a:r>
              <a:rPr lang="en-US" altLang="zh-CN" sz="2800" dirty="0"/>
              <a:t>δ&gt;0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使得如果</a:t>
            </a:r>
            <a:r>
              <a:rPr lang="en-US" altLang="zh-CN" sz="2800" dirty="0"/>
              <a:t>|x-a|&lt;δ</a:t>
            </a:r>
            <a:r>
              <a:rPr lang="zh-CN" altLang="en-US" sz="2800" dirty="0"/>
              <a:t>，则</a:t>
            </a:r>
            <a:r>
              <a:rPr lang="en-US" altLang="zh-CN" sz="2800" dirty="0"/>
              <a:t>|f(x)-b|&lt;</a:t>
            </a:r>
            <a:r>
              <a:rPr lang="en-US" altLang="zh-CN" sz="2800" dirty="0" smtClean="0"/>
              <a:t>ε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ε</a:t>
            </a:r>
            <a:r>
              <a:rPr lang="en-US" altLang="zh-CN" sz="2800" dirty="0" err="1">
                <a:sym typeface="Symbol" pitchFamily="18" charset="2"/>
              </a:rPr>
              <a:t></a:t>
            </a:r>
            <a:r>
              <a:rPr lang="en-US" altLang="zh-CN" sz="2800" dirty="0" err="1" smtClean="0"/>
              <a:t>δ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x</a:t>
            </a:r>
            <a:r>
              <a:rPr lang="en-US" altLang="zh-CN" sz="2800" dirty="0" smtClean="0"/>
              <a:t>(ε&gt;0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smtClean="0"/>
              <a:t>δ&gt;0 </a:t>
            </a:r>
            <a:r>
              <a:rPr lang="en-US" altLang="zh-CN" sz="2800" dirty="0">
                <a:sym typeface="Symbol" pitchFamily="18" charset="2"/>
              </a:rPr>
              <a:t> (</a:t>
            </a:r>
            <a:r>
              <a:rPr lang="en-US" altLang="zh-CN" sz="2800" dirty="0"/>
              <a:t>|x-a|&lt;δ</a:t>
            </a:r>
            <a:r>
              <a:rPr lang="en-US" altLang="zh-CN" sz="2800" dirty="0">
                <a:sym typeface="Symbol" pitchFamily="18" charset="2"/>
              </a:rPr>
              <a:t>) </a:t>
            </a:r>
            <a:r>
              <a:rPr lang="en-US" altLang="zh-CN" sz="2800" dirty="0"/>
              <a:t> (|f(x)-b|&lt;ε))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7871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符号化： </a:t>
            </a:r>
            <a:r>
              <a:rPr lang="zh-CN" altLang="en-US" dirty="0"/>
              <a:t>一阶逻辑语言表达方式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项和</a:t>
            </a:r>
            <a:r>
              <a:rPr lang="zh-CN" altLang="en-US" dirty="0" smtClean="0"/>
              <a:t>公式： </a:t>
            </a:r>
            <a:r>
              <a:rPr lang="zh-CN" altLang="en-US" dirty="0"/>
              <a:t>公式的语法性质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解释</a:t>
            </a:r>
            <a:r>
              <a:rPr lang="zh-CN" altLang="en-US" dirty="0" smtClean="0"/>
              <a:t>赋值</a:t>
            </a:r>
            <a:r>
              <a:rPr lang="zh-CN" altLang="en-US" dirty="0"/>
              <a:t>：</a:t>
            </a:r>
            <a:r>
              <a:rPr lang="zh-CN" altLang="en-US" dirty="0" smtClean="0"/>
              <a:t>公式</a:t>
            </a:r>
            <a:r>
              <a:rPr lang="zh-CN" altLang="en-US" dirty="0"/>
              <a:t>的语义性质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模型： </a:t>
            </a:r>
            <a:r>
              <a:rPr lang="zh-CN" altLang="en-US" dirty="0"/>
              <a:t>基本语义性质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永真</a:t>
            </a:r>
            <a:r>
              <a:rPr lang="zh-CN" altLang="en-US" dirty="0" smtClean="0"/>
              <a:t>式： </a:t>
            </a:r>
            <a:r>
              <a:rPr lang="zh-CN" altLang="en-US" dirty="0"/>
              <a:t>一个公式的性质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等值</a:t>
            </a:r>
            <a:r>
              <a:rPr lang="zh-CN" altLang="en-US" dirty="0" smtClean="0"/>
              <a:t>演算： </a:t>
            </a:r>
            <a:r>
              <a:rPr lang="zh-CN" altLang="en-US" dirty="0"/>
              <a:t>公式语义之间的联系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推论：公式</a:t>
            </a:r>
            <a:r>
              <a:rPr lang="zh-CN" altLang="en-US" dirty="0"/>
              <a:t>集合的语义性质</a:t>
            </a:r>
          </a:p>
        </p:txBody>
      </p:sp>
    </p:spTree>
    <p:extLst>
      <p:ext uri="{BB962C8B-B14F-4D97-AF65-F5344CB8AC3E}">
        <p14:creationId xmlns:p14="http://schemas.microsoft.com/office/powerpoint/2010/main" val="29332425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命题逻辑的表达能力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461168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自然语言：</a:t>
            </a:r>
            <a:r>
              <a:rPr lang="zh-CN" altLang="zh-CN" sz="2800" dirty="0" smtClean="0"/>
              <a:t>如果所有人</a:t>
            </a:r>
            <a:r>
              <a:rPr lang="zh-CN" altLang="en-US" sz="2800" dirty="0" smtClean="0"/>
              <a:t>都</a:t>
            </a:r>
            <a:r>
              <a:rPr lang="zh-CN" altLang="zh-CN" sz="2800" dirty="0" smtClean="0"/>
              <a:t>会死，苏格拉底是人，</a:t>
            </a:r>
            <a:r>
              <a:rPr lang="zh-CN" altLang="en-US" sz="2800" dirty="0"/>
              <a:t>则</a:t>
            </a:r>
            <a:r>
              <a:rPr lang="zh-CN" altLang="zh-CN" sz="2800" dirty="0" smtClean="0"/>
              <a:t>苏格拉底会死。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命题逻辑：</a:t>
            </a:r>
            <a:r>
              <a:rPr lang="en-US" altLang="zh-CN" sz="2800" dirty="0" smtClean="0"/>
              <a:t> P </a:t>
            </a:r>
            <a:r>
              <a:rPr lang="en-US" altLang="zh-CN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/>
              <a:t>Q </a:t>
            </a:r>
            <a:r>
              <a:rPr lang="en-US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/>
              <a:t>R </a:t>
            </a:r>
            <a:r>
              <a:rPr lang="zh-CN" altLang="en-US" sz="2800" dirty="0" smtClean="0"/>
              <a:t>，其中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zh-CN" dirty="0" smtClean="0"/>
              <a:t>表示“</a:t>
            </a:r>
            <a:r>
              <a:rPr lang="zh-CN" altLang="en-US" dirty="0" smtClean="0"/>
              <a:t>所有人</a:t>
            </a:r>
            <a:r>
              <a:rPr lang="zh-CN" altLang="zh-CN" dirty="0" smtClean="0"/>
              <a:t>都会死”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</a:t>
            </a:r>
            <a:r>
              <a:rPr lang="zh-CN" altLang="zh-CN" dirty="0" smtClean="0"/>
              <a:t>表示“苏格拉底是人”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zh-CN" dirty="0" smtClean="0"/>
              <a:t>表示“苏格拉底会死”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存在问题：</a:t>
            </a:r>
            <a:r>
              <a:rPr lang="zh-CN" altLang="en-US" sz="2800" dirty="0" smtClean="0"/>
              <a:t>自然语言表达的永真命题，表达为命题逻辑子句不是永真式。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020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个体、谓词与命题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命题是具有确定真假意义的陈述语句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语句分解为主谓结构，或主谓宾结构</a:t>
            </a:r>
            <a:r>
              <a:rPr lang="zh-CN" altLang="en-US" dirty="0" smtClean="0"/>
              <a:t>等</a:t>
            </a:r>
            <a:r>
              <a:rPr lang="zh-CN" altLang="zh-CN" dirty="0" smtClean="0"/>
              <a:t>，如用“</a:t>
            </a:r>
            <a:r>
              <a:rPr lang="en-US" altLang="zh-CN" dirty="0" smtClean="0"/>
              <a:t>...</a:t>
            </a:r>
            <a:r>
              <a:rPr lang="zh-CN" altLang="zh-CN" dirty="0" smtClean="0"/>
              <a:t>是</a:t>
            </a:r>
            <a:r>
              <a:rPr lang="en-US" altLang="zh-CN" dirty="0" smtClean="0"/>
              <a:t>...</a:t>
            </a:r>
            <a:r>
              <a:rPr lang="zh-CN" altLang="zh-CN" dirty="0" smtClean="0"/>
              <a:t>”表示一个简单陈述句。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研究的对象统称为</a:t>
            </a:r>
            <a:r>
              <a:rPr lang="zh-CN" altLang="en-US" sz="2400" dirty="0" smtClean="0">
                <a:solidFill>
                  <a:srgbClr val="C00000"/>
                </a:solidFill>
              </a:rPr>
              <a:t>个体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记为</a:t>
            </a:r>
            <a:r>
              <a:rPr lang="en-US" altLang="zh-CN" sz="2200" dirty="0"/>
              <a:t>a, b, c</a:t>
            </a:r>
            <a:r>
              <a:rPr lang="zh-CN" altLang="en-US" sz="2200" dirty="0"/>
              <a:t>等，或</a:t>
            </a:r>
            <a:r>
              <a:rPr lang="en-US" altLang="zh-CN" sz="2200" dirty="0"/>
              <a:t> 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..., a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表达个体的变量称为个体变量，简称</a:t>
            </a:r>
            <a:r>
              <a:rPr lang="zh-CN" altLang="en-US" sz="2400" dirty="0">
                <a:solidFill>
                  <a:srgbClr val="C00000"/>
                </a:solidFill>
              </a:rPr>
              <a:t>变量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记为</a:t>
            </a:r>
            <a:r>
              <a:rPr lang="en-US" altLang="zh-CN" sz="2200" dirty="0"/>
              <a:t>x, y, z</a:t>
            </a:r>
            <a:r>
              <a:rPr lang="zh-CN" altLang="en-US" sz="2200" dirty="0"/>
              <a:t>等，或</a:t>
            </a:r>
            <a:r>
              <a:rPr lang="en-US" altLang="zh-CN" sz="2200" dirty="0"/>
              <a:t> 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...,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 smtClean="0"/>
              <a:t>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67948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个体、谓词与命题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688388" cy="5129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表示个体的性质或个体之间关系的词，称为</a:t>
            </a:r>
            <a:r>
              <a:rPr lang="zh-CN" altLang="en-US" dirty="0" smtClean="0">
                <a:solidFill>
                  <a:srgbClr val="C00000"/>
                </a:solidFill>
              </a:rPr>
              <a:t>谓词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谓词表示为</a:t>
            </a:r>
            <a:r>
              <a:rPr lang="en-US" altLang="zh-CN" dirty="0" smtClean="0"/>
              <a:t>Q(x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...,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zh-CN" dirty="0" smtClean="0"/>
              <a:t>形式，其中</a:t>
            </a:r>
            <a:r>
              <a:rPr lang="en-US" altLang="zh-CN" dirty="0" smtClean="0"/>
              <a:t>Q</a:t>
            </a:r>
            <a:r>
              <a:rPr lang="zh-CN" altLang="zh-CN" dirty="0" smtClean="0"/>
              <a:t>是谓词，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...,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zh-CN" dirty="0" smtClean="0"/>
              <a:t>是</a:t>
            </a:r>
            <a:r>
              <a:rPr lang="zh-CN" altLang="en-US" dirty="0" smtClean="0"/>
              <a:t>个体变量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zh-CN" sz="2400" dirty="0" smtClean="0"/>
              <a:t>如果谓词形式是</a:t>
            </a:r>
            <a:r>
              <a:rPr lang="en-US" altLang="zh-CN" sz="2400" dirty="0" smtClean="0"/>
              <a:t>Q(x)</a:t>
            </a:r>
            <a:r>
              <a:rPr lang="zh-CN" altLang="en-US" sz="2400" dirty="0" smtClean="0"/>
              <a:t>，则</a:t>
            </a:r>
            <a:r>
              <a:rPr lang="zh-CN" altLang="zh-CN" sz="2400" dirty="0" smtClean="0"/>
              <a:t>表示</a:t>
            </a:r>
            <a:r>
              <a:rPr lang="zh-CN" altLang="en-US" sz="2400" dirty="0" smtClean="0"/>
              <a:t>个体</a:t>
            </a:r>
            <a:r>
              <a:rPr lang="en-US" altLang="zh-CN" sz="2400" dirty="0" smtClean="0"/>
              <a:t>x</a:t>
            </a:r>
            <a:r>
              <a:rPr lang="zh-CN" altLang="zh-CN" sz="2400" dirty="0" smtClean="0"/>
              <a:t>有</a:t>
            </a:r>
            <a:r>
              <a:rPr lang="en-US" altLang="zh-CN" sz="2400" dirty="0" smtClean="0"/>
              <a:t>Q</a:t>
            </a:r>
            <a:r>
              <a:rPr lang="zh-CN" altLang="zh-CN" sz="2400" dirty="0" smtClean="0"/>
              <a:t>性质；</a:t>
            </a:r>
            <a:endParaRPr lang="en-US" altLang="zh-CN" sz="2400" dirty="0" smtClean="0"/>
          </a:p>
          <a:p>
            <a:pPr lvl="2">
              <a:lnSpc>
                <a:spcPct val="100000"/>
              </a:lnSpc>
            </a:pPr>
            <a:r>
              <a:rPr lang="zh-CN" altLang="zh-CN" sz="2400" dirty="0" smtClean="0"/>
              <a:t>如果谓词形式是</a:t>
            </a:r>
            <a:r>
              <a:rPr lang="en-US" altLang="zh-CN" sz="2400" dirty="0" smtClean="0"/>
              <a:t>Q(x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,. ..,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，则</a:t>
            </a:r>
            <a:r>
              <a:rPr lang="zh-CN" altLang="zh-CN" sz="2400" dirty="0" smtClean="0"/>
              <a:t>表示</a:t>
            </a:r>
            <a:r>
              <a:rPr lang="zh-CN" altLang="en-US" sz="2400" dirty="0" smtClean="0"/>
              <a:t>个体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...,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zh-CN" altLang="zh-CN" sz="2400" dirty="0" smtClean="0"/>
              <a:t>之间有</a:t>
            </a:r>
            <a:r>
              <a:rPr lang="en-US" altLang="zh-CN" sz="2400" dirty="0" smtClean="0"/>
              <a:t>Q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de-DE" altLang="zh-CN" dirty="0" smtClean="0"/>
              <a:t>Q(x)</a:t>
            </a:r>
            <a:r>
              <a:rPr lang="zh-CN" altLang="zh-CN" dirty="0" smtClean="0"/>
              <a:t>是一元谓词，</a:t>
            </a:r>
            <a:r>
              <a:rPr lang="de-DE" altLang="zh-CN" dirty="0" smtClean="0"/>
              <a:t>Q(x, y)</a:t>
            </a:r>
            <a:r>
              <a:rPr lang="zh-CN" altLang="zh-CN" dirty="0" smtClean="0"/>
              <a:t>二元谓词，</a:t>
            </a:r>
            <a:r>
              <a:rPr lang="en-US" altLang="zh-CN" dirty="0" smtClean="0"/>
              <a:t>Q(x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...,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zh-CN" dirty="0" smtClean="0"/>
              <a:t>是</a:t>
            </a:r>
            <a:r>
              <a:rPr lang="en-US" altLang="zh-CN" dirty="0" smtClean="0"/>
              <a:t>n</a:t>
            </a:r>
            <a:r>
              <a:rPr lang="zh-CN" altLang="zh-CN" dirty="0" smtClean="0"/>
              <a:t>元谓词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由谓词和个体构成了简单命题；由谓词和个体变元构成了简单命题形式（函数）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命题：</a:t>
            </a:r>
            <a:r>
              <a:rPr lang="de-DE" altLang="zh-CN" dirty="0" smtClean="0"/>
              <a:t> Q(a, b)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命题形式（函数）：</a:t>
            </a:r>
            <a:r>
              <a:rPr lang="de-DE" altLang="zh-CN" dirty="0" smtClean="0"/>
              <a:t> Q(</a:t>
            </a:r>
            <a:r>
              <a:rPr lang="en-US" altLang="zh-CN" dirty="0" smtClean="0"/>
              <a:t>x</a:t>
            </a:r>
            <a:r>
              <a:rPr lang="de-DE" altLang="zh-CN" dirty="0" smtClean="0"/>
              <a:t>, y)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sz="28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839402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由一个或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个简单命题形式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通过逻辑联结词组合组成复合命题形式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。逻辑</a:t>
            </a:r>
            <a:r>
              <a:rPr lang="zh-CN" altLang="en-US" sz="2800" dirty="0"/>
              <a:t>联结词与命题逻辑中的逻辑联结词解释</a:t>
            </a:r>
            <a:r>
              <a:rPr lang="zh-CN" altLang="en-US" sz="2800" dirty="0" smtClean="0"/>
              <a:t>等同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命题形式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不是一个命题，只有当其中的个体变元均指派了值时，才能成为一个命题。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9940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论域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 smtClean="0"/>
              <a:t>定义：论域是一个数学系统，记为</a:t>
            </a:r>
            <a:r>
              <a:rPr lang="en-US" altLang="zh-CN" sz="2800" dirty="0" smtClean="0">
                <a:latin typeface="华文隶书" pitchFamily="2" charset="-122"/>
                <a:ea typeface="华文隶书" pitchFamily="2" charset="-122"/>
              </a:rPr>
              <a:t>D</a:t>
            </a:r>
            <a:r>
              <a:rPr lang="zh-CN" altLang="zh-CN" sz="2800" dirty="0" smtClean="0"/>
              <a:t>。它由三部分组成：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(1)</a:t>
            </a:r>
            <a:r>
              <a:rPr lang="zh-CN" altLang="zh-CN" sz="2800" dirty="0" smtClean="0"/>
              <a:t>一个非空对象集合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(2) </a:t>
            </a:r>
            <a:r>
              <a:rPr lang="zh-CN" altLang="zh-CN" sz="2800" dirty="0" smtClean="0"/>
              <a:t>一个关于</a:t>
            </a:r>
            <a:r>
              <a:rPr lang="en-US" altLang="zh-CN" sz="2800" dirty="0" smtClean="0">
                <a:latin typeface="华文隶书" pitchFamily="2" charset="-122"/>
                <a:ea typeface="华文隶书" pitchFamily="2" charset="-122"/>
              </a:rPr>
              <a:t>D </a:t>
            </a:r>
            <a:r>
              <a:rPr lang="zh-CN" altLang="zh-CN" sz="2800" dirty="0" smtClean="0"/>
              <a:t>的函数集合</a:t>
            </a:r>
            <a:r>
              <a:rPr lang="en-US" altLang="zh-CN" sz="2800" dirty="0" smtClean="0"/>
              <a:t>,</a:t>
            </a:r>
            <a:r>
              <a:rPr lang="zh-CN" altLang="zh-CN" sz="2800" dirty="0" smtClean="0"/>
              <a:t>也称运算；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(3)</a:t>
            </a:r>
            <a:r>
              <a:rPr lang="zh-CN" altLang="zh-CN" sz="2800" dirty="0" smtClean="0"/>
              <a:t>一个关于</a:t>
            </a:r>
            <a:r>
              <a:rPr lang="en-US" altLang="zh-CN" sz="2800" dirty="0" smtClean="0">
                <a:latin typeface="华文隶书" pitchFamily="2" charset="-122"/>
                <a:ea typeface="华文隶书" pitchFamily="2" charset="-122"/>
              </a:rPr>
              <a:t>D </a:t>
            </a:r>
            <a:r>
              <a:rPr lang="zh-CN" altLang="zh-CN" sz="2800" dirty="0" smtClean="0"/>
              <a:t>的关系集合。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习惯用法将</a:t>
            </a:r>
            <a:r>
              <a:rPr lang="zh-CN" altLang="zh-CN" sz="2800" dirty="0" smtClean="0"/>
              <a:t>论域</a:t>
            </a:r>
            <a:r>
              <a:rPr lang="en-US" altLang="zh-CN" sz="2800" dirty="0" smtClean="0">
                <a:latin typeface="华文隶书" pitchFamily="2" charset="-122"/>
                <a:ea typeface="华文隶书" pitchFamily="2" charset="-122"/>
              </a:rPr>
              <a:t>D</a:t>
            </a:r>
            <a:r>
              <a:rPr lang="zh-CN" altLang="en-US" sz="2800" dirty="0" smtClean="0"/>
              <a:t>用</a:t>
            </a:r>
            <a:r>
              <a:rPr lang="zh-CN" altLang="zh-CN" sz="2800" dirty="0" smtClean="0"/>
              <a:t>非空对象集合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表示。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zh-CN" sz="2800" dirty="0" smtClean="0"/>
              <a:t>自然数论域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</a:t>
            </a:r>
            <a:r>
              <a:rPr lang="zh-CN" altLang="en-US" sz="2800" dirty="0" smtClean="0"/>
              <a:t>自然数集合，逻辑运算集合，关系运算集合）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60814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论域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sz="2800" dirty="0" smtClean="0"/>
              <a:t>有自然数集合</a:t>
            </a:r>
            <a:r>
              <a:rPr lang="pt-BR" altLang="zh-CN" sz="2800" dirty="0" smtClean="0"/>
              <a:t>N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有运算集合</a:t>
            </a:r>
            <a:r>
              <a:rPr lang="pt-BR" altLang="zh-CN" sz="2800" dirty="0" smtClean="0"/>
              <a:t>{+, </a:t>
            </a:r>
            <a:r>
              <a:rPr lang="zh-CN" altLang="zh-CN" sz="2800" dirty="0" smtClean="0"/>
              <a:t>×</a:t>
            </a:r>
            <a:r>
              <a:rPr lang="pt-BR" altLang="zh-CN" sz="2800" dirty="0" smtClean="0"/>
              <a:t>}</a:t>
            </a:r>
            <a:r>
              <a:rPr lang="zh-CN" altLang="zh-CN" sz="2800" dirty="0" smtClean="0"/>
              <a:t>，其中“</a:t>
            </a:r>
            <a:r>
              <a:rPr lang="pt-BR" altLang="zh-CN" sz="2800" dirty="0" smtClean="0"/>
              <a:t>+</a:t>
            </a:r>
            <a:r>
              <a:rPr lang="zh-CN" altLang="zh-CN" sz="2800" dirty="0" smtClean="0"/>
              <a:t>”表示加法，“×”乘法；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有关系集合</a:t>
            </a:r>
            <a:r>
              <a:rPr lang="pt-BR" altLang="zh-CN" sz="2800" dirty="0" smtClean="0"/>
              <a:t>{=, </a:t>
            </a:r>
            <a:r>
              <a:rPr lang="zh-CN" altLang="zh-CN" sz="2800" dirty="0" smtClean="0"/>
              <a:t>≤</a:t>
            </a:r>
            <a:r>
              <a:rPr lang="pt-BR" altLang="zh-CN" sz="2800" dirty="0" smtClean="0"/>
              <a:t>}</a:t>
            </a:r>
            <a:r>
              <a:rPr lang="zh-CN" altLang="zh-CN" sz="2800" dirty="0" smtClean="0"/>
              <a:t>，其中“</a:t>
            </a:r>
            <a:r>
              <a:rPr lang="pt-BR" altLang="zh-CN" sz="2800" dirty="0" smtClean="0"/>
              <a:t>=</a:t>
            </a:r>
            <a:r>
              <a:rPr lang="zh-CN" altLang="zh-CN" sz="2800" dirty="0" smtClean="0"/>
              <a:t>”表示等关系，“≤”表示小于等于关系。</a:t>
            </a:r>
          </a:p>
          <a:p>
            <a:r>
              <a:rPr lang="zh-CN" altLang="zh-CN" sz="2800" dirty="0" smtClean="0"/>
              <a:t>整数论域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有整数集合</a:t>
            </a:r>
            <a:r>
              <a:rPr lang="en-US" altLang="zh-CN" sz="2800" dirty="0" smtClean="0"/>
              <a:t>I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有运算集合</a:t>
            </a:r>
            <a:r>
              <a:rPr lang="en-US" altLang="zh-CN" sz="2800" dirty="0" smtClean="0"/>
              <a:t>{+, -</a:t>
            </a:r>
            <a:r>
              <a:rPr lang="zh-CN" altLang="zh-CN" sz="2800" dirty="0" smtClean="0"/>
              <a:t>，×</a:t>
            </a:r>
            <a:r>
              <a:rPr lang="en-US" altLang="zh-CN" sz="2800" dirty="0" smtClean="0"/>
              <a:t>}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有关系集合</a:t>
            </a:r>
            <a:r>
              <a:rPr lang="en-US" altLang="zh-CN" sz="2800" dirty="0" smtClean="0"/>
              <a:t>{=, </a:t>
            </a:r>
            <a:r>
              <a:rPr lang="zh-CN" altLang="zh-CN" sz="2800" dirty="0" smtClean="0"/>
              <a:t>≤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60814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/>
              <a:t>用“所有</a:t>
            </a:r>
            <a:r>
              <a:rPr lang="en-US" altLang="zh-CN" sz="2800" dirty="0"/>
              <a:t>...</a:t>
            </a:r>
            <a:r>
              <a:rPr lang="zh-CN" altLang="zh-CN" sz="2800" dirty="0"/>
              <a:t>”，</a:t>
            </a:r>
            <a:r>
              <a:rPr lang="zh-CN" altLang="zh-CN" sz="2800" dirty="0" smtClean="0"/>
              <a:t>“</a:t>
            </a:r>
            <a:r>
              <a:rPr lang="zh-CN" altLang="en-US" sz="2800" dirty="0"/>
              <a:t>有的</a:t>
            </a:r>
            <a:r>
              <a:rPr lang="en-US" altLang="zh-CN" sz="2800" dirty="0"/>
              <a:t>...</a:t>
            </a:r>
            <a:r>
              <a:rPr lang="zh-CN" altLang="zh-CN" sz="2800" dirty="0"/>
              <a:t>”进一步修饰</a:t>
            </a:r>
            <a:r>
              <a:rPr lang="zh-CN" altLang="zh-CN" sz="2800" dirty="0" smtClean="0"/>
              <a:t>一个</a:t>
            </a:r>
            <a:r>
              <a:rPr lang="zh-CN" altLang="en-US" sz="2800" dirty="0" smtClean="0"/>
              <a:t>个体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“所有人</a:t>
            </a:r>
            <a:r>
              <a:rPr lang="zh-CN" altLang="zh-CN" sz="2800" dirty="0" smtClean="0"/>
              <a:t>都会死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“有人早饭吃面包”</a:t>
            </a:r>
            <a:endParaRPr lang="en-US" altLang="zh-CN" sz="2800" dirty="0" smtClean="0"/>
          </a:p>
          <a:p>
            <a:r>
              <a:rPr lang="zh-CN" altLang="en-US" sz="2800" dirty="0"/>
              <a:t>全称量词（</a:t>
            </a:r>
            <a:r>
              <a:rPr lang="en-US" altLang="zh-CN" sz="2800" dirty="0">
                <a:sym typeface="Symbol" pitchFamily="18" charset="2"/>
              </a:rPr>
              <a:t>  </a:t>
            </a:r>
            <a:r>
              <a:rPr lang="zh-CN" altLang="en-US" sz="2800" dirty="0"/>
              <a:t>）：表达所有个体具有某性质或关系的词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zh-CN" altLang="zh-CN" sz="2800" dirty="0"/>
              <a:t>是量词，表示所有</a:t>
            </a:r>
            <a:r>
              <a:rPr lang="en-US" altLang="zh-CN" sz="2800" dirty="0"/>
              <a:t>x</a:t>
            </a:r>
          </a:p>
          <a:p>
            <a:pPr lvl="2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xQ</a:t>
            </a:r>
            <a:r>
              <a:rPr lang="en-US" altLang="zh-CN" sz="2800" dirty="0"/>
              <a:t>(x)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所有个体</a:t>
            </a:r>
            <a:r>
              <a:rPr lang="en-US" altLang="zh-CN" sz="2800" dirty="0"/>
              <a:t>x</a:t>
            </a:r>
            <a:r>
              <a:rPr lang="zh-CN" altLang="en-US" sz="2800" dirty="0"/>
              <a:t>都</a:t>
            </a:r>
            <a:r>
              <a:rPr lang="zh-CN" altLang="zh-CN" sz="2800" dirty="0"/>
              <a:t>有</a:t>
            </a:r>
            <a:r>
              <a:rPr lang="en-US" altLang="zh-CN" sz="2800" dirty="0"/>
              <a:t>Q</a:t>
            </a:r>
            <a:r>
              <a:rPr lang="zh-CN" altLang="zh-CN" sz="2800" dirty="0"/>
              <a:t>性质；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y</a:t>
            </a:r>
            <a:r>
              <a:rPr lang="en-US" altLang="zh-CN" sz="2800" dirty="0" err="1"/>
              <a:t>R</a:t>
            </a:r>
            <a:r>
              <a:rPr lang="en-US" altLang="zh-CN" sz="2800" dirty="0"/>
              <a:t>(x, y)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所有个体</a:t>
            </a:r>
            <a:r>
              <a:rPr lang="en-US" altLang="zh-CN" sz="2800" dirty="0"/>
              <a:t>(</a:t>
            </a:r>
            <a:r>
              <a:rPr lang="zh-CN" altLang="en-US" sz="2800" dirty="0"/>
              <a:t>对</a:t>
            </a:r>
            <a:r>
              <a:rPr lang="en-US" altLang="zh-CN" sz="2800" dirty="0"/>
              <a:t>)x, y</a:t>
            </a:r>
            <a:r>
              <a:rPr lang="zh-CN" altLang="en-US" sz="2800" dirty="0"/>
              <a:t>都</a:t>
            </a:r>
            <a:r>
              <a:rPr lang="zh-CN" altLang="zh-CN" sz="2800" dirty="0"/>
              <a:t>有</a:t>
            </a:r>
            <a:r>
              <a:rPr lang="en-US" altLang="zh-CN" sz="2800" dirty="0"/>
              <a:t>R</a:t>
            </a:r>
            <a:r>
              <a:rPr lang="zh-CN" altLang="zh-CN" sz="2800" dirty="0" smtClean="0"/>
              <a:t>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971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量词、谓词与命题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76225" y="925513"/>
            <a:ext cx="8635546" cy="5245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 smtClean="0"/>
              <a:t>存在量词（</a:t>
            </a:r>
            <a:r>
              <a:rPr lang="en-US" altLang="zh-CN" sz="2800" dirty="0" smtClean="0">
                <a:sym typeface="Symbol" pitchFamily="18" charset="2"/>
              </a:rPr>
              <a:t>  </a:t>
            </a:r>
            <a:r>
              <a:rPr lang="zh-CN" altLang="en-US" sz="2800" dirty="0" smtClean="0"/>
              <a:t>）： 表达至少存在一个个体具有某性质或关系的词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 x</a:t>
            </a:r>
            <a:r>
              <a:rPr lang="zh-CN" altLang="zh-CN" sz="2800" dirty="0" smtClean="0">
                <a:sym typeface="Symbol" pitchFamily="18" charset="2"/>
              </a:rPr>
              <a:t>是量词，表示</a:t>
            </a:r>
            <a:r>
              <a:rPr lang="zh-CN" altLang="en-US" sz="2800" dirty="0" smtClean="0">
                <a:sym typeface="Symbol" pitchFamily="18" charset="2"/>
              </a:rPr>
              <a:t>存在</a:t>
            </a:r>
            <a:r>
              <a:rPr lang="en-US" altLang="zh-CN" sz="2800" dirty="0" smtClean="0"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 </a:t>
            </a:r>
            <a:r>
              <a:rPr lang="en-US" altLang="zh-CN" sz="2800" dirty="0" err="1" smtClean="0"/>
              <a:t>xQ</a:t>
            </a:r>
            <a:r>
              <a:rPr lang="en-US" altLang="zh-CN" sz="2800" dirty="0" smtClean="0"/>
              <a:t>(x)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表示</a:t>
            </a:r>
            <a:r>
              <a:rPr lang="zh-CN" altLang="en-US" sz="2800" dirty="0" smtClean="0"/>
              <a:t>存在个体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Q</a:t>
            </a:r>
            <a:r>
              <a:rPr lang="zh-CN" altLang="zh-CN" sz="2800" dirty="0" smtClean="0"/>
              <a:t>性质；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 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y</a:t>
            </a:r>
            <a:r>
              <a:rPr lang="en-US" altLang="zh-CN" sz="2800" dirty="0" err="1" smtClean="0"/>
              <a:t>R</a:t>
            </a:r>
            <a:r>
              <a:rPr lang="en-US" altLang="zh-CN" sz="2800" dirty="0" smtClean="0"/>
              <a:t>(x, y)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表示</a:t>
            </a:r>
            <a:r>
              <a:rPr lang="zh-CN" altLang="en-US" sz="2800" dirty="0" smtClean="0"/>
              <a:t>存在一对个体</a:t>
            </a:r>
            <a:r>
              <a:rPr lang="en-US" altLang="zh-CN" sz="2800" dirty="0" smtClean="0"/>
              <a:t>x, y</a:t>
            </a:r>
            <a:r>
              <a:rPr lang="zh-CN" altLang="en-US" sz="2800" dirty="0" smtClean="0"/>
              <a:t>具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Q</a:t>
            </a:r>
            <a:r>
              <a:rPr lang="zh-CN" altLang="zh-CN" sz="2800" dirty="0" smtClean="0"/>
              <a:t>关系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 smtClean="0"/>
              <a:t>由谓词和量词也构成了命题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命题：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/>
              <a:t>xQ</a:t>
            </a:r>
            <a:r>
              <a:rPr lang="en-US" altLang="zh-CN" sz="2800" dirty="0" smtClean="0"/>
              <a:t>(x)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3971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35754</TotalTime>
  <Words>1180</Words>
  <Application>Microsoft Office PowerPoint</Application>
  <PresentationFormat>全屏显示(4:3)</PresentationFormat>
  <Paragraphs>120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华文仿宋</vt:lpstr>
      <vt:lpstr>华文行楷</vt:lpstr>
      <vt:lpstr>华文隶书</vt:lpstr>
      <vt:lpstr>华文中宋</vt:lpstr>
      <vt:lpstr>宋体</vt:lpstr>
      <vt:lpstr>Symbol</vt:lpstr>
      <vt:lpstr>Times New Roman</vt:lpstr>
      <vt:lpstr>Wingdings</vt:lpstr>
      <vt:lpstr>Grid</vt:lpstr>
      <vt:lpstr>位图图像</vt:lpstr>
      <vt:lpstr>第二章谓词逻辑</vt:lpstr>
      <vt:lpstr>命题逻辑的表达能力</vt:lpstr>
      <vt:lpstr>个体、谓词与命题</vt:lpstr>
      <vt:lpstr>个体、谓词与命题</vt:lpstr>
      <vt:lpstr>PowerPoint 演示文稿</vt:lpstr>
      <vt:lpstr>论域</vt:lpstr>
      <vt:lpstr>论域</vt:lpstr>
      <vt:lpstr>量词</vt:lpstr>
      <vt:lpstr>量词、谓词与命题</vt:lpstr>
      <vt:lpstr>PowerPoint 演示文稿</vt:lpstr>
      <vt:lpstr>命题与论域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谓词逻辑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2647</cp:revision>
  <dcterms:created xsi:type="dcterms:W3CDTF">2004-03-10T10:42:25Z</dcterms:created>
  <dcterms:modified xsi:type="dcterms:W3CDTF">2016-10-28T00:46:23Z</dcterms:modified>
</cp:coreProperties>
</file>