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2" r:id="rId3"/>
    <p:sldId id="271" r:id="rId4"/>
    <p:sldId id="270" r:id="rId5"/>
    <p:sldId id="272" r:id="rId6"/>
    <p:sldId id="265" r:id="rId7"/>
    <p:sldId id="275" r:id="rId8"/>
    <p:sldId id="276" r:id="rId9"/>
    <p:sldId id="266" r:id="rId10"/>
    <p:sldId id="267" r:id="rId11"/>
    <p:sldId id="277" r:id="rId12"/>
    <p:sldId id="283" r:id="rId13"/>
    <p:sldId id="278" r:id="rId14"/>
    <p:sldId id="279" r:id="rId15"/>
    <p:sldId id="280" r:id="rId16"/>
    <p:sldId id="281" r:id="rId17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61" d="100"/>
          <a:sy n="61" d="100"/>
        </p:scale>
        <p:origin x="15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1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第</a:t>
            </a:r>
            <a:r>
              <a:rPr lang="zh-CN" altLang="en-US" sz="6000" b="0" dirty="0"/>
              <a:t>二</a:t>
            </a:r>
            <a:r>
              <a:rPr lang="zh-CN" altLang="en-US" sz="6000" b="0" dirty="0" smtClean="0"/>
              <a:t>章谓词逻辑</a:t>
            </a:r>
            <a:endParaRPr lang="zh-CN" altLang="en-US" sz="3600" dirty="0" smtClean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 项和公式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自由变元</a:t>
            </a:r>
            <a:r>
              <a:rPr lang="zh-CN" altLang="en-US" smtClean="0"/>
              <a:t>、</a:t>
            </a:r>
            <a:r>
              <a:rPr lang="zh-CN" altLang="zh-CN" smtClean="0"/>
              <a:t>基项</a:t>
            </a:r>
            <a:r>
              <a:rPr lang="zh-CN" altLang="en-US" smtClean="0"/>
              <a:t>与语句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若公式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的某</a:t>
            </a:r>
            <a:r>
              <a:rPr lang="zh-CN" altLang="en-US" sz="2800" dirty="0"/>
              <a:t>次出现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某个子公式中是约束的</a:t>
            </a:r>
            <a:r>
              <a:rPr lang="en-US" altLang="zh-CN" sz="2800" dirty="0"/>
              <a:t>, </a:t>
            </a:r>
            <a:r>
              <a:rPr lang="zh-CN" altLang="en-US" sz="2800" dirty="0"/>
              <a:t>则</a:t>
            </a:r>
            <a:r>
              <a:rPr lang="zh-CN" altLang="en-US" sz="2800" dirty="0" smtClean="0"/>
              <a:t>称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该次</a:t>
            </a:r>
            <a:r>
              <a:rPr lang="zh-CN" altLang="en-US" sz="2800" dirty="0" smtClean="0"/>
              <a:t>出现是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约束的</a:t>
            </a:r>
            <a:r>
              <a:rPr lang="en-US" altLang="zh-CN" sz="2800" dirty="0"/>
              <a:t>. </a:t>
            </a:r>
            <a:r>
              <a:rPr lang="zh-CN" altLang="en-US" sz="2800" dirty="0"/>
              <a:t>否则称此次</a:t>
            </a:r>
            <a:r>
              <a:rPr lang="zh-CN" altLang="en-US" sz="2800" dirty="0" smtClean="0"/>
              <a:t>出现是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自由的</a:t>
            </a:r>
            <a:r>
              <a:rPr lang="en-US" altLang="zh-CN" sz="28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sz="2800" dirty="0"/>
              <a:t>公式中自由出现的变元</a:t>
            </a:r>
            <a:r>
              <a:rPr lang="zh-CN" altLang="en-US" sz="2800" dirty="0" smtClean="0"/>
              <a:t>称为</a:t>
            </a:r>
            <a:r>
              <a:rPr lang="zh-CN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自由变元</a:t>
            </a:r>
            <a:r>
              <a:rPr lang="en-US" altLang="zh-CN" sz="2800" dirty="0"/>
              <a:t>, </a:t>
            </a:r>
            <a:r>
              <a:rPr lang="zh-CN" altLang="en-US" sz="2800" dirty="0"/>
              <a:t>约束出现的变元</a:t>
            </a:r>
            <a:r>
              <a:rPr lang="zh-CN" altLang="en-US" sz="2800" dirty="0" smtClean="0"/>
              <a:t>称为</a:t>
            </a:r>
            <a:r>
              <a:rPr lang="zh-CN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约束变元</a:t>
            </a:r>
            <a:r>
              <a:rPr lang="en-US" altLang="zh-CN" sz="2800" b="0" dirty="0"/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例：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变元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在公式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smtClean="0"/>
              <a:t>x (Q(</a:t>
            </a:r>
            <a:r>
              <a:rPr lang="en-US" altLang="zh-CN" sz="2800" dirty="0" err="1" smtClean="0"/>
              <a:t>x,z</a:t>
            </a:r>
            <a:r>
              <a:rPr lang="en-US" altLang="zh-CN" sz="2800" dirty="0" smtClean="0"/>
              <a:t>) </a:t>
            </a:r>
            <a:r>
              <a:rPr lang="en-US" altLang="zh-CN" sz="2800" dirty="0" smtClean="0">
                <a:sym typeface="Symbol" pitchFamily="18" charset="2"/>
              </a:rPr>
              <a:t>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itchFamily="18" charset="2"/>
              </a:rPr>
              <a:t></a:t>
            </a:r>
            <a:r>
              <a:rPr lang="en-US" altLang="zh-CN" sz="2800" dirty="0" err="1" smtClean="0"/>
              <a:t>yR</a:t>
            </a:r>
            <a:r>
              <a:rPr lang="en-US" altLang="zh-CN" sz="2800" dirty="0" smtClean="0"/>
              <a:t>(x, y))</a:t>
            </a:r>
            <a:r>
              <a:rPr lang="zh-CN" altLang="zh-CN" sz="2800" dirty="0" smtClean="0"/>
              <a:t>中是自由出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现，</a:t>
            </a:r>
            <a:r>
              <a:rPr lang="zh-CN" altLang="en-US" sz="2800" dirty="0" smtClean="0"/>
              <a:t>为自由变元。</a:t>
            </a:r>
            <a:r>
              <a:rPr lang="zh-CN" altLang="zh-CN" sz="2800" dirty="0" smtClean="0"/>
              <a:t>变元</a:t>
            </a:r>
            <a:r>
              <a:rPr lang="en-US" altLang="zh-CN" sz="2800" dirty="0" err="1" smtClean="0"/>
              <a:t>x,y</a:t>
            </a:r>
            <a:r>
              <a:rPr lang="zh-CN" altLang="zh-CN" sz="2800" dirty="0" smtClean="0"/>
              <a:t>都是约束出现</a:t>
            </a:r>
            <a:r>
              <a:rPr lang="zh-CN" altLang="en-US" sz="2800" dirty="0" smtClean="0"/>
              <a:t>，是约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束变元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595946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自由变元</a:t>
            </a:r>
            <a:r>
              <a:rPr lang="zh-CN" altLang="en-US" smtClean="0"/>
              <a:t>、</a:t>
            </a:r>
            <a:r>
              <a:rPr lang="zh-CN" altLang="zh-CN" smtClean="0"/>
              <a:t>基项</a:t>
            </a:r>
            <a:r>
              <a:rPr lang="zh-CN" altLang="en-US" smtClean="0"/>
              <a:t>与语句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00000"/>
              </a:lnSpc>
            </a:pPr>
            <a:r>
              <a:rPr lang="en-US" altLang="zh-CN" sz="2800" dirty="0"/>
              <a:t>x</a:t>
            </a:r>
            <a:r>
              <a:rPr lang="zh-CN" altLang="zh-CN" sz="2800" dirty="0"/>
              <a:t>有两次约束出现，表示它们是同名的两个不同变元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2">
              <a:lnSpc>
                <a:spcPct val="100000"/>
              </a:lnSpc>
            </a:pPr>
            <a:r>
              <a:rPr lang="zh-CN" altLang="zh-CN" sz="2800" dirty="0" smtClean="0"/>
              <a:t>其中一个变元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的辖域是</a:t>
            </a:r>
            <a:r>
              <a:rPr lang="en-US" altLang="zh-CN" sz="2800" dirty="0" smtClean="0"/>
              <a:t>Q(</a:t>
            </a:r>
            <a:r>
              <a:rPr lang="en-US" altLang="zh-CN" sz="2800" dirty="0" err="1" smtClean="0"/>
              <a:t>x,z</a:t>
            </a:r>
            <a:r>
              <a:rPr lang="en-US" altLang="zh-CN" sz="2800" dirty="0" smtClean="0"/>
              <a:t>) </a:t>
            </a:r>
            <a:r>
              <a:rPr lang="en-US" altLang="zh-CN" sz="2800" dirty="0" smtClean="0">
                <a:sym typeface="Symbol" pitchFamily="18" charset="2"/>
              </a:rPr>
              <a:t>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itchFamily="18" charset="2"/>
              </a:rPr>
              <a:t></a:t>
            </a:r>
            <a:r>
              <a:rPr lang="en-US" altLang="zh-CN" sz="2800" dirty="0" err="1" smtClean="0"/>
              <a:t>yR</a:t>
            </a:r>
            <a:r>
              <a:rPr lang="en-US" altLang="zh-CN" sz="2800" dirty="0" smtClean="0"/>
              <a:t>(x, y)</a:t>
            </a:r>
            <a:r>
              <a:rPr lang="zh-CN" altLang="zh-CN" sz="2800" dirty="0" smtClean="0"/>
              <a:t>，而另一个变元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的辖域是</a:t>
            </a:r>
            <a:r>
              <a:rPr lang="en-US" altLang="zh-CN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/>
              <a:t>yR</a:t>
            </a:r>
            <a:r>
              <a:rPr lang="en-US" altLang="zh-CN" sz="2800" dirty="0" smtClean="0"/>
              <a:t>(x, y)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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(Q(y)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T(y)))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的出现？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为避免混淆，可采用换名规则进行替换。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946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公式中未出现过的变元名字替换约束变元。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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(Q(y)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可换名为：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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(Q(y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T(y)))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032244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基项、开公式、语句、公式闭包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</a:rPr>
              <a:t>定义：</a:t>
            </a:r>
            <a:r>
              <a:rPr lang="zh-CN" altLang="zh-CN" sz="2800" dirty="0"/>
              <a:t>不出现变元的项称为基项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定义：</a:t>
            </a:r>
            <a:r>
              <a:rPr lang="zh-CN" altLang="en-US" sz="2800" dirty="0" smtClean="0"/>
              <a:t>没有约束变元的公式称为开公式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</a:rPr>
              <a:t>定义：</a:t>
            </a:r>
            <a:r>
              <a:rPr lang="zh-CN" altLang="zh-CN" sz="2800" dirty="0"/>
              <a:t>没有自由变元的公式称为</a:t>
            </a:r>
            <a:r>
              <a:rPr lang="zh-CN" altLang="zh-CN" sz="2800" dirty="0" smtClean="0"/>
              <a:t>语句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f(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P(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 P(a)</a:t>
            </a:r>
            <a:r>
              <a:rPr lang="en-US" altLang="zh-CN" dirty="0" smtClean="0">
                <a:sym typeface="Symbol" panose="05050102010706020507" pitchFamily="18" charset="2"/>
              </a:rPr>
              <a:t>Q(</a:t>
            </a:r>
            <a:r>
              <a:rPr lang="en-US" altLang="zh-CN" dirty="0" err="1" smtClean="0">
                <a:sym typeface="Symbol" panose="05050102010706020507" pitchFamily="18" charset="2"/>
              </a:rPr>
              <a:t>a,f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err="1" smtClean="0">
                <a:sym typeface="Symbol" panose="05050102010706020507" pitchFamily="18" charset="2"/>
              </a:rPr>
              <a:t>a,b</a:t>
            </a:r>
            <a:r>
              <a:rPr lang="en-US" altLang="zh-CN" dirty="0" smtClean="0">
                <a:sym typeface="Symbol" panose="05050102010706020507" pitchFamily="18" charset="2"/>
              </a:rPr>
              <a:t>)), </a:t>
            </a:r>
            <a:r>
              <a:rPr lang="en-US" altLang="zh-CN" dirty="0" err="1" smtClean="0">
                <a:sym typeface="Symbol" panose="05050102010706020507" pitchFamily="18" charset="2"/>
              </a:rPr>
              <a:t>xP</a:t>
            </a:r>
            <a:r>
              <a:rPr lang="en-US" altLang="zh-CN" dirty="0" smtClean="0">
                <a:sym typeface="Symbol" panose="05050102010706020507" pitchFamily="18" charset="2"/>
              </a:rPr>
              <a:t>(x), P(x), </a:t>
            </a:r>
            <a:r>
              <a:rPr lang="en-US" altLang="zh-CN" dirty="0" err="1" smtClean="0">
                <a:sym typeface="Symbol" panose="05050102010706020507" pitchFamily="18" charset="2"/>
              </a:rPr>
              <a:t>xP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err="1" smtClean="0">
                <a:sym typeface="Symbol" panose="05050102010706020507" pitchFamily="18" charset="2"/>
              </a:rPr>
              <a:t>x,y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定义</a:t>
            </a:r>
            <a:r>
              <a:rPr lang="zh-CN" altLang="en-US" sz="2800" dirty="0" smtClean="0"/>
              <a:t>：若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所有自由变元是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,…,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则</a:t>
            </a:r>
            <a:r>
              <a:rPr lang="zh-CN" altLang="en-US" sz="2800" dirty="0" smtClean="0"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sym typeface="Symbol" panose="05050102010706020507" pitchFamily="18" charset="2"/>
              </a:rPr>
              <a:t>x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sym typeface="Symbol" panose="05050102010706020507" pitchFamily="18" charset="2"/>
              </a:rPr>
              <a:t>,…,</a:t>
            </a:r>
            <a:r>
              <a:rPr lang="zh-CN" altLang="en-US" sz="2800" dirty="0" smtClean="0"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             称为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闭包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50202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公式代入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公式代入：若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是一阶语言中的公式，设</a:t>
                </a:r>
                <a:r>
                  <a:rPr lang="en-US" altLang="zh-CN" sz="2800" dirty="0" smtClean="0"/>
                  <a:t>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x</a:t>
                </a:r>
                <a:r>
                  <a:rPr lang="en-US" altLang="zh-CN" sz="2800" baseline="-25000" dirty="0" err="1" smtClean="0"/>
                  <a:t>n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dirty="0" smtClean="0"/>
                  <a:t>n</a:t>
                </a:r>
                <a:r>
                  <a:rPr lang="zh-CN" altLang="en-US" sz="2800" dirty="0" smtClean="0"/>
                  <a:t>个互不相同的变元，</a:t>
                </a:r>
                <a:r>
                  <a:rPr lang="en-US" altLang="zh-CN" sz="2800" dirty="0" smtClean="0"/>
                  <a:t>t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-25000" dirty="0" err="1" smtClean="0"/>
                  <a:t>n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dirty="0" smtClean="0"/>
                  <a:t>n</a:t>
                </a:r>
                <a:r>
                  <a:rPr lang="zh-CN" altLang="en-US" sz="2800" dirty="0" smtClean="0"/>
                  <a:t>个项，则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b="0" dirty="0" smtClean="0"/>
                  <a:t> </a:t>
                </a:r>
                <a:r>
                  <a:rPr lang="zh-CN" altLang="en-US" sz="2800" dirty="0"/>
                  <a:t>表示用项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同时</a:t>
                </a:r>
                <a:r>
                  <a:rPr lang="zh-CN" altLang="en-US" sz="2800" dirty="0" smtClean="0"/>
                  <a:t>替换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中所有</a:t>
                </a:r>
                <a:r>
                  <a:rPr lang="en-US" altLang="zh-CN" sz="2800" dirty="0" smtClean="0"/>
                  <a:t>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 smtClean="0"/>
                  <a:t>x</a:t>
                </a:r>
                <a:r>
                  <a:rPr lang="en-US" altLang="zh-CN" sz="2800" baseline="-25000" dirty="0" err="1" smtClean="0"/>
                  <a:t>n</a:t>
                </a:r>
                <a:r>
                  <a:rPr lang="zh-CN" altLang="en-US" sz="2800" dirty="0" smtClean="0"/>
                  <a:t>的</a:t>
                </a:r>
                <a:r>
                  <a:rPr lang="zh-CN" altLang="en-US" sz="2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自由出现</a:t>
                </a:r>
                <a:r>
                  <a:rPr lang="zh-CN" altLang="en-US" sz="2800" dirty="0" smtClean="0"/>
                  <a:t>。</a:t>
                </a:r>
                <a:r>
                  <a:rPr lang="zh-CN" altLang="en-US" sz="2800" dirty="0"/>
                  <a:t>也</a:t>
                </a:r>
                <a:r>
                  <a:rPr lang="zh-CN" altLang="en-US" sz="2800" dirty="0" smtClean="0"/>
                  <a:t>记为</a:t>
                </a:r>
                <a:r>
                  <a:rPr lang="en-US" altLang="zh-CN" sz="2800" dirty="0" smtClean="0"/>
                  <a:t>A{x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/t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x</a:t>
                </a:r>
                <a:r>
                  <a:rPr lang="en-US" altLang="zh-CN" sz="2800" baseline="-25000" dirty="0" err="1" smtClean="0"/>
                  <a:t>n</a:t>
                </a:r>
                <a:r>
                  <a:rPr lang="en-US" altLang="zh-CN" sz="2800" dirty="0" smtClean="0"/>
                  <a:t>/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-25000" dirty="0" err="1" smtClean="0"/>
                  <a:t>n</a:t>
                </a:r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 A[t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 smtClean="0"/>
                  <a:t>]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定理（公式代入）：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A</a:t>
                </a:r>
                <a:r>
                  <a:rPr lang="zh-CN" altLang="en-US" sz="2800" dirty="0" smtClean="0"/>
                  <a:t>是公式，</a:t>
                </a:r>
                <a:r>
                  <a:rPr lang="en-US" altLang="zh-CN" sz="2800" dirty="0" smtClean="0"/>
                  <a:t>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dirty="0" smtClean="0"/>
                  <a:t>n</a:t>
                </a:r>
                <a:r>
                  <a:rPr lang="zh-CN" altLang="en-US" sz="2800" dirty="0" smtClean="0"/>
                  <a:t>个互不</a:t>
                </a:r>
                <a:r>
                  <a:rPr lang="zh-CN" altLang="en-US" sz="2800" dirty="0"/>
                  <a:t>相同的变元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t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 smtClean="0"/>
                  <a:t>是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zh-CN" altLang="en-US" sz="2800" dirty="0" smtClean="0"/>
                  <a:t>项</a:t>
                </a:r>
                <a:r>
                  <a:rPr lang="zh-CN" altLang="en-US" sz="2800" dirty="0"/>
                  <a:t>，</a:t>
                </a:r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 smtClean="0"/>
                  <a:t>也是公式。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6928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公式可代入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可代入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给定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一个一阶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语言公式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个互不相同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变元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个项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中变元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束出现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次数是相同的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代入的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否则称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是不可代入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394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389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例：对一阶公式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定义为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是自由出现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𝒄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是可代入的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是不可代入的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𝝂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zP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 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是可代入的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5701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</a:t>
            </a:r>
            <a:r>
              <a:rPr lang="zh-CN" altLang="en-US" sz="3200" dirty="0" smtClean="0"/>
              <a:t>项形成规则</a:t>
            </a:r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800" dirty="0" smtClean="0"/>
              <a:t>定义：项</a:t>
            </a:r>
          </a:p>
          <a:p>
            <a:pPr lvl="1">
              <a:lnSpc>
                <a:spcPct val="100000"/>
              </a:lnSpc>
            </a:pPr>
            <a:r>
              <a:rPr lang="pt-BR" altLang="zh-CN" sz="2800" dirty="0" smtClean="0"/>
              <a:t>(1) </a:t>
            </a:r>
            <a:r>
              <a:rPr lang="zh-CN" altLang="zh-CN" sz="2800" dirty="0" smtClean="0"/>
              <a:t>个体常元是项；</a:t>
            </a:r>
          </a:p>
          <a:p>
            <a:pPr lvl="1">
              <a:lnSpc>
                <a:spcPct val="100000"/>
              </a:lnSpc>
            </a:pPr>
            <a:r>
              <a:rPr lang="pt-BR" altLang="zh-CN" sz="2800" dirty="0" smtClean="0"/>
              <a:t>(2) </a:t>
            </a:r>
            <a:r>
              <a:rPr lang="zh-CN" altLang="zh-CN" sz="2800" dirty="0" smtClean="0"/>
              <a:t>个体变元是项；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(3) </a:t>
            </a:r>
            <a:r>
              <a:rPr lang="zh-CN" altLang="zh-CN" sz="2800" dirty="0" smtClean="0"/>
              <a:t>若是</a:t>
            </a:r>
            <a:r>
              <a:rPr lang="en-US" altLang="zh-CN" sz="2800" dirty="0" smtClean="0"/>
              <a:t>t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</a:t>
            </a:r>
            <a:r>
              <a:rPr lang="zh-CN" altLang="zh-CN" sz="2800" dirty="0" smtClean="0"/>
              <a:t>…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t</a:t>
            </a:r>
            <a:r>
              <a:rPr lang="en-US" altLang="zh-CN" sz="2800" baseline="-25000" dirty="0" err="1" smtClean="0"/>
              <a:t>n</a:t>
            </a:r>
            <a:r>
              <a:rPr lang="zh-CN" altLang="zh-CN" sz="2800" dirty="0" smtClean="0"/>
              <a:t>项，</a:t>
            </a:r>
            <a:r>
              <a:rPr lang="en-US" altLang="zh-CN" sz="2800" dirty="0" smtClean="0"/>
              <a:t>f 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n</a:t>
            </a:r>
            <a:r>
              <a:rPr lang="zh-CN" altLang="zh-CN" sz="2800" dirty="0" smtClean="0"/>
              <a:t>元函</a:t>
            </a:r>
            <a:r>
              <a:rPr lang="zh-CN" altLang="en-US" sz="2800" dirty="0" smtClean="0"/>
              <a:t>数</a:t>
            </a:r>
            <a:r>
              <a:rPr lang="zh-CN" altLang="zh-CN" sz="2800" dirty="0" smtClean="0"/>
              <a:t>，则</a:t>
            </a:r>
            <a:r>
              <a:rPr lang="en-US" altLang="zh-CN" sz="2800" dirty="0" smtClean="0"/>
              <a:t>f (t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</a:t>
            </a:r>
            <a:r>
              <a:rPr lang="zh-CN" altLang="zh-CN" sz="2800" dirty="0" smtClean="0"/>
              <a:t>…</a:t>
            </a:r>
            <a:r>
              <a:rPr lang="en-US" altLang="zh-CN" sz="2800" dirty="0" smtClean="0"/>
              <a:t>,</a:t>
            </a:r>
            <a:r>
              <a:rPr lang="en-US" altLang="zh-CN" sz="2800" dirty="0" err="1" smtClean="0"/>
              <a:t>t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是项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lang="en-US" altLang="zh-CN" sz="3000" dirty="0" smtClean="0"/>
          </a:p>
          <a:p>
            <a:pPr>
              <a:lnSpc>
                <a:spcPct val="100000"/>
              </a:lnSpc>
            </a:pPr>
            <a:r>
              <a:rPr lang="zh-CN" altLang="en-US" sz="3000" dirty="0" smtClean="0"/>
              <a:t>例：</a:t>
            </a:r>
            <a:r>
              <a:rPr lang="en-US" altLang="zh-CN" sz="3000" dirty="0" smtClean="0"/>
              <a:t>a, x,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</a:t>
            </a:r>
            <a:r>
              <a:rPr lang="en-US" altLang="zh-CN" sz="3000" dirty="0" err="1" smtClean="0"/>
              <a:t>gcd</a:t>
            </a:r>
            <a:r>
              <a:rPr lang="en-US" altLang="zh-CN" sz="3000" dirty="0" smtClean="0"/>
              <a:t>:</a:t>
            </a:r>
            <a:r>
              <a:rPr lang="zh-CN" altLang="en-US" sz="3000" dirty="0" smtClean="0"/>
              <a:t>两个数的最大公约数</a:t>
            </a:r>
            <a:endParaRPr lang="en-US" altLang="zh-CN" sz="3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</a:t>
            </a:r>
            <a:r>
              <a:rPr lang="en-US" altLang="zh-CN" sz="3000" dirty="0" err="1" smtClean="0"/>
              <a:t>gcd</a:t>
            </a:r>
            <a:r>
              <a:rPr lang="en-US" altLang="zh-CN" sz="3000" dirty="0" smtClean="0"/>
              <a:t>(a, b), </a:t>
            </a:r>
            <a:r>
              <a:rPr lang="en-US" altLang="zh-CN" sz="3000" dirty="0" err="1" smtClean="0"/>
              <a:t>gcd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a+b,c</a:t>
            </a:r>
            <a:r>
              <a:rPr lang="en-US" altLang="zh-CN" sz="3000" dirty="0" smtClean="0"/>
              <a:t>), </a:t>
            </a:r>
            <a:r>
              <a:rPr lang="en-US" altLang="zh-CN" sz="3000" dirty="0" err="1" smtClean="0"/>
              <a:t>gcd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a,x</a:t>
            </a:r>
            <a:r>
              <a:rPr lang="en-US" altLang="zh-CN" sz="3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558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项代入</a:t>
                </a:r>
                <a:r>
                  <a:rPr lang="zh-CN" altLang="en-US" sz="2800" dirty="0" smtClean="0"/>
                  <a:t>：设</a:t>
                </a:r>
                <a:r>
                  <a:rPr lang="en-US" altLang="zh-CN" sz="2800" dirty="0" smtClean="0"/>
                  <a:t>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x</a:t>
                </a:r>
                <a:r>
                  <a:rPr lang="en-US" altLang="zh-CN" sz="2800" baseline="-25000" dirty="0" err="1" smtClean="0"/>
                  <a:t>n</a:t>
                </a:r>
                <a:r>
                  <a:rPr lang="zh-CN" altLang="en-US" sz="2800" dirty="0" smtClean="0"/>
                  <a:t>是互不相同的变元，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t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-25000" dirty="0" err="1" smtClean="0"/>
                  <a:t>n</a:t>
                </a:r>
                <a:r>
                  <a:rPr lang="zh-CN" altLang="en-US" sz="2800" dirty="0" smtClean="0"/>
                  <a:t>是项，则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b="0" dirty="0" smtClean="0"/>
                  <a:t> </a:t>
                </a:r>
                <a:r>
                  <a:rPr lang="zh-CN" altLang="en-US" sz="2800" dirty="0"/>
                  <a:t>表示用项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同时替换中项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所有的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 </a:t>
                </a:r>
                <a:r>
                  <a:rPr lang="zh-CN" altLang="en-US" sz="2800" dirty="0" smtClean="0"/>
                  <a:t>。</a:t>
                </a:r>
                <a:r>
                  <a:rPr lang="zh-CN" altLang="en-US" sz="2800" dirty="0"/>
                  <a:t>也</a:t>
                </a:r>
                <a:r>
                  <a:rPr lang="zh-CN" altLang="en-US" sz="2800" dirty="0" smtClean="0"/>
                  <a:t>记为</a:t>
                </a:r>
                <a:r>
                  <a:rPr lang="en-US" altLang="zh-CN" sz="2800" dirty="0" smtClean="0"/>
                  <a:t>t{x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/t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x</a:t>
                </a:r>
                <a:r>
                  <a:rPr lang="en-US" altLang="zh-CN" sz="2800" baseline="-25000" dirty="0" err="1" smtClean="0"/>
                  <a:t>n</a:t>
                </a:r>
                <a:r>
                  <a:rPr lang="en-US" altLang="zh-CN" sz="2800" dirty="0" smtClean="0"/>
                  <a:t>/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-25000" dirty="0" err="1" smtClean="0"/>
                  <a:t>n</a:t>
                </a:r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 t[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 smtClean="0"/>
                  <a:t>]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定理（项代入）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zh-CN" altLang="en-US" sz="2800" dirty="0" smtClean="0"/>
                  <a:t>设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是互不相同的变元，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是项，</a:t>
                </a:r>
                <a:r>
                  <a:rPr lang="zh-CN" altLang="en-US" sz="2800" dirty="0" smtClean="0"/>
                  <a:t>则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 smtClean="0"/>
                  <a:t>也是项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2739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</a:t>
            </a:r>
            <a:r>
              <a:rPr lang="zh-CN" altLang="en-US" dirty="0" smtClean="0"/>
              <a:t>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原子公式：若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元谓词符号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t1,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,tn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(t1,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,tn</a:t>
            </a: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称为原子公式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原子公式是公式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所有公式都是经过有限次地应用上述规则得到的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843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例：公式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 </a:t>
            </a:r>
            <a:r>
              <a:rPr lang="en-US" altLang="zh-CN" sz="2800" dirty="0"/>
              <a:t>Q(f(a), b) </a:t>
            </a:r>
            <a:r>
              <a:rPr lang="en-US" altLang="zh-CN" sz="2800" dirty="0">
                <a:sym typeface="Symbol" pitchFamily="18" charset="2"/>
              </a:rPr>
              <a:t></a:t>
            </a:r>
            <a:r>
              <a:rPr lang="en-US" altLang="zh-CN" sz="2800" dirty="0"/>
              <a:t>x(P(x)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Q(f(x), g(x, c</a:t>
            </a:r>
            <a:r>
              <a:rPr lang="en-US" altLang="zh-CN" sz="2800" dirty="0" smtClean="0"/>
              <a:t>)))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公式</a:t>
            </a:r>
            <a:r>
              <a:rPr lang="zh-CN" altLang="en-US" sz="2800" dirty="0"/>
              <a:t>的语法</a:t>
            </a:r>
            <a:r>
              <a:rPr lang="zh-CN" altLang="en-US" sz="2800" dirty="0" smtClean="0"/>
              <a:t>树：公式的生成过程。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endParaRPr lang="es-E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791668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子公式</a:t>
            </a:r>
            <a:endParaRPr lang="zh-CN" altLang="en-US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定义：若公式</a:t>
            </a:r>
            <a:r>
              <a:rPr lang="pt-BR" altLang="zh-CN" sz="2800" dirty="0" smtClean="0"/>
              <a:t>R</a:t>
            </a:r>
            <a:r>
              <a:rPr lang="zh-CN" altLang="zh-CN" sz="2800" dirty="0" smtClean="0"/>
              <a:t>在公式</a:t>
            </a:r>
            <a:r>
              <a:rPr lang="pt-BR" altLang="zh-CN" sz="2800" dirty="0" smtClean="0"/>
              <a:t>Q</a:t>
            </a:r>
            <a:r>
              <a:rPr lang="zh-CN" altLang="zh-CN" sz="2800" dirty="0" smtClean="0"/>
              <a:t>中出现，称</a:t>
            </a:r>
            <a:r>
              <a:rPr lang="pt-BR" altLang="zh-CN" sz="2800" dirty="0" smtClean="0"/>
              <a:t>R</a:t>
            </a:r>
            <a:r>
              <a:rPr lang="zh-CN" altLang="zh-CN" sz="2800" dirty="0" smtClean="0"/>
              <a:t>为</a:t>
            </a:r>
            <a:r>
              <a:rPr lang="pt-BR" altLang="zh-CN" sz="2800" dirty="0" smtClean="0"/>
              <a:t>Q</a:t>
            </a:r>
            <a:r>
              <a:rPr lang="zh-CN" altLang="zh-CN" sz="2800" dirty="0" smtClean="0"/>
              <a:t>的子公式</a:t>
            </a:r>
          </a:p>
          <a:p>
            <a:r>
              <a:rPr lang="zh-CN" altLang="zh-CN" sz="2800" dirty="0" smtClean="0"/>
              <a:t>例</a:t>
            </a:r>
            <a:r>
              <a:rPr lang="zh-CN" altLang="en-US" sz="2800" dirty="0"/>
              <a:t>：</a:t>
            </a:r>
            <a:r>
              <a:rPr lang="zh-CN" altLang="zh-CN" sz="2800" dirty="0" smtClean="0"/>
              <a:t>公式</a:t>
            </a:r>
            <a:r>
              <a:rPr lang="en-US" altLang="zh-CN" sz="2800" dirty="0" smtClean="0"/>
              <a:t>Q(f(a), b) </a:t>
            </a:r>
            <a:r>
              <a:rPr lang="en-US" altLang="zh-CN" sz="2800" dirty="0" smtClean="0">
                <a:sym typeface="Symbol" pitchFamily="18" charset="2"/>
              </a:rPr>
              <a:t></a:t>
            </a:r>
            <a:r>
              <a:rPr lang="en-US" altLang="zh-CN" sz="2800" dirty="0" smtClean="0"/>
              <a:t>x(P(x) 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/>
              <a:t>Q(f(x), g(x, c)))</a:t>
            </a:r>
            <a:r>
              <a:rPr lang="zh-CN" altLang="zh-CN" sz="2800" dirty="0" smtClean="0"/>
              <a:t>的子公式有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en-US" altLang="zh-CN" sz="2800" dirty="0" smtClean="0"/>
              <a:t>Q(f(a), b)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P(x)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Q(f(x), g(x, c))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lvl="1"/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smtClean="0"/>
              <a:t>x(P(x) 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/>
              <a:t>Q(f(x), g(x, c)))</a:t>
            </a:r>
          </a:p>
          <a:p>
            <a:pPr lvl="1"/>
            <a:r>
              <a:rPr lang="zh-CN" altLang="zh-CN" sz="2800" dirty="0" smtClean="0"/>
              <a:t> </a:t>
            </a:r>
            <a:r>
              <a:rPr lang="en-US" altLang="zh-CN" sz="2800" dirty="0" smtClean="0"/>
              <a:t>Q(f(a), b) </a:t>
            </a:r>
            <a:r>
              <a:rPr lang="en-US" altLang="zh-CN" sz="2800" dirty="0" smtClean="0">
                <a:sym typeface="Symbol" pitchFamily="18" charset="2"/>
              </a:rPr>
              <a:t></a:t>
            </a:r>
            <a:r>
              <a:rPr lang="en-US" altLang="zh-CN" sz="2800" dirty="0" smtClean="0"/>
              <a:t>x(P(x) 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/>
              <a:t>Q(f(x), g(x, c)))</a:t>
            </a:r>
          </a:p>
          <a:p>
            <a:pPr lvl="1"/>
            <a:r>
              <a:rPr lang="en-US" altLang="zh-CN" sz="2800" dirty="0" smtClean="0"/>
              <a:t>…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702603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谓词逻辑语言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162925" cy="524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谓词逻辑语言，又称一阶逻辑语言，以下符号的集合。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个体变元符号</a:t>
            </a:r>
            <a:r>
              <a:rPr lang="en-US" altLang="zh-CN" sz="2800" dirty="0"/>
              <a:t>(</a:t>
            </a:r>
            <a:r>
              <a:rPr lang="zh-CN" altLang="en-US" sz="2800" dirty="0"/>
              <a:t>变元</a:t>
            </a:r>
            <a:r>
              <a:rPr lang="en-US" altLang="zh-CN" sz="2800" dirty="0"/>
              <a:t>): </a:t>
            </a:r>
            <a:r>
              <a:rPr lang="en-US" altLang="zh-CN" sz="2800" dirty="0" smtClean="0"/>
              <a:t>x, y,  z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个体</a:t>
            </a:r>
            <a:r>
              <a:rPr lang="zh-CN" altLang="en-US" sz="2800" dirty="0"/>
              <a:t>常元符号</a:t>
            </a:r>
            <a:r>
              <a:rPr lang="en-US" altLang="zh-CN" sz="2800" dirty="0"/>
              <a:t>(</a:t>
            </a:r>
            <a:r>
              <a:rPr lang="zh-CN" altLang="en-US" sz="2800" dirty="0"/>
              <a:t>常元</a:t>
            </a:r>
            <a:r>
              <a:rPr lang="en-US" altLang="zh-CN" sz="2800" dirty="0"/>
              <a:t>): </a:t>
            </a:r>
            <a:r>
              <a:rPr lang="en-US" altLang="zh-CN" sz="2800" dirty="0" smtClean="0"/>
              <a:t>a, b, c, 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b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c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,… 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函数符号</a:t>
            </a:r>
            <a:r>
              <a:rPr lang="en-US" altLang="zh-CN" sz="2800" dirty="0"/>
              <a:t>: </a:t>
            </a:r>
            <a:r>
              <a:rPr lang="en-US" altLang="zh-CN" sz="2800" dirty="0" smtClean="0"/>
              <a:t>f, g, h, f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 ….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谓词</a:t>
            </a:r>
            <a:r>
              <a:rPr lang="zh-CN" altLang="en-US" sz="2800" dirty="0"/>
              <a:t>符号</a:t>
            </a:r>
            <a:r>
              <a:rPr lang="en-US" altLang="zh-CN" sz="2800" dirty="0"/>
              <a:t>: </a:t>
            </a:r>
            <a:r>
              <a:rPr lang="en-US" altLang="zh-CN" sz="2800" dirty="0" smtClean="0"/>
              <a:t>P, Q, R , ….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量词</a:t>
            </a:r>
            <a:r>
              <a:rPr lang="zh-CN" altLang="en-US" sz="2800" dirty="0"/>
              <a:t>符号</a:t>
            </a:r>
            <a:r>
              <a:rPr lang="en-US" altLang="zh-CN" sz="2800" dirty="0"/>
              <a:t>(</a:t>
            </a:r>
            <a:r>
              <a:rPr lang="zh-CN" altLang="en-US" sz="2800" dirty="0"/>
              <a:t>量词</a:t>
            </a:r>
            <a:r>
              <a:rPr lang="en-US" altLang="zh-CN" sz="2800" dirty="0"/>
              <a:t>): </a:t>
            </a:r>
            <a:r>
              <a:rPr lang="en-US" altLang="zh-CN" sz="2800" dirty="0" smtClean="0">
                <a:sym typeface="Symbol" panose="05050102010706020507" pitchFamily="18" charset="2"/>
              </a:rPr>
              <a:t>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联结词</a:t>
            </a:r>
            <a:r>
              <a:rPr lang="zh-CN" altLang="en-US" sz="2800" dirty="0"/>
              <a:t>符号</a:t>
            </a:r>
            <a:r>
              <a:rPr lang="en-US" altLang="zh-CN" sz="2800" dirty="0"/>
              <a:t>(</a:t>
            </a:r>
            <a:r>
              <a:rPr lang="zh-CN" altLang="en-US" sz="2800" dirty="0"/>
              <a:t>联结词</a:t>
            </a:r>
            <a:r>
              <a:rPr lang="en-US" altLang="zh-CN" sz="2800" dirty="0"/>
              <a:t>):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 ,  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等号</a:t>
            </a:r>
            <a:r>
              <a:rPr lang="en-US" altLang="zh-CN" sz="2800" dirty="0"/>
              <a:t>(</a:t>
            </a:r>
            <a:r>
              <a:rPr lang="zh-CN" altLang="en-US" sz="2800" dirty="0"/>
              <a:t>等词</a:t>
            </a:r>
            <a:r>
              <a:rPr lang="en-US" altLang="zh-CN" sz="2800" dirty="0"/>
              <a:t>): </a:t>
            </a:r>
            <a:r>
              <a:rPr lang="en-US" altLang="zh-CN" sz="2800" dirty="0" smtClean="0">
                <a:sym typeface="Symbol" panose="05050102010706020507" pitchFamily="18" charset="2"/>
              </a:rPr>
              <a:t> 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小括号</a:t>
            </a:r>
            <a:r>
              <a:rPr lang="en-US" altLang="zh-CN" sz="2800" dirty="0"/>
              <a:t>: (, ).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863409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谓词逻辑</a:t>
            </a:r>
            <a:r>
              <a:rPr lang="zh-CN" altLang="en-US" sz="2800" dirty="0" smtClean="0"/>
              <a:t>，也称为一阶逻辑、狭义</a:t>
            </a:r>
            <a:r>
              <a:rPr lang="zh-CN" altLang="en-US" sz="2800" dirty="0"/>
              <a:t>谓词逻辑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谓词都是关于个体的性质或关系，而不涉及关系的性质或关系之间的</a:t>
            </a:r>
            <a:r>
              <a:rPr lang="zh-CN" altLang="en-US" sz="2800" dirty="0" smtClean="0"/>
              <a:t>关系，无谓词变元；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函数是关于个体的</a:t>
            </a:r>
            <a:r>
              <a:rPr lang="zh-CN" altLang="en-US" sz="2800" dirty="0" smtClean="0"/>
              <a:t>函数，为函数变元；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量词只作用于个体变元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37091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约束变元</a:t>
            </a:r>
            <a:r>
              <a:rPr lang="zh-CN" altLang="en-US" dirty="0" smtClean="0"/>
              <a:t>和</a:t>
            </a:r>
            <a:r>
              <a:rPr lang="zh-CN" altLang="zh-CN" dirty="0" smtClean="0"/>
              <a:t>辖域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276224" y="946150"/>
            <a:ext cx="8403319" cy="524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800" dirty="0" smtClean="0">
                <a:solidFill>
                  <a:srgbClr val="C00000"/>
                </a:solidFill>
              </a:rPr>
              <a:t>定义：</a:t>
            </a:r>
            <a:r>
              <a:rPr lang="zh-CN" altLang="en-US" sz="2800" dirty="0" smtClean="0"/>
              <a:t>在一阶语言中，</a:t>
            </a:r>
            <a:r>
              <a:rPr lang="zh-CN" altLang="zh-CN" sz="2800" dirty="0" smtClean="0"/>
              <a:t>若</a:t>
            </a:r>
            <a:r>
              <a:rPr lang="pt-BR" altLang="zh-CN" sz="2800" dirty="0" smtClean="0"/>
              <a:t>(</a:t>
            </a:r>
            <a:r>
              <a:rPr lang="pt-BR" altLang="zh-CN" sz="2800" dirty="0" smtClean="0">
                <a:sym typeface="Symbol" pitchFamily="18" charset="2"/>
              </a:rPr>
              <a:t></a:t>
            </a:r>
            <a:r>
              <a:rPr lang="pt-BR" altLang="zh-CN" sz="2800" dirty="0" smtClean="0"/>
              <a:t>xA)(</a:t>
            </a:r>
            <a:r>
              <a:rPr lang="zh-CN" altLang="zh-CN" sz="2800" dirty="0" smtClean="0"/>
              <a:t>或</a:t>
            </a:r>
            <a:r>
              <a:rPr lang="pt-BR" altLang="zh-CN" sz="2800" dirty="0" smtClean="0">
                <a:sym typeface="Symbol" pitchFamily="18" charset="2"/>
              </a:rPr>
              <a:t></a:t>
            </a:r>
            <a:r>
              <a:rPr lang="pt-BR" altLang="zh-CN" sz="2800" dirty="0" smtClean="0"/>
              <a:t>xA)</a:t>
            </a:r>
            <a:r>
              <a:rPr lang="zh-CN" altLang="zh-CN" sz="2800" dirty="0" smtClean="0"/>
              <a:t>是公式，则称变元</a:t>
            </a:r>
            <a:r>
              <a:rPr lang="pt-BR" altLang="zh-CN" sz="2800" dirty="0" smtClean="0"/>
              <a:t>x</a:t>
            </a:r>
            <a:r>
              <a:rPr lang="zh-CN" altLang="zh-CN" sz="2800" dirty="0" smtClean="0"/>
              <a:t>在公式</a:t>
            </a:r>
            <a:r>
              <a:rPr lang="pt-BR" altLang="zh-CN" sz="2800" dirty="0" smtClean="0"/>
              <a:t>(</a:t>
            </a:r>
            <a:r>
              <a:rPr lang="pt-BR" altLang="zh-CN" sz="2800" dirty="0" smtClean="0">
                <a:sym typeface="Symbol" pitchFamily="18" charset="2"/>
              </a:rPr>
              <a:t></a:t>
            </a:r>
            <a:r>
              <a:rPr lang="pt-BR" altLang="zh-CN" sz="2800" dirty="0" smtClean="0"/>
              <a:t>xA) (</a:t>
            </a:r>
            <a:r>
              <a:rPr lang="zh-CN" altLang="zh-CN" sz="2800" dirty="0" smtClean="0"/>
              <a:t>或</a:t>
            </a:r>
            <a:r>
              <a:rPr lang="pt-BR" altLang="zh-CN" sz="2800" dirty="0" smtClean="0">
                <a:sym typeface="Symbol" pitchFamily="18" charset="2"/>
              </a:rPr>
              <a:t></a:t>
            </a:r>
            <a:r>
              <a:rPr lang="pt-BR" altLang="zh-CN" sz="2800" dirty="0" smtClean="0"/>
              <a:t>xA)</a:t>
            </a:r>
            <a:r>
              <a:rPr lang="zh-CN" altLang="zh-CN" sz="2800" dirty="0" smtClean="0"/>
              <a:t>中</a:t>
            </a:r>
            <a:r>
              <a:rPr lang="zh-CN" altLang="en-US" sz="2800" dirty="0" smtClean="0"/>
              <a:t>的出现</a:t>
            </a:r>
            <a:r>
              <a:rPr lang="zh-CN" altLang="zh-CN" sz="2800" dirty="0" smtClean="0"/>
              <a:t>为</a:t>
            </a:r>
            <a:r>
              <a:rPr lang="zh-CN" altLang="zh-CN" sz="2800" dirty="0" smtClean="0">
                <a:solidFill>
                  <a:srgbClr val="3333CC"/>
                </a:solidFill>
              </a:rPr>
              <a:t>约束出现</a:t>
            </a:r>
            <a:r>
              <a:rPr lang="zh-CN" altLang="zh-CN" sz="2800" dirty="0" smtClean="0"/>
              <a:t>，称</a:t>
            </a:r>
            <a:r>
              <a:rPr lang="pt-BR" altLang="zh-CN" sz="2800" dirty="0" smtClean="0"/>
              <a:t>x</a:t>
            </a:r>
            <a:r>
              <a:rPr lang="zh-CN" altLang="zh-CN" sz="2800" dirty="0" smtClean="0"/>
              <a:t>是</a:t>
            </a:r>
            <a:r>
              <a:rPr lang="zh-CN" altLang="zh-CN" sz="2800" dirty="0" smtClean="0">
                <a:solidFill>
                  <a:srgbClr val="3333CC"/>
                </a:solidFill>
              </a:rPr>
              <a:t>约束变元</a:t>
            </a:r>
            <a:r>
              <a:rPr lang="zh-CN" altLang="zh-CN" sz="2800" dirty="0" smtClean="0"/>
              <a:t>，并称</a:t>
            </a:r>
            <a:r>
              <a:rPr lang="pt-BR" altLang="zh-CN" sz="2800" dirty="0" smtClean="0"/>
              <a:t> x</a:t>
            </a:r>
            <a:r>
              <a:rPr lang="zh-CN" altLang="zh-CN" sz="2800" dirty="0" smtClean="0"/>
              <a:t>出现的</a:t>
            </a:r>
            <a:r>
              <a:rPr lang="zh-CN" altLang="zh-CN" sz="2800" dirty="0" smtClean="0">
                <a:solidFill>
                  <a:srgbClr val="3333CC"/>
                </a:solidFill>
              </a:rPr>
              <a:t>辖域</a:t>
            </a:r>
            <a:r>
              <a:rPr lang="zh-CN" altLang="zh-CN" sz="2800" dirty="0" smtClean="0"/>
              <a:t>为</a:t>
            </a:r>
            <a:r>
              <a:rPr lang="pt-BR" altLang="zh-CN" sz="2800" dirty="0" smtClean="0"/>
              <a:t>A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zh-CN" sz="28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例：</a:t>
            </a:r>
            <a:r>
              <a:rPr lang="zh-CN" altLang="zh-CN" sz="2800" dirty="0" smtClean="0"/>
              <a:t>公式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smtClean="0"/>
              <a:t>x(Q(x) </a:t>
            </a:r>
            <a:r>
              <a:rPr lang="en-US" altLang="zh-CN" sz="2800" dirty="0" smtClean="0">
                <a:sym typeface="Symbol" pitchFamily="18" charset="2"/>
              </a:rPr>
              <a:t></a:t>
            </a:r>
            <a:r>
              <a:rPr lang="en-US" altLang="zh-CN" sz="2800" dirty="0" err="1" smtClean="0"/>
              <a:t>yR</a:t>
            </a:r>
            <a:r>
              <a:rPr lang="en-US" altLang="zh-CN" sz="2800" dirty="0" smtClean="0"/>
              <a:t>(x, y))</a:t>
            </a:r>
            <a:r>
              <a:rPr lang="zh-CN" altLang="zh-CN" sz="2800" dirty="0" smtClean="0"/>
              <a:t>中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zh-CN" sz="2800" dirty="0" smtClean="0"/>
              <a:t>变元</a:t>
            </a:r>
            <a:r>
              <a:rPr lang="en-US" altLang="zh-CN" sz="2800" dirty="0" smtClean="0"/>
              <a:t>x, y</a:t>
            </a:r>
            <a:r>
              <a:rPr lang="zh-CN" altLang="zh-CN" sz="2800" dirty="0" smtClean="0"/>
              <a:t>都是约束出现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zh-CN" sz="2800" dirty="0" smtClean="0"/>
              <a:t>变元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出现的辖域为</a:t>
            </a:r>
            <a:r>
              <a:rPr lang="en-US" altLang="zh-CN" sz="2800" dirty="0" smtClean="0"/>
              <a:t>Q(x) </a:t>
            </a:r>
            <a:r>
              <a:rPr lang="en-US" altLang="zh-CN" sz="2800" dirty="0" smtClean="0">
                <a:sym typeface="Symbol" pitchFamily="18" charset="2"/>
              </a:rPr>
              <a:t></a:t>
            </a:r>
            <a:r>
              <a:rPr lang="en-US" altLang="zh-CN" sz="2800" dirty="0" err="1" smtClean="0"/>
              <a:t>yR</a:t>
            </a:r>
            <a:r>
              <a:rPr lang="en-US" altLang="zh-CN" sz="2800" dirty="0" smtClean="0"/>
              <a:t>(x, y)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zh-CN" sz="2800" dirty="0" smtClean="0"/>
              <a:t>变元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出现的辖域为</a:t>
            </a:r>
            <a:r>
              <a:rPr lang="en-US" altLang="zh-CN" sz="2800" dirty="0" smtClean="0"/>
              <a:t>R(x, y)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574279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35120</TotalTime>
  <Words>1023</Words>
  <Application>Microsoft Office PowerPoint</Application>
  <PresentationFormat>全屏显示(4:3)</PresentationFormat>
  <Paragraphs>109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华文仿宋</vt:lpstr>
      <vt:lpstr>华文行楷</vt:lpstr>
      <vt:lpstr>华文中宋</vt:lpstr>
      <vt:lpstr>宋体</vt:lpstr>
      <vt:lpstr>Cambria Math</vt:lpstr>
      <vt:lpstr>Symbol</vt:lpstr>
      <vt:lpstr>Times New Roman</vt:lpstr>
      <vt:lpstr>Wingdings</vt:lpstr>
      <vt:lpstr>Grid</vt:lpstr>
      <vt:lpstr>位图图像</vt:lpstr>
      <vt:lpstr>第二章谓词逻辑</vt:lpstr>
      <vt:lpstr>语法：项形成规则</vt:lpstr>
      <vt:lpstr>PowerPoint 演示文稿</vt:lpstr>
      <vt:lpstr>谓词公式</vt:lpstr>
      <vt:lpstr>PowerPoint 演示文稿</vt:lpstr>
      <vt:lpstr>子公式</vt:lpstr>
      <vt:lpstr>谓词逻辑语言</vt:lpstr>
      <vt:lpstr>PowerPoint 演示文稿</vt:lpstr>
      <vt:lpstr>约束变元和辖域</vt:lpstr>
      <vt:lpstr>自由变元、基项与语句</vt:lpstr>
      <vt:lpstr>自由变元、基项与语句</vt:lpstr>
      <vt:lpstr>换名规则</vt:lpstr>
      <vt:lpstr>基项、开公式、语句、公式闭包</vt:lpstr>
      <vt:lpstr>公式代入</vt:lpstr>
      <vt:lpstr>公式可代入</vt:lpstr>
      <vt:lpstr> 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ljh</cp:lastModifiedBy>
  <cp:revision>2657</cp:revision>
  <dcterms:created xsi:type="dcterms:W3CDTF">2004-03-10T10:42:25Z</dcterms:created>
  <dcterms:modified xsi:type="dcterms:W3CDTF">2016-11-02T03:24:44Z</dcterms:modified>
</cp:coreProperties>
</file>