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9" r:id="rId2"/>
    <p:sldId id="511" r:id="rId3"/>
    <p:sldId id="665" r:id="rId4"/>
    <p:sldId id="673" r:id="rId5"/>
    <p:sldId id="666" r:id="rId6"/>
    <p:sldId id="671" r:id="rId7"/>
    <p:sldId id="668" r:id="rId8"/>
    <p:sldId id="667" r:id="rId9"/>
    <p:sldId id="669" r:id="rId10"/>
    <p:sldId id="670" r:id="rId11"/>
    <p:sldId id="672" r:id="rId12"/>
  </p:sldIdLst>
  <p:sldSz cx="9144000" cy="6858000" type="screen4x3"/>
  <p:notesSz cx="6858000" cy="9220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99CC"/>
    <a:srgbClr val="3333CC"/>
    <a:srgbClr val="FFFFCC"/>
    <a:srgbClr val="99CCFF"/>
    <a:srgbClr val="C0C0C0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6" autoAdjust="0"/>
    <p:restoredTop sz="94692" autoAdjust="0"/>
  </p:normalViewPr>
  <p:slideViewPr>
    <p:cSldViewPr snapToGrid="0">
      <p:cViewPr varScale="1">
        <p:scale>
          <a:sx n="66" d="100"/>
          <a:sy n="66" d="100"/>
        </p:scale>
        <p:origin x="14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1740" y="-78"/>
      </p:cViewPr>
      <p:guideLst>
        <p:guide orient="horz" pos="290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416DCE3-C519-4091-9198-279D951048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6822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9913"/>
            <a:ext cx="54864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D6E3B7F0-25BF-4B5E-AB00-81CABA8D23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7389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943AF-8CE1-42A8-9A9E-AC574C314E93}" type="slidenum">
              <a:rPr lang="zh-CN" altLang="en-US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22225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gif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ottom 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0" y="0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9" name="位图图像" r:id="rId4" imgW="9161905" imgH="704948" progId="PBrush">
                  <p:embed/>
                </p:oleObj>
              </mc:Choice>
              <mc:Fallback>
                <p:oleObj name="位图图像" r:id="rId4" imgW="9161905" imgH="704948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7" name="Picture 11" descr="earth3_112k"/>
          <p:cNvPicPr>
            <a:picLocks noChangeAspect="1" noChangeArrowheads="1" noCrop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70888" y="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A590F-7750-4F12-994C-1936097ED8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28DE8-BF62-4CE8-BCF4-ACA28660CD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547DB-2D1D-4C9F-889C-9C6009F821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CFA29-4916-480D-85C6-11F5D26F43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47012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5A22F77A-863E-48CF-BED4-AE4ECC264285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0F5D5-6BF2-45ED-9E0D-49A21A08DD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9A67A-6485-4513-A5D2-9CB5599483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8F9E1-37BE-4181-AEE5-73484DE1A4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FE1EF-9B6B-4DD5-8D3F-E920305954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989C6-3A65-41F7-8229-B5C1EABCC4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216C4-E9E1-44DC-A8E8-0E64366245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7B18D-9B18-4E6D-9984-EB20091CCF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95263"/>
            <a:ext cx="8394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3" name="Text Box 19"/>
          <p:cNvSpPr txBox="1">
            <a:spLocks noChangeArrowheads="1"/>
          </p:cNvSpPr>
          <p:nvPr userDrawn="1"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itchFamily="2" charset="-122"/>
              </a:rPr>
              <a:t>计算机学院</a:t>
            </a:r>
          </a:p>
        </p:txBody>
      </p:sp>
      <p:sp>
        <p:nvSpPr>
          <p:cNvPr id="1044" name="Rectangle 20"/>
          <p:cNvSpPr>
            <a:spLocks noChangeArrowheads="1"/>
          </p:cNvSpPr>
          <p:nvPr userDrawn="1"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E006F3C4-7DBE-4AD2-9543-387A20F266A9}" type="slidenum"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pPr>
                <a:defRPr/>
              </a:pPr>
              <a:t>‹#›</a:t>
            </a:fld>
            <a:endParaRPr lang="en-US" altLang="zh-CN" sz="16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>
            <a:off x="275738" y="79692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5129" name="Picture 3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7463" y="6229350"/>
            <a:ext cx="9144001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7" name="Text Box 33"/>
          <p:cNvSpPr txBox="1">
            <a:spLocks noChangeArrowheads="1"/>
          </p:cNvSpPr>
          <p:nvPr userDrawn="1"/>
        </p:nvSpPr>
        <p:spPr bwMode="auto">
          <a:xfrm>
            <a:off x="2535613" y="6331231"/>
            <a:ext cx="26781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74053" dir="7257825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8355013" y="6311713"/>
            <a:ext cx="788987" cy="460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3A102848-B3AF-4E26-AA89-DF4690AD6B1F}" type="slidenum">
              <a:rPr lang="zh-CN" altLang="en-US" sz="2400"/>
              <a:pPr>
                <a:defRPr/>
              </a:pPr>
              <a:t>‹#›</a:t>
            </a:fld>
            <a:endParaRPr lang="en-US" altLang="zh-CN" sz="2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62" r:id="rId1"/>
    <p:sldLayoutId id="2147485063" r:id="rId2"/>
    <p:sldLayoutId id="2147485064" r:id="rId3"/>
    <p:sldLayoutId id="2147485065" r:id="rId4"/>
    <p:sldLayoutId id="2147485066" r:id="rId5"/>
    <p:sldLayoutId id="2147485067" r:id="rId6"/>
    <p:sldLayoutId id="2147485068" r:id="rId7"/>
    <p:sldLayoutId id="2147485069" r:id="rId8"/>
    <p:sldLayoutId id="2147485070" r:id="rId9"/>
    <p:sldLayoutId id="2147485071" r:id="rId10"/>
    <p:sldLayoutId id="2147485072" r:id="rId11"/>
    <p:sldLayoutId id="2147485073" r:id="rId12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1024" y="303216"/>
            <a:ext cx="8266112" cy="1876425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z="6000" b="0" dirty="0" smtClean="0"/>
              <a:t>第二章谓词逻辑</a:t>
            </a:r>
            <a:endParaRPr lang="zh-CN" altLang="en-US" sz="3600" dirty="0" smtClean="0"/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3063" y="3898900"/>
            <a:ext cx="6400800" cy="2303463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马殿富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北航计算机学院</a:t>
            </a:r>
            <a:endParaRPr lang="en-US" altLang="zh-CN" sz="280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dfma@buaa.edu.cn</a:t>
            </a:r>
            <a:endParaRPr lang="zh-CN" altLang="en-US" sz="280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20</a:t>
            </a:r>
            <a:r>
              <a:rPr lang="en-US" altLang="zh-CN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11-10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23985" y="4458689"/>
            <a:ext cx="7162800" cy="85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 kern="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b="1" kern="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</a:t>
            </a:r>
            <a:r>
              <a:rPr lang="en-US" altLang="zh-CN" b="1" kern="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kern="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等值演算</a:t>
            </a:r>
            <a:endParaRPr lang="en-US" altLang="zh-CN" sz="2800" b="1" kern="0" dirty="0" smtClean="0">
              <a:solidFill>
                <a:schemeClr val="accent2"/>
              </a:solidFill>
              <a:latin typeface="+mn-lt"/>
              <a:ea typeface="+mn-ea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b="1" kern="0" dirty="0">
              <a:solidFill>
                <a:schemeClr val="accent2"/>
              </a:solidFill>
              <a:latin typeface="+mn-lt"/>
              <a:ea typeface="+mn-ea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kern="0" dirty="0">
              <a:latin typeface="+mn-lt"/>
              <a:ea typeface="+mn-ea"/>
            </a:endParaRPr>
          </a:p>
        </p:txBody>
      </p:sp>
      <p:pic>
        <p:nvPicPr>
          <p:cNvPr id="5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3179"/>
            <a:ext cx="9144000" cy="218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altLang="zh-CN" sz="2800" dirty="0" smtClean="0"/>
              <a:t> </a:t>
            </a:r>
            <a:r>
              <a:rPr lang="zh-CN" altLang="en-US" sz="2800" dirty="0" smtClean="0"/>
              <a:t>定理（量词分配）：</a:t>
            </a:r>
            <a:r>
              <a:rPr lang="en-US" altLang="zh-CN" sz="2800" dirty="0" smtClean="0"/>
              <a:t>A</a:t>
            </a:r>
            <a:r>
              <a:rPr lang="zh-CN" altLang="en-US" sz="2800" dirty="0"/>
              <a:t>，</a:t>
            </a:r>
            <a:r>
              <a:rPr lang="en-US" altLang="zh-CN" sz="2800" dirty="0"/>
              <a:t>B</a:t>
            </a:r>
            <a:r>
              <a:rPr lang="zh-CN" altLang="en-US" sz="2800" dirty="0"/>
              <a:t>是一阶语言公式，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是变</a:t>
            </a:r>
            <a:endParaRPr lang="en-US" altLang="zh-CN" sz="2800" dirty="0" smtClean="0"/>
          </a:p>
          <a:p>
            <a:pPr marL="0" lvl="1" indent="0">
              <a:lnSpc>
                <a:spcPct val="100000"/>
              </a:lnSpc>
              <a:spcAft>
                <a:spcPct val="20000"/>
              </a:spcAft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元，则 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x(A</a:t>
            </a:r>
            <a:r>
              <a:rPr lang="en-US" altLang="zh-CN" sz="2800" dirty="0">
                <a:latin typeface="Times New Roman" panose="02020603050405020304" pitchFamily="18" charset="0"/>
              </a:rPr>
              <a:t>(x)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∧B</a:t>
            </a:r>
            <a:r>
              <a:rPr lang="en-US" altLang="zh-CN" sz="2800" dirty="0">
                <a:latin typeface="Times New Roman" panose="02020603050405020304" pitchFamily="18" charset="0"/>
              </a:rPr>
              <a:t>(x)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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altLang="zh-CN" sz="2800" dirty="0">
                <a:latin typeface="Times New Roman" panose="02020603050405020304" pitchFamily="18" charset="0"/>
              </a:rPr>
              <a:t>(x)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xB</a:t>
            </a:r>
            <a:r>
              <a:rPr lang="en-US" altLang="zh-CN" sz="2800" dirty="0">
                <a:latin typeface="Times New Roman" panose="02020603050405020304" pitchFamily="18" charset="0"/>
              </a:rPr>
              <a:t>(x)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0000"/>
              </a:lnSpc>
              <a:spcAft>
                <a:spcPct val="20000"/>
              </a:spcAft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x(A</a:t>
            </a:r>
            <a:r>
              <a:rPr lang="en-US" altLang="zh-CN" sz="2800" dirty="0">
                <a:latin typeface="Times New Roman" panose="02020603050405020304" pitchFamily="18" charset="0"/>
              </a:rPr>
              <a:t>(x)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∨B</a:t>
            </a:r>
            <a:r>
              <a:rPr lang="en-US" altLang="zh-CN" sz="2800" dirty="0">
                <a:latin typeface="Times New Roman" panose="02020603050405020304" pitchFamily="18" charset="0"/>
              </a:rPr>
              <a:t>(x)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altLang="zh-CN" sz="2800" dirty="0">
                <a:latin typeface="Times New Roman" panose="02020603050405020304" pitchFamily="18" charset="0"/>
              </a:rPr>
              <a:t>(x)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xB</a:t>
            </a:r>
            <a:r>
              <a:rPr lang="en-US" altLang="zh-CN" sz="2800" dirty="0">
                <a:latin typeface="Times New Roman" panose="02020603050405020304" pitchFamily="18" charset="0"/>
              </a:rPr>
              <a:t>(x)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0000"/>
              </a:lnSpc>
              <a:spcAft>
                <a:spcPct val="20000"/>
              </a:spcAft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变元存在于两个项时，</a:t>
            </a:r>
            <a:r>
              <a:rPr lang="zh-CN" altLang="en-US" sz="2800" dirty="0" smtClean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全称</a:t>
            </a:r>
            <a:r>
              <a:rPr lang="zh-CN" altLang="en-US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量词对</a:t>
            </a:r>
            <a:r>
              <a:rPr lang="zh-CN" altLang="en-US" sz="2800" dirty="0" smtClean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合取</a:t>
            </a:r>
            <a:r>
              <a:rPr lang="zh-CN" altLang="en-US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满足分配率</a:t>
            </a:r>
            <a:endParaRPr lang="en-US" altLang="zh-CN" sz="2800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0000"/>
              </a:lnSpc>
              <a:spcAft>
                <a:spcPct val="20000"/>
              </a:spcAft>
              <a:buNone/>
            </a:pPr>
            <a:r>
              <a:rPr lang="en-US" altLang="zh-CN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800" dirty="0" smtClean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存在</a:t>
            </a:r>
            <a:r>
              <a:rPr lang="zh-CN" altLang="en-US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连词对</a:t>
            </a:r>
            <a:r>
              <a:rPr lang="zh-CN" altLang="en-US" sz="2800" dirty="0" smtClean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析取</a:t>
            </a:r>
            <a:r>
              <a:rPr lang="zh-CN" altLang="en-US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满足分配率。</a:t>
            </a:r>
            <a:endParaRPr lang="en-US" altLang="zh-CN" sz="2800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0000"/>
              </a:lnSpc>
              <a:spcAft>
                <a:spcPct val="20000"/>
              </a:spcAft>
              <a:buNone/>
            </a:pPr>
            <a:endParaRPr lang="en-US" altLang="zh-CN" sz="2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0000"/>
              </a:lnSpc>
              <a:spcAft>
                <a:spcPct val="20000"/>
              </a:spcAft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800" dirty="0" smtClean="0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dirty="0" err="1" smtClean="0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altLang="zh-CN" sz="2800" dirty="0" smtClean="0">
                <a:solidFill>
                  <a:srgbClr val="0099CC"/>
                </a:solidFill>
                <a:latin typeface="Times New Roman" panose="02020603050405020304" pitchFamily="18" charset="0"/>
              </a:rPr>
              <a:t>(x)</a:t>
            </a:r>
            <a:r>
              <a:rPr lang="en-US" altLang="zh-CN" sz="2800" dirty="0" smtClean="0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</a:t>
            </a:r>
            <a:r>
              <a:rPr lang="en-US" altLang="zh-CN" sz="2800" dirty="0" err="1" smtClean="0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xB</a:t>
            </a:r>
            <a:r>
              <a:rPr lang="en-US" altLang="zh-CN" sz="2800" dirty="0" smtClean="0">
                <a:solidFill>
                  <a:srgbClr val="0099CC"/>
                </a:solidFill>
                <a:latin typeface="Times New Roman" panose="02020603050405020304" pitchFamily="18" charset="0"/>
              </a:rPr>
              <a:t>(x)</a:t>
            </a:r>
            <a:r>
              <a:rPr lang="en-US" altLang="zh-CN" sz="2800" dirty="0" smtClean="0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99CC"/>
                </a:solidFill>
              </a:rPr>
              <a:t>→</a:t>
            </a:r>
            <a:r>
              <a:rPr lang="en-US" altLang="zh-CN" sz="2800" dirty="0" smtClean="0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dirty="0" smtClean="0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x(A</a:t>
            </a:r>
            <a:r>
              <a:rPr lang="en-US" altLang="zh-CN" sz="2800" dirty="0" smtClean="0">
                <a:solidFill>
                  <a:srgbClr val="0099CC"/>
                </a:solidFill>
                <a:latin typeface="Times New Roman" panose="02020603050405020304" pitchFamily="18" charset="0"/>
              </a:rPr>
              <a:t>(x)</a:t>
            </a:r>
            <a:r>
              <a:rPr lang="en-US" altLang="zh-CN" sz="2800" dirty="0" smtClean="0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dirty="0" smtClean="0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 smtClean="0">
                <a:solidFill>
                  <a:srgbClr val="0099CC"/>
                </a:solidFill>
                <a:latin typeface="Times New Roman" panose="02020603050405020304" pitchFamily="18" charset="0"/>
              </a:rPr>
              <a:t>(x)</a:t>
            </a:r>
            <a:r>
              <a:rPr lang="en-US" altLang="zh-CN" sz="2800" dirty="0" smtClean="0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lvl="1" indent="0">
              <a:lnSpc>
                <a:spcPct val="100000"/>
              </a:lnSpc>
              <a:spcAft>
                <a:spcPct val="20000"/>
              </a:spcAft>
              <a:buNone/>
            </a:pPr>
            <a:r>
              <a:rPr lang="en-US" altLang="zh-CN" sz="2800" dirty="0" smtClean="0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</a:t>
            </a:r>
            <a:r>
              <a:rPr lang="en-US" altLang="zh-CN" sz="2800" dirty="0" smtClean="0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x(A</a:t>
            </a:r>
            <a:r>
              <a:rPr lang="en-US" altLang="zh-CN" sz="2800" dirty="0" smtClean="0">
                <a:solidFill>
                  <a:srgbClr val="0099CC"/>
                </a:solidFill>
                <a:latin typeface="Times New Roman" panose="02020603050405020304" pitchFamily="18" charset="0"/>
              </a:rPr>
              <a:t>(x)</a:t>
            </a:r>
            <a:r>
              <a:rPr lang="en-US" altLang="zh-CN" sz="2800" dirty="0" smtClean="0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 smtClean="0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 smtClean="0">
                <a:solidFill>
                  <a:srgbClr val="0099CC"/>
                </a:solidFill>
                <a:latin typeface="Times New Roman" panose="02020603050405020304" pitchFamily="18" charset="0"/>
              </a:rPr>
              <a:t>(x)</a:t>
            </a:r>
            <a:r>
              <a:rPr lang="en-US" altLang="zh-CN" sz="2800" dirty="0" smtClean="0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dirty="0" smtClean="0">
                <a:solidFill>
                  <a:srgbClr val="0099CC"/>
                </a:solidFill>
              </a:rPr>
              <a:t>→</a:t>
            </a:r>
            <a:r>
              <a:rPr lang="en-US" altLang="zh-CN" sz="2800" dirty="0" smtClean="0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</a:t>
            </a:r>
            <a:r>
              <a:rPr lang="en-US" altLang="zh-CN" sz="2800" dirty="0" err="1" smtClean="0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altLang="zh-CN" sz="2800" dirty="0" smtClean="0">
                <a:solidFill>
                  <a:srgbClr val="0099CC"/>
                </a:solidFill>
                <a:latin typeface="Times New Roman" panose="02020603050405020304" pitchFamily="18" charset="0"/>
              </a:rPr>
              <a:t>(x)</a:t>
            </a:r>
            <a:r>
              <a:rPr lang="en-US" altLang="zh-CN" sz="2800" dirty="0" smtClean="0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</a:t>
            </a:r>
            <a:r>
              <a:rPr lang="en-US" altLang="zh-CN" sz="2800" dirty="0" err="1" smtClean="0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xB</a:t>
            </a:r>
            <a:r>
              <a:rPr lang="en-US" altLang="zh-CN" sz="2800" dirty="0" smtClean="0">
                <a:solidFill>
                  <a:srgbClr val="0099CC"/>
                </a:solidFill>
                <a:latin typeface="Times New Roman" panose="02020603050405020304" pitchFamily="18" charset="0"/>
              </a:rPr>
              <a:t>(x)</a:t>
            </a:r>
            <a:r>
              <a:rPr lang="zh-CN" altLang="en-US" sz="2800" dirty="0" smtClean="0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endParaRPr lang="en-US" altLang="zh-CN" sz="2800" dirty="0" smtClean="0">
              <a:solidFill>
                <a:srgbClr val="0099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0000"/>
              </a:lnSpc>
              <a:spcAft>
                <a:spcPct val="20000"/>
              </a:spcAft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0000"/>
              </a:lnSpc>
              <a:spcAft>
                <a:spcPct val="20000"/>
              </a:spcAft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370458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 smtClean="0"/>
                  <a:t>例</a:t>
                </a:r>
                <a:r>
                  <a:rPr lang="zh-CN" altLang="en-US" sz="2800" dirty="0"/>
                  <a:t>：项</a:t>
                </a:r>
                <a:r>
                  <a:rPr lang="en-US" altLang="zh-CN" sz="2800" dirty="0"/>
                  <a:t>t</a:t>
                </a:r>
                <a:r>
                  <a:rPr lang="zh-CN" altLang="en-US" sz="2800" dirty="0"/>
                  <a:t>对公式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中的</a:t>
                </a:r>
                <a:r>
                  <a:rPr lang="en-US" altLang="zh-CN" sz="2800" dirty="0"/>
                  <a:t>x</a:t>
                </a:r>
                <a:r>
                  <a:rPr lang="zh-CN" altLang="en-US" sz="2800" dirty="0"/>
                  <a:t>是可代入的，公式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bSup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 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xA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是否成立</a:t>
                </a:r>
                <a:endParaRPr lang="en-US" altLang="zh-CN" sz="2800" dirty="0" smtClean="0"/>
              </a:p>
              <a:p>
                <a:pPr marL="342900" lvl="1" indent="-342900">
                  <a:lnSpc>
                    <a:spcPct val="100000"/>
                  </a:lnSpc>
                  <a:spcAft>
                    <a:spcPct val="20000"/>
                  </a:spcAft>
                  <a:buFont typeface="Wingdings" pitchFamily="2" charset="2"/>
                  <a:buChar char="§"/>
                </a:pPr>
                <a:r>
                  <a:rPr lang="en-US" altLang="zh-CN" sz="2800" dirty="0" smtClean="0"/>
                  <a:t> </a:t>
                </a:r>
                <a:r>
                  <a:rPr lang="zh-CN" altLang="en-US" sz="2800" dirty="0" smtClean="0"/>
                  <a:t>例：证明</a:t>
                </a:r>
                <a:r>
                  <a:rPr lang="zh-CN" altLang="en-US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)→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))</a:t>
                </a:r>
                <a:r>
                  <a:rPr lang="en-US" altLang="zh-CN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</a:t>
                </a:r>
                <a:r>
                  <a:rPr lang="en-US" altLang="zh-CN" i="1" dirty="0" err="1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i="1" dirty="0" err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)→</a:t>
                </a:r>
                <a:r>
                  <a:rPr lang="en-US" altLang="zh-CN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i="1" dirty="0" err="1">
                    <a:latin typeface="Times New Roman" panose="02020603050405020304" pitchFamily="18" charset="0"/>
                  </a:rPr>
                  <a:t>xB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)  </a:t>
                </a:r>
                <a:endParaRPr lang="en-US" altLang="zh-CN" dirty="0" smtClean="0">
                  <a:latin typeface="Times New Roman" panose="02020603050405020304" pitchFamily="18" charset="0"/>
                </a:endParaRPr>
              </a:p>
              <a:p>
                <a:pPr marL="609600" indent="-609600" eaLnBrk="1" hangingPunct="1">
                  <a:buFontTx/>
                  <a:buNone/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</a:rPr>
                  <a:t>             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dirty="0" err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)→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sz="2400" i="1" dirty="0" err="1">
                    <a:latin typeface="Times New Roman" panose="02020603050405020304" pitchFamily="18" charset="0"/>
                  </a:rPr>
                  <a:t>xB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dirty="0" smtClean="0">
                    <a:latin typeface="Times New Roman" panose="02020603050405020304" pitchFamily="18" charset="0"/>
                  </a:rPr>
                  <a:t>)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   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dirty="0" err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∨</a:t>
                </a:r>
                <a:r>
                  <a:rPr lang="en-US" altLang="zh-CN" sz="2400" i="1" dirty="0" err="1">
                    <a:latin typeface="Times New Roman" panose="02020603050405020304" pitchFamily="18" charset="0"/>
                  </a:rPr>
                  <a:t>xB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)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  </a:t>
                </a:r>
              </a:p>
              <a:p>
                <a:pPr marL="609600" indent="-609600" eaLnBrk="1" hangingPunct="1">
                  <a:buFontTx/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                                             </a:t>
                </a:r>
                <a:r>
                  <a:rPr lang="en-US" altLang="zh-CN" sz="2400" i="1" dirty="0" err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dirty="0" err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i="1" dirty="0" err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∨</a:t>
                </a:r>
                <a:r>
                  <a:rPr lang="en-US" altLang="zh-CN" sz="2400" i="1" dirty="0" err="1">
                    <a:latin typeface="Times New Roman" panose="02020603050405020304" pitchFamily="18" charset="0"/>
                  </a:rPr>
                  <a:t>xB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dirty="0" smtClean="0">
                    <a:latin typeface="Times New Roman" panose="02020603050405020304" pitchFamily="18" charset="0"/>
                  </a:rPr>
                  <a:t>)  </a:t>
                </a:r>
              </a:p>
              <a:p>
                <a:pPr marL="609600" indent="-609600" eaLnBrk="1" hangingPunct="1">
                  <a:buFontTx/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</a:rPr>
                  <a:t>                                             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 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∨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))</a:t>
                </a:r>
              </a:p>
              <a:p>
                <a:pPr marL="609600" indent="-609600" eaLnBrk="1" hangingPunct="1">
                  <a:spcAft>
                    <a:spcPct val="30000"/>
                  </a:spcAft>
                  <a:buFontTx/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 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                                           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)→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)) </a:t>
                </a:r>
                <a:endParaRPr lang="en-US" altLang="zh-CN" sz="2400" dirty="0" smtClean="0">
                  <a:latin typeface="Times New Roman" panose="02020603050405020304" pitchFamily="18" charset="0"/>
                </a:endParaRPr>
              </a:p>
              <a:p>
                <a:pPr marL="342900" lvl="1" indent="-342900">
                  <a:lnSpc>
                    <a:spcPct val="100000"/>
                  </a:lnSpc>
                  <a:spcAft>
                    <a:spcPct val="20000"/>
                  </a:spcAft>
                  <a:buFont typeface="Wingdings" pitchFamily="2" charset="2"/>
                  <a:buChar char="§"/>
                </a:pPr>
                <a:r>
                  <a:rPr lang="en-US" altLang="zh-CN" sz="2800" dirty="0"/>
                  <a:t> </a:t>
                </a:r>
                <a:r>
                  <a:rPr lang="zh-CN" altLang="en-US" sz="2800" dirty="0" smtClean="0"/>
                  <a:t>例：若</a:t>
                </a:r>
                <a:r>
                  <a:rPr lang="en-US" altLang="zh-CN" sz="2800" dirty="0" smtClean="0"/>
                  <a:t>x</a:t>
                </a:r>
                <a:r>
                  <a:rPr lang="zh-CN" altLang="en-US" sz="2800" dirty="0" smtClean="0"/>
                  <a:t>不是</a:t>
                </a:r>
                <a:r>
                  <a:rPr lang="en-US" altLang="zh-CN" sz="2800" dirty="0" smtClean="0"/>
                  <a:t>B</a:t>
                </a:r>
                <a:r>
                  <a:rPr lang="zh-CN" altLang="en-US" sz="2800" dirty="0" smtClean="0"/>
                  <a:t>的自由变元，</a:t>
                </a:r>
                <a:r>
                  <a:rPr lang="en-US" altLang="zh-CN" sz="2800" dirty="0" smtClean="0"/>
                  <a:t>y</a:t>
                </a:r>
                <a:r>
                  <a:rPr lang="zh-CN" altLang="en-US" sz="2800" dirty="0" smtClean="0"/>
                  <a:t>不是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的自由变元，则</a:t>
                </a:r>
                <a:endParaRPr lang="en-US" altLang="zh-CN" sz="2800" dirty="0" smtClean="0"/>
              </a:p>
              <a:p>
                <a:pPr marL="0" lvl="1" indent="0">
                  <a:lnSpc>
                    <a:spcPct val="100000"/>
                  </a:lnSpc>
                  <a:spcAft>
                    <a:spcPct val="20000"/>
                  </a:spcAft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        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xy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 (A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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B)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xA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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yB</a:t>
                </a:r>
                <a:endParaRPr lang="en-US" altLang="zh-CN" sz="2800" dirty="0"/>
              </a:p>
              <a:p>
                <a:pPr marL="0" lvl="1" indent="0">
                  <a:lnSpc>
                    <a:spcPct val="100000"/>
                  </a:lnSpc>
                  <a:spcAft>
                    <a:spcPct val="20000"/>
                  </a:spcAft>
                  <a:buNone/>
                </a:pP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19" t="-1394" r="-63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0458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等价</a:t>
            </a:r>
            <a:r>
              <a:rPr lang="zh-CN" altLang="zh-CN" dirty="0" smtClean="0"/>
              <a:t>关系</a:t>
            </a:r>
            <a:endParaRPr lang="zh-CN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63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sz="2800" dirty="0" smtClean="0"/>
                  <a:t>定义：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，</a:t>
                </a:r>
                <a:r>
                  <a:rPr lang="en-US" altLang="zh-CN" sz="2800" dirty="0" smtClean="0"/>
                  <a:t>B</a:t>
                </a:r>
                <a:r>
                  <a:rPr lang="zh-CN" altLang="en-US" sz="2800" dirty="0" smtClean="0"/>
                  <a:t>是</a:t>
                </a:r>
                <a:r>
                  <a:rPr lang="zh-CN" altLang="zh-CN" sz="2800" dirty="0" smtClean="0"/>
                  <a:t>一阶语言两个公式</a:t>
                </a:r>
                <a:r>
                  <a:rPr lang="zh-CN" altLang="en-US" sz="2800" dirty="0" smtClean="0"/>
                  <a:t>，若存在一解释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，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en-US" altLang="zh-CN" sz="2800" dirty="0" smtClean="0"/>
                  <a:t>    </a:t>
                </a:r>
                <a:r>
                  <a:rPr lang="zh-CN" altLang="en-US" sz="2800" dirty="0" smtClean="0"/>
                  <a:t>对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中的任意解释</a:t>
                </a:r>
                <a:r>
                  <a:rPr lang="en-US" altLang="zh-CN" sz="2800" dirty="0" smtClean="0"/>
                  <a:t>v</a:t>
                </a:r>
                <a:r>
                  <a:rPr lang="zh-CN" altLang="en-US" sz="2800" dirty="0" smtClean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r>
                  <a:rPr lang="zh-CN" altLang="en-US" sz="2800" dirty="0" smtClean="0"/>
                  <a:t>，</a:t>
                </a:r>
                <a:r>
                  <a:rPr lang="zh-CN" altLang="en-US" sz="2800" dirty="0"/>
                  <a:t>则称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和</a:t>
                </a:r>
                <a:r>
                  <a:rPr lang="en-US" altLang="zh-CN" sz="2800" dirty="0" smtClean="0"/>
                  <a:t>B</a:t>
                </a:r>
                <a:r>
                  <a:rPr lang="zh-CN" altLang="en-US" sz="2800" dirty="0" smtClean="0"/>
                  <a:t>关于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</a:t>
                </a:r>
                <a:r>
                  <a:rPr lang="zh-CN" altLang="en-US" sz="2800" dirty="0" smtClean="0"/>
                  <a:t>解释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等值</a:t>
                </a:r>
                <a:r>
                  <a:rPr lang="zh-CN" altLang="zh-CN" sz="2800" dirty="0"/>
                  <a:t>记为</a:t>
                </a:r>
                <a:r>
                  <a:rPr lang="en-US" altLang="zh-CN" sz="2800" dirty="0"/>
                  <a:t>A</a:t>
                </a:r>
                <a:r>
                  <a:rPr lang="pt-BR" altLang="zh-CN" sz="2800" dirty="0" smtClean="0">
                    <a:sym typeface="Symbol" pitchFamily="18" charset="2"/>
                  </a:rPr>
                  <a:t></a:t>
                </a:r>
                <a:r>
                  <a:rPr lang="en-US" altLang="zh-CN" sz="2800" baseline="-25000" dirty="0" smtClean="0">
                    <a:sym typeface="Symbol" pitchFamily="18" charset="2"/>
                  </a:rPr>
                  <a:t>I</a:t>
                </a:r>
                <a:r>
                  <a:rPr lang="en-US" altLang="zh-CN" sz="2800" dirty="0" smtClean="0">
                    <a:sym typeface="Symbol" pitchFamily="18" charset="2"/>
                  </a:rPr>
                  <a:t>B</a:t>
                </a:r>
                <a:r>
                  <a:rPr lang="zh-CN" altLang="en-US" sz="2800" dirty="0" smtClean="0">
                    <a:sym typeface="Symbol" pitchFamily="18" charset="2"/>
                  </a:rPr>
                  <a:t>。</a:t>
                </a:r>
                <a:endParaRPr lang="en-US" altLang="zh-CN" sz="2800" dirty="0" smtClean="0"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ym typeface="Symbol" pitchFamily="18" charset="2"/>
                  </a:rPr>
                  <a:t> </a:t>
                </a:r>
                <a:r>
                  <a:rPr lang="en-US" altLang="zh-CN" sz="2800" dirty="0" smtClean="0">
                    <a:sym typeface="Symbol" pitchFamily="18" charset="2"/>
                  </a:rPr>
                  <a:t>   </a:t>
                </a:r>
                <a:r>
                  <a:rPr lang="zh-CN" altLang="en-US" sz="2800" dirty="0" smtClean="0">
                    <a:sym typeface="Symbol" pitchFamily="18" charset="2"/>
                  </a:rPr>
                  <a:t>若</a:t>
                </a:r>
                <a:r>
                  <a:rPr lang="zh-CN" altLang="en-US" sz="2800" dirty="0" smtClean="0"/>
                  <a:t>对于任意解释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和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中任意赋值</a:t>
                </a:r>
                <a:r>
                  <a:rPr lang="en-US" altLang="zh-CN" sz="2800" dirty="0" smtClean="0"/>
                  <a:t>v</a:t>
                </a:r>
                <a:r>
                  <a:rPr lang="zh-CN" altLang="en-US" sz="2800" dirty="0" smtClean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r>
                  <a:rPr lang="zh-CN" altLang="en-US" sz="2800" dirty="0" smtClean="0"/>
                  <a:t>，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</a:t>
                </a:r>
                <a:r>
                  <a:rPr lang="zh-CN" altLang="en-US" sz="2800" dirty="0" smtClean="0"/>
                  <a:t>则称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和</a:t>
                </a:r>
                <a:r>
                  <a:rPr lang="en-US" altLang="zh-CN" sz="2800" dirty="0" smtClean="0"/>
                  <a:t>B</a:t>
                </a:r>
                <a:r>
                  <a:rPr lang="zh-CN" altLang="en-US" sz="2800" dirty="0" smtClean="0"/>
                  <a:t>等值</a:t>
                </a:r>
                <a:r>
                  <a:rPr lang="zh-CN" altLang="zh-CN" sz="2800" dirty="0" smtClean="0"/>
                  <a:t>记为</a:t>
                </a:r>
                <a:r>
                  <a:rPr lang="en-US" altLang="zh-CN" sz="2800" dirty="0" smtClean="0"/>
                  <a:t>A</a:t>
                </a:r>
                <a:r>
                  <a:rPr lang="pt-BR" altLang="zh-CN" sz="2800" dirty="0" smtClean="0">
                    <a:sym typeface="Symbol" pitchFamily="18" charset="2"/>
                  </a:rPr>
                  <a:t></a:t>
                </a:r>
                <a:r>
                  <a:rPr lang="en-US" altLang="zh-CN" sz="2800" dirty="0" smtClean="0">
                    <a:sym typeface="Symbol" pitchFamily="18" charset="2"/>
                  </a:rPr>
                  <a:t>B</a:t>
                </a:r>
                <a:r>
                  <a:rPr lang="zh-CN" altLang="en-US" sz="2800" dirty="0" smtClean="0">
                    <a:sym typeface="Symbol" pitchFamily="18" charset="2"/>
                  </a:rPr>
                  <a:t>，也称</a:t>
                </a:r>
                <a:r>
                  <a:rPr lang="en-US" altLang="zh-CN" sz="2800" dirty="0" smtClean="0">
                    <a:sym typeface="Symbol" pitchFamily="18" charset="2"/>
                  </a:rPr>
                  <a:t>A</a:t>
                </a:r>
                <a:r>
                  <a:rPr lang="zh-CN" altLang="en-US" sz="2800" dirty="0" smtClean="0">
                    <a:sym typeface="Symbol" pitchFamily="18" charset="2"/>
                  </a:rPr>
                  <a:t>和</a:t>
                </a:r>
                <a:r>
                  <a:rPr lang="en-US" altLang="zh-CN" sz="2800" dirty="0" smtClean="0">
                    <a:sym typeface="Symbol" pitchFamily="18" charset="2"/>
                  </a:rPr>
                  <a:t>B</a:t>
                </a:r>
                <a:r>
                  <a:rPr lang="zh-CN" altLang="en-US" sz="2800" dirty="0" smtClean="0">
                    <a:sym typeface="Symbol" pitchFamily="18" charset="2"/>
                  </a:rPr>
                  <a:t>是逻辑等价的</a:t>
                </a:r>
                <a:endParaRPr lang="en-US" altLang="zh-CN" sz="2800" dirty="0">
                  <a:sym typeface="Symbol" pitchFamily="18" charset="2"/>
                </a:endParaRPr>
              </a:p>
              <a:p>
                <a:r>
                  <a:rPr lang="zh-CN" altLang="en-US" sz="2800" dirty="0" smtClean="0"/>
                  <a:t>例：</a:t>
                </a:r>
                <a:r>
                  <a:rPr lang="en-US" altLang="zh-CN" sz="2800" dirty="0" smtClean="0"/>
                  <a:t>I(x</a:t>
                </a:r>
                <a:r>
                  <a:rPr lang="en-US" altLang="zh-CN" sz="2800" dirty="0"/>
                  <a:t>)</a:t>
                </a:r>
                <a:r>
                  <a:rPr lang="zh-CN" altLang="en-US" sz="2800" dirty="0"/>
                  <a:t>：</a:t>
                </a:r>
                <a:r>
                  <a:rPr lang="en-US" altLang="zh-CN" sz="2800" dirty="0"/>
                  <a:t>x</a:t>
                </a:r>
                <a:r>
                  <a:rPr lang="zh-CN" altLang="en-US" sz="2800" dirty="0"/>
                  <a:t>是整数，</a:t>
                </a:r>
                <a:r>
                  <a:rPr lang="en-US" altLang="zh-CN" sz="2800" dirty="0"/>
                  <a:t>N(x)</a:t>
                </a:r>
                <a:r>
                  <a:rPr lang="zh-CN" altLang="en-US" sz="2800" dirty="0"/>
                  <a:t>：</a:t>
                </a:r>
                <a:r>
                  <a:rPr lang="en-US" altLang="zh-CN" sz="2800" dirty="0"/>
                  <a:t>x</a:t>
                </a:r>
                <a:r>
                  <a:rPr lang="zh-CN" altLang="en-US" sz="2800" dirty="0"/>
                  <a:t>是自然数，</a:t>
                </a:r>
                <a:r>
                  <a:rPr lang="zh-CN" altLang="en-US" sz="2800" dirty="0" smtClean="0"/>
                  <a:t>论域是自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</a:t>
                </a:r>
                <a:r>
                  <a:rPr lang="zh-CN" altLang="en-US" sz="2800" dirty="0" smtClean="0"/>
                  <a:t>然数集合，则有：</a:t>
                </a:r>
              </a:p>
              <a:p>
                <a:pPr marL="0" indent="0" algn="ctr">
                  <a:buNone/>
                </a:pPr>
                <a:r>
                  <a:rPr lang="en-US" altLang="zh-CN" sz="2800" dirty="0" smtClean="0"/>
                  <a:t>    I(x)</a:t>
                </a:r>
                <a:r>
                  <a:rPr lang="pt-BR" altLang="zh-CN" sz="2800" dirty="0" smtClean="0">
                    <a:sym typeface="Symbol" pitchFamily="18" charset="2"/>
                  </a:rPr>
                  <a:t>  </a:t>
                </a:r>
                <a:r>
                  <a:rPr lang="en-US" altLang="zh-CN" sz="2800" baseline="-25000" dirty="0" smtClean="0">
                    <a:sym typeface="Symbol" pitchFamily="18" charset="2"/>
                  </a:rPr>
                  <a:t>I</a:t>
                </a:r>
                <a:r>
                  <a:rPr lang="en-US" altLang="zh-CN" sz="2800" dirty="0" smtClean="0"/>
                  <a:t>N(x)</a:t>
                </a:r>
              </a:p>
              <a:p>
                <a:pPr marL="0" indent="0" algn="ctr">
                  <a:buNone/>
                </a:pPr>
                <a:r>
                  <a:rPr lang="en-US" altLang="zh-CN" sz="2800" dirty="0" smtClean="0"/>
                  <a:t>     N(x</a:t>
                </a:r>
                <a:r>
                  <a:rPr lang="en-US" altLang="zh-CN" sz="2800" dirty="0"/>
                  <a:t>)→I(x</a:t>
                </a:r>
                <a:r>
                  <a:rPr lang="en-US" altLang="zh-CN" sz="2800" dirty="0" smtClean="0"/>
                  <a:t>)</a:t>
                </a:r>
                <a:r>
                  <a:rPr lang="pt-BR" altLang="zh-CN" sz="2800" dirty="0" smtClean="0">
                    <a:sym typeface="Symbol" pitchFamily="18" charset="2"/>
                  </a:rPr>
                  <a:t></a:t>
                </a:r>
                <a:r>
                  <a:rPr lang="en-US" altLang="zh-CN" sz="2800" dirty="0" smtClean="0"/>
                  <a:t>N(x</a:t>
                </a:r>
                <a:r>
                  <a:rPr lang="en-US" altLang="zh-CN" sz="2800" dirty="0"/>
                  <a:t>)∨</a:t>
                </a:r>
                <a:r>
                  <a:rPr lang="en-US" altLang="zh-CN" sz="2800" dirty="0" smtClean="0"/>
                  <a:t>I(x)</a:t>
                </a:r>
                <a:endParaRPr lang="zh-CN" altLang="en-US" sz="2800" dirty="0" smtClean="0"/>
              </a:p>
            </p:txBody>
          </p:sp>
        </mc:Choice>
        <mc:Fallback xmlns="">
          <p:sp>
            <p:nvSpPr>
              <p:cNvPr id="6963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974" r="-1490" b="-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等值与替换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800" dirty="0" smtClean="0"/>
              <a:t> </a:t>
            </a:r>
            <a:r>
              <a:rPr lang="zh-CN" altLang="en-US" sz="2800" dirty="0" smtClean="0"/>
              <a:t>定理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等值与永真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A</a:t>
            </a:r>
            <a:r>
              <a:rPr lang="pt-BR" altLang="zh-CN" sz="2800" dirty="0">
                <a:sym typeface="Symbol" pitchFamily="18" charset="2"/>
              </a:rPr>
              <a:t></a:t>
            </a:r>
            <a:r>
              <a:rPr lang="en-US" altLang="zh-CN" sz="2800" dirty="0" smtClean="0">
                <a:sym typeface="Symbol" pitchFamily="18" charset="2"/>
              </a:rPr>
              <a:t>B</a:t>
            </a:r>
            <a:r>
              <a:rPr lang="zh-CN" altLang="en-US" sz="2800" dirty="0" smtClean="0">
                <a:sym typeface="Symbol" pitchFamily="18" charset="2"/>
              </a:rPr>
              <a:t>当且仅当</a:t>
            </a:r>
            <a:r>
              <a:rPr lang="en-US" altLang="zh-CN" sz="2800" dirty="0" smtClean="0">
                <a:sym typeface="Symbol" pitchFamily="18" charset="2"/>
              </a:rPr>
              <a:t>AB</a:t>
            </a:r>
            <a:r>
              <a:rPr lang="zh-CN" altLang="en-US" sz="2800" dirty="0" smtClean="0">
                <a:sym typeface="Symbol" pitchFamily="18" charset="2"/>
              </a:rPr>
              <a:t>是永真式</a:t>
            </a:r>
            <a:endParaRPr lang="en-US" altLang="zh-CN" sz="2800" dirty="0" smtClean="0">
              <a:sym typeface="Symbol" pitchFamily="18" charset="2"/>
            </a:endParaRPr>
          </a:p>
          <a:p>
            <a:pPr>
              <a:lnSpc>
                <a:spcPct val="100000"/>
              </a:lnSpc>
            </a:pPr>
            <a:endParaRPr lang="en-US" altLang="zh-CN" sz="1000" dirty="0" smtClean="0">
              <a:sym typeface="Symbol" pitchFamily="18" charset="2"/>
            </a:endParaRPr>
          </a:p>
          <a:p>
            <a:pPr>
              <a:lnSpc>
                <a:spcPct val="100000"/>
              </a:lnSpc>
            </a:pPr>
            <a:r>
              <a:rPr lang="en-US" altLang="zh-CN" sz="2800" dirty="0">
                <a:sym typeface="Symbol" pitchFamily="18" charset="2"/>
              </a:rPr>
              <a:t> </a:t>
            </a:r>
            <a:r>
              <a:rPr lang="zh-CN" altLang="en-US" sz="2800" dirty="0" smtClean="0">
                <a:sym typeface="Symbol" pitchFamily="18" charset="2"/>
              </a:rPr>
              <a:t>定理（等值替换）：对一阶语言公式</a:t>
            </a:r>
            <a:r>
              <a:rPr lang="en-US" altLang="zh-CN" sz="2800" dirty="0" smtClean="0">
                <a:sym typeface="Symbol" pitchFamily="18" charset="2"/>
              </a:rPr>
              <a:t>A</a:t>
            </a:r>
            <a:r>
              <a:rPr lang="zh-CN" altLang="en-US" sz="2800" dirty="0" smtClean="0">
                <a:sym typeface="Symbol" pitchFamily="18" charset="2"/>
              </a:rPr>
              <a:t>，</a:t>
            </a:r>
            <a:r>
              <a:rPr lang="en-US" altLang="zh-CN" sz="2800" dirty="0" smtClean="0">
                <a:sym typeface="Symbol" pitchFamily="18" charset="2"/>
              </a:rPr>
              <a:t>B</a:t>
            </a:r>
            <a:r>
              <a:rPr lang="zh-CN" altLang="en-US" sz="2800" dirty="0" smtClean="0">
                <a:sym typeface="Symbol" pitchFamily="18" charset="2"/>
              </a:rPr>
              <a:t>，Ｃ，</a:t>
            </a:r>
            <a:r>
              <a:rPr lang="en-US" altLang="zh-CN" sz="2800" dirty="0" smtClean="0">
                <a:sym typeface="Symbol" pitchFamily="18" charset="2"/>
              </a:rPr>
              <a:t>D</a:t>
            </a:r>
            <a:r>
              <a:rPr lang="zh-CN" altLang="en-US" sz="2800" dirty="0" smtClean="0">
                <a:sym typeface="Symbol" pitchFamily="18" charset="2"/>
              </a:rPr>
              <a:t>，</a:t>
            </a:r>
            <a:r>
              <a:rPr lang="en-US" altLang="zh-CN" sz="2800" dirty="0" smtClean="0">
                <a:sym typeface="Symbol" pitchFamily="18" charset="2"/>
              </a:rPr>
              <a:t>x</a:t>
            </a:r>
            <a:r>
              <a:rPr lang="zh-CN" altLang="en-US" sz="2800" dirty="0" smtClean="0">
                <a:sym typeface="Symbol" pitchFamily="18" charset="2"/>
              </a:rPr>
              <a:t>是任意变元。</a:t>
            </a:r>
            <a:endParaRPr lang="en-US" altLang="zh-CN" sz="2800" dirty="0" smtClean="0">
              <a:sym typeface="Symbol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sym typeface="Symbol" pitchFamily="18" charset="2"/>
              </a:rPr>
              <a:t> </a:t>
            </a:r>
            <a:r>
              <a:rPr lang="en-US" altLang="zh-CN" sz="2800" dirty="0" smtClean="0">
                <a:sym typeface="Symbol" pitchFamily="18" charset="2"/>
              </a:rPr>
              <a:t>    </a:t>
            </a:r>
            <a:r>
              <a:rPr lang="zh-CN" altLang="en-US" sz="2800" dirty="0" smtClean="0">
                <a:sym typeface="Symbol" pitchFamily="18" charset="2"/>
              </a:rPr>
              <a:t>（</a:t>
            </a:r>
            <a:r>
              <a:rPr lang="en-US" altLang="zh-CN" sz="2800" dirty="0" smtClean="0">
                <a:sym typeface="Symbol" pitchFamily="18" charset="2"/>
              </a:rPr>
              <a:t>1</a:t>
            </a:r>
            <a:r>
              <a:rPr lang="zh-CN" altLang="en-US" sz="2800" dirty="0" smtClean="0">
                <a:sym typeface="Symbol" pitchFamily="18" charset="2"/>
              </a:rPr>
              <a:t>）若</a:t>
            </a:r>
            <a:r>
              <a:rPr lang="en-US" altLang="zh-CN" sz="2800" dirty="0" smtClean="0"/>
              <a:t>A</a:t>
            </a:r>
            <a:r>
              <a:rPr lang="pt-BR" altLang="zh-CN" sz="2800" dirty="0">
                <a:sym typeface="Symbol" pitchFamily="18" charset="2"/>
              </a:rPr>
              <a:t></a:t>
            </a:r>
            <a:r>
              <a:rPr lang="en-US" altLang="zh-CN" sz="2800" dirty="0" smtClean="0">
                <a:sym typeface="Symbol" pitchFamily="18" charset="2"/>
              </a:rPr>
              <a:t>B</a:t>
            </a:r>
            <a:r>
              <a:rPr lang="zh-CN" altLang="en-US" sz="2800" dirty="0" smtClean="0">
                <a:sym typeface="Symbol" pitchFamily="18" charset="2"/>
              </a:rPr>
              <a:t>，则</a:t>
            </a:r>
            <a:r>
              <a:rPr lang="en-US" altLang="zh-CN" sz="2800" dirty="0" smtClean="0">
                <a:sym typeface="Symbol" pitchFamily="18" charset="2"/>
              </a:rPr>
              <a:t>A</a:t>
            </a:r>
            <a:r>
              <a:rPr lang="zh-CN" altLang="en-US" sz="2800" dirty="0" smtClean="0">
                <a:sym typeface="Symbol" pitchFamily="18" charset="2"/>
              </a:rPr>
              <a:t></a:t>
            </a:r>
            <a:r>
              <a:rPr lang="en-US" altLang="zh-CN" sz="2800" dirty="0" smtClean="0">
                <a:sym typeface="Symbol" pitchFamily="18" charset="2"/>
              </a:rPr>
              <a:t>B</a:t>
            </a:r>
          </a:p>
          <a:p>
            <a:pPr marL="0" indent="0">
              <a:buNone/>
            </a:pPr>
            <a:r>
              <a:rPr lang="en-US" altLang="zh-CN" sz="2800" dirty="0">
                <a:sym typeface="Symbol" pitchFamily="18" charset="2"/>
              </a:rPr>
              <a:t> </a:t>
            </a:r>
            <a:r>
              <a:rPr lang="en-US" altLang="zh-CN" sz="2800" dirty="0" smtClean="0">
                <a:sym typeface="Symbol" pitchFamily="18" charset="2"/>
              </a:rPr>
              <a:t>    </a:t>
            </a:r>
            <a:r>
              <a:rPr lang="zh-CN" altLang="en-US" sz="2800" dirty="0" smtClean="0">
                <a:sym typeface="Symbol" pitchFamily="18" charset="2"/>
              </a:rPr>
              <a:t>（</a:t>
            </a:r>
            <a:r>
              <a:rPr lang="en-US" altLang="zh-CN" sz="2800" dirty="0" smtClean="0">
                <a:sym typeface="Symbol" pitchFamily="18" charset="2"/>
              </a:rPr>
              <a:t>2</a:t>
            </a:r>
            <a:r>
              <a:rPr lang="zh-CN" altLang="en-US" sz="2800" dirty="0" smtClean="0">
                <a:sym typeface="Symbol" pitchFamily="18" charset="2"/>
              </a:rPr>
              <a:t>）若</a:t>
            </a:r>
            <a:r>
              <a:rPr lang="en-US" altLang="zh-CN" sz="2800" dirty="0"/>
              <a:t>A</a:t>
            </a:r>
            <a:r>
              <a:rPr lang="pt-BR" altLang="zh-CN" sz="2800" dirty="0">
                <a:sym typeface="Symbol" pitchFamily="18" charset="2"/>
              </a:rPr>
              <a:t></a:t>
            </a:r>
            <a:r>
              <a:rPr lang="en-US" altLang="zh-CN" sz="2800" dirty="0" smtClean="0">
                <a:sym typeface="Symbol" pitchFamily="18" charset="2"/>
              </a:rPr>
              <a:t>B</a:t>
            </a:r>
            <a:r>
              <a:rPr lang="zh-CN" altLang="en-US" sz="2800" dirty="0" smtClean="0">
                <a:sym typeface="Symbol" pitchFamily="18" charset="2"/>
              </a:rPr>
              <a:t>，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C</a:t>
            </a:r>
            <a:r>
              <a:rPr lang="pt-BR" altLang="zh-CN" sz="2800" dirty="0" smtClean="0">
                <a:sym typeface="Symbol" pitchFamily="18" charset="2"/>
              </a:rPr>
              <a:t></a:t>
            </a:r>
            <a:r>
              <a:rPr lang="en-US" altLang="zh-CN" sz="2800" dirty="0" smtClean="0">
                <a:sym typeface="Symbol" pitchFamily="18" charset="2"/>
              </a:rPr>
              <a:t>D</a:t>
            </a:r>
            <a:r>
              <a:rPr lang="zh-CN" altLang="en-US" sz="2800" dirty="0" smtClean="0">
                <a:sym typeface="Symbol" pitchFamily="18" charset="2"/>
              </a:rPr>
              <a:t>，则</a:t>
            </a:r>
            <a:r>
              <a:rPr lang="en-US" altLang="zh-CN" sz="2800" dirty="0" smtClean="0">
                <a:sym typeface="Symbol" pitchFamily="18" charset="2"/>
              </a:rPr>
              <a:t>     AC</a:t>
            </a:r>
            <a:r>
              <a:rPr lang="zh-CN" altLang="en-US" sz="2800" dirty="0" smtClean="0">
                <a:sym typeface="Symbol" pitchFamily="18" charset="2"/>
              </a:rPr>
              <a:t> </a:t>
            </a:r>
            <a:r>
              <a:rPr lang="pt-BR" altLang="zh-CN" sz="2800" dirty="0" smtClean="0">
                <a:sym typeface="Symbol" pitchFamily="18" charset="2"/>
              </a:rPr>
              <a:t> </a:t>
            </a:r>
            <a:r>
              <a:rPr lang="en-US" altLang="zh-CN" sz="2800" dirty="0" smtClean="0">
                <a:sym typeface="Symbol" pitchFamily="18" charset="2"/>
              </a:rPr>
              <a:t>BD</a:t>
            </a:r>
            <a:r>
              <a:rPr lang="en-US" altLang="zh-CN" sz="2800" dirty="0" smtClean="0"/>
              <a:t> 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                                               </a:t>
            </a:r>
            <a:r>
              <a:rPr lang="en-US" altLang="zh-CN" sz="2800" dirty="0" smtClean="0">
                <a:sym typeface="Symbol" pitchFamily="18" charset="2"/>
              </a:rPr>
              <a:t>AC</a:t>
            </a:r>
            <a:r>
              <a:rPr lang="zh-CN" altLang="en-US" sz="2800" dirty="0" smtClean="0">
                <a:sym typeface="Symbol" pitchFamily="18" charset="2"/>
              </a:rPr>
              <a:t> </a:t>
            </a:r>
            <a:r>
              <a:rPr lang="pt-BR" altLang="zh-CN" sz="2800" dirty="0">
                <a:sym typeface="Symbol" pitchFamily="18" charset="2"/>
              </a:rPr>
              <a:t> </a:t>
            </a:r>
            <a:r>
              <a:rPr lang="en-US" altLang="zh-CN" sz="2800" dirty="0" smtClean="0">
                <a:sym typeface="Symbol" pitchFamily="18" charset="2"/>
              </a:rPr>
              <a:t>BD</a:t>
            </a:r>
            <a:r>
              <a:rPr lang="en-US" altLang="zh-CN" sz="2800" dirty="0" smtClean="0"/>
              <a:t> </a:t>
            </a:r>
          </a:p>
          <a:p>
            <a:pPr marL="0" indent="0">
              <a:buNone/>
            </a:pPr>
            <a:r>
              <a:rPr lang="en-US" altLang="zh-CN" sz="2800" dirty="0" smtClean="0">
                <a:sym typeface="Symbol" pitchFamily="18" charset="2"/>
              </a:rPr>
              <a:t>                                                        AC</a:t>
            </a:r>
            <a:r>
              <a:rPr lang="zh-CN" altLang="en-US" sz="2800" dirty="0" smtClean="0">
                <a:sym typeface="Symbol" pitchFamily="18" charset="2"/>
              </a:rPr>
              <a:t> </a:t>
            </a:r>
            <a:r>
              <a:rPr lang="pt-BR" altLang="zh-CN" sz="2800" dirty="0">
                <a:sym typeface="Symbol" pitchFamily="18" charset="2"/>
              </a:rPr>
              <a:t> </a:t>
            </a:r>
            <a:r>
              <a:rPr lang="en-US" altLang="zh-CN" sz="2800" dirty="0" smtClean="0">
                <a:sym typeface="Symbol" pitchFamily="18" charset="2"/>
              </a:rPr>
              <a:t>BD</a:t>
            </a:r>
            <a:r>
              <a:rPr lang="en-US" altLang="zh-CN" sz="2800" dirty="0" smtClean="0"/>
              <a:t> 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                                               </a:t>
            </a:r>
            <a:r>
              <a:rPr lang="en-US" altLang="zh-CN" sz="2800" dirty="0" smtClean="0">
                <a:sym typeface="Symbol" pitchFamily="18" charset="2"/>
              </a:rPr>
              <a:t>AC</a:t>
            </a:r>
            <a:r>
              <a:rPr lang="zh-CN" altLang="en-US" sz="2800" dirty="0" smtClean="0">
                <a:sym typeface="Symbol" pitchFamily="18" charset="2"/>
              </a:rPr>
              <a:t> </a:t>
            </a:r>
            <a:r>
              <a:rPr lang="pt-BR" altLang="zh-CN" sz="2800" dirty="0">
                <a:sym typeface="Symbol" pitchFamily="18" charset="2"/>
              </a:rPr>
              <a:t> </a:t>
            </a:r>
            <a:r>
              <a:rPr lang="en-US" altLang="zh-CN" sz="2800" dirty="0" smtClean="0">
                <a:sym typeface="Symbol" pitchFamily="18" charset="2"/>
              </a:rPr>
              <a:t>BD</a:t>
            </a:r>
            <a:r>
              <a:rPr lang="en-US" altLang="zh-CN" sz="2800" dirty="0" smtClean="0"/>
              <a:t> 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                                               </a:t>
            </a:r>
            <a:r>
              <a:rPr lang="en-US" altLang="zh-CN" sz="2800" dirty="0" smtClean="0">
                <a:sym typeface="Symbol" pitchFamily="18" charset="2"/>
              </a:rPr>
              <a:t>AC</a:t>
            </a:r>
            <a:r>
              <a:rPr lang="zh-CN" altLang="en-US" sz="2800" dirty="0" smtClean="0">
                <a:sym typeface="Symbol" pitchFamily="18" charset="2"/>
              </a:rPr>
              <a:t> </a:t>
            </a:r>
            <a:r>
              <a:rPr lang="pt-BR" altLang="zh-CN" sz="2800" dirty="0">
                <a:sym typeface="Symbol" pitchFamily="18" charset="2"/>
              </a:rPr>
              <a:t> </a:t>
            </a:r>
            <a:r>
              <a:rPr lang="en-US" altLang="zh-CN" sz="2800" dirty="0" smtClean="0">
                <a:sym typeface="Symbol" pitchFamily="18" charset="2"/>
              </a:rPr>
              <a:t>BD</a:t>
            </a:r>
            <a:r>
              <a:rPr lang="en-US" altLang="zh-CN" sz="2800" dirty="0" smtClean="0"/>
              <a:t> </a:t>
            </a:r>
            <a:endParaRPr lang="zh-CN" altLang="en-US" sz="2800" dirty="0"/>
          </a:p>
          <a:p>
            <a:pPr marL="0" indent="0">
              <a:lnSpc>
                <a:spcPct val="100000"/>
              </a:lnSpc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5613063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946149"/>
            <a:ext cx="8589963" cy="501922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 smtClean="0"/>
              <a:t> </a:t>
            </a:r>
            <a:r>
              <a:rPr lang="zh-CN" altLang="en-US" sz="2800" dirty="0" smtClean="0">
                <a:sym typeface="Symbol" pitchFamily="18" charset="2"/>
              </a:rPr>
              <a:t>（</a:t>
            </a:r>
            <a:r>
              <a:rPr lang="en-US" altLang="zh-CN" sz="2800" dirty="0" smtClean="0">
                <a:sym typeface="Symbol" pitchFamily="18" charset="2"/>
              </a:rPr>
              <a:t>3</a:t>
            </a:r>
            <a:r>
              <a:rPr lang="zh-CN" altLang="en-US" sz="2800" dirty="0" smtClean="0">
                <a:sym typeface="Symbol" pitchFamily="18" charset="2"/>
              </a:rPr>
              <a:t>）若</a:t>
            </a:r>
            <a:r>
              <a:rPr lang="en-US" altLang="zh-CN" sz="2800" dirty="0" smtClean="0"/>
              <a:t>A</a:t>
            </a:r>
            <a:r>
              <a:rPr lang="pt-BR" altLang="zh-CN" sz="2800" dirty="0">
                <a:sym typeface="Symbol" pitchFamily="18" charset="2"/>
              </a:rPr>
              <a:t></a:t>
            </a:r>
            <a:r>
              <a:rPr lang="en-US" altLang="zh-CN" sz="2800" dirty="0">
                <a:sym typeface="Symbol" pitchFamily="18" charset="2"/>
              </a:rPr>
              <a:t>B</a:t>
            </a:r>
            <a:r>
              <a:rPr lang="zh-CN" altLang="en-US" sz="2800" dirty="0">
                <a:sym typeface="Symbol" pitchFamily="18" charset="2"/>
              </a:rPr>
              <a:t>，</a:t>
            </a:r>
            <a:r>
              <a:rPr lang="zh-CN" altLang="en-US" sz="2800" dirty="0" smtClean="0">
                <a:sym typeface="Symbol" pitchFamily="18" charset="2"/>
              </a:rPr>
              <a:t>则 </a:t>
            </a:r>
            <a:r>
              <a:rPr lang="en-US" altLang="zh-CN" sz="2800" dirty="0" err="1">
                <a:sym typeface="Symbol" pitchFamily="18" charset="2"/>
              </a:rPr>
              <a:t>x</a:t>
            </a:r>
            <a:r>
              <a:rPr lang="en-US" altLang="zh-CN" sz="2800" dirty="0" err="1" smtClean="0">
                <a:sym typeface="Symbol" pitchFamily="18" charset="2"/>
              </a:rPr>
              <a:t>A</a:t>
            </a:r>
            <a:r>
              <a:rPr lang="zh-CN" altLang="en-US" sz="2800" dirty="0" smtClean="0">
                <a:sym typeface="Symbol" pitchFamily="18" charset="2"/>
              </a:rPr>
              <a:t></a:t>
            </a:r>
            <a:r>
              <a:rPr lang="zh-CN" altLang="en-US" sz="2800" dirty="0">
                <a:sym typeface="Symbol" pitchFamily="18" charset="2"/>
              </a:rPr>
              <a:t></a:t>
            </a:r>
            <a:r>
              <a:rPr lang="en-US" altLang="zh-CN" sz="2800" dirty="0" err="1" smtClean="0">
                <a:sym typeface="Symbol" pitchFamily="18" charset="2"/>
              </a:rPr>
              <a:t>xB</a:t>
            </a:r>
            <a:endParaRPr lang="en-US" altLang="zh-CN" sz="2800" dirty="0">
              <a:sym typeface="Symbol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 smtClean="0">
                <a:sym typeface="Symbol" pitchFamily="18" charset="2"/>
              </a:rPr>
              <a:t>                                 </a:t>
            </a:r>
            <a:r>
              <a:rPr lang="zh-CN" altLang="en-US" sz="2800" dirty="0" smtClean="0">
                <a:sym typeface="Symbol" pitchFamily="18" charset="2"/>
              </a:rPr>
              <a:t></a:t>
            </a:r>
            <a:r>
              <a:rPr lang="en-US" altLang="zh-CN" sz="2800" dirty="0" err="1" smtClean="0">
                <a:sym typeface="Symbol" pitchFamily="18" charset="2"/>
              </a:rPr>
              <a:t>x</a:t>
            </a:r>
            <a:r>
              <a:rPr lang="en-US" altLang="zh-CN" sz="2800" dirty="0" err="1" smtClean="0"/>
              <a:t>A</a:t>
            </a:r>
            <a:r>
              <a:rPr lang="pt-BR" altLang="zh-CN" sz="2800" dirty="0" smtClean="0">
                <a:sym typeface="Symbol" pitchFamily="18" charset="2"/>
              </a:rPr>
              <a:t></a:t>
            </a:r>
            <a:r>
              <a:rPr lang="zh-CN" altLang="en-US" sz="2800" dirty="0">
                <a:sym typeface="Symbol" pitchFamily="18" charset="2"/>
              </a:rPr>
              <a:t> </a:t>
            </a:r>
            <a:r>
              <a:rPr lang="en-US" altLang="zh-CN" sz="2800" dirty="0" err="1" smtClean="0">
                <a:sym typeface="Symbol" pitchFamily="18" charset="2"/>
              </a:rPr>
              <a:t>xB</a:t>
            </a:r>
            <a:endParaRPr lang="en-US" altLang="zh-CN" sz="2800" dirty="0" smtClean="0">
              <a:sym typeface="Symbol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8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154262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ym typeface="Symbol" pitchFamily="18" charset="2"/>
              </a:rPr>
              <a:t>定理</a:t>
            </a:r>
            <a:r>
              <a:rPr lang="zh-CN" altLang="en-US" sz="2800" dirty="0" smtClean="0">
                <a:sym typeface="Symbol" pitchFamily="18" charset="2"/>
              </a:rPr>
              <a:t>（替换</a:t>
            </a:r>
            <a:r>
              <a:rPr lang="zh-CN" altLang="en-US" sz="2800" dirty="0">
                <a:sym typeface="Symbol" pitchFamily="18" charset="2"/>
              </a:rPr>
              <a:t>）：对一阶语言公式</a:t>
            </a:r>
            <a:r>
              <a:rPr lang="en-US" altLang="zh-CN" sz="2800" dirty="0">
                <a:sym typeface="Symbol" pitchFamily="18" charset="2"/>
              </a:rPr>
              <a:t>A</a:t>
            </a:r>
            <a:r>
              <a:rPr lang="zh-CN" altLang="en-US" sz="2800" dirty="0">
                <a:sym typeface="Symbol" pitchFamily="18" charset="2"/>
              </a:rPr>
              <a:t>，</a:t>
            </a:r>
            <a:r>
              <a:rPr lang="en-US" altLang="zh-CN" sz="2800" dirty="0">
                <a:sym typeface="Symbol" pitchFamily="18" charset="2"/>
              </a:rPr>
              <a:t>B</a:t>
            </a:r>
            <a:r>
              <a:rPr lang="zh-CN" altLang="en-US" sz="2800" dirty="0">
                <a:sym typeface="Symbol" pitchFamily="18" charset="2"/>
              </a:rPr>
              <a:t>，Ｃ，并</a:t>
            </a:r>
            <a:endParaRPr lang="en-US" altLang="zh-CN" sz="2800" dirty="0">
              <a:sym typeface="Symbol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sym typeface="Symbol" pitchFamily="18" charset="2"/>
              </a:rPr>
              <a:t>    </a:t>
            </a:r>
            <a:r>
              <a:rPr lang="zh-CN" altLang="en-US" sz="2800" dirty="0">
                <a:sym typeface="Symbol" pitchFamily="18" charset="2"/>
              </a:rPr>
              <a:t>且</a:t>
            </a:r>
            <a:r>
              <a:rPr lang="en-US" altLang="zh-CN" sz="2800" dirty="0"/>
              <a:t>A</a:t>
            </a:r>
            <a:r>
              <a:rPr lang="pt-BR" altLang="zh-CN" sz="2800" dirty="0">
                <a:sym typeface="Symbol" pitchFamily="18" charset="2"/>
              </a:rPr>
              <a:t></a:t>
            </a:r>
            <a:r>
              <a:rPr lang="en-US" altLang="zh-CN" sz="2800" dirty="0">
                <a:sym typeface="Symbol" pitchFamily="18" charset="2"/>
              </a:rPr>
              <a:t>B</a:t>
            </a:r>
            <a:r>
              <a:rPr lang="zh-CN" altLang="en-US" sz="2800" dirty="0">
                <a:sym typeface="Symbol" pitchFamily="18" charset="2"/>
              </a:rPr>
              <a:t>，Ａ是公式Ｃ的子公式，若将公式Ｃ中子公</a:t>
            </a:r>
            <a:endParaRPr lang="en-US" altLang="zh-CN" sz="2800" dirty="0">
              <a:sym typeface="Symbol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sym typeface="Symbol" pitchFamily="18" charset="2"/>
              </a:rPr>
              <a:t>    </a:t>
            </a:r>
            <a:r>
              <a:rPr lang="zh-CN" altLang="en-US" sz="2800" dirty="0">
                <a:sym typeface="Symbol" pitchFamily="18" charset="2"/>
              </a:rPr>
              <a:t>式</a:t>
            </a:r>
            <a:r>
              <a:rPr lang="en-US" altLang="zh-CN" sz="2800" dirty="0">
                <a:sym typeface="Symbol" pitchFamily="18" charset="2"/>
              </a:rPr>
              <a:t>A</a:t>
            </a:r>
            <a:r>
              <a:rPr lang="zh-CN" altLang="en-US" sz="2800" dirty="0">
                <a:sym typeface="Symbol" pitchFamily="18" charset="2"/>
              </a:rPr>
              <a:t>的部分或全部出现替换为公式Ｂ得到公式Ｄ，</a:t>
            </a:r>
            <a:endParaRPr lang="en-US" altLang="zh-CN" sz="2800" dirty="0">
              <a:sym typeface="Symbol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sym typeface="Symbol" pitchFamily="18" charset="2"/>
              </a:rPr>
              <a:t>     </a:t>
            </a:r>
            <a:r>
              <a:rPr lang="zh-CN" altLang="en-US" sz="2800" dirty="0">
                <a:sym typeface="Symbol" pitchFamily="18" charset="2"/>
              </a:rPr>
              <a:t>则Ｃ</a:t>
            </a:r>
            <a:r>
              <a:rPr lang="pt-BR" altLang="zh-CN" sz="2800" dirty="0">
                <a:sym typeface="Symbol" pitchFamily="18" charset="2"/>
              </a:rPr>
              <a:t></a:t>
            </a:r>
            <a:r>
              <a:rPr lang="zh-CN" altLang="en-US" sz="2800" dirty="0" smtClean="0">
                <a:sym typeface="Symbol" pitchFamily="18" charset="2"/>
              </a:rPr>
              <a:t>Ｄ</a:t>
            </a:r>
            <a:endParaRPr lang="en-US" altLang="zh-CN" sz="2800" dirty="0" smtClean="0">
              <a:sym typeface="Symbol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800" dirty="0">
              <a:sym typeface="Symbol" pitchFamily="18" charset="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>
                <a:sym typeface="Symbol" pitchFamily="18" charset="2"/>
              </a:rPr>
              <a:t>定理（量词规律）</a:t>
            </a:r>
            <a:r>
              <a:rPr lang="zh-CN" altLang="en-US" sz="2800" dirty="0" smtClean="0">
                <a:sym typeface="Symbol" pitchFamily="18" charset="2"/>
              </a:rPr>
              <a:t>：</a:t>
            </a:r>
            <a:r>
              <a:rPr lang="en-US" altLang="zh-CN" sz="2800" dirty="0" smtClean="0">
                <a:sym typeface="Symbol" pitchFamily="18" charset="2"/>
              </a:rPr>
              <a:t>A</a:t>
            </a:r>
            <a:r>
              <a:rPr lang="zh-CN" altLang="en-US" sz="2800" dirty="0" smtClean="0">
                <a:sym typeface="Symbol" pitchFamily="18" charset="2"/>
              </a:rPr>
              <a:t>是一阶语言公式，</a:t>
            </a:r>
            <a:r>
              <a:rPr lang="en-US" altLang="zh-CN" sz="2800" dirty="0" smtClean="0">
                <a:sym typeface="Symbol" pitchFamily="18" charset="2"/>
              </a:rPr>
              <a:t>x</a:t>
            </a:r>
            <a:r>
              <a:rPr lang="zh-CN" altLang="en-US" sz="2800" dirty="0" smtClean="0">
                <a:sym typeface="Symbol" pitchFamily="18" charset="2"/>
              </a:rPr>
              <a:t>是变元，</a:t>
            </a:r>
            <a:endParaRPr lang="en-US" altLang="zh-CN" sz="2800" dirty="0" smtClean="0">
              <a:sym typeface="Symbol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 smtClean="0">
                <a:sym typeface="Symbol" pitchFamily="18" charset="2"/>
              </a:rPr>
              <a:t>    </a:t>
            </a:r>
            <a:r>
              <a:rPr lang="zh-CN" altLang="en-US" sz="2800" dirty="0" smtClean="0">
                <a:sym typeface="Symbol" pitchFamily="18" charset="2"/>
              </a:rPr>
              <a:t>则                  </a:t>
            </a:r>
            <a:r>
              <a:rPr lang="en-US" altLang="zh-CN" sz="2800" dirty="0" err="1" smtClean="0">
                <a:sym typeface="Symbol" pitchFamily="18" charset="2"/>
              </a:rPr>
              <a:t>xA</a:t>
            </a:r>
            <a:r>
              <a:rPr lang="en-US" altLang="zh-CN" sz="2800" dirty="0" smtClean="0">
                <a:sym typeface="Symbol" pitchFamily="18" charset="2"/>
              </a:rPr>
              <a:t> </a:t>
            </a:r>
            <a:r>
              <a:rPr lang="zh-CN" altLang="en-US" sz="2800" dirty="0" smtClean="0">
                <a:sym typeface="Symbol" pitchFamily="18" charset="2"/>
              </a:rPr>
              <a:t> </a:t>
            </a:r>
            <a:r>
              <a:rPr lang="en-US" altLang="zh-CN" sz="2800" dirty="0" smtClean="0">
                <a:sym typeface="Symbol" pitchFamily="18" charset="2"/>
              </a:rPr>
              <a:t>x</a:t>
            </a:r>
            <a:r>
              <a:rPr lang="zh-CN" altLang="en-US" sz="2800" dirty="0" smtClean="0">
                <a:sym typeface="Symbol" pitchFamily="18" charset="2"/>
              </a:rPr>
              <a:t></a:t>
            </a:r>
            <a:r>
              <a:rPr lang="en-US" altLang="zh-CN" sz="2800" dirty="0" smtClean="0">
                <a:sym typeface="Symbol" pitchFamily="18" charset="2"/>
              </a:rPr>
              <a:t>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sym typeface="Symbol" pitchFamily="18" charset="2"/>
              </a:rPr>
              <a:t> </a:t>
            </a:r>
            <a:r>
              <a:rPr lang="en-US" altLang="zh-CN" sz="2800" dirty="0" smtClean="0">
                <a:sym typeface="Symbol" pitchFamily="18" charset="2"/>
              </a:rPr>
              <a:t>                         </a:t>
            </a:r>
            <a:r>
              <a:rPr lang="en-US" altLang="zh-CN" sz="2800" dirty="0" err="1" smtClean="0">
                <a:sym typeface="Symbol" pitchFamily="18" charset="2"/>
              </a:rPr>
              <a:t>xA</a:t>
            </a:r>
            <a:r>
              <a:rPr lang="en-US" altLang="zh-CN" sz="2800" dirty="0" smtClean="0">
                <a:sym typeface="Symbol" pitchFamily="18" charset="2"/>
              </a:rPr>
              <a:t>  </a:t>
            </a:r>
            <a:r>
              <a:rPr lang="en-US" altLang="zh-CN" sz="2800" dirty="0" err="1" smtClean="0">
                <a:sym typeface="Symbol" pitchFamily="18" charset="2"/>
              </a:rPr>
              <a:t>xA</a:t>
            </a:r>
            <a:endParaRPr lang="en-US" altLang="zh-CN" sz="2800" dirty="0" smtClean="0">
              <a:sym typeface="Symbol" pitchFamily="18" charset="2"/>
            </a:endParaRPr>
          </a:p>
          <a:p>
            <a:pPr>
              <a:lnSpc>
                <a:spcPct val="100000"/>
              </a:lnSpc>
            </a:pPr>
            <a:endParaRPr lang="en-US" altLang="zh-CN" sz="2800" dirty="0">
              <a:sym typeface="Symbol" pitchFamily="18" charset="2"/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432383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800" dirty="0" smtClean="0"/>
                  <a:t>证明</a:t>
                </a:r>
                <a:r>
                  <a:rPr lang="en-US" altLang="zh-CN" sz="2800" dirty="0" smtClean="0">
                    <a:sym typeface="Wingdings" panose="05000000000000000000" pitchFamily="2" charset="2"/>
                  </a:rPr>
                  <a:t>: (1) </a:t>
                </a:r>
                <a:r>
                  <a:rPr lang="zh-CN" altLang="en-US" sz="2800" dirty="0" smtClean="0">
                    <a:sym typeface="Wingdings" panose="05000000000000000000" pitchFamily="2" charset="2"/>
                  </a:rPr>
                  <a:t>对任意解释</a:t>
                </a:r>
                <a:r>
                  <a:rPr lang="en-US" altLang="zh-CN" sz="2800" dirty="0" smtClean="0">
                    <a:sym typeface="Wingdings" panose="05000000000000000000" pitchFamily="2" charset="2"/>
                  </a:rPr>
                  <a:t>I</a:t>
                </a:r>
                <a:r>
                  <a:rPr lang="zh-CN" altLang="en-US" sz="2800" dirty="0" smtClean="0">
                    <a:sym typeface="Wingdings" panose="05000000000000000000" pitchFamily="2" charset="2"/>
                  </a:rPr>
                  <a:t>及</a:t>
                </a:r>
                <a:r>
                  <a:rPr lang="en-US" altLang="zh-CN" sz="2800" dirty="0" smtClean="0">
                    <a:sym typeface="Wingdings" panose="05000000000000000000" pitchFamily="2" charset="2"/>
                  </a:rPr>
                  <a:t>I</a:t>
                </a:r>
                <a:r>
                  <a:rPr lang="zh-CN" altLang="en-US" sz="2800" dirty="0" smtClean="0">
                    <a:sym typeface="Wingdings" panose="05000000000000000000" pitchFamily="2" charset="2"/>
                  </a:rPr>
                  <a:t>中任意赋值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𝒗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zh-CN" altLang="en-US" sz="2800" dirty="0" smtClean="0">
                    <a:sym typeface="Wingdings" panose="05000000000000000000" pitchFamily="2" charset="2"/>
                  </a:rPr>
                  <a:t>，设</a:t>
                </a:r>
                <a:r>
                  <a:rPr lang="en-US" altLang="zh-CN" sz="2800" dirty="0" smtClean="0">
                    <a:sym typeface="Wingdings" panose="05000000000000000000" pitchFamily="2" charset="2"/>
                  </a:rPr>
                  <a:t>D</a:t>
                </a:r>
                <a:r>
                  <a:rPr lang="en-US" altLang="zh-CN" sz="2800" baseline="-25000" dirty="0" smtClean="0">
                    <a:sym typeface="Wingdings" panose="05000000000000000000" pitchFamily="2" charset="2"/>
                  </a:rPr>
                  <a:t>I</a:t>
                </a:r>
                <a:r>
                  <a:rPr lang="en-US" altLang="zh-CN" sz="2800" dirty="0" smtClean="0">
                    <a:sym typeface="Wingdings" panose="05000000000000000000" pitchFamily="2" charset="2"/>
                  </a:rPr>
                  <a:t> = {d</a:t>
                </a:r>
                <a:r>
                  <a:rPr lang="en-US" altLang="zh-CN" sz="2800" baseline="-25000" dirty="0" smtClean="0">
                    <a:sym typeface="Wingdings" panose="05000000000000000000" pitchFamily="2" charset="2"/>
                  </a:rPr>
                  <a:t>1</a:t>
                </a:r>
                <a:r>
                  <a:rPr lang="en-US" altLang="zh-CN" sz="2800" dirty="0" smtClean="0">
                    <a:sym typeface="Wingdings" panose="05000000000000000000" pitchFamily="2" charset="2"/>
                  </a:rPr>
                  <a:t>,…,</a:t>
                </a:r>
                <a:r>
                  <a:rPr lang="en-US" altLang="zh-CN" sz="2800" dirty="0" err="1" smtClean="0">
                    <a:sym typeface="Wingdings" panose="05000000000000000000" pitchFamily="2" charset="2"/>
                  </a:rPr>
                  <a:t>d</a:t>
                </a:r>
                <a:r>
                  <a:rPr lang="en-US" altLang="zh-CN" sz="2800" baseline="-25000" dirty="0" err="1" smtClean="0">
                    <a:sym typeface="Wingdings" panose="05000000000000000000" pitchFamily="2" charset="2"/>
                  </a:rPr>
                  <a:t>n</a:t>
                </a:r>
                <a:r>
                  <a:rPr lang="en-US" altLang="zh-CN" sz="2800" dirty="0" smtClean="0">
                    <a:sym typeface="Wingdings" panose="05000000000000000000" pitchFamily="2" charset="2"/>
                  </a:rPr>
                  <a:t>},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Wingdings" panose="05000000000000000000" pitchFamily="2" charset="2"/>
                  </a:rPr>
                  <a:t> </a:t>
                </a:r>
                <a:r>
                  <a:rPr lang="en-US" altLang="zh-CN" sz="2800" dirty="0" smtClean="0">
                    <a:sym typeface="Wingdings" panose="05000000000000000000" pitchFamily="2" charset="2"/>
                  </a:rPr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𝒗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sym typeface="Wingdings" panose="05000000000000000000" pitchFamily="2" charset="2"/>
                  </a:rPr>
                  <a:t>(</a:t>
                </a:r>
                <a:r>
                  <a:rPr lang="zh-CN" altLang="en-US" sz="2800" dirty="0">
                    <a:sym typeface="Symbol" pitchFamily="18" charset="2"/>
                  </a:rPr>
                  <a:t></a:t>
                </a:r>
                <a:r>
                  <a:rPr lang="en-US" altLang="zh-CN" sz="2800" dirty="0" err="1" smtClean="0">
                    <a:sym typeface="Symbol" pitchFamily="18" charset="2"/>
                  </a:rPr>
                  <a:t>xA</a:t>
                </a:r>
                <a:r>
                  <a:rPr lang="en-US" altLang="zh-CN" sz="2800" dirty="0" smtClean="0">
                    <a:sym typeface="Symbol" pitchFamily="18" charset="2"/>
                  </a:rPr>
                  <a:t>) =  </a:t>
                </a:r>
                <a:r>
                  <a:rPr lang="zh-CN" altLang="en-US" sz="2800" dirty="0">
                    <a:sym typeface="Symbol" pitchFamily="18" charset="2"/>
                  </a:rPr>
                  <a:t>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sym typeface="Wingdings" panose="05000000000000000000" pitchFamily="2" charset="2"/>
                  </a:rPr>
                  <a:t>(</a:t>
                </a:r>
                <a:r>
                  <a:rPr lang="zh-CN" altLang="en-US" sz="2800" dirty="0" smtClean="0">
                    <a:sym typeface="Symbol" pitchFamily="18" charset="2"/>
                  </a:rPr>
                  <a:t></a:t>
                </a:r>
                <a:r>
                  <a:rPr lang="en-US" altLang="zh-CN" sz="2800" dirty="0" err="1">
                    <a:sym typeface="Symbol" pitchFamily="18" charset="2"/>
                  </a:rPr>
                  <a:t>xA</a:t>
                </a:r>
                <a:r>
                  <a:rPr lang="en-US" altLang="zh-CN" sz="2800" dirty="0">
                    <a:sym typeface="Symbol" pitchFamily="18" charset="2"/>
                  </a:rPr>
                  <a:t>) </a:t>
                </a:r>
                <a:endParaRPr lang="en-US" altLang="zh-CN" sz="2800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itchFamily="18" charset="2"/>
                  </a:rPr>
                  <a:t> </a:t>
                </a:r>
                <a:r>
                  <a:rPr lang="en-US" altLang="zh-CN" sz="2800" dirty="0" smtClean="0">
                    <a:sym typeface="Symbol" pitchFamily="18" charset="2"/>
                  </a:rPr>
                  <a:t>                      = </a:t>
                </a:r>
                <a:r>
                  <a:rPr lang="zh-CN" altLang="en-US" sz="2800" dirty="0" smtClean="0">
                    <a:sym typeface="Symbol" pitchFamily="18" charset="2"/>
                  </a:rPr>
                  <a:t></a:t>
                </a:r>
                <a:r>
                  <a:rPr lang="en-US" altLang="zh-CN" sz="2800" dirty="0" smtClean="0">
                    <a:sym typeface="Symbol" pitchFamily="18" charset="2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𝒗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[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/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𝒅</m:t>
                        </m:r>
                        <m:r>
                          <a:rPr lang="en-US" altLang="zh-CN" sz="2800" b="1" i="1" baseline="-2500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sym typeface="Wingdings" panose="05000000000000000000" pitchFamily="2" charset="2"/>
                  </a:rPr>
                  <a:t>(</a:t>
                </a:r>
                <a:r>
                  <a:rPr lang="en-US" altLang="zh-CN" sz="2800" dirty="0" smtClean="0">
                    <a:sym typeface="Symbol" pitchFamily="18" charset="2"/>
                  </a:rPr>
                  <a:t>A)</a:t>
                </a:r>
                <a:r>
                  <a:rPr lang="en-US" altLang="zh-CN" sz="2800" dirty="0">
                    <a:sym typeface="Symbol" pitchFamily="18" charset="2"/>
                  </a:rPr>
                  <a:t> </a:t>
                </a:r>
                <a:r>
                  <a:rPr lang="en-US" altLang="zh-CN" sz="2800" dirty="0" smtClean="0">
                    <a:sym typeface="Symbol" pitchFamily="18" charset="2"/>
                  </a:rPr>
                  <a:t>…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[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/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𝒅</m:t>
                        </m:r>
                        <m:r>
                          <a:rPr lang="en-US" altLang="zh-CN" sz="2800" b="1" i="1" baseline="-2500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𝒏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sym typeface="Wingdings" panose="05000000000000000000" pitchFamily="2" charset="2"/>
                  </a:rPr>
                  <a:t>(</a:t>
                </a:r>
                <a:r>
                  <a:rPr lang="en-US" altLang="zh-CN" sz="2800" dirty="0" smtClean="0">
                    <a:sym typeface="Symbol" pitchFamily="18" charset="2"/>
                  </a:rPr>
                  <a:t>A</a:t>
                </a:r>
                <a:r>
                  <a:rPr lang="en-US" altLang="zh-CN" sz="2800" dirty="0">
                    <a:sym typeface="Symbol" pitchFamily="18" charset="2"/>
                  </a:rPr>
                  <a:t>) </a:t>
                </a:r>
                <a:r>
                  <a:rPr lang="en-US" altLang="zh-CN" sz="2800" dirty="0" smtClean="0">
                    <a:sym typeface="Symbol" pitchFamily="18" charset="2"/>
                  </a:rPr>
                  <a:t>)</a:t>
                </a:r>
                <a:r>
                  <a:rPr lang="en-US" altLang="zh-CN" sz="2800" dirty="0" smtClean="0">
                    <a:sym typeface="Wingdings" panose="05000000000000000000" pitchFamily="2" charset="2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 smtClean="0">
                    <a:sym typeface="Wingdings" panose="05000000000000000000" pitchFamily="2" charset="2"/>
                  </a:rPr>
                  <a:t>                       =</a:t>
                </a:r>
                <a:r>
                  <a:rPr lang="zh-CN" altLang="en-US" sz="2800" dirty="0">
                    <a:sym typeface="Symbol" pitchFamily="18" charset="2"/>
                  </a:rPr>
                  <a:t> </a:t>
                </a:r>
                <a:r>
                  <a:rPr lang="en-US" altLang="zh-CN" sz="2800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[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/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𝒅</m:t>
                        </m:r>
                        <m:r>
                          <a:rPr lang="en-US" altLang="zh-CN" sz="2800" i="1" baseline="-25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sym typeface="Wingdings" panose="05000000000000000000" pitchFamily="2" charset="2"/>
                  </a:rPr>
                  <a:t>(</a:t>
                </a:r>
                <a:r>
                  <a:rPr lang="en-US" altLang="zh-CN" sz="2800" dirty="0" smtClean="0">
                    <a:sym typeface="Symbol" pitchFamily="18" charset="2"/>
                  </a:rPr>
                  <a:t>A</a:t>
                </a:r>
                <a:r>
                  <a:rPr lang="en-US" altLang="zh-CN" sz="2800" dirty="0">
                    <a:sym typeface="Symbol" pitchFamily="18" charset="2"/>
                  </a:rPr>
                  <a:t>) </a:t>
                </a:r>
                <a:r>
                  <a:rPr lang="en-US" altLang="zh-CN" sz="2800" dirty="0" smtClean="0">
                    <a:sym typeface="Symbol" pitchFamily="18" charset="2"/>
                  </a:rPr>
                  <a:t>…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zh-CN" altLang="en-US" sz="2800" dirty="0">
                            <a:sym typeface="Symbol" pitchFamily="18" charset="2"/>
                          </a:rPr>
                          <m:t>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[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/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𝒅𝒏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sym typeface="Wingdings" panose="05000000000000000000" pitchFamily="2" charset="2"/>
                  </a:rPr>
                  <a:t>(</a:t>
                </a:r>
                <a:r>
                  <a:rPr lang="en-US" altLang="zh-CN" sz="2800" dirty="0" smtClean="0">
                    <a:sym typeface="Symbol" pitchFamily="18" charset="2"/>
                  </a:rPr>
                  <a:t>A</a:t>
                </a:r>
                <a:r>
                  <a:rPr lang="en-US" altLang="zh-CN" sz="2800" dirty="0">
                    <a:sym typeface="Symbol" pitchFamily="18" charset="2"/>
                  </a:rPr>
                  <a:t>) </a:t>
                </a:r>
                <a:r>
                  <a:rPr lang="en-US" altLang="zh-CN" sz="2800" dirty="0" smtClean="0">
                    <a:sym typeface="Symbol" pitchFamily="18" charset="2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itchFamily="18" charset="2"/>
                  </a:rPr>
                  <a:t> </a:t>
                </a:r>
                <a:r>
                  <a:rPr lang="en-US" altLang="zh-CN" sz="2800" dirty="0" smtClean="0">
                    <a:sym typeface="Symbol" pitchFamily="18" charset="2"/>
                  </a:rPr>
                  <a:t>                     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[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/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𝒅</m:t>
                        </m:r>
                        <m:r>
                          <a:rPr lang="en-US" altLang="zh-CN" sz="2800" i="1" baseline="-25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sym typeface="Wingdings" panose="05000000000000000000" pitchFamily="2" charset="2"/>
                  </a:rPr>
                  <a:t>(</a:t>
                </a:r>
                <a:r>
                  <a:rPr lang="zh-CN" altLang="en-US" sz="2800" dirty="0" smtClean="0">
                    <a:sym typeface="Symbol" pitchFamily="18" charset="2"/>
                  </a:rPr>
                  <a:t></a:t>
                </a:r>
                <a:r>
                  <a:rPr lang="en-US" altLang="zh-CN" sz="2800" dirty="0" smtClean="0">
                    <a:sym typeface="Symbol" pitchFamily="18" charset="2"/>
                  </a:rPr>
                  <a:t>A</a:t>
                </a:r>
                <a:r>
                  <a:rPr lang="en-US" altLang="zh-CN" sz="2800" dirty="0">
                    <a:sym typeface="Symbol" pitchFamily="18" charset="2"/>
                  </a:rPr>
                  <a:t>) …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[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/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𝒅𝒏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sym typeface="Wingdings" panose="05000000000000000000" pitchFamily="2" charset="2"/>
                  </a:rPr>
                  <a:t>(</a:t>
                </a:r>
                <a:r>
                  <a:rPr lang="en-US" altLang="zh-CN" sz="2800" dirty="0" smtClean="0">
                    <a:sym typeface="Symbol" pitchFamily="18" charset="2"/>
                  </a:rPr>
                  <a:t>A</a:t>
                </a:r>
                <a:r>
                  <a:rPr lang="en-US" altLang="zh-CN" sz="2800" dirty="0">
                    <a:sym typeface="Symbol" pitchFamily="18" charset="2"/>
                  </a:rPr>
                  <a:t>) 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 smtClean="0">
                    <a:sym typeface="Wingdings" panose="05000000000000000000" pitchFamily="2" charset="2"/>
                  </a:rPr>
                  <a:t>                       = </a:t>
                </a:r>
                <a:r>
                  <a:rPr lang="en-US" altLang="zh-CN" sz="28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sym typeface="Wingdings" panose="05000000000000000000" pitchFamily="2" charset="2"/>
                  </a:rPr>
                  <a:t>(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</a:t>
                </a:r>
                <a:r>
                  <a:rPr lang="en-US" altLang="zh-CN" sz="2800" dirty="0" smtClean="0">
                    <a:sym typeface="Symbol" pitchFamily="18" charset="2"/>
                  </a:rPr>
                  <a:t>x</a:t>
                </a:r>
                <a:r>
                  <a:rPr lang="zh-CN" altLang="en-US" sz="2800" dirty="0">
                    <a:sym typeface="Symbol" pitchFamily="18" charset="2"/>
                  </a:rPr>
                  <a:t></a:t>
                </a:r>
                <a:r>
                  <a:rPr lang="en-US" altLang="zh-CN" sz="2800" dirty="0" smtClean="0">
                    <a:sym typeface="Symbol" pitchFamily="18" charset="2"/>
                  </a:rPr>
                  <a:t>A</a:t>
                </a:r>
                <a:r>
                  <a:rPr lang="en-US" altLang="zh-CN" sz="2800" dirty="0">
                    <a:sym typeface="Symbol" pitchFamily="18" charset="2"/>
                  </a:rPr>
                  <a:t>) </a:t>
                </a:r>
                <a:endParaRPr lang="en-US" altLang="zh-CN" sz="28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Wingdings" panose="05000000000000000000" pitchFamily="2" charset="2"/>
                  </a:rPr>
                  <a:t> </a:t>
                </a:r>
                <a:r>
                  <a:rPr lang="en-US" altLang="zh-CN" sz="2800" dirty="0" smtClean="0">
                    <a:sym typeface="Wingdings" panose="05000000000000000000" pitchFamily="2" charset="2"/>
                  </a:rPr>
                  <a:t>   (2) </a:t>
                </a:r>
                <a:r>
                  <a:rPr lang="zh-CN" altLang="en-US" sz="2800" dirty="0" smtClean="0">
                    <a:sym typeface="Wingdings" panose="05000000000000000000" pitchFamily="2" charset="2"/>
                  </a:rPr>
                  <a:t>类似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23141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 smtClean="0"/>
              <a:t> </a:t>
            </a:r>
            <a:r>
              <a:rPr lang="zh-CN" altLang="en-US" sz="2800" dirty="0" smtClean="0"/>
              <a:t>例：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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dirty="0" smtClean="0">
                <a:latin typeface="Times New Roman" panose="02020603050405020304" pitchFamily="18" charset="0"/>
              </a:rPr>
              <a:t>   </a:t>
            </a:r>
            <a:r>
              <a:rPr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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800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dirty="0" err="1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kumimoji="1" lang="en-US" altLang="zh-CN" sz="2800" i="1" dirty="0" err="1">
                <a:latin typeface="Times New Roman" panose="02020603050405020304" pitchFamily="18" charset="0"/>
              </a:rPr>
              <a:t>z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i="1" dirty="0" err="1">
                <a:latin typeface="Times New Roman" panose="02020603050405020304" pitchFamily="18" charset="0"/>
              </a:rPr>
              <a:t>x</a:t>
            </a:r>
            <a:r>
              <a:rPr kumimoji="1" lang="en-US" altLang="zh-CN" sz="2800" dirty="0" err="1">
                <a:latin typeface="Times New Roman" panose="02020603050405020304" pitchFamily="18" charset="0"/>
              </a:rPr>
              <a:t>+</a:t>
            </a:r>
            <a:r>
              <a:rPr kumimoji="1" lang="en-US" altLang="zh-CN" sz="2800" i="1" dirty="0" err="1">
                <a:latin typeface="Times New Roman" panose="02020603050405020304" pitchFamily="18" charset="0"/>
              </a:rPr>
              <a:t>z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=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) 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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</a:t>
            </a:r>
            <a:r>
              <a:rPr kumimoji="1" lang="en-US" altLang="zh-CN" sz="2800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dirty="0" err="1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kumimoji="1" lang="en-US" altLang="zh-CN" sz="2800" i="1" dirty="0" err="1">
                <a:latin typeface="Times New Roman" panose="02020603050405020304" pitchFamily="18" charset="0"/>
              </a:rPr>
              <a:t>z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i="1" dirty="0" err="1">
                <a:latin typeface="Times New Roman" panose="02020603050405020304" pitchFamily="18" charset="0"/>
              </a:rPr>
              <a:t>x+z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=y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				   </a:t>
            </a:r>
            <a:r>
              <a:rPr kumimoji="1" lang="en-US" altLang="zh-CN" sz="2800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kumimoji="1" lang="en-US" altLang="zh-CN" sz="2800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z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i="1" dirty="0" err="1">
                <a:latin typeface="Times New Roman" panose="02020603050405020304" pitchFamily="18" charset="0"/>
              </a:rPr>
              <a:t>x</a:t>
            </a:r>
            <a:r>
              <a:rPr kumimoji="1" lang="en-US" altLang="zh-CN" sz="2800" dirty="0" err="1">
                <a:latin typeface="Times New Roman" panose="02020603050405020304" pitchFamily="18" charset="0"/>
              </a:rPr>
              <a:t>+</a:t>
            </a:r>
            <a:r>
              <a:rPr kumimoji="1" lang="en-US" altLang="zh-CN" sz="2800" i="1" dirty="0" err="1">
                <a:latin typeface="Times New Roman" panose="02020603050405020304" pitchFamily="18" charset="0"/>
              </a:rPr>
              <a:t>z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=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)</a:t>
            </a: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 	      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kumimoji="1" lang="en-US" altLang="zh-CN" sz="2800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kumimoji="1" lang="en-US" altLang="zh-CN" sz="2800" i="1" dirty="0" err="1">
                <a:latin typeface="Times New Roman" panose="02020603050405020304" pitchFamily="18" charset="0"/>
              </a:rPr>
              <a:t>y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z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i="1" dirty="0" err="1">
                <a:latin typeface="Times New Roman" panose="02020603050405020304" pitchFamily="18" charset="0"/>
              </a:rPr>
              <a:t>x</a:t>
            </a:r>
            <a:r>
              <a:rPr kumimoji="1" lang="en-US" altLang="zh-CN" sz="2800" dirty="0" err="1">
                <a:latin typeface="Times New Roman" panose="02020603050405020304" pitchFamily="18" charset="0"/>
              </a:rPr>
              <a:t>+</a:t>
            </a:r>
            <a:r>
              <a:rPr kumimoji="1" lang="en-US" altLang="zh-CN" sz="2800" i="1" dirty="0" err="1">
                <a:latin typeface="Times New Roman" panose="02020603050405020304" pitchFamily="18" charset="0"/>
              </a:rPr>
              <a:t>z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=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)</a:t>
            </a:r>
          </a:p>
          <a:p>
            <a:pPr lvl="4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 	      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kumimoji="1" lang="en-US" altLang="zh-CN" sz="2800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kumimoji="1" lang="en-US" altLang="zh-CN" sz="2800" i="1" dirty="0" err="1">
                <a:latin typeface="Times New Roman" panose="02020603050405020304" pitchFamily="18" charset="0"/>
              </a:rPr>
              <a:t>y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z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i="1" dirty="0" err="1">
                <a:latin typeface="Times New Roman" panose="02020603050405020304" pitchFamily="18" charset="0"/>
              </a:rPr>
              <a:t>x</a:t>
            </a:r>
            <a:r>
              <a:rPr kumimoji="1" lang="en-US" altLang="zh-CN" sz="2800" dirty="0" err="1">
                <a:latin typeface="Times New Roman" panose="02020603050405020304" pitchFamily="18" charset="0"/>
              </a:rPr>
              <a:t>+</a:t>
            </a:r>
            <a:r>
              <a:rPr kumimoji="1" lang="en-US" altLang="zh-CN" sz="2800" i="1" dirty="0" err="1">
                <a:latin typeface="Times New Roman" panose="02020603050405020304" pitchFamily="18" charset="0"/>
              </a:rPr>
              <a:t>z</a:t>
            </a:r>
            <a:r>
              <a:rPr kumimoji="1" lang="en-US" altLang="zh-CN" sz="2800" dirty="0" err="1">
                <a:latin typeface="Times New Roman" panose="02020603050405020304" pitchFamily="18" charset="0"/>
              </a:rPr>
              <a:t>≠</a:t>
            </a:r>
            <a:r>
              <a:rPr kumimoji="1" lang="en-US" altLang="zh-CN" sz="2800" i="1" dirty="0" err="1">
                <a:latin typeface="Times New Roman" panose="02020603050405020304" pitchFamily="18" charset="0"/>
              </a:rPr>
              <a:t>y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) 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571422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800" dirty="0" smtClean="0">
                    <a:sym typeface="Symbol" panose="05050102010706020507" pitchFamily="18" charset="2"/>
                  </a:rPr>
                  <a:t>定理（交换量词）：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x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，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y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是变元，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A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是公式，则</a:t>
                </a:r>
                <a:endParaRPr lang="en-US" altLang="zh-CN" sz="2800" dirty="0" smtClean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             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xyA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  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y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xA</a:t>
                </a:r>
                <a:endParaRPr lang="en-US" altLang="zh-CN" sz="2800" dirty="0" smtClean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             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xyA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  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yxA</a:t>
                </a:r>
                <a:endParaRPr lang="en-US" altLang="zh-CN" sz="2800" dirty="0" smtClean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800" dirty="0" smtClean="0">
                  <a:sym typeface="Symbol" panose="05050102010706020507" pitchFamily="18" charset="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800" dirty="0" smtClean="0"/>
                  <a:t>定理（</a:t>
                </a:r>
                <a:r>
                  <a:rPr lang="zh-CN" altLang="en-US" sz="2800" dirty="0"/>
                  <a:t>换名</a:t>
                </a:r>
                <a:r>
                  <a:rPr lang="zh-CN" altLang="en-US" sz="2800" dirty="0" smtClean="0"/>
                  <a:t>）</a:t>
                </a:r>
                <a:r>
                  <a:rPr lang="zh-CN" altLang="en-US" sz="2800" dirty="0"/>
                  <a:t>：</a:t>
                </a:r>
                <a:r>
                  <a:rPr lang="en-US" altLang="zh-CN" sz="2800" dirty="0"/>
                  <a:t>x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y</a:t>
                </a:r>
                <a:r>
                  <a:rPr lang="zh-CN" altLang="en-US" sz="2800" dirty="0"/>
                  <a:t>是变元，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是一阶语言公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800" dirty="0"/>
                  <a:t>     式，</a:t>
                </a:r>
                <a:r>
                  <a:rPr lang="en-US" altLang="zh-CN" sz="2800" dirty="0"/>
                  <a:t>y</a:t>
                </a:r>
                <a:r>
                  <a:rPr lang="zh-CN" altLang="en-US" sz="2800" dirty="0"/>
                  <a:t>不是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中的自由变元，且</a:t>
                </a:r>
                <a:r>
                  <a:rPr lang="en-US" altLang="zh-CN" sz="2800" dirty="0"/>
                  <a:t>y</a:t>
                </a:r>
                <a:r>
                  <a:rPr lang="zh-CN" altLang="en-US" sz="2800" dirty="0"/>
                  <a:t>对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中的</a:t>
                </a:r>
                <a:r>
                  <a:rPr lang="en-US" altLang="zh-CN" sz="2800" dirty="0"/>
                  <a:t>x</a:t>
                </a:r>
                <a:r>
                  <a:rPr lang="zh-CN" altLang="en-US" sz="2800" dirty="0"/>
                  <a:t>是可代入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</a:t>
                </a:r>
                <a:r>
                  <a:rPr lang="zh-CN" altLang="en-US" sz="2800" dirty="0"/>
                  <a:t>的，则  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xA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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y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𝒚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sup>
                    </m:sSubSup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 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，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xA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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y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𝒚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sup>
                    </m:sSubSup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.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8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16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2627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辖域的收缩和扩张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altLang="zh-CN" sz="2800" dirty="0" smtClean="0"/>
              <a:t> </a:t>
            </a:r>
            <a:r>
              <a:rPr lang="zh-CN" altLang="en-US" sz="2800" dirty="0" smtClean="0"/>
              <a:t>定理（改变辖域）：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是一阶语言公式，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不是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中的自由变元。则：</a:t>
            </a:r>
            <a:endParaRPr lang="en-US" altLang="zh-CN" sz="2800" dirty="0" smtClean="0"/>
          </a:p>
          <a:p>
            <a:pPr marL="914400" lvl="1" indent="-45720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dirty="0">
                <a:latin typeface="Times New Roman" panose="02020603050405020304" pitchFamily="18" charset="0"/>
              </a:rPr>
              <a:t>x(A(x)∨B)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</a:t>
            </a:r>
            <a:r>
              <a:rPr lang="en-US" altLang="zh-CN" dirty="0" err="1"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</a:rPr>
              <a:t>(x)∨B    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dirty="0">
                <a:latin typeface="Times New Roman" panose="02020603050405020304" pitchFamily="18" charset="0"/>
              </a:rPr>
              <a:t>x(A(x)∨B)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dirty="0" err="1"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</a:rPr>
              <a:t>(x)∨B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914400" lvl="1" indent="-457200" eaLnBrk="1" hangingPunct="1">
              <a:lnSpc>
                <a:spcPct val="13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</a:t>
            </a:r>
            <a:r>
              <a:rPr lang="en-US" altLang="zh-CN" dirty="0">
                <a:latin typeface="Times New Roman" panose="02020603050405020304" pitchFamily="18" charset="0"/>
              </a:rPr>
              <a:t>x(A(x)∧B)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</a:t>
            </a:r>
            <a:r>
              <a:rPr lang="en-US" altLang="zh-CN" dirty="0" err="1"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</a:rPr>
              <a:t>(x)∧</a:t>
            </a:r>
            <a:r>
              <a:rPr lang="en-US" altLang="zh-CN" dirty="0" smtClean="0">
                <a:latin typeface="Times New Roman" panose="02020603050405020304" pitchFamily="18" charset="0"/>
              </a:rPr>
              <a:t>B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dirty="0">
                <a:latin typeface="Times New Roman" panose="02020603050405020304" pitchFamily="18" charset="0"/>
              </a:rPr>
              <a:t>x(A(x)∧B)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dirty="0" err="1"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</a:rPr>
              <a:t>(x)∧</a:t>
            </a:r>
            <a:r>
              <a:rPr lang="en-US" altLang="zh-CN" dirty="0" smtClean="0">
                <a:latin typeface="Times New Roman" panose="02020603050405020304" pitchFamily="18" charset="0"/>
              </a:rPr>
              <a:t>B</a:t>
            </a:r>
            <a:endParaRPr lang="zh-CN" altLang="en-US" dirty="0"/>
          </a:p>
          <a:p>
            <a:pPr marL="914400" lvl="1" indent="-457200" eaLnBrk="1" hangingPunct="1">
              <a:lnSpc>
                <a:spcPct val="130000"/>
              </a:lnSpc>
              <a:buNone/>
            </a:pPr>
            <a:r>
              <a:rPr lang="zh-CN" altLang="en-US" sz="2800" dirty="0">
                <a:solidFill>
                  <a:srgbClr val="FFC000"/>
                </a:solidFill>
                <a:sym typeface="Symbol" panose="05050102010706020507" pitchFamily="18" charset="2"/>
              </a:rPr>
              <a:t>变元</a:t>
            </a:r>
            <a:r>
              <a:rPr lang="zh-CN" altLang="en-US" sz="2800" dirty="0" smtClean="0">
                <a:solidFill>
                  <a:srgbClr val="FFC000"/>
                </a:solidFill>
                <a:sym typeface="Symbol" panose="05050102010706020507" pitchFamily="18" charset="2"/>
              </a:rPr>
              <a:t>只存在于单个项时，</a:t>
            </a:r>
            <a:r>
              <a:rPr lang="zh-CN" altLang="en-US" sz="2800" dirty="0">
                <a:solidFill>
                  <a:srgbClr val="FFC000"/>
                </a:solidFill>
              </a:rPr>
              <a:t>辖域</a:t>
            </a:r>
            <a:r>
              <a:rPr lang="zh-CN" altLang="en-US" sz="2800" dirty="0" smtClean="0">
                <a:solidFill>
                  <a:srgbClr val="FFC000"/>
                </a:solidFill>
              </a:rPr>
              <a:t>扩张</a:t>
            </a:r>
            <a:r>
              <a:rPr lang="en-US" altLang="zh-CN" sz="2800" dirty="0" smtClean="0">
                <a:solidFill>
                  <a:srgbClr val="FFC000"/>
                </a:solidFill>
              </a:rPr>
              <a:t>/</a:t>
            </a:r>
            <a:r>
              <a:rPr lang="zh-CN" altLang="en-US" sz="2800" dirty="0" smtClean="0">
                <a:solidFill>
                  <a:srgbClr val="FFC000"/>
                </a:solidFill>
              </a:rPr>
              <a:t>收缩量词不变</a:t>
            </a:r>
            <a:endParaRPr lang="en-US" altLang="zh-CN" sz="2800" dirty="0" smtClean="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marL="990600" lvl="1" indent="-533400" eaLnBrk="1" hangingPunct="1">
              <a:lnSpc>
                <a:spcPct val="110000"/>
              </a:lnSpc>
              <a:buNone/>
            </a:pPr>
            <a:r>
              <a:rPr lang="en-US" altLang="zh-CN" dirty="0" smtClean="0">
                <a:solidFill>
                  <a:srgbClr val="FFC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dirty="0">
                <a:latin typeface="Times New Roman" panose="02020603050405020304" pitchFamily="18" charset="0"/>
              </a:rPr>
              <a:t>x(A(x)→B)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dirty="0" err="1"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</a:rPr>
              <a:t>(x)→B  </a:t>
            </a:r>
            <a:r>
              <a:rPr lang="en-US" altLang="zh-CN" dirty="0" smtClean="0">
                <a:latin typeface="Times New Roman" panose="02020603050405020304" pitchFamily="18" charset="0"/>
              </a:rPr>
              <a:t>  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dirty="0">
                <a:latin typeface="Times New Roman" panose="02020603050405020304" pitchFamily="18" charset="0"/>
              </a:rPr>
              <a:t>x(A(x)→B)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dirty="0" err="1"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</a:rPr>
              <a:t>(x)→B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990600" lvl="1" indent="-533400" eaLnBrk="1" hangingPunct="1">
              <a:lnSpc>
                <a:spcPct val="11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dirty="0">
                <a:latin typeface="Times New Roman" panose="02020603050405020304" pitchFamily="18" charset="0"/>
              </a:rPr>
              <a:t>x(B→A(x))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dirty="0">
                <a:latin typeface="Times New Roman" panose="02020603050405020304" pitchFamily="18" charset="0"/>
              </a:rPr>
              <a:t>B→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dirty="0" err="1"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</a:rPr>
              <a:t>(x)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</a:t>
            </a:r>
            <a:r>
              <a:rPr lang="en-US" altLang="zh-CN" dirty="0">
                <a:latin typeface="Times New Roman" panose="02020603050405020304" pitchFamily="18" charset="0"/>
              </a:rPr>
              <a:t>x(B→A(x))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dirty="0">
                <a:latin typeface="Times New Roman" panose="02020603050405020304" pitchFamily="18" charset="0"/>
              </a:rPr>
              <a:t>B→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dirty="0" err="1"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</a:rPr>
              <a:t>(x)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990600" lvl="1" indent="-533400" eaLnBrk="1" hangingPunct="1">
              <a:lnSpc>
                <a:spcPct val="110000"/>
              </a:lnSpc>
              <a:buNone/>
            </a:pPr>
            <a:r>
              <a:rPr lang="zh-CN" altLang="en-US" sz="2800" dirty="0">
                <a:solidFill>
                  <a:srgbClr val="FFC000"/>
                </a:solidFill>
              </a:rPr>
              <a:t>变元</a:t>
            </a:r>
            <a:r>
              <a:rPr lang="zh-CN" altLang="en-US" sz="2800" dirty="0" smtClean="0">
                <a:solidFill>
                  <a:srgbClr val="FFC000"/>
                </a:solidFill>
              </a:rPr>
              <a:t>只存在于前件时，辖域扩张和收缩时量词互换</a:t>
            </a:r>
            <a:endParaRPr lang="en-US" altLang="zh-CN" sz="2800" dirty="0" smtClean="0">
              <a:solidFill>
                <a:srgbClr val="FFC000"/>
              </a:solidFill>
            </a:endParaRPr>
          </a:p>
          <a:p>
            <a:pPr marL="990600" lvl="1" indent="-533400" eaLnBrk="1" hangingPunct="1">
              <a:lnSpc>
                <a:spcPct val="110000"/>
              </a:lnSpc>
              <a:buNone/>
            </a:pPr>
            <a:r>
              <a:rPr lang="zh-CN" altLang="en-US" sz="2800" dirty="0" smtClean="0">
                <a:solidFill>
                  <a:srgbClr val="FFC000"/>
                </a:solidFill>
              </a:rPr>
              <a:t>变元只存在于后件</a:t>
            </a:r>
            <a:r>
              <a:rPr lang="zh-CN" altLang="en-US" sz="2800" dirty="0">
                <a:solidFill>
                  <a:srgbClr val="FFC000"/>
                </a:solidFill>
              </a:rPr>
              <a:t>时，辖域扩张和收缩时</a:t>
            </a:r>
            <a:r>
              <a:rPr lang="zh-CN" altLang="en-US" sz="2800" dirty="0" smtClean="0">
                <a:solidFill>
                  <a:srgbClr val="FFC000"/>
                </a:solidFill>
              </a:rPr>
              <a:t>量词不变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1928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/>
      <a:lstStyle/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38804</TotalTime>
  <Words>695</Words>
  <Application>Microsoft Office PowerPoint</Application>
  <PresentationFormat>全屏显示(4:3)</PresentationFormat>
  <Paragraphs>82</Paragraphs>
  <Slides>11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黑体</vt:lpstr>
      <vt:lpstr>华文仿宋</vt:lpstr>
      <vt:lpstr>华文行楷</vt:lpstr>
      <vt:lpstr>华文中宋</vt:lpstr>
      <vt:lpstr>宋体</vt:lpstr>
      <vt:lpstr>Cambria Math</vt:lpstr>
      <vt:lpstr>Symbol</vt:lpstr>
      <vt:lpstr>Times New Roman</vt:lpstr>
      <vt:lpstr>Wingdings</vt:lpstr>
      <vt:lpstr>Grid</vt:lpstr>
      <vt:lpstr>位图图像</vt:lpstr>
      <vt:lpstr>第二章谓词逻辑</vt:lpstr>
      <vt:lpstr>等价关系</vt:lpstr>
      <vt:lpstr>等值与替换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辖域的收缩和扩张</vt:lpstr>
      <vt:lpstr>PowerPoint 演示文稿</vt:lpstr>
      <vt:lpstr>PowerPoint 演示文稿</vt:lpstr>
    </vt:vector>
  </TitlesOfParts>
  <Company>BUAA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数理逻辑-(2)谓词逻辑</dc:title>
  <dc:creator>Shuai Ma</dc:creator>
  <cp:lastModifiedBy>ljh</cp:lastModifiedBy>
  <cp:revision>2738</cp:revision>
  <dcterms:created xsi:type="dcterms:W3CDTF">2004-03-10T10:42:25Z</dcterms:created>
  <dcterms:modified xsi:type="dcterms:W3CDTF">2016-11-16T03:38:21Z</dcterms:modified>
</cp:coreProperties>
</file>