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385" r:id="rId3"/>
    <p:sldId id="387" r:id="rId4"/>
    <p:sldId id="389" r:id="rId5"/>
    <p:sldId id="472" r:id="rId6"/>
    <p:sldId id="473" r:id="rId7"/>
    <p:sldId id="474" r:id="rId8"/>
    <p:sldId id="391" r:id="rId9"/>
    <p:sldId id="392" r:id="rId10"/>
    <p:sldId id="476" r:id="rId11"/>
    <p:sldId id="393" r:id="rId12"/>
    <p:sldId id="475" r:id="rId13"/>
    <p:sldId id="480" r:id="rId14"/>
    <p:sldId id="395" r:id="rId15"/>
    <p:sldId id="478" r:id="rId16"/>
    <p:sldId id="397" r:id="rId17"/>
    <p:sldId id="409" r:id="rId18"/>
    <p:sldId id="479" r:id="rId19"/>
    <p:sldId id="481" r:id="rId20"/>
    <p:sldId id="394" r:id="rId21"/>
    <p:sldId id="402" r:id="rId22"/>
    <p:sldId id="404" r:id="rId23"/>
    <p:sldId id="482" r:id="rId24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8" autoAdjust="0"/>
    <p:restoredTop sz="85900" autoAdjust="0"/>
  </p:normalViewPr>
  <p:slideViewPr>
    <p:cSldViewPr snapToGrid="0">
      <p:cViewPr varScale="1">
        <p:scale>
          <a:sx n="61" d="100"/>
          <a:sy n="61" d="100"/>
        </p:scale>
        <p:origin x="157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723AD8B-D97A-4610-ABBB-079285BB8E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078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409F7B1-8C33-49CF-B995-33FC4BE2E3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9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96332-2AC7-42A4-A117-C15236637CE5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66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命题逻辑紧致性定理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是命题公式的集台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和谐当且仅当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的每个有限子集和谐。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09F7B1-8C33-49CF-B995-33FC4BE2E3C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83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7DC59-73DC-4235-91C0-E79CADF9D2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66513-C2A3-49C3-B7EA-A219DB2654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83724-5AC4-47F2-8935-F817FEC1F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4AA02-BD65-4695-94A5-78881C3EC3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2D85DF91-F441-4265-A379-35B32C45596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65D06-AD0E-49CE-8077-4BF3A9A2EA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4AE2D-F29A-42B3-A2F3-3EEE16FC4F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6E01C-4B46-4F2E-8FD7-1A1CD0E18D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5A59E-8403-47CD-B4DC-68F8BFC156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2D52F-9269-4D7E-A8D1-B33BD39CCB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C6563-9DBD-48ED-AEC1-B8F94E1D57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2EC9B-8CEB-4CC9-A9F8-B622C21E1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3F25433-1A69-4345-AF3E-94B1B4719307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8098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08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990850" y="6316662"/>
            <a:ext cx="215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341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67EE3C96-13AA-4740-92BA-3A2CEB43EE6A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第四</a:t>
            </a:r>
            <a:r>
              <a:rPr lang="zh-CN" altLang="en-US" sz="6000" b="0" dirty="0" smtClean="0"/>
              <a:t>章归结法原理</a:t>
            </a:r>
            <a:endParaRPr lang="zh-CN" altLang="en-US" sz="6000" dirty="0" smtClean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87648" y="4488887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000" b="1" kern="0" dirty="0" smtClean="0">
                <a:solidFill>
                  <a:schemeClr val="accent2"/>
                </a:solidFill>
                <a:latin typeface="+mj-ea"/>
                <a:ea typeface="+mj-ea"/>
              </a:rPr>
              <a:t>第一节 命题逻辑的归结法</a:t>
            </a:r>
            <a:endParaRPr lang="en-US" altLang="zh-CN" sz="4000" b="1" kern="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4000" b="1" kern="0" dirty="0">
              <a:latin typeface="+mj-ea"/>
              <a:ea typeface="+mj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归结与语法推出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zh-CN" sz="2800" dirty="0"/>
                  <a:t>：</a:t>
                </a:r>
                <a:r>
                  <a:rPr lang="zh-CN" altLang="en-US" sz="2800" dirty="0"/>
                  <a:t>若</a:t>
                </a:r>
                <a:r>
                  <a:rPr lang="en-US" altLang="zh-CN" sz="2800" dirty="0"/>
                  <a:t>C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/>
                  <a:t>, C</a:t>
                </a:r>
                <a:r>
                  <a:rPr lang="pt-BR" altLang="zh-CN" sz="2800" baseline="-25000" dirty="0"/>
                  <a:t>2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800" baseline="-25000" dirty="0"/>
                  <a:t>res</a:t>
                </a:r>
                <a:r>
                  <a:rPr lang="en-US" altLang="zh-CN" sz="2800" dirty="0"/>
                  <a:t>C</a:t>
                </a:r>
                <a:r>
                  <a:rPr lang="zh-CN" altLang="zh-CN" sz="2800" dirty="0"/>
                  <a:t>，则</a:t>
                </a:r>
                <a:r>
                  <a:rPr lang="en-US" altLang="zh-CN" sz="2800" dirty="0"/>
                  <a:t>C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/>
                  <a:t>, C</a:t>
                </a:r>
                <a:r>
                  <a:rPr lang="pt-BR" altLang="zh-CN" sz="2800" baseline="-25000" dirty="0"/>
                  <a:t>2</a:t>
                </a:r>
                <a:r>
                  <a:rPr lang="pt-B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pt-BR" altLang="zh-CN" sz="2800" dirty="0" smtClean="0"/>
                  <a:t>C</a:t>
                </a:r>
              </a:p>
              <a:p>
                <a:pPr>
                  <a:lnSpc>
                    <a:spcPct val="100000"/>
                  </a:lnSpc>
                </a:pPr>
                <a:r>
                  <a:rPr lang="pt-BR" altLang="zh-CN" sz="2800" dirty="0"/>
                  <a:t> </a:t>
                </a:r>
                <a:r>
                  <a:rPr lang="zh-CN" altLang="en-US" sz="2800" dirty="0" smtClean="0"/>
                  <a:t>证明：根据完备性定理。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0803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反驳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Refutation </a:t>
            </a:r>
            <a:r>
              <a:rPr lang="zh-CN" altLang="en-US" dirty="0" smtClean="0"/>
              <a:t>）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rgbClr val="C00000"/>
                </a:solidFill>
              </a:rPr>
              <a:t>定义：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S</a:t>
            </a:r>
            <a:r>
              <a:rPr lang="zh-CN" altLang="zh-CN" sz="2800" dirty="0" smtClean="0"/>
              <a:t>是子句集合，如果子句序列</a:t>
            </a:r>
            <a:r>
              <a:rPr lang="en-US" altLang="zh-CN" sz="2800" dirty="0" smtClean="0"/>
              <a:t>C</a:t>
            </a:r>
            <a:r>
              <a:rPr lang="pt-BR" altLang="zh-CN" sz="2800" baseline="-25000" dirty="0" smtClean="0"/>
              <a:t>1</a:t>
            </a:r>
            <a:r>
              <a:rPr lang="pt-BR" altLang="zh-CN" sz="2800" dirty="0" smtClean="0"/>
              <a:t>, …, C</a:t>
            </a:r>
            <a:r>
              <a:rPr lang="pt-BR" altLang="zh-CN" sz="2800" baseline="-25000" dirty="0" smtClean="0"/>
              <a:t>n</a:t>
            </a:r>
            <a:r>
              <a:rPr lang="zh-CN" altLang="zh-CN" sz="2800" dirty="0" smtClean="0"/>
              <a:t>满足</a:t>
            </a:r>
            <a:r>
              <a:rPr lang="zh-CN" altLang="en-US" sz="2800" dirty="0" smtClean="0"/>
              <a:t>如</a:t>
            </a:r>
            <a:r>
              <a:rPr lang="zh-CN" altLang="zh-CN" sz="2800" dirty="0" smtClean="0"/>
              <a:t>下条件，则称子句序列</a:t>
            </a:r>
            <a:r>
              <a:rPr lang="en-US" altLang="zh-CN" sz="2800" dirty="0" smtClean="0"/>
              <a:t>C</a:t>
            </a:r>
            <a:r>
              <a:rPr lang="pt-BR" altLang="zh-CN" sz="2800" baseline="-25000" dirty="0" smtClean="0"/>
              <a:t>1</a:t>
            </a:r>
            <a:r>
              <a:rPr lang="pt-BR" altLang="zh-CN" sz="2800" dirty="0" smtClean="0"/>
              <a:t>,…,C</a:t>
            </a:r>
            <a:r>
              <a:rPr lang="pt-BR" altLang="zh-CN" sz="2800" baseline="-25000" dirty="0" smtClean="0"/>
              <a:t>n</a:t>
            </a:r>
            <a:r>
              <a:rPr lang="zh-CN" altLang="zh-CN" sz="2800" dirty="0" smtClean="0"/>
              <a:t>为子句集合</a:t>
            </a:r>
            <a:r>
              <a:rPr lang="en-US" altLang="zh-CN" sz="2800" dirty="0"/>
              <a:t>S</a:t>
            </a:r>
            <a:r>
              <a:rPr lang="zh-CN" altLang="zh-CN" sz="2800" dirty="0" smtClean="0"/>
              <a:t>的一个</a:t>
            </a:r>
            <a:r>
              <a:rPr lang="zh-CN" altLang="zh-CN" sz="2800" dirty="0" smtClean="0">
                <a:solidFill>
                  <a:srgbClr val="C00000"/>
                </a:solidFill>
              </a:rPr>
              <a:t>反驳</a:t>
            </a:r>
            <a:r>
              <a:rPr lang="zh-CN" altLang="zh-CN" sz="2800" dirty="0" smtClean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sz="2800" dirty="0" smtClean="0"/>
              <a:t>    (1) </a:t>
            </a:r>
            <a:r>
              <a:rPr lang="zh-CN" altLang="zh-CN" sz="2800" dirty="0" smtClean="0"/>
              <a:t>对于每个</a:t>
            </a:r>
            <a:r>
              <a:rPr lang="pt-BR" altLang="zh-CN" sz="2800" dirty="0" smtClean="0"/>
              <a:t>1</a:t>
            </a:r>
            <a:r>
              <a:rPr lang="zh-CN" altLang="zh-CN" sz="2800" dirty="0" smtClean="0"/>
              <a:t>≤</a:t>
            </a:r>
            <a:r>
              <a:rPr lang="en-US" altLang="zh-CN" sz="2800" dirty="0" smtClean="0"/>
              <a:t>i</a:t>
            </a:r>
            <a:r>
              <a:rPr lang="fr-FR" altLang="zh-CN" sz="2800" dirty="0" smtClean="0"/>
              <a:t>&lt;n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fr-FR" altLang="zh-CN" sz="2800" dirty="0" smtClean="0"/>
              <a:t>C</a:t>
            </a:r>
            <a:r>
              <a:rPr lang="fr-FR" altLang="zh-CN" sz="2800" baseline="-25000" dirty="0"/>
              <a:t>i</a:t>
            </a:r>
            <a:r>
              <a:rPr lang="pt-BR" altLang="zh-CN" sz="2800" dirty="0" smtClean="0">
                <a:sym typeface="Symbol" pitchFamily="18" charset="2"/>
              </a:rPr>
              <a:t></a:t>
            </a:r>
            <a:r>
              <a:rPr lang="pt-BR" altLang="zh-CN" sz="2800" dirty="0">
                <a:sym typeface="Symbol" pitchFamily="18" charset="2"/>
              </a:rPr>
              <a:t>S</a:t>
            </a:r>
            <a:r>
              <a:rPr lang="zh-CN" altLang="en-US" sz="2800" dirty="0" smtClean="0"/>
              <a:t>，或者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fr-FR" altLang="zh-CN" sz="2800" dirty="0" smtClean="0"/>
              <a:t>C</a:t>
            </a:r>
            <a:r>
              <a:rPr lang="fr-FR" altLang="zh-CN" sz="2800" baseline="-25000" dirty="0" smtClean="0"/>
              <a:t>i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C</a:t>
            </a:r>
            <a:r>
              <a:rPr lang="fr-FR" altLang="zh-CN" sz="2800" baseline="-25000" dirty="0" smtClean="0"/>
              <a:t>j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C</a:t>
            </a:r>
            <a:r>
              <a:rPr lang="fr-FR" altLang="zh-CN" sz="2800" baseline="-25000" dirty="0"/>
              <a:t>k</a:t>
            </a:r>
            <a:r>
              <a:rPr lang="zh-CN" altLang="zh-CN" sz="2800" dirty="0" smtClean="0"/>
              <a:t>的归结子句，</a:t>
            </a:r>
            <a:r>
              <a:rPr lang="en-US" altLang="zh-CN" sz="2800" dirty="0" err="1" smtClean="0"/>
              <a:t>j,k</a:t>
            </a:r>
            <a:r>
              <a:rPr lang="pt-BR" altLang="zh-CN" sz="2800" dirty="0"/>
              <a:t>&lt;</a:t>
            </a:r>
            <a:r>
              <a:rPr lang="en-US" altLang="zh-CN" sz="2800" dirty="0" smtClean="0"/>
              <a:t> </a:t>
            </a:r>
            <a:r>
              <a:rPr lang="pt-BR" altLang="zh-CN" sz="2800" dirty="0" smtClean="0"/>
              <a:t>i</a:t>
            </a:r>
            <a:endParaRPr lang="zh-CN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(2) </a:t>
            </a:r>
            <a:r>
              <a:rPr lang="fr-FR" altLang="zh-CN" sz="2800" dirty="0"/>
              <a:t>C</a:t>
            </a:r>
            <a:r>
              <a:rPr lang="en-US" altLang="zh-CN" sz="2800" baseline="-25000" dirty="0" smtClean="0"/>
              <a:t>n</a:t>
            </a:r>
            <a:r>
              <a:rPr lang="zh-CN" altLang="zh-CN" sz="2800" dirty="0" smtClean="0"/>
              <a:t>是□</a:t>
            </a: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例：子句集</a:t>
            </a:r>
            <a:r>
              <a:rPr lang="en-US" altLang="zh-CN" sz="2800" dirty="0" smtClean="0"/>
              <a:t>S={p</a:t>
            </a:r>
            <a:r>
              <a:rPr lang="pt-BR" altLang="zh-CN" sz="2800" dirty="0" smtClean="0">
                <a:sym typeface="Symbol" pitchFamily="18" charset="2"/>
              </a:rPr>
              <a:t></a:t>
            </a:r>
            <a:r>
              <a:rPr lang="en-US" altLang="zh-CN" sz="2800" dirty="0" smtClean="0">
                <a:sym typeface="Symbol" pitchFamily="18" charset="2"/>
              </a:rPr>
              <a:t>q, </a:t>
            </a:r>
            <a:r>
              <a:rPr lang="en-US" altLang="zh-CN" sz="2800" dirty="0" smtClean="0"/>
              <a:t>p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 smtClean="0">
                <a:sym typeface="Symbol" pitchFamily="18" charset="2"/>
              </a:rPr>
              <a:t>q, </a:t>
            </a:r>
            <a:r>
              <a:rPr lang="en-US" altLang="zh-CN" sz="2800" dirty="0" smtClean="0"/>
              <a:t>p</a:t>
            </a:r>
            <a:r>
              <a:rPr lang="pt-BR" altLang="zh-CN" sz="2800" dirty="0" smtClean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q,</a:t>
            </a:r>
            <a:r>
              <a:rPr lang="en-US" altLang="zh-CN" sz="2800" dirty="0">
                <a:sym typeface="Symbol" pitchFamily="18" charset="2"/>
              </a:rPr>
              <a:t> </a:t>
            </a:r>
            <a:r>
              <a:rPr lang="en-US" altLang="zh-CN" sz="2800" dirty="0"/>
              <a:t>p</a:t>
            </a:r>
            <a:r>
              <a:rPr lang="pt-BR" altLang="zh-CN" sz="2800" dirty="0" smtClean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  </a:t>
            </a:r>
            <a:r>
              <a:rPr lang="en-US" altLang="zh-CN" sz="2800" dirty="0" smtClean="0">
                <a:sym typeface="Symbol" pitchFamily="18" charset="2"/>
              </a:rPr>
              <a:t>q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的一个反驳：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(1)</a:t>
            </a:r>
            <a:r>
              <a:rPr lang="en-US" altLang="zh-CN" sz="2800" dirty="0"/>
              <a:t> p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 smtClean="0">
                <a:sym typeface="Symbol" pitchFamily="18" charset="2"/>
              </a:rPr>
              <a:t>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(2) </a:t>
            </a:r>
            <a:r>
              <a:rPr lang="en-US" altLang="zh-CN" sz="2800" dirty="0">
                <a:sym typeface="Symbol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 smtClean="0">
                <a:sym typeface="Symbol" pitchFamily="18" charset="2"/>
              </a:rPr>
              <a:t>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(3) </a:t>
            </a:r>
            <a:r>
              <a:rPr lang="en-US" altLang="zh-CN" sz="2800" dirty="0"/>
              <a:t>p</a:t>
            </a:r>
            <a:r>
              <a:rPr lang="pt-BR" altLang="zh-CN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(4) </a:t>
            </a:r>
            <a:r>
              <a:rPr lang="en-US" altLang="zh-CN" sz="2800" dirty="0">
                <a:sym typeface="Symbol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pt-BR" altLang="zh-CN" sz="2800" dirty="0" smtClean="0">
                <a:sym typeface="Symbol" pitchFamily="18" charset="2"/>
              </a:rPr>
              <a:t></a:t>
            </a:r>
            <a:r>
              <a:rPr lang="en-US" altLang="zh-CN" sz="2800" dirty="0" smtClean="0">
                <a:sym typeface="Symbol" pitchFamily="18" charset="2"/>
              </a:rPr>
              <a:t>q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(5) q                      </a:t>
            </a:r>
            <a:r>
              <a:rPr lang="zh-CN" altLang="en-US" sz="2800" dirty="0" smtClean="0"/>
              <a:t>由</a:t>
            </a:r>
            <a:r>
              <a:rPr lang="en-US" altLang="zh-CN" sz="2800" dirty="0" smtClean="0"/>
              <a:t>(1),(2)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(6) </a:t>
            </a:r>
            <a:r>
              <a:rPr lang="en-US" altLang="zh-CN" sz="2800" dirty="0">
                <a:sym typeface="Symbol" pitchFamily="18" charset="2"/>
              </a:rPr>
              <a:t></a:t>
            </a:r>
            <a:r>
              <a:rPr lang="en-US" altLang="zh-CN" sz="2800" dirty="0" smtClean="0">
                <a:sym typeface="Symbol" pitchFamily="18" charset="2"/>
              </a:rPr>
              <a:t>q                    </a:t>
            </a:r>
            <a:r>
              <a:rPr lang="zh-CN" altLang="en-US" sz="2800" dirty="0" smtClean="0">
                <a:sym typeface="Symbol" pitchFamily="18" charset="2"/>
              </a:rPr>
              <a:t>由</a:t>
            </a:r>
            <a:r>
              <a:rPr lang="en-US" altLang="zh-CN" sz="2800" dirty="0" smtClean="0">
                <a:sym typeface="Symbol" pitchFamily="18" charset="2"/>
              </a:rPr>
              <a:t>(3),(4)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(7) </a:t>
            </a:r>
            <a:r>
              <a:rPr lang="zh-CN" altLang="zh-CN" sz="2800" dirty="0"/>
              <a:t>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86046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给定子句</a:t>
            </a:r>
            <a:r>
              <a:rPr lang="zh-CN" altLang="en-US" sz="2800" dirty="0" smtClean="0"/>
              <a:t>集合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,S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 ，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若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 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, </a:t>
            </a:r>
            <a:r>
              <a:rPr lang="zh-CN" altLang="en-US" sz="2800" dirty="0" smtClean="0"/>
              <a:t>则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反驳也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反驳</a:t>
            </a:r>
            <a:r>
              <a:rPr lang="en-US" altLang="zh-CN" sz="2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假设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中</a:t>
            </a:r>
            <a:r>
              <a:rPr lang="zh-CN" altLang="en-US" sz="2800" dirty="0"/>
              <a:t>一些子句的归结</a:t>
            </a:r>
            <a:r>
              <a:rPr lang="zh-CN" altLang="en-US" sz="2800" dirty="0" smtClean="0"/>
              <a:t>子句集合</a:t>
            </a:r>
            <a:r>
              <a:rPr lang="en-US" altLang="zh-CN" sz="2800" dirty="0"/>
              <a:t>, 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有</a:t>
            </a:r>
            <a:r>
              <a:rPr lang="zh-CN" altLang="en-US" sz="2800" dirty="0"/>
              <a:t>反驳</a:t>
            </a:r>
            <a:r>
              <a:rPr lang="en-US" altLang="zh-CN" sz="2800" dirty="0"/>
              <a:t>, </a:t>
            </a:r>
            <a:r>
              <a:rPr lang="zh-CN" altLang="en-US" sz="2800" dirty="0" smtClean="0"/>
              <a:t>则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也</a:t>
            </a:r>
            <a:r>
              <a:rPr lang="zh-CN" altLang="en-US" sz="2800" dirty="0"/>
              <a:t>有反驳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75329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5250" y="946150"/>
                <a:ext cx="8877300" cy="52451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 smtClean="0"/>
                  <a:t>定理：</a:t>
                </a:r>
                <a:r>
                  <a:rPr lang="zh-CN" altLang="en-US" sz="2400" dirty="0" smtClean="0"/>
                  <a:t>若</a:t>
                </a:r>
                <a:r>
                  <a:rPr lang="zh-CN" altLang="zh-CN" sz="2400" dirty="0" smtClean="0"/>
                  <a:t>子句集</a:t>
                </a:r>
                <a:r>
                  <a:rPr lang="pt-BR" altLang="zh-CN" sz="2400" dirty="0" smtClean="0"/>
                  <a:t>S</a:t>
                </a:r>
                <a:r>
                  <a:rPr lang="zh-CN" altLang="zh-CN" sz="2400" dirty="0" smtClean="0"/>
                  <a:t>存在反驳</a:t>
                </a:r>
                <a:r>
                  <a:rPr lang="zh-CN" altLang="en-US" sz="2400" dirty="0" smtClean="0"/>
                  <a:t>，则</a:t>
                </a:r>
                <a:r>
                  <a:rPr lang="pt-BR" altLang="zh-CN" sz="2400" dirty="0" smtClean="0"/>
                  <a:t>S</a:t>
                </a:r>
                <a:r>
                  <a:rPr lang="zh-CN" altLang="zh-CN" sz="2400" dirty="0" smtClean="0"/>
                  <a:t>不可满足。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 smtClean="0"/>
                  <a:t>证明：</a:t>
                </a:r>
                <a:r>
                  <a:rPr lang="zh-CN" altLang="en-US" sz="2400" dirty="0" smtClean="0"/>
                  <a:t>设存在</a:t>
                </a:r>
                <a:r>
                  <a:rPr lang="pt-BR" altLang="zh-CN" sz="2400" dirty="0" smtClean="0"/>
                  <a:t>S</a:t>
                </a:r>
                <a:r>
                  <a:rPr lang="zh-CN" altLang="zh-CN" sz="2400" dirty="0" smtClean="0"/>
                  <a:t>的反驳</a:t>
                </a:r>
                <a:r>
                  <a:rPr lang="zh-CN" altLang="en-US" sz="2400" dirty="0" smtClean="0"/>
                  <a:t>，并</a:t>
                </a:r>
                <a:r>
                  <a:rPr lang="zh-CN" altLang="zh-CN" sz="2400" dirty="0" smtClean="0"/>
                  <a:t>设为</a:t>
                </a:r>
                <a:r>
                  <a:rPr lang="pt-BR" altLang="zh-CN" sz="2400" dirty="0" smtClean="0"/>
                  <a:t>C</a:t>
                </a:r>
                <a:r>
                  <a:rPr lang="pt-BR" altLang="zh-CN" sz="2400" baseline="-25000" dirty="0" smtClean="0"/>
                  <a:t>1</a:t>
                </a:r>
                <a:r>
                  <a:rPr lang="pt-BR" altLang="zh-CN" sz="2400" dirty="0" smtClean="0"/>
                  <a:t>,…,C</a:t>
                </a:r>
                <a:r>
                  <a:rPr lang="pt-BR" altLang="zh-CN" sz="2400" baseline="-25000" dirty="0" smtClean="0"/>
                  <a:t>n</a:t>
                </a:r>
                <a:r>
                  <a:rPr lang="zh-CN" altLang="zh-CN" sz="2400" dirty="0" smtClean="0"/>
                  <a:t>是反驳</a:t>
                </a:r>
                <a:r>
                  <a:rPr lang="zh-CN" altLang="en-US" sz="2400" dirty="0" smtClean="0"/>
                  <a:t>，归纳证明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                 S</a:t>
                </a:r>
                <a:r>
                  <a:rPr lang="pt-BR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400" dirty="0" smtClean="0"/>
                  <a:t>C</a:t>
                </a:r>
                <a:r>
                  <a:rPr lang="en-US" altLang="zh-CN" sz="2400" baseline="-25000" dirty="0"/>
                  <a:t>i</a:t>
                </a:r>
                <a:endParaRPr lang="zh-CN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altLang="zh-CN" sz="2400" dirty="0" smtClean="0"/>
                  <a:t>      (1). </a:t>
                </a:r>
                <a:r>
                  <a:rPr lang="zh-CN" altLang="zh-CN" sz="2400" dirty="0" smtClean="0"/>
                  <a:t>若</a:t>
                </a:r>
                <a:r>
                  <a:rPr lang="pt-BR" altLang="zh-CN" sz="2400" dirty="0" smtClean="0"/>
                  <a:t>C</a:t>
                </a:r>
                <a:r>
                  <a:rPr lang="en-US" altLang="zh-CN" sz="2400" baseline="-25000" dirty="0" err="1" smtClean="0"/>
                  <a:t>i</a:t>
                </a:r>
                <a:r>
                  <a:rPr lang="pt-BR" altLang="zh-CN" sz="2400" dirty="0" smtClean="0">
                    <a:sym typeface="Symbol" pitchFamily="18" charset="2"/>
                  </a:rPr>
                  <a:t></a:t>
                </a:r>
                <a:r>
                  <a:rPr lang="pt-BR" altLang="zh-CN" sz="2400" dirty="0" smtClean="0"/>
                  <a:t>S</a:t>
                </a:r>
                <a:r>
                  <a:rPr lang="zh-CN" altLang="zh-CN" sz="2400" dirty="0" smtClean="0"/>
                  <a:t>，</a:t>
                </a:r>
                <a:r>
                  <a:rPr lang="pt-BR" altLang="zh-CN" sz="2400" dirty="0" smtClean="0"/>
                  <a:t>S</a:t>
                </a:r>
                <a:r>
                  <a:rPr lang="pt-BR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400" dirty="0"/>
                  <a:t>C</a:t>
                </a:r>
                <a:r>
                  <a:rPr lang="en-US" altLang="zh-CN" sz="2400" baseline="-25000" dirty="0"/>
                  <a:t>i</a:t>
                </a:r>
                <a:endParaRPr lang="zh-CN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altLang="zh-CN" sz="2400" dirty="0" smtClean="0"/>
                  <a:t>      (2). </a:t>
                </a:r>
                <a:r>
                  <a:rPr lang="zh-CN" altLang="zh-CN" sz="2400" dirty="0" smtClean="0"/>
                  <a:t>若</a:t>
                </a:r>
                <a:r>
                  <a:rPr lang="en-US" altLang="zh-CN" sz="2400" dirty="0" smtClean="0"/>
                  <a:t>C</a:t>
                </a:r>
                <a:r>
                  <a:rPr lang="pt-BR" altLang="zh-CN" sz="2400" baseline="-25000" dirty="0" smtClean="0"/>
                  <a:t>j</a:t>
                </a:r>
                <a:r>
                  <a:rPr lang="pt-BR" altLang="zh-CN" sz="2400" dirty="0" smtClean="0"/>
                  <a:t>, C</a:t>
                </a:r>
                <a:r>
                  <a:rPr lang="pt-BR" altLang="zh-CN" sz="2400" baseline="-25000" dirty="0" smtClean="0"/>
                  <a:t>k</a:t>
                </a:r>
                <a:r>
                  <a:rPr lang="pt-BR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400" baseline="-25000" dirty="0" smtClean="0"/>
                  <a:t>res </a:t>
                </a:r>
                <a:r>
                  <a:rPr lang="en-US" altLang="zh-CN" sz="2400" dirty="0" smtClean="0"/>
                  <a:t>C</a:t>
                </a:r>
                <a:r>
                  <a:rPr lang="pt-BR" altLang="zh-CN" sz="2400" baseline="-25000" dirty="0" smtClean="0"/>
                  <a:t>i</a:t>
                </a:r>
                <a:r>
                  <a:rPr lang="zh-CN" altLang="zh-CN" sz="2400" dirty="0" smtClean="0"/>
                  <a:t>，</a:t>
                </a:r>
                <a:r>
                  <a:rPr lang="zh-CN" altLang="en-US" sz="2400" dirty="0" smtClean="0"/>
                  <a:t>根据假设</a:t>
                </a:r>
                <a:r>
                  <a:rPr lang="en-US" altLang="zh-CN" sz="2400" dirty="0"/>
                  <a:t>S</a:t>
                </a:r>
                <a:r>
                  <a:rPr lang="pt-BR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400" dirty="0" smtClean="0"/>
                  <a:t>C</a:t>
                </a:r>
                <a:r>
                  <a:rPr lang="en-US" altLang="zh-CN" sz="2400" baseline="-25000" dirty="0" smtClean="0"/>
                  <a:t>j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/>
                  <a:t>S</a:t>
                </a:r>
                <a:r>
                  <a:rPr lang="pt-BR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400" dirty="0" err="1" smtClean="0"/>
                  <a:t>C</a:t>
                </a:r>
                <a:r>
                  <a:rPr lang="en-US" altLang="zh-CN" sz="2400" baseline="-25000" dirty="0" err="1" smtClean="0"/>
                  <a:t>k</a:t>
                </a:r>
                <a:r>
                  <a:rPr lang="pt-BR" altLang="zh-CN" sz="2400" dirty="0" smtClean="0"/>
                  <a:t>, </a:t>
                </a:r>
                <a:r>
                  <a:rPr lang="zh-CN" altLang="en-US" sz="2400" dirty="0" smtClean="0"/>
                  <a:t>根据定理</a:t>
                </a:r>
                <a:r>
                  <a:rPr lang="en-US" altLang="zh-CN" sz="2400" dirty="0" smtClean="0"/>
                  <a:t>4.1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            </a:t>
                </a:r>
                <a:r>
                  <a:rPr lang="zh-CN" altLang="en-US" sz="2400" dirty="0" smtClean="0"/>
                  <a:t>有</a:t>
                </a:r>
                <a:r>
                  <a:rPr lang="pt-BR" altLang="zh-CN" sz="2400" dirty="0" smtClean="0"/>
                  <a:t> </a:t>
                </a:r>
                <a:r>
                  <a:rPr lang="en-US" altLang="zh-CN" sz="2400" dirty="0" smtClean="0"/>
                  <a:t>S</a:t>
                </a:r>
                <a:r>
                  <a:rPr lang="pt-BR" altLang="zh-CN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en-US" altLang="zh-CN" sz="2400" dirty="0" smtClean="0"/>
                  <a:t>C</a:t>
                </a:r>
                <a:r>
                  <a:rPr lang="en-US" altLang="zh-CN" sz="2400" baseline="-25000" dirty="0" smtClean="0"/>
                  <a:t>i</a:t>
                </a:r>
                <a:endParaRPr lang="zh-CN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     </a:t>
                </a:r>
                <a:r>
                  <a:rPr lang="zh-CN" altLang="zh-CN" sz="2400" dirty="0" smtClean="0"/>
                  <a:t>因为</a:t>
                </a:r>
                <a:r>
                  <a:rPr lang="en-US" altLang="zh-CN" sz="2400" dirty="0" smtClean="0"/>
                  <a:t>C</a:t>
                </a:r>
                <a:r>
                  <a:rPr lang="pt-BR" altLang="zh-CN" sz="2400" baseline="-25000" dirty="0" smtClean="0"/>
                  <a:t>n</a:t>
                </a:r>
                <a:r>
                  <a:rPr lang="pt-BR" altLang="zh-CN" sz="2400" dirty="0" smtClean="0"/>
                  <a:t>=</a:t>
                </a:r>
                <a:r>
                  <a:rPr lang="zh-CN" altLang="zh-CN" sz="2400" dirty="0" smtClean="0"/>
                  <a:t>□，</a:t>
                </a:r>
                <a:r>
                  <a:rPr lang="zh-CN" altLang="en-US" sz="2400" dirty="0" smtClean="0"/>
                  <a:t>则</a:t>
                </a:r>
                <a:r>
                  <a:rPr lang="en-US" altLang="zh-CN" sz="2400" dirty="0"/>
                  <a:t>S</a:t>
                </a:r>
                <a:r>
                  <a:rPr lang="pt-BR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zh-CN" altLang="zh-CN" sz="2400" dirty="0" smtClean="0"/>
                  <a:t>□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/>
                  <a:t> </a:t>
                </a:r>
                <a:r>
                  <a:rPr lang="zh-CN" altLang="zh-CN" sz="2400" dirty="0" smtClean="0"/>
                  <a:t>□</a:t>
                </a:r>
                <a:r>
                  <a:rPr lang="zh-CN" altLang="en-US" sz="2400" dirty="0" smtClean="0"/>
                  <a:t>是不可满足的，故</a:t>
                </a:r>
                <a:r>
                  <a:rPr lang="en-US" altLang="zh-CN" sz="2400" dirty="0" smtClean="0"/>
                  <a:t>S</a:t>
                </a:r>
                <a:r>
                  <a:rPr lang="zh-CN" altLang="zh-CN" sz="2400" dirty="0" smtClean="0"/>
                  <a:t>不可满足。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 smtClean="0"/>
              </a:p>
            </p:txBody>
          </p:sp>
        </mc:Choice>
        <mc:Fallback xmlns="">
          <p:sp>
            <p:nvSpPr>
              <p:cNvPr id="2867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" y="946150"/>
                <a:ext cx="8877300" cy="5245100"/>
              </a:xfrm>
              <a:blipFill rotWithShape="0"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dirty="0" smtClean="0"/>
              <a:t>归结法的正确性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95250" y="946150"/>
            <a:ext cx="9048750" cy="5245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定理：</a:t>
            </a:r>
            <a:r>
              <a:rPr lang="zh-CN" altLang="en-US" sz="2400" dirty="0" smtClean="0"/>
              <a:t>若</a:t>
            </a:r>
            <a:r>
              <a:rPr lang="zh-CN" altLang="zh-CN" sz="2400" dirty="0"/>
              <a:t>子句集</a:t>
            </a:r>
            <a:r>
              <a:rPr lang="pt-BR" altLang="zh-CN" sz="2400" dirty="0" smtClean="0"/>
              <a:t>S</a:t>
            </a:r>
            <a:r>
              <a:rPr lang="zh-CN" altLang="zh-CN" sz="2400" dirty="0"/>
              <a:t>不可</a:t>
            </a:r>
            <a:r>
              <a:rPr lang="zh-CN" altLang="zh-CN" sz="2400" dirty="0" smtClean="0"/>
              <a:t>满足</a:t>
            </a:r>
            <a:r>
              <a:rPr lang="zh-CN" altLang="en-US" sz="2400" dirty="0" smtClean="0"/>
              <a:t>，则</a:t>
            </a:r>
            <a:r>
              <a:rPr lang="pt-BR" altLang="zh-CN" sz="2400" dirty="0"/>
              <a:t>S</a:t>
            </a:r>
            <a:r>
              <a:rPr lang="zh-CN" altLang="zh-CN" sz="2400" dirty="0"/>
              <a:t>存在反驳。</a:t>
            </a:r>
            <a:endParaRPr lang="zh-CN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证明：</a:t>
            </a:r>
            <a:r>
              <a:rPr lang="zh-CN" altLang="en-US" sz="2400" dirty="0"/>
              <a:t>不妨设子句</a:t>
            </a:r>
            <a:r>
              <a:rPr lang="zh-CN" altLang="en-US" sz="2400" dirty="0" smtClean="0"/>
              <a:t>集合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不</a:t>
            </a:r>
            <a:r>
              <a:rPr lang="zh-CN" altLang="en-US" sz="2400" dirty="0"/>
              <a:t>含永真式。因为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去掉永真式不</a:t>
            </a:r>
            <a:r>
              <a:rPr lang="zh-CN" altLang="en-US" sz="2400" dirty="0" smtClean="0"/>
              <a:t>改变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不可满足性</a:t>
            </a:r>
            <a:r>
              <a:rPr lang="zh-CN" altLang="en-US" sz="2400" dirty="0" smtClean="0"/>
              <a:t>。根据命题逻辑的紧致性定理，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不满足，则存在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的有限子集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不满足。设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中的命题变元个数为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个。对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进行归纳证明，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存在反驳</a:t>
            </a:r>
            <a:r>
              <a:rPr lang="en-US" altLang="zh-CN" sz="2400" dirty="0" smtClean="0"/>
              <a:t>.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 (1).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n=0</a:t>
            </a:r>
            <a:r>
              <a:rPr lang="zh-CN" altLang="en-US" sz="2400" dirty="0" smtClean="0"/>
              <a:t>，即，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不含命题变元，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不满足，则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□</a:t>
            </a:r>
            <a:r>
              <a:rPr lang="zh-CN" altLang="en-US" sz="2400" dirty="0" smtClean="0"/>
              <a:t>，存在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(2).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n=m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个命题变元，若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包含</a:t>
            </a:r>
            <a:r>
              <a:rPr lang="en-US" altLang="zh-CN" sz="2400" dirty="0" smtClean="0"/>
              <a:t>□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□</a:t>
            </a:r>
            <a:r>
              <a:rPr lang="zh-CN" altLang="en-US" sz="2400" dirty="0" smtClean="0"/>
              <a:t>即为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的反驳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往证若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不包含</a:t>
            </a:r>
            <a:r>
              <a:rPr lang="en-US" altLang="zh-CN" sz="2400" dirty="0" smtClean="0"/>
              <a:t>□</a:t>
            </a:r>
            <a:r>
              <a:rPr lang="zh-CN" altLang="en-US" sz="2400" dirty="0" smtClean="0"/>
              <a:t>，则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 smtClean="0"/>
              <a:t>中必有相反文字。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dirty="0" smtClean="0"/>
              <a:t>归结法</a:t>
            </a:r>
            <a:r>
              <a:rPr lang="zh-CN" altLang="en-US" dirty="0" smtClean="0"/>
              <a:t>的</a:t>
            </a:r>
            <a:r>
              <a:rPr lang="zh-CN" altLang="en-US" dirty="0"/>
              <a:t>完备</a:t>
            </a:r>
            <a:r>
              <a:rPr lang="zh-CN" altLang="en-US" dirty="0" smtClean="0"/>
              <a:t>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5052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zh-CN" dirty="0" smtClean="0"/>
              <a:t>假设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中的子句不出现相反文字，</a:t>
            </a:r>
            <a:r>
              <a:rPr lang="zh-CN" altLang="en-US" dirty="0" smtClean="0"/>
              <a:t>则取真值赋值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中</a:t>
            </a:r>
            <a:r>
              <a:rPr lang="zh-CN" altLang="en-US" dirty="0" smtClean="0"/>
              <a:t>的每个命题变元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p</a:t>
            </a:r>
            <a:r>
              <a:rPr lang="zh-CN" altLang="en-US" dirty="0" smtClean="0"/>
              <a:t>出现，则</a:t>
            </a:r>
            <a:r>
              <a:rPr lang="en-US" altLang="zh-CN" dirty="0" smtClean="0"/>
              <a:t>v(p)=1</a:t>
            </a:r>
            <a:r>
              <a:rPr lang="zh-CN" altLang="en-US" dirty="0" smtClean="0"/>
              <a:t>。则</a:t>
            </a:r>
            <a:r>
              <a:rPr lang="en-US" altLang="zh-CN" dirty="0" smtClean="0"/>
              <a:t>v(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)=1</a:t>
            </a:r>
            <a:r>
              <a:rPr lang="zh-CN" altLang="en-US" dirty="0" smtClean="0"/>
              <a:t>，矛盾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因此，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中必有相反文字。设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有相反文字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 smtClean="0">
                <a:sym typeface="Symbol" pitchFamily="18" charset="2"/>
              </a:rPr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中   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的子句分为三类：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有</a:t>
            </a:r>
            <a:r>
              <a:rPr lang="zh-CN" altLang="en-US" sz="2400" dirty="0"/>
              <a:t>文字</a:t>
            </a:r>
            <a:r>
              <a:rPr lang="en-US" altLang="zh-CN" sz="2400" dirty="0"/>
              <a:t>q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子句：</a:t>
            </a:r>
            <a:r>
              <a:rPr lang="en-US" altLang="zh-CN" sz="2400" dirty="0" smtClean="0"/>
              <a:t>p</a:t>
            </a:r>
            <a:r>
              <a:rPr lang="en-US" altLang="zh-CN" sz="2400" dirty="0" smtClean="0">
                <a:sym typeface="Symbol" panose="05050102010706020507" pitchFamily="18" charset="2"/>
              </a:rPr>
              <a:t>C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sym typeface="Symbol" panose="05050102010706020507" pitchFamily="18" charset="2"/>
              </a:rPr>
              <a:t> ,…,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p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C</a:t>
            </a:r>
            <a:r>
              <a:rPr lang="en-US" altLang="zh-CN" sz="2400" baseline="-25000" dirty="0" err="1" smtClean="0">
                <a:sym typeface="Symbol" panose="05050102010706020507" pitchFamily="18" charset="2"/>
              </a:rPr>
              <a:t>j</a:t>
            </a:r>
            <a:endParaRPr lang="en-US" altLang="zh-CN" sz="2400" baseline="-25000" dirty="0" smtClean="0">
              <a:sym typeface="Symbol" panose="05050102010706020507" pitchFamily="18" charset="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有</a:t>
            </a:r>
            <a:r>
              <a:rPr lang="zh-CN" altLang="en-US" sz="2400" dirty="0" smtClean="0"/>
              <a:t>文字</a:t>
            </a:r>
            <a:r>
              <a:rPr lang="pt-BR" altLang="zh-CN" sz="2400" dirty="0">
                <a:sym typeface="Symbol" pitchFamily="18" charset="2"/>
              </a:rPr>
              <a:t> </a:t>
            </a:r>
            <a:r>
              <a:rPr lang="en-US" altLang="zh-CN" sz="2400" dirty="0" smtClean="0"/>
              <a:t>q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子句：</a:t>
            </a:r>
            <a:r>
              <a:rPr lang="pt-BR" altLang="zh-CN" sz="2400" dirty="0" smtClean="0">
                <a:sym typeface="Symbol" pitchFamily="18" charset="2"/>
              </a:rPr>
              <a:t></a:t>
            </a:r>
            <a:r>
              <a:rPr lang="en-US" altLang="zh-CN" sz="2400" dirty="0" smtClean="0"/>
              <a:t>p</a:t>
            </a:r>
            <a:r>
              <a:rPr lang="en-US" altLang="zh-CN" sz="2400" dirty="0" smtClean="0">
                <a:sym typeface="Symbol" panose="05050102010706020507" pitchFamily="18" charset="2"/>
              </a:rPr>
              <a:t>D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,…, </a:t>
            </a:r>
            <a:r>
              <a:rPr lang="pt-BR" altLang="zh-CN" sz="2400" dirty="0" smtClean="0">
                <a:sym typeface="Symbol" pitchFamily="18" charset="2"/>
              </a:rPr>
              <a:t>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p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k</a:t>
            </a:r>
            <a:endParaRPr lang="zh-CN" altLang="en-US" sz="24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没有</a:t>
            </a:r>
            <a:r>
              <a:rPr lang="zh-CN" altLang="en-US" sz="2400" dirty="0"/>
              <a:t>文字</a:t>
            </a:r>
            <a:r>
              <a:rPr lang="en-US" altLang="zh-CN" sz="2400" dirty="0"/>
              <a:t>q</a:t>
            </a:r>
            <a:r>
              <a:rPr lang="zh-CN" altLang="en-US" sz="2400" dirty="0" smtClean="0"/>
              <a:t>和</a:t>
            </a:r>
            <a:r>
              <a:rPr lang="pt-BR" altLang="zh-CN" sz="2400" dirty="0">
                <a:sym typeface="Symbol" pitchFamily="18" charset="2"/>
              </a:rPr>
              <a:t> </a:t>
            </a:r>
            <a:r>
              <a:rPr lang="en-US" altLang="zh-CN" sz="2400" dirty="0" smtClean="0"/>
              <a:t>q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子句：</a:t>
            </a:r>
            <a:r>
              <a:rPr lang="en-US" altLang="zh-CN" sz="2400" dirty="0" smtClean="0"/>
              <a:t>E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…, E</a:t>
            </a:r>
            <a:r>
              <a:rPr lang="en-US" altLang="zh-CN" sz="2400" baseline="-25000" dirty="0" smtClean="0"/>
              <a:t>h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400" dirty="0" smtClean="0"/>
              <a:t>C, D ,E </a:t>
            </a:r>
            <a:r>
              <a:rPr lang="zh-CN" altLang="en-US" sz="2400" dirty="0" smtClean="0"/>
              <a:t>中均不包含变元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进行归结，结果为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，其子句集为：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C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D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,…, </a:t>
            </a:r>
            <a:r>
              <a:rPr lang="en-US" altLang="zh-CN" dirty="0" err="1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 D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…, 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 err="1" smtClean="0">
                <a:sym typeface="Symbol" panose="05050102010706020507" pitchFamily="18" charset="2"/>
              </a:rPr>
              <a:t>D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,…, </a:t>
            </a:r>
            <a:r>
              <a:rPr lang="en-US" altLang="zh-CN" dirty="0" err="1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 </a:t>
            </a:r>
            <a:r>
              <a:rPr lang="en-US" altLang="zh-CN" dirty="0" err="1" smtClean="0">
                <a:sym typeface="Symbol" panose="05050102010706020507" pitchFamily="18" charset="2"/>
              </a:rPr>
              <a:t>D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h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S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是不可满足的，则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是不可满足的。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个命题变元，归纳假设，</a:t>
            </a:r>
            <a:r>
              <a:rPr lang="en-US" altLang="zh-CN" dirty="0"/>
              <a:t> S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存在反驳。设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lvl="1" indent="0">
              <a:lnSpc>
                <a:spcPct val="150000"/>
              </a:lnSpc>
              <a:spcAft>
                <a:spcPct val="2000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反驳是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 …, 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    </a:t>
            </a:r>
          </a:p>
          <a:p>
            <a:pPr marL="0" lvl="1" indent="0">
              <a:lnSpc>
                <a:spcPct val="150000"/>
              </a:lnSpc>
              <a:spcAft>
                <a:spcPct val="20000"/>
              </a:spcAft>
              <a:buNone/>
            </a:pPr>
            <a:r>
              <a:rPr lang="en-US" altLang="zh-CN" dirty="0" smtClean="0"/>
              <a:t>          p</a:t>
            </a:r>
            <a:r>
              <a:rPr lang="en-US" altLang="zh-CN" dirty="0">
                <a:sym typeface="Symbol" panose="05050102010706020507" pitchFamily="18" charset="2"/>
              </a:rPr>
              <a:t>C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,…, </a:t>
            </a:r>
            <a:r>
              <a:rPr lang="en-US" altLang="zh-CN" dirty="0" err="1">
                <a:sym typeface="Symbol" panose="05050102010706020507" pitchFamily="18" charset="2"/>
              </a:rPr>
              <a:t>p</a:t>
            </a:r>
            <a:r>
              <a:rPr lang="en-US" altLang="zh-CN" dirty="0" err="1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D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,…, 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en-US" altLang="zh-CN" dirty="0" err="1">
                <a:sym typeface="Symbol" panose="05050102010706020507" pitchFamily="18" charset="2"/>
              </a:rPr>
              <a:t>p</a:t>
            </a:r>
            <a:r>
              <a:rPr lang="en-US" altLang="zh-CN" dirty="0" err="1" smtClean="0">
                <a:sym typeface="Symbol" panose="05050102010706020507" pitchFamily="18" charset="2"/>
              </a:rPr>
              <a:t>D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l</a:t>
            </a:r>
            <a:r>
              <a:rPr lang="en-US" altLang="zh-CN" dirty="0" smtClean="0">
                <a:sym typeface="Symbol" panose="05050102010706020507" pitchFamily="18" charset="2"/>
              </a:rPr>
              <a:t> ,</a:t>
            </a:r>
            <a:r>
              <a:rPr lang="en-US" altLang="zh-CN" dirty="0"/>
              <a:t> F</a:t>
            </a:r>
            <a:r>
              <a:rPr lang="en-US" altLang="zh-CN" baseline="-25000" dirty="0"/>
              <a:t>1</a:t>
            </a:r>
            <a:r>
              <a:rPr lang="en-US" altLang="zh-CN" dirty="0"/>
              <a:t>, …, F</a:t>
            </a:r>
            <a:r>
              <a:rPr lang="en-US" altLang="zh-CN" baseline="-25000" dirty="0"/>
              <a:t>r</a:t>
            </a:r>
            <a:endParaRPr lang="zh-CN" altLang="en-US" dirty="0"/>
          </a:p>
          <a:p>
            <a:pPr marL="0" lvl="1" indent="0">
              <a:lnSpc>
                <a:spcPct val="150000"/>
              </a:lnSpc>
              <a:spcAft>
                <a:spcPct val="20000"/>
              </a:spcAft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反驳。                            </a:t>
            </a:r>
            <a:endParaRPr lang="en-US" altLang="zh-CN" dirty="0" smtClean="0"/>
          </a:p>
          <a:p>
            <a:pPr marL="0" lvl="1" indent="0">
              <a:lnSpc>
                <a:spcPct val="150000"/>
              </a:lnSpc>
              <a:spcAft>
                <a:spcPct val="2000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归结原理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证明</a:t>
                </a:r>
                <a:r>
                  <a:rPr lang="pt-BR" altLang="zh-CN" sz="2800" dirty="0"/>
                  <a:t>A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/>
                  <a:t>,…,A</a:t>
                </a:r>
                <a:r>
                  <a:rPr lang="pt-BR" altLang="zh-CN" sz="2800" baseline="-25000" dirty="0"/>
                  <a:t>n</a:t>
                </a:r>
                <a14:m>
                  <m:oMath xmlns:m="http://schemas.openxmlformats.org/officeDocument/2006/math">
                    <m:r>
                      <a:rPr lang="pt-B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/>
                  <a:t>B</a:t>
                </a:r>
                <a:r>
                  <a:rPr lang="zh-CN" altLang="zh-CN" sz="2800" dirty="0" smtClean="0"/>
                  <a:t>，</a:t>
                </a:r>
                <a:r>
                  <a:rPr lang="zh-CN" altLang="en-US" sz="2800" dirty="0" smtClean="0"/>
                  <a:t>（</a:t>
                </a:r>
                <a:r>
                  <a:rPr lang="zh-CN" altLang="zh-CN" sz="2800" dirty="0" smtClean="0"/>
                  <a:t>当且仅当</a:t>
                </a:r>
                <a:r>
                  <a:rPr lang="pt-BR" altLang="zh-CN" sz="2800" dirty="0"/>
                  <a:t>A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>
                    <a:sym typeface="Symbol" pitchFamily="18" charset="2"/>
                  </a:rPr>
                  <a:t></a:t>
                </a:r>
                <a:r>
                  <a:rPr lang="pt-BR" altLang="zh-CN" sz="2800" dirty="0"/>
                  <a:t>…</a:t>
                </a:r>
                <a:r>
                  <a:rPr lang="pt-BR" altLang="zh-CN" sz="2800" dirty="0">
                    <a:sym typeface="Symbol" pitchFamily="18" charset="2"/>
                  </a:rPr>
                  <a:t></a:t>
                </a:r>
                <a:r>
                  <a:rPr lang="pt-BR" altLang="zh-CN" sz="2800" dirty="0"/>
                  <a:t>A</a:t>
                </a:r>
                <a:r>
                  <a:rPr lang="pt-BR" altLang="zh-CN" sz="2800" baseline="-25000" dirty="0"/>
                  <a:t>n</a:t>
                </a:r>
                <a:r>
                  <a:rPr lang="pt-BR" altLang="zh-CN" sz="2800" dirty="0" smtClean="0">
                    <a:sym typeface="Symbol" pitchFamily="18" charset="2"/>
                  </a:rPr>
                  <a:t></a:t>
                </a:r>
                <a:r>
                  <a:rPr lang="en-US" altLang="zh-CN" sz="2800" dirty="0" smtClean="0">
                    <a:sym typeface="Symbol" pitchFamily="18" charset="2"/>
                  </a:rPr>
                  <a:t>B</a:t>
                </a:r>
                <a:r>
                  <a:rPr lang="zh-CN" altLang="zh-CN" sz="2800" dirty="0" smtClean="0"/>
                  <a:t>不可满足</a:t>
                </a:r>
                <a:r>
                  <a:rPr lang="zh-CN" altLang="en-US" sz="2800" dirty="0" smtClean="0"/>
                  <a:t>）</a:t>
                </a:r>
                <a:endParaRPr lang="en-US" altLang="zh-CN" sz="2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将</a:t>
                </a:r>
                <a:r>
                  <a:rPr lang="pt-BR" altLang="zh-CN" sz="2800" dirty="0" smtClean="0"/>
                  <a:t>A</a:t>
                </a:r>
                <a:r>
                  <a:rPr lang="pt-BR" altLang="zh-CN" sz="2800" baseline="-25000" dirty="0" smtClean="0"/>
                  <a:t>1</a:t>
                </a:r>
                <a:r>
                  <a:rPr lang="zh-CN" altLang="en-US" sz="2800" dirty="0" smtClean="0">
                    <a:sym typeface="Symbol" pitchFamily="18" charset="2"/>
                  </a:rPr>
                  <a:t>，</a:t>
                </a:r>
                <a:r>
                  <a:rPr lang="pt-BR" altLang="zh-CN" sz="2800" dirty="0" smtClean="0"/>
                  <a:t>…A</a:t>
                </a:r>
                <a:r>
                  <a:rPr lang="pt-BR" altLang="zh-CN" sz="2800" baseline="-25000" dirty="0" smtClean="0"/>
                  <a:t>n</a:t>
                </a:r>
                <a:r>
                  <a:rPr lang="zh-CN" altLang="en-US" sz="2800" dirty="0" smtClean="0">
                    <a:sym typeface="Symbol" pitchFamily="18" charset="2"/>
                  </a:rPr>
                  <a:t>，</a:t>
                </a:r>
                <a:r>
                  <a:rPr lang="pt-BR" altLang="zh-CN" sz="2800" dirty="0" smtClean="0">
                    <a:sym typeface="Symbol" pitchFamily="18" charset="2"/>
                  </a:rPr>
                  <a:t></a:t>
                </a:r>
                <a:r>
                  <a:rPr lang="en-US" altLang="zh-CN" sz="2800" dirty="0" smtClean="0">
                    <a:sym typeface="Symbol" pitchFamily="18" charset="2"/>
                  </a:rPr>
                  <a:t>B</a:t>
                </a:r>
                <a:r>
                  <a:rPr lang="zh-CN" altLang="en-US" sz="2800" dirty="0" smtClean="0">
                    <a:sym typeface="Symbol" pitchFamily="18" charset="2"/>
                  </a:rPr>
                  <a:t>化为合取范式</a:t>
                </a:r>
                <a:endParaRPr lang="en-US" altLang="zh-CN" sz="2800" dirty="0" smtClean="0">
                  <a:sym typeface="Symbol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800" dirty="0">
                    <a:sym typeface="Symbol" pitchFamily="18" charset="2"/>
                  </a:rPr>
                  <a:t> </a:t>
                </a:r>
                <a:r>
                  <a:rPr lang="zh-CN" altLang="en-US" sz="2800" dirty="0" smtClean="0">
                    <a:sym typeface="Symbol" pitchFamily="18" charset="2"/>
                  </a:rPr>
                  <a:t>取</a:t>
                </a:r>
                <a:r>
                  <a:rPr lang="en-US" altLang="zh-CN" sz="2800" dirty="0" smtClean="0">
                    <a:sym typeface="Symbol" pitchFamily="18" charset="2"/>
                  </a:rPr>
                  <a:t>S</a:t>
                </a:r>
                <a:r>
                  <a:rPr lang="zh-CN" altLang="en-US" sz="2800" dirty="0" smtClean="0">
                    <a:sym typeface="Symbol" pitchFamily="18" charset="2"/>
                  </a:rPr>
                  <a:t>为上述合取范式的简单析取式对应的子句集</a:t>
                </a:r>
                <a:endParaRPr lang="en-US" altLang="zh-CN" sz="2800" dirty="0" smtClean="0">
                  <a:sym typeface="Symbol" pitchFamily="18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800" dirty="0">
                    <a:sym typeface="Symbol" pitchFamily="18" charset="2"/>
                  </a:rPr>
                  <a:t> </a:t>
                </a:r>
                <a:r>
                  <a:rPr lang="zh-CN" altLang="en-US" sz="2800" dirty="0" smtClean="0">
                    <a:sym typeface="Symbol" pitchFamily="18" charset="2"/>
                  </a:rPr>
                  <a:t>寻找</a:t>
                </a:r>
                <a:r>
                  <a:rPr lang="en-US" altLang="zh-CN" sz="2800" dirty="0" smtClean="0">
                    <a:sym typeface="Symbol" pitchFamily="18" charset="2"/>
                  </a:rPr>
                  <a:t>S</a:t>
                </a:r>
                <a:r>
                  <a:rPr lang="zh-CN" altLang="en-US" sz="2800" dirty="0" smtClean="0">
                    <a:sym typeface="Symbol" pitchFamily="18" charset="2"/>
                  </a:rPr>
                  <a:t>的反驳，若能找到，则</a:t>
                </a:r>
                <a:r>
                  <a:rPr lang="pt-BR" altLang="zh-CN" sz="2800" dirty="0"/>
                  <a:t>A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/>
                  <a:t>,…,A</a:t>
                </a:r>
                <a:r>
                  <a:rPr lang="pt-BR" altLang="zh-CN" sz="2800" baseline="-25000" dirty="0"/>
                  <a:t>n</a:t>
                </a:r>
                <a14:m>
                  <m:oMath xmlns:m="http://schemas.openxmlformats.org/officeDocument/2006/math">
                    <m:r>
                      <a:rPr lang="pt-B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 smtClean="0"/>
                  <a:t>B</a:t>
                </a:r>
                <a:r>
                  <a:rPr lang="zh-CN" altLang="en-US" sz="2800" dirty="0" smtClean="0"/>
                  <a:t>，找不到则</a:t>
                </a:r>
                <a:r>
                  <a:rPr lang="pt-BR" altLang="zh-CN" sz="2800" dirty="0"/>
                  <a:t>A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/>
                  <a:t>,…,A</a:t>
                </a:r>
                <a:r>
                  <a:rPr lang="pt-BR" altLang="zh-CN" sz="2800" baseline="-25000" dirty="0"/>
                  <a:t>n</a:t>
                </a:r>
                <a14:m>
                  <m:oMath xmlns:m="http://schemas.openxmlformats.org/officeDocument/2006/math">
                    <m:r>
                      <a:rPr lang="pt-B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pt-BR" altLang="zh-CN" sz="2800" dirty="0"/>
                  <a:t>B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</a:pP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r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973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 smtClean="0"/>
                  <a:t> p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qr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), q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(r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s) </a:t>
                </a:r>
                <a14:m>
                  <m:oMath xmlns:m="http://schemas.openxmlformats.org/officeDocument/2006/math">
                    <m:r>
                      <a:rPr lang="pt-B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400" dirty="0" smtClean="0">
                    <a:sym typeface="Symbol" panose="05050102010706020507" pitchFamily="18" charset="2"/>
                  </a:rPr>
                  <a:t> p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(q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s)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证明：</a:t>
                </a:r>
                <a:r>
                  <a:rPr lang="en-US" altLang="zh-CN" sz="2400" dirty="0"/>
                  <a:t>p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(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qr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)  p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qr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             q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(r s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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q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rs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,   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p (q s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))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 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pq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s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子句集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S={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p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q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r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q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r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s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p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q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s}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S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的反驳为：</a:t>
                </a:r>
                <a:endParaRPr lang="en-US" altLang="zh-CN" sz="24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  (1)…(5),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  (6)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q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r                  (2),(5)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  (7) 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q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r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                  (1),(3)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/>
                  <a:t>      (8)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q                         (6),(7)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     (9) </a:t>
                </a:r>
                <a:r>
                  <a:rPr lang="zh-CN" altLang="zh-CN" sz="2400" dirty="0" smtClean="0"/>
                  <a:t>□</a:t>
                </a:r>
                <a:r>
                  <a:rPr lang="en-US" altLang="zh-CN" sz="2400" dirty="0" smtClean="0"/>
                  <a:t>                          (4),(8)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</a:t>
                </a:r>
                <a:r>
                  <a:rPr lang="zh-CN" altLang="en-US" sz="2400" dirty="0" smtClean="0"/>
                  <a:t>得证。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161" b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883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对命题逻辑公式，总可以建立一个通用判定程序，使得在有限时间内判定出一个公式是</a:t>
            </a:r>
            <a:r>
              <a:rPr lang="zh-CN" altLang="en-US" dirty="0" smtClean="0"/>
              <a:t>否是永真</a:t>
            </a:r>
            <a:r>
              <a:rPr lang="zh-CN" altLang="zh-CN" dirty="0" smtClean="0"/>
              <a:t>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对</a:t>
            </a:r>
            <a:r>
              <a:rPr lang="zh-CN" altLang="en-US" dirty="0"/>
              <a:t>谓词</a:t>
            </a:r>
            <a:r>
              <a:rPr lang="zh-CN" altLang="zh-CN" dirty="0" smtClean="0"/>
              <a:t>逻辑公式，其解释的个数通常是任意多个，丘奇（</a:t>
            </a:r>
            <a:r>
              <a:rPr lang="en-US" altLang="zh-CN" dirty="0" err="1" smtClean="0"/>
              <a:t>A.Church</a:t>
            </a:r>
            <a:r>
              <a:rPr lang="zh-CN" altLang="zh-CN" dirty="0" smtClean="0"/>
              <a:t>）和图灵（</a:t>
            </a:r>
            <a:r>
              <a:rPr lang="en-US" altLang="zh-CN" dirty="0" err="1" smtClean="0"/>
              <a:t>A.M.Turing</a:t>
            </a:r>
            <a:r>
              <a:rPr lang="zh-CN" altLang="zh-CN" dirty="0" smtClean="0"/>
              <a:t>）在</a:t>
            </a:r>
            <a:r>
              <a:rPr lang="en-US" altLang="zh-CN" dirty="0" smtClean="0"/>
              <a:t>1936</a:t>
            </a:r>
            <a:r>
              <a:rPr lang="zh-CN" altLang="zh-CN" dirty="0" smtClean="0"/>
              <a:t>年证明了不存在判定公式是否</a:t>
            </a:r>
            <a:r>
              <a:rPr lang="zh-CN" altLang="en-US" dirty="0"/>
              <a:t>永真</a:t>
            </a:r>
            <a:r>
              <a:rPr lang="zh-CN" altLang="zh-CN" dirty="0" smtClean="0"/>
              <a:t>的通用程序。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如果一阶逻辑公式是</a:t>
            </a:r>
            <a:r>
              <a:rPr lang="zh-CN" altLang="en-US" dirty="0"/>
              <a:t>永真</a:t>
            </a:r>
            <a:r>
              <a:rPr lang="zh-CN" altLang="zh-CN" dirty="0" smtClean="0"/>
              <a:t>的，则存在通用程序可以验证它是</a:t>
            </a:r>
            <a:r>
              <a:rPr lang="zh-CN" altLang="en-US" dirty="0"/>
              <a:t>永真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对于</a:t>
            </a:r>
            <a:r>
              <a:rPr lang="zh-CN" altLang="en-US" dirty="0" smtClean="0"/>
              <a:t>不是永真</a:t>
            </a:r>
            <a:r>
              <a:rPr lang="zh-CN" altLang="zh-CN" dirty="0" smtClean="0"/>
              <a:t>的公式这种通用程序一般不能终止。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800" dirty="0" smtClean="0"/>
              <a:t>例：</a:t>
            </a:r>
            <a:r>
              <a:rPr lang="pt-BR" altLang="zh-CN" sz="2800" dirty="0" smtClean="0"/>
              <a:t>(q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pt-BR" altLang="zh-CN" sz="2800" dirty="0" smtClean="0"/>
              <a:t>r)</a:t>
            </a:r>
            <a:r>
              <a:rPr lang="pt-BR" altLang="zh-CN" sz="2800" dirty="0" smtClean="0">
                <a:sym typeface="Symbol" pitchFamily="18" charset="2"/>
              </a:rPr>
              <a:t> </a:t>
            </a:r>
            <a:r>
              <a:rPr lang="pt-BR" altLang="zh-CN" sz="2800" dirty="0" smtClean="0"/>
              <a:t>q</a:t>
            </a:r>
            <a:r>
              <a:rPr lang="zh-CN" altLang="zh-CN" sz="2800" dirty="0" smtClean="0"/>
              <a:t>├</a:t>
            </a:r>
            <a:r>
              <a:rPr lang="en-US" altLang="zh-CN" sz="2800" dirty="0" smtClean="0"/>
              <a:t> </a:t>
            </a:r>
            <a:r>
              <a:rPr lang="pt-BR" altLang="zh-CN" sz="2800" dirty="0" smtClean="0"/>
              <a:t>q                 </a:t>
            </a:r>
            <a:endParaRPr lang="pt-BR" altLang="zh-CN" sz="2800" dirty="0" smtClean="0"/>
          </a:p>
          <a:p>
            <a:pPr>
              <a:lnSpc>
                <a:spcPct val="100000"/>
              </a:lnSpc>
            </a:pPr>
            <a:r>
              <a:rPr lang="zh-CN" altLang="zh-CN" sz="2800" dirty="0" smtClean="0"/>
              <a:t>证明：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  </a:t>
            </a:r>
            <a:r>
              <a:rPr lang="pt-BR" altLang="zh-CN" sz="2800" dirty="0" smtClean="0"/>
              <a:t>(q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pt-BR" altLang="zh-CN" sz="2800" dirty="0" smtClean="0"/>
              <a:t>r)</a:t>
            </a:r>
            <a:r>
              <a:rPr lang="pt-BR" altLang="zh-CN" sz="2800" dirty="0" smtClean="0">
                <a:sym typeface="Symbol" pitchFamily="18" charset="2"/>
              </a:rPr>
              <a:t></a:t>
            </a:r>
            <a:r>
              <a:rPr lang="pt-BR" altLang="zh-CN" sz="2800" dirty="0" smtClean="0"/>
              <a:t>q</a:t>
            </a:r>
            <a:r>
              <a:rPr lang="pt-BR" altLang="zh-CN" sz="2800" dirty="0" smtClean="0">
                <a:sym typeface="Symbol" panose="05050102010706020507" pitchFamily="18" charset="2"/>
              </a:rPr>
              <a:t> </a:t>
            </a:r>
            <a:r>
              <a:rPr lang="pt-BR" altLang="zh-CN" sz="2800" dirty="0" smtClean="0"/>
              <a:t>q</a:t>
            </a:r>
            <a:r>
              <a:rPr lang="pt-BR" altLang="zh-CN" sz="2800" dirty="0" smtClean="0">
                <a:sym typeface="Symbol" pitchFamily="18" charset="2"/>
              </a:rPr>
              <a:t></a:t>
            </a:r>
            <a:r>
              <a:rPr lang="pt-BR" altLang="zh-CN" sz="2800" dirty="0" smtClean="0"/>
              <a:t>(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pt-BR" altLang="zh-CN" sz="2800" dirty="0" smtClean="0"/>
              <a:t>r</a:t>
            </a:r>
            <a:r>
              <a:rPr lang="pt-BR" altLang="zh-CN" sz="2800" dirty="0" smtClean="0">
                <a:sym typeface="Symbol" pitchFamily="18" charset="2"/>
              </a:rPr>
              <a:t></a:t>
            </a:r>
            <a:r>
              <a:rPr lang="pt-BR" altLang="zh-CN" sz="2800" dirty="0" smtClean="0"/>
              <a:t>q)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子</a:t>
            </a:r>
            <a:r>
              <a:rPr lang="zh-CN" altLang="zh-CN" sz="2800" dirty="0" smtClean="0"/>
              <a:t>句集</a:t>
            </a:r>
            <a:r>
              <a:rPr lang="pt-BR" altLang="zh-CN" sz="2800" dirty="0"/>
              <a:t>S</a:t>
            </a:r>
            <a:r>
              <a:rPr lang="pt-BR" altLang="zh-CN" sz="2800" dirty="0" smtClean="0"/>
              <a:t>={q, 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pt-BR" altLang="zh-CN" sz="2800" dirty="0" smtClean="0"/>
              <a:t>r</a:t>
            </a:r>
            <a:r>
              <a:rPr lang="pt-BR" altLang="zh-CN" sz="2800" dirty="0" smtClean="0">
                <a:sym typeface="Symbol" pitchFamily="18" charset="2"/>
              </a:rPr>
              <a:t></a:t>
            </a:r>
            <a:r>
              <a:rPr lang="pt-BR" altLang="zh-CN" sz="2800" dirty="0" smtClean="0"/>
              <a:t>q, 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pt-BR" altLang="zh-CN" sz="2800" dirty="0" smtClean="0"/>
              <a:t>q}</a:t>
            </a:r>
            <a:endParaRPr lang="zh-CN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sz="2800" dirty="0" smtClean="0"/>
              <a:t>     (1)...(3)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sz="2800" dirty="0"/>
              <a:t> </a:t>
            </a:r>
            <a:r>
              <a:rPr lang="pt-BR" altLang="zh-CN" sz="2800" dirty="0" smtClean="0"/>
              <a:t>    (4) </a:t>
            </a:r>
            <a:r>
              <a:rPr lang="zh-CN" altLang="zh-CN" sz="2800" dirty="0" smtClean="0"/>
              <a:t>□</a:t>
            </a:r>
            <a:r>
              <a:rPr lang="pt-BR" altLang="zh-CN" sz="2800" dirty="0" smtClean="0"/>
              <a:t>              </a:t>
            </a:r>
            <a:r>
              <a:rPr lang="en-US" altLang="zh-CN" sz="2800" dirty="0" smtClean="0"/>
              <a:t>(1),(3)</a:t>
            </a:r>
            <a:endParaRPr lang="zh-CN" altLang="zh-CN" sz="2800" dirty="0" smtClean="0"/>
          </a:p>
          <a:p>
            <a:pPr>
              <a:lnSpc>
                <a:spcPct val="100000"/>
              </a:lnSpc>
            </a:pP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例</a:t>
            </a:r>
            <a:r>
              <a:rPr lang="zh-CN" altLang="zh-CN" dirty="0" smtClean="0"/>
              <a:t>：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(q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r)</a:t>
            </a:r>
            <a:r>
              <a:rPr lang="zh-CN" altLang="zh-CN" dirty="0" smtClean="0"/>
              <a:t>├</a:t>
            </a:r>
            <a:r>
              <a:rPr lang="pt-BR" altLang="zh-CN" dirty="0" smtClean="0"/>
              <a:t> </a:t>
            </a:r>
            <a:r>
              <a:rPr lang="pt-BR" altLang="zh-CN" dirty="0" smtClean="0"/>
              <a:t>(p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q)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 </a:t>
            </a:r>
            <a:r>
              <a:rPr lang="pt-BR" altLang="zh-CN" dirty="0" smtClean="0"/>
              <a:t>(p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r)       </a:t>
            </a:r>
            <a:r>
              <a:rPr lang="zh-CN" altLang="zh-CN" dirty="0" smtClean="0"/>
              <a:t>分配律</a:t>
            </a:r>
          </a:p>
          <a:p>
            <a:r>
              <a:rPr lang="zh-CN" altLang="zh-CN" dirty="0" smtClean="0"/>
              <a:t>证明：</a:t>
            </a:r>
          </a:p>
          <a:p>
            <a:pPr marL="0" indent="0">
              <a:buNone/>
            </a:pPr>
            <a:r>
              <a:rPr lang="pt-BR" altLang="zh-CN" dirty="0" smtClean="0"/>
              <a:t>     </a:t>
            </a:r>
            <a:r>
              <a:rPr lang="pt-BR" altLang="zh-CN" dirty="0" smtClean="0"/>
              <a:t>(p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(q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r))</a:t>
            </a:r>
            <a:r>
              <a:rPr lang="pt-BR" altLang="zh-CN" dirty="0" smtClean="0">
                <a:sym typeface="Symbol" pitchFamily="18" charset="2"/>
              </a:rPr>
              <a:t> </a:t>
            </a:r>
            <a:r>
              <a:rPr lang="pt-BR" altLang="zh-CN" dirty="0">
                <a:sym typeface="Symbol" pitchFamily="18" charset="2"/>
              </a:rPr>
              <a:t></a:t>
            </a:r>
            <a:r>
              <a:rPr lang="pt-BR" altLang="zh-CN" dirty="0"/>
              <a:t> 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/>
              <a:t>q) </a:t>
            </a:r>
            <a:r>
              <a:rPr lang="pt-BR" altLang="zh-CN" dirty="0">
                <a:sym typeface="Symbol" pitchFamily="18" charset="2"/>
              </a:rPr>
              <a:t></a:t>
            </a:r>
            <a:r>
              <a:rPr lang="pt-BR" altLang="zh-CN" dirty="0"/>
              <a:t> 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/>
              <a:t>r)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>
                <a:sym typeface="Symbol" pitchFamily="18" charset="2"/>
              </a:rPr>
              <a:t>     </a:t>
            </a:r>
            <a:r>
              <a:rPr lang="pt-BR" altLang="zh-CN" dirty="0" smtClean="0"/>
              <a:t> </a:t>
            </a:r>
            <a:r>
              <a:rPr lang="pt-BR" altLang="zh-CN" dirty="0" smtClean="0"/>
              <a:t>((p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q)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 </a:t>
            </a:r>
            <a:r>
              <a:rPr lang="pt-BR" altLang="zh-CN" dirty="0" smtClean="0"/>
              <a:t>(p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r))</a:t>
            </a:r>
            <a:r>
              <a:rPr lang="pt-BR" altLang="zh-CN" dirty="0" smtClean="0">
                <a:sym typeface="Symbol" pitchFamily="18" charset="2"/>
              </a:rPr>
              <a:t> </a:t>
            </a:r>
            <a:r>
              <a:rPr lang="pt-BR" altLang="zh-CN" dirty="0" smtClean="0"/>
              <a:t>p 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 ( 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</a:t>
            </a:r>
            <a:r>
              <a:rPr lang="pt-BR" altLang="zh-CN" dirty="0" smtClean="0"/>
              <a:t>r)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    对应的</a:t>
            </a:r>
            <a:r>
              <a:rPr lang="zh-CN" altLang="zh-CN" dirty="0" smtClean="0"/>
              <a:t>子句集合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   S </a:t>
            </a:r>
            <a:r>
              <a:rPr lang="en-US" altLang="zh-CN" dirty="0" smtClean="0"/>
              <a:t>={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smtClean="0"/>
              <a:t>p,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itchFamily="18" charset="2"/>
              </a:rPr>
              <a:t></a:t>
            </a:r>
            <a:r>
              <a:rPr lang="en-US" altLang="zh-CN" dirty="0" smtClean="0"/>
              <a:t>r},</a:t>
            </a:r>
            <a:r>
              <a:rPr lang="zh-CN" altLang="en-US" dirty="0" smtClean="0"/>
              <a:t>反驳为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(5) </a:t>
            </a:r>
            <a:r>
              <a:rPr lang="en-US" altLang="zh-CN" dirty="0" smtClean="0">
                <a:sym typeface="Symbol" pitchFamily="18" charset="2"/>
              </a:rPr>
              <a:t>q             </a:t>
            </a:r>
            <a:r>
              <a:rPr lang="en-US" altLang="zh-CN" dirty="0" smtClean="0">
                <a:sym typeface="Symbol" pitchFamily="18" charset="2"/>
              </a:rPr>
              <a:t>(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en-US" altLang="zh-CN" dirty="0" smtClean="0">
                <a:sym typeface="Symbol" pitchFamily="18" charset="2"/>
              </a:rPr>
              <a:t>),(</a:t>
            </a:r>
            <a:r>
              <a:rPr lang="en-US" altLang="zh-CN" dirty="0">
                <a:sym typeface="Symbol" pitchFamily="18" charset="2"/>
              </a:rPr>
              <a:t>3</a:t>
            </a:r>
            <a:r>
              <a:rPr lang="en-US" altLang="zh-CN" dirty="0" smtClean="0"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    </a:t>
            </a:r>
            <a:r>
              <a:rPr lang="en-US" altLang="zh-CN" dirty="0" smtClean="0">
                <a:sym typeface="Symbol" pitchFamily="18" charset="2"/>
              </a:rPr>
              <a:t>(6)  r              (2),(3) </a:t>
            </a:r>
            <a:endParaRPr lang="en-US" altLang="zh-CN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    </a:t>
            </a:r>
            <a:r>
              <a:rPr lang="en-US" altLang="zh-CN" dirty="0" smtClean="0">
                <a:sym typeface="Symbol" pitchFamily="18" charset="2"/>
              </a:rPr>
              <a:t>(7) </a:t>
            </a:r>
            <a:r>
              <a:rPr lang="en-US" altLang="zh-CN" dirty="0" smtClean="0"/>
              <a:t>r            (4),(5)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(8)</a:t>
            </a:r>
            <a:r>
              <a:rPr lang="zh-CN" altLang="zh-CN" sz="2400" dirty="0" smtClean="0"/>
              <a:t> </a:t>
            </a:r>
            <a:r>
              <a:rPr lang="zh-CN" altLang="zh-CN" sz="2400" dirty="0" smtClean="0"/>
              <a:t>□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/>
              <a:t>(6),(7)</a:t>
            </a:r>
            <a:endParaRPr lang="zh-CN" altLang="en-US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例：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</a:t>
            </a:r>
            <a:r>
              <a:rPr lang="zh-CN" altLang="zh-CN" dirty="0" smtClean="0"/>
              <a:t>├</a:t>
            </a:r>
            <a:r>
              <a:rPr lang="pt-BR" altLang="zh-CN" dirty="0" smtClean="0"/>
              <a:t>(p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r)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/>
              <a:t> </a:t>
            </a:r>
            <a:r>
              <a:rPr lang="pt-BR" altLang="zh-CN" dirty="0" smtClean="0"/>
              <a:t>(q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r)</a:t>
            </a:r>
            <a:endParaRPr lang="zh-CN" altLang="zh-CN" dirty="0" smtClean="0"/>
          </a:p>
          <a:p>
            <a:r>
              <a:rPr lang="zh-CN" altLang="zh-CN" dirty="0" smtClean="0"/>
              <a:t>证明：</a:t>
            </a:r>
          </a:p>
          <a:p>
            <a:pPr marL="0" indent="0">
              <a:buNone/>
            </a:pPr>
            <a:r>
              <a:rPr lang="pt-BR" altLang="zh-CN" dirty="0" smtClean="0"/>
              <a:t>     </a:t>
            </a:r>
            <a:r>
              <a:rPr lang="pt-BR" altLang="zh-CN" dirty="0" smtClean="0"/>
              <a:t>(p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r) </a:t>
            </a:r>
            <a:r>
              <a:rPr lang="pt-BR" altLang="zh-CN" dirty="0" smtClean="0">
                <a:sym typeface="Symbol" pitchFamily="18" charset="2"/>
              </a:rPr>
              <a:t></a:t>
            </a:r>
            <a:r>
              <a:rPr lang="pt-BR" altLang="zh-CN" dirty="0" smtClean="0"/>
              <a:t>(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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/>
              <a:t>r)</a:t>
            </a:r>
            <a:endParaRPr lang="pt-BR" altLang="zh-CN" dirty="0">
              <a:sym typeface="Symbol" pitchFamily="18" charset="2"/>
            </a:endParaRPr>
          </a:p>
          <a:p>
            <a:pPr marL="0" indent="0">
              <a:buNone/>
            </a:pPr>
            <a:r>
              <a:rPr lang="pt-BR" altLang="zh-CN" dirty="0" smtClean="0">
                <a:sym typeface="Symbol" pitchFamily="18" charset="2"/>
              </a:rPr>
              <a:t>     </a:t>
            </a:r>
            <a:r>
              <a:rPr lang="pt-BR" altLang="zh-CN" dirty="0" smtClean="0"/>
              <a:t>((p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r) 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/>
              <a:t> </a:t>
            </a:r>
            <a:r>
              <a:rPr lang="pt-BR" altLang="zh-CN" dirty="0" smtClean="0"/>
              <a:t>(q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r))</a:t>
            </a:r>
            <a:r>
              <a:rPr lang="pt-BR" altLang="zh-CN" dirty="0" smtClean="0">
                <a:sym typeface="Symbol" pitchFamily="18" charset="2"/>
              </a:rPr>
              <a:t> </a:t>
            </a:r>
            <a:r>
              <a:rPr lang="pt-BR" altLang="zh-CN" dirty="0" smtClean="0">
                <a:sym typeface="Symbol" pitchFamily="18" charset="2"/>
              </a:rPr>
              <a:t> 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</a:t>
            </a:r>
            <a:r>
              <a:rPr lang="pt-BR" altLang="zh-CN" dirty="0" smtClean="0"/>
              <a:t>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对应</a:t>
            </a:r>
            <a:r>
              <a:rPr lang="zh-CN" altLang="zh-CN" dirty="0" smtClean="0"/>
              <a:t>子句集合</a:t>
            </a:r>
            <a:r>
              <a:rPr lang="en-US" altLang="zh-CN" dirty="0" smtClean="0"/>
              <a:t>S</a:t>
            </a:r>
            <a:r>
              <a:rPr lang="en-US" altLang="zh-CN" sz="2600" dirty="0" smtClean="0"/>
              <a:t>={</a:t>
            </a:r>
            <a:r>
              <a:rPr lang="en-US" altLang="zh-CN" sz="2600" dirty="0" err="1" smtClean="0"/>
              <a:t>p,q</a:t>
            </a:r>
            <a:r>
              <a:rPr lang="en-US" altLang="zh-CN" sz="2600" dirty="0" smtClean="0"/>
              <a:t>, </a:t>
            </a:r>
            <a:r>
              <a:rPr lang="en-US" altLang="zh-CN" sz="2600" dirty="0" smtClean="0">
                <a:sym typeface="Symbol" pitchFamily="18" charset="2"/>
              </a:rPr>
              <a:t></a:t>
            </a:r>
            <a:r>
              <a:rPr lang="en-US" altLang="zh-CN" sz="2600" dirty="0" smtClean="0"/>
              <a:t>r 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ym typeface="Symbol" pitchFamily="18" charset="2"/>
              </a:rPr>
              <a:t></a:t>
            </a:r>
            <a:r>
              <a:rPr lang="en-US" altLang="zh-CN" sz="2600" dirty="0" smtClean="0"/>
              <a:t>p</a:t>
            </a:r>
            <a:r>
              <a:rPr lang="en-US" altLang="zh-CN" sz="2600" dirty="0" smtClean="0">
                <a:sym typeface="Symbol" pitchFamily="18" charset="2"/>
              </a:rPr>
              <a:t></a:t>
            </a:r>
            <a:r>
              <a:rPr lang="en-US" altLang="zh-CN" sz="2600" dirty="0" err="1" smtClean="0"/>
              <a:t>q</a:t>
            </a:r>
            <a:r>
              <a:rPr lang="en-US" altLang="zh-CN" sz="2600" dirty="0" err="1" smtClean="0">
                <a:sym typeface="Symbol" pitchFamily="18" charset="2"/>
              </a:rPr>
              <a:t></a:t>
            </a:r>
            <a:r>
              <a:rPr lang="en-US" altLang="zh-CN" sz="2600" dirty="0" err="1" smtClean="0"/>
              <a:t>r</a:t>
            </a:r>
            <a:r>
              <a:rPr lang="en-US" altLang="zh-CN" sz="2600" dirty="0" smtClean="0"/>
              <a:t> </a:t>
            </a:r>
            <a:r>
              <a:rPr lang="en-US" altLang="zh-CN" sz="2600" dirty="0" smtClean="0"/>
              <a:t>},S</a:t>
            </a:r>
            <a:r>
              <a:rPr lang="zh-CN" altLang="en-US" sz="2600" dirty="0" smtClean="0"/>
              <a:t>的反驳：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(</a:t>
            </a:r>
            <a:r>
              <a:rPr lang="en-US" altLang="zh-CN" dirty="0"/>
              <a:t>5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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(1),(4)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(6) </a:t>
            </a:r>
            <a:r>
              <a:rPr lang="en-US" altLang="zh-CN" dirty="0" smtClean="0"/>
              <a:t>r              </a:t>
            </a:r>
            <a:r>
              <a:rPr lang="en-US" altLang="zh-CN" dirty="0" smtClean="0"/>
              <a:t>(2),(5)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(7) </a:t>
            </a:r>
            <a:r>
              <a:rPr lang="zh-CN" altLang="zh-CN" sz="2800" dirty="0" smtClean="0"/>
              <a:t>□</a:t>
            </a:r>
            <a:r>
              <a:rPr lang="en-US" altLang="zh-CN" sz="2800" dirty="0" smtClean="0"/>
              <a:t>            (3),(6)</a:t>
            </a:r>
            <a:endParaRPr lang="zh-CN" altLang="en-US" sz="26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57809" cy="5245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例：判断 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</a:t>
            </a:r>
            <a:r>
              <a:rPr lang="zh-CN" altLang="en-US" dirty="0" smtClean="0"/>
              <a:t>，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 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 </a:t>
            </a:r>
            <a:r>
              <a:rPr lang="en-US" altLang="zh-CN" dirty="0" smtClean="0">
                <a:sym typeface="Symbol" pitchFamily="18" charset="2"/>
              </a:rPr>
              <a:t>r</a:t>
            </a:r>
            <a:r>
              <a:rPr lang="zh-CN" altLang="zh-CN" sz="2400" dirty="0" smtClean="0"/>
              <a:t> ├</a:t>
            </a:r>
            <a:r>
              <a:rPr lang="en-US" altLang="zh-CN" sz="2400" dirty="0" smtClean="0"/>
              <a:t> 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 </a:t>
            </a:r>
            <a:r>
              <a:rPr lang="pt-BR" altLang="zh-CN" dirty="0" smtClean="0"/>
              <a:t>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/>
              <a:t> </a:t>
            </a:r>
            <a:r>
              <a:rPr lang="pt-BR" altLang="zh-CN" dirty="0" smtClean="0"/>
              <a:t>    </a:t>
            </a:r>
            <a:r>
              <a:rPr lang="zh-CN" altLang="en-US" dirty="0" smtClean="0"/>
              <a:t>证明：</a:t>
            </a:r>
            <a:r>
              <a:rPr lang="pt-BR" altLang="zh-CN" dirty="0"/>
              <a:t> 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</a:t>
            </a:r>
            <a:r>
              <a:rPr lang="pt-BR" altLang="zh-CN" dirty="0" smtClean="0"/>
              <a:t>r</a:t>
            </a:r>
            <a:r>
              <a:rPr lang="pt-BR" altLang="zh-CN" dirty="0" smtClean="0">
                <a:sym typeface="Symbol" pitchFamily="18" charset="2"/>
              </a:rPr>
              <a:t> 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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/>
              <a:t>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sym typeface="Symbol" pitchFamily="18" charset="2"/>
              </a:rPr>
              <a:t> </a:t>
            </a:r>
            <a:r>
              <a:rPr lang="pt-BR" altLang="zh-CN" dirty="0" smtClean="0">
                <a:sym typeface="Symbol" pitchFamily="18" charset="2"/>
              </a:rPr>
              <a:t>                 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 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 </a:t>
            </a:r>
            <a:r>
              <a:rPr lang="en-US" altLang="zh-CN" dirty="0" smtClean="0">
                <a:sym typeface="Symbol" pitchFamily="18" charset="2"/>
              </a:rPr>
              <a:t>r</a:t>
            </a:r>
            <a:r>
              <a:rPr lang="pt-BR" altLang="zh-CN" dirty="0" smtClean="0">
                <a:sym typeface="Symbol" pitchFamily="18" charset="2"/>
              </a:rPr>
              <a:t>  (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</a:t>
            </a:r>
            <a:r>
              <a:rPr lang="pt-BR" altLang="zh-CN" dirty="0" smtClean="0"/>
              <a:t>r</a:t>
            </a:r>
            <a:r>
              <a:rPr lang="pt-BR" altLang="zh-CN" dirty="0" smtClean="0">
                <a:sym typeface="Symbol" pitchFamily="18" charset="2"/>
              </a:rPr>
              <a:t>) </a:t>
            </a:r>
            <a:r>
              <a:rPr lang="pt-BR" altLang="zh-CN" dirty="0">
                <a:sym typeface="Symbol" pitchFamily="18" charset="2"/>
              </a:rPr>
              <a:t></a:t>
            </a:r>
            <a:r>
              <a:rPr lang="pt-BR" altLang="zh-CN" dirty="0" smtClean="0">
                <a:sym typeface="Symbol" pitchFamily="18" charset="2"/>
              </a:rPr>
              <a:t> (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</a:t>
            </a:r>
            <a:r>
              <a:rPr lang="pt-BR" altLang="zh-CN" dirty="0" smtClean="0"/>
              <a:t>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>
                <a:sym typeface="Symbol" pitchFamily="18" charset="2"/>
              </a:rPr>
              <a:t> </a:t>
            </a:r>
            <a:r>
              <a:rPr lang="pt-BR" altLang="zh-CN" dirty="0" smtClean="0">
                <a:sym typeface="Symbol" pitchFamily="18" charset="2"/>
              </a:rPr>
              <a:t>                  (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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 </a:t>
            </a:r>
            <a:r>
              <a:rPr lang="pt-BR" altLang="zh-CN" dirty="0" smtClean="0"/>
              <a:t>r) </a:t>
            </a:r>
            <a:r>
              <a:rPr lang="pt-BR" altLang="zh-CN" dirty="0" smtClean="0">
                <a:sym typeface="Symbol" pitchFamily="18" charset="2"/>
              </a:rPr>
              <a:t> 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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 </a:t>
            </a:r>
            <a:r>
              <a:rPr lang="pt-BR" altLang="zh-CN" dirty="0" smtClean="0"/>
              <a:t>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/>
              <a:t> </a:t>
            </a:r>
            <a:r>
              <a:rPr lang="pt-BR" altLang="zh-CN" dirty="0" smtClean="0"/>
              <a:t>     </a:t>
            </a:r>
            <a:r>
              <a:rPr lang="zh-CN" altLang="en-US" dirty="0" smtClean="0"/>
              <a:t>子句集</a:t>
            </a:r>
            <a:r>
              <a:rPr lang="en-US" altLang="zh-CN" dirty="0" smtClean="0"/>
              <a:t>S={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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>
                <a:solidFill>
                  <a:srgbClr val="FF0000"/>
                </a:solidFill>
              </a:rPr>
              <a:t>r</a:t>
            </a:r>
            <a:r>
              <a:rPr lang="pt-BR" altLang="zh-CN" dirty="0" smtClean="0"/>
              <a:t>,</a:t>
            </a:r>
            <a:r>
              <a:rPr lang="pt-BR" altLang="zh-CN" dirty="0" smtClean="0">
                <a:sym typeface="Symbol" pitchFamily="18" charset="2"/>
              </a:rPr>
              <a:t> 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pt-BR" altLang="zh-CN" dirty="0" smtClean="0">
                <a:solidFill>
                  <a:srgbClr val="FF0000"/>
                </a:solidFill>
              </a:rPr>
              <a:t>r</a:t>
            </a:r>
            <a:r>
              <a:rPr lang="pt-BR" altLang="zh-CN" dirty="0" smtClean="0"/>
              <a:t>,</a:t>
            </a:r>
            <a:r>
              <a:rPr lang="pt-BR" altLang="zh-CN" dirty="0" smtClean="0">
                <a:sym typeface="Symbol" pitchFamily="18" charset="2"/>
              </a:rPr>
              <a:t> 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pt-BR" altLang="zh-CN" dirty="0" smtClean="0">
                <a:solidFill>
                  <a:srgbClr val="FF0000"/>
                </a:solidFill>
              </a:rPr>
              <a:t>r</a:t>
            </a:r>
            <a:r>
              <a:rPr lang="pt-BR" altLang="zh-CN" dirty="0" smtClean="0"/>
              <a:t>,</a:t>
            </a:r>
            <a:r>
              <a:rPr lang="pt-BR" altLang="zh-CN" dirty="0" smtClean="0">
                <a:sym typeface="Symbol" pitchFamily="18" charset="2"/>
              </a:rPr>
              <a:t> </a:t>
            </a:r>
            <a:r>
              <a:rPr lang="pt-BR" altLang="zh-CN" dirty="0" smtClean="0"/>
              <a:t>p</a:t>
            </a:r>
            <a:r>
              <a:rPr lang="pt-BR" altLang="zh-CN" dirty="0" smtClean="0">
                <a:sym typeface="Symbol" pitchFamily="18" charset="2"/>
              </a:rPr>
              <a:t></a:t>
            </a:r>
            <a:r>
              <a:rPr lang="pt-BR" altLang="zh-CN" dirty="0" smtClean="0"/>
              <a:t>q</a:t>
            </a:r>
            <a:r>
              <a:rPr lang="pt-BR" altLang="zh-CN" dirty="0" smtClean="0">
                <a:sym typeface="Symbol" pitchFamily="18" charset="2"/>
              </a:rPr>
              <a:t></a:t>
            </a:r>
            <a:r>
              <a:rPr lang="pt-BR" altLang="zh-CN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pt-BR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相反文字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，归结掉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，得：</a:t>
            </a:r>
            <a:r>
              <a:rPr lang="pt-BR" altLang="zh-CN" dirty="0" smtClean="0">
                <a:sym typeface="Symbol" pitchFamily="18" charset="2"/>
              </a:rPr>
              <a:t></a:t>
            </a:r>
            <a:r>
              <a:rPr lang="pt-BR" altLang="zh-CN" dirty="0"/>
              <a:t>p</a:t>
            </a:r>
            <a:r>
              <a:rPr lang="pt-BR" altLang="zh-CN" dirty="0">
                <a:sym typeface="Symbol" pitchFamily="18" charset="2"/>
              </a:rPr>
              <a:t></a:t>
            </a:r>
            <a:r>
              <a:rPr lang="pt-BR" altLang="zh-CN" dirty="0" smtClean="0"/>
              <a:t>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dirty="0"/>
              <a:t> </a:t>
            </a:r>
            <a:r>
              <a:rPr lang="pt-BR" altLang="zh-CN" dirty="0" smtClean="0"/>
              <a:t>      </a:t>
            </a:r>
            <a:r>
              <a:rPr lang="pt-BR" altLang="zh-CN" dirty="0">
                <a:sym typeface="Symbol" pitchFamily="18" charset="2"/>
              </a:rPr>
              <a:t></a:t>
            </a:r>
            <a:r>
              <a:rPr lang="pt-BR" altLang="zh-CN" dirty="0"/>
              <a:t>p</a:t>
            </a:r>
            <a:r>
              <a:rPr lang="pt-BR" altLang="zh-CN" dirty="0">
                <a:sym typeface="Symbol" pitchFamily="18" charset="2"/>
              </a:rPr>
              <a:t></a:t>
            </a:r>
            <a:r>
              <a:rPr lang="pt-BR" altLang="zh-CN" dirty="0" smtClean="0"/>
              <a:t>q</a:t>
            </a:r>
            <a:r>
              <a:rPr lang="zh-CN" altLang="en-US" dirty="0" smtClean="0"/>
              <a:t>可满足，根据归结法定理，不存在反驳。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因而上式不成立。</a:t>
            </a:r>
            <a:endParaRPr lang="pt-BR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pt-BR" altLang="zh-CN" dirty="0"/>
          </a:p>
          <a:p>
            <a:pPr marL="0" indent="0">
              <a:lnSpc>
                <a:spcPct val="100000"/>
              </a:lnSpc>
              <a:buNone/>
            </a:pPr>
            <a:endParaRPr lang="pt-BR" altLang="zh-CN" dirty="0">
              <a:sym typeface="Symbol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281873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基本原理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99655"/>
                <a:ext cx="8589963" cy="52451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pt-BR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,…,A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pt-BR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 smtClean="0">
                    <a:solidFill>
                      <a:schemeClr val="tx1"/>
                    </a:solidFill>
                  </a:rPr>
                  <a:t>B</a:t>
                </a:r>
                <a:r>
                  <a:rPr lang="zh-CN" altLang="zh-CN" sz="2800" dirty="0" smtClean="0">
                    <a:solidFill>
                      <a:schemeClr val="tx1"/>
                    </a:solidFill>
                  </a:rPr>
                  <a:t>，当且仅当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…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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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B</a:t>
                </a:r>
                <a:r>
                  <a:rPr lang="zh-CN" altLang="zh-CN" sz="2800" dirty="0" smtClean="0">
                    <a:solidFill>
                      <a:schemeClr val="tx1"/>
                    </a:solidFill>
                  </a:rPr>
                  <a:t>不可满足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zh-CN" sz="2800" dirty="0" smtClean="0">
                    <a:solidFill>
                      <a:schemeClr val="tx1"/>
                    </a:solidFill>
                  </a:rPr>
                  <a:t>证明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：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,…,A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pt-BR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lang="pt-BR" altLang="zh-CN" sz="2800" dirty="0" smtClean="0">
                    <a:solidFill>
                      <a:schemeClr val="tx1"/>
                    </a:solidFill>
                  </a:rPr>
                  <a:t>B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当且仅当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(</a:t>
                </a:r>
                <a:r>
                  <a:rPr lang="pt-BR" altLang="zh-CN" sz="2800" dirty="0" smtClean="0"/>
                  <a:t>A</a:t>
                </a:r>
                <a:r>
                  <a:rPr lang="pt-BR" altLang="zh-CN" sz="2800" baseline="-25000" dirty="0" smtClean="0"/>
                  <a:t>1</a:t>
                </a:r>
                <a:r>
                  <a:rPr lang="pt-BR" altLang="zh-CN" sz="2800" dirty="0">
                    <a:sym typeface="Symbol" pitchFamily="18" charset="2"/>
                  </a:rPr>
                  <a:t></a:t>
                </a:r>
                <a:r>
                  <a:rPr lang="pt-BR" altLang="zh-CN" sz="2800" dirty="0"/>
                  <a:t>…</a:t>
                </a:r>
                <a:r>
                  <a:rPr lang="pt-BR" altLang="zh-CN" sz="2800" dirty="0">
                    <a:sym typeface="Symbol" pitchFamily="18" charset="2"/>
                  </a:rPr>
                  <a:t></a:t>
                </a:r>
                <a:r>
                  <a:rPr lang="pt-BR" altLang="zh-CN" sz="2800" dirty="0" smtClean="0"/>
                  <a:t>A</a:t>
                </a:r>
                <a:r>
                  <a:rPr lang="pt-BR" altLang="zh-CN" sz="2800" baseline="-25000" dirty="0" smtClean="0"/>
                  <a:t>n</a:t>
                </a:r>
                <a:r>
                  <a:rPr lang="pt-BR" altLang="zh-CN" sz="2800" dirty="0" smtClean="0"/>
                  <a:t>)</a:t>
                </a:r>
                <a:r>
                  <a:rPr lang="pt-BR" altLang="zh-CN" sz="2800" dirty="0" smtClean="0">
                    <a:sym typeface="Symbol" panose="05050102010706020507" pitchFamily="18" charset="2"/>
                  </a:rPr>
                  <a:t></a:t>
                </a:r>
                <a:r>
                  <a:rPr lang="pt-BR" altLang="zh-CN" sz="2800" dirty="0" smtClean="0"/>
                  <a:t>B</a:t>
                </a:r>
                <a:r>
                  <a:rPr lang="zh-CN" altLang="en-US" sz="2800" dirty="0" smtClean="0"/>
                  <a:t>永真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                         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当且仅当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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/>
                  <a:t>(</a:t>
                </a:r>
                <a:r>
                  <a:rPr lang="pt-BR" altLang="zh-CN" sz="2800" dirty="0"/>
                  <a:t>A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>
                    <a:sym typeface="Symbol" pitchFamily="18" charset="2"/>
                  </a:rPr>
                  <a:t></a:t>
                </a:r>
                <a:r>
                  <a:rPr lang="pt-BR" altLang="zh-CN" sz="2800" dirty="0"/>
                  <a:t>…</a:t>
                </a:r>
                <a:r>
                  <a:rPr lang="pt-BR" altLang="zh-CN" sz="2800" dirty="0">
                    <a:sym typeface="Symbol" pitchFamily="18" charset="2"/>
                  </a:rPr>
                  <a:t></a:t>
                </a:r>
                <a:r>
                  <a:rPr lang="pt-BR" altLang="zh-CN" sz="2800" dirty="0"/>
                  <a:t>A</a:t>
                </a:r>
                <a:r>
                  <a:rPr lang="pt-BR" altLang="zh-CN" sz="2800" baseline="-25000" dirty="0"/>
                  <a:t>n</a:t>
                </a:r>
                <a:r>
                  <a:rPr lang="pt-BR" altLang="zh-CN" sz="2800" dirty="0"/>
                  <a:t>)</a:t>
                </a:r>
                <a:r>
                  <a:rPr lang="pt-BR" altLang="zh-CN" sz="2800" dirty="0">
                    <a:sym typeface="Symbol" panose="05050102010706020507" pitchFamily="18" charset="2"/>
                  </a:rPr>
                  <a:t></a:t>
                </a:r>
                <a:r>
                  <a:rPr lang="pt-BR" altLang="zh-CN" sz="2800" dirty="0"/>
                  <a:t>B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)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不可满足</a:t>
                </a:r>
                <a:endParaRPr lang="en-US" altLang="zh-CN" sz="2800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        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当且仅当</a:t>
                </a:r>
                <a:r>
                  <a:rPr lang="pt-BR" altLang="zh-CN" sz="2800" dirty="0"/>
                  <a:t>A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>
                    <a:sym typeface="Symbol" pitchFamily="18" charset="2"/>
                  </a:rPr>
                  <a:t></a:t>
                </a:r>
                <a:r>
                  <a:rPr lang="pt-BR" altLang="zh-CN" sz="2800" dirty="0"/>
                  <a:t>…</a:t>
                </a:r>
                <a:r>
                  <a:rPr lang="pt-BR" altLang="zh-CN" sz="2800" dirty="0">
                    <a:sym typeface="Symbol" pitchFamily="18" charset="2"/>
                  </a:rPr>
                  <a:t></a:t>
                </a:r>
                <a:r>
                  <a:rPr lang="pt-BR" altLang="zh-CN" sz="2800" dirty="0"/>
                  <a:t>A</a:t>
                </a:r>
                <a:r>
                  <a:rPr lang="pt-BR" altLang="zh-CN" sz="2800" baseline="-25000" dirty="0"/>
                  <a:t>n</a:t>
                </a:r>
                <a:r>
                  <a:rPr lang="pt-BR" altLang="zh-CN" sz="2800" dirty="0" smtClean="0">
                    <a:sym typeface="Symbol" pitchFamily="18" charset="2"/>
                  </a:rPr>
                  <a:t>B</a:t>
                </a:r>
                <a:r>
                  <a:rPr lang="zh-CN" altLang="en-US" sz="2800" dirty="0" smtClean="0">
                    <a:sym typeface="Symbol" pitchFamily="18" charset="2"/>
                  </a:rPr>
                  <a:t>不可满足</a:t>
                </a:r>
                <a:endParaRPr lang="en-US" altLang="zh-CN" sz="2800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    </a:t>
                </a:r>
                <a:endParaRPr lang="zh-CN" altLang="zh-CN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99655"/>
                <a:ext cx="8589963" cy="5245100"/>
              </a:xfrm>
              <a:blipFill rotWithShape="0">
                <a:blip r:embed="rId2"/>
                <a:stretch>
                  <a:fillRect l="-1278" t="-1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文字</a:t>
            </a:r>
            <a:r>
              <a:rPr lang="zh-CN" altLang="zh-CN" sz="2800" dirty="0" smtClean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原子公式及其否定称为文字</a:t>
            </a:r>
            <a:r>
              <a:rPr lang="en-US" altLang="zh-CN" sz="2800" dirty="0" smtClean="0"/>
              <a:t>(literals)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zh-CN" sz="2800" dirty="0" smtClean="0"/>
              <a:t>例如</a:t>
            </a:r>
            <a:r>
              <a:rPr lang="en-US" altLang="zh-CN" sz="2800" dirty="0" smtClean="0"/>
              <a:t>: </a:t>
            </a:r>
            <a:r>
              <a:rPr lang="pt-BR" altLang="zh-CN" sz="2800" dirty="0" smtClean="0"/>
              <a:t>p</a:t>
            </a:r>
            <a:r>
              <a:rPr lang="zh-CN" altLang="zh-CN" sz="2800" dirty="0" smtClean="0"/>
              <a:t>、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pt-BR" altLang="zh-CN" sz="2800" dirty="0" smtClean="0"/>
              <a:t>q</a:t>
            </a:r>
            <a:r>
              <a:rPr lang="zh-CN" altLang="zh-CN" sz="2800" dirty="0" smtClean="0"/>
              <a:t>、</a:t>
            </a:r>
            <a:r>
              <a:rPr lang="pt-BR" altLang="zh-CN" sz="2800" dirty="0" smtClean="0">
                <a:sym typeface="Symbol" pitchFamily="18" charset="2"/>
              </a:rPr>
              <a:t></a:t>
            </a:r>
            <a:r>
              <a:rPr lang="pt-BR" altLang="zh-CN" sz="2800" dirty="0" smtClean="0"/>
              <a:t>r</a:t>
            </a:r>
            <a:r>
              <a:rPr lang="zh-CN" altLang="zh-CN" sz="2800" dirty="0" smtClean="0"/>
              <a:t>和</a:t>
            </a:r>
            <a:r>
              <a:rPr lang="pt-BR" altLang="zh-CN" sz="2800" dirty="0" smtClean="0"/>
              <a:t>s</a:t>
            </a:r>
            <a:r>
              <a:rPr lang="zh-CN" altLang="zh-CN" sz="2800" dirty="0" smtClean="0"/>
              <a:t>都是文字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相反文字：</a:t>
            </a:r>
            <a:r>
              <a:rPr lang="zh-CN" altLang="en-US" sz="2800" dirty="0"/>
              <a:t>一个文字是另一个文字的否定，则称它们是相反文字。若</a:t>
            </a:r>
            <a:r>
              <a:rPr lang="en-US" altLang="zh-CN" sz="2800" dirty="0"/>
              <a:t>L</a:t>
            </a:r>
            <a:r>
              <a:rPr lang="zh-CN" altLang="en-US" sz="2800" dirty="0"/>
              <a:t>是文字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 L</a:t>
            </a:r>
            <a:r>
              <a:rPr lang="zh-CN" altLang="en-US" sz="2800" dirty="0"/>
              <a:t>是</a:t>
            </a:r>
            <a:r>
              <a:rPr lang="en-US" altLang="zh-CN" sz="2800" dirty="0"/>
              <a:t>p</a:t>
            </a:r>
            <a:r>
              <a:rPr lang="zh-CN" altLang="en-US" sz="2800" dirty="0"/>
              <a:t>，则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ym typeface="Symbol" panose="05050102010706020507" pitchFamily="18" charset="2"/>
              </a:rPr>
              <a:t>p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sym typeface="Symbol" panose="05050102010706020507" pitchFamily="18" charset="2"/>
              </a:rPr>
              <a:t>L</a:t>
            </a:r>
            <a:r>
              <a:rPr lang="zh-CN" altLang="en-US" sz="2800" dirty="0">
                <a:sym typeface="Symbol" panose="05050102010706020507" pitchFamily="18" charset="2"/>
              </a:rPr>
              <a:t>的相反文字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 L</a:t>
            </a:r>
            <a:r>
              <a:rPr lang="zh-CN" altLang="en-US" sz="2800" dirty="0">
                <a:sym typeface="Symbol" panose="05050102010706020507" pitchFamily="18" charset="2"/>
              </a:rPr>
              <a:t>是</a:t>
            </a:r>
            <a:r>
              <a:rPr lang="en-US" altLang="zh-CN" sz="2800" dirty="0">
                <a:sym typeface="Symbol" panose="05050102010706020507" pitchFamily="18" charset="2"/>
              </a:rPr>
              <a:t>p</a:t>
            </a:r>
            <a:r>
              <a:rPr lang="zh-CN" altLang="en-US" sz="2800" dirty="0">
                <a:sym typeface="Symbol" panose="05050102010706020507" pitchFamily="18" charset="2"/>
              </a:rPr>
              <a:t>，则</a:t>
            </a:r>
            <a:r>
              <a:rPr lang="en-US" altLang="zh-CN" sz="2800" dirty="0">
                <a:sym typeface="Symbol" panose="05050102010706020507" pitchFamily="18" charset="2"/>
              </a:rPr>
              <a:t>p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sym typeface="Symbol" panose="05050102010706020507" pitchFamily="18" charset="2"/>
              </a:rPr>
              <a:t>L</a:t>
            </a:r>
            <a:r>
              <a:rPr lang="zh-CN" altLang="en-US" sz="2800" dirty="0">
                <a:sym typeface="Symbol" panose="05050102010706020507" pitchFamily="18" charset="2"/>
              </a:rPr>
              <a:t>的相反</a:t>
            </a:r>
            <a:r>
              <a:rPr lang="zh-CN" altLang="en-US" sz="2800" dirty="0" smtClean="0">
                <a:sym typeface="Symbol" panose="05050102010706020507" pitchFamily="18" charset="2"/>
              </a:rPr>
              <a:t>文字</a:t>
            </a:r>
            <a:endParaRPr lang="en-US" altLang="zh-CN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968" y="853160"/>
            <a:ext cx="8589963" cy="5245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子句</a:t>
            </a:r>
            <a:r>
              <a:rPr lang="zh-CN" altLang="en-US" sz="2800" dirty="0" smtClean="0"/>
              <a:t>：文字的有限集合称为子句。不包含任何文字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的子句称为空子句，记为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□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q}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r}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子句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对应为文字的析取范式。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子句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，表示公式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C={p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q}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对应的公式为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p q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q, …</a:t>
            </a:r>
          </a:p>
        </p:txBody>
      </p:sp>
    </p:spTree>
    <p:extLst>
      <p:ext uri="{BB962C8B-B14F-4D97-AF65-F5344CB8AC3E}">
        <p14:creationId xmlns:p14="http://schemas.microsoft.com/office/powerpoint/2010/main" val="17187649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满足与逻辑推论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若子句</a:t>
                </a: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和</a:t>
                </a:r>
                <a:r>
                  <a:rPr lang="en-US" altLang="zh-CN" sz="2800" dirty="0" smtClean="0"/>
                  <a:t>D</a:t>
                </a:r>
                <a:r>
                  <a:rPr lang="zh-CN" altLang="en-US" sz="2800" dirty="0" smtClean="0"/>
                  <a:t>相同，则</a:t>
                </a: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与</a:t>
                </a:r>
                <a:r>
                  <a:rPr lang="en-US" altLang="zh-CN" sz="2800" dirty="0" smtClean="0"/>
                  <a:t>D</a:t>
                </a:r>
                <a:r>
                  <a:rPr lang="zh-CN" altLang="en-US" sz="2800" dirty="0" smtClean="0"/>
                  <a:t>对应的公式等值。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1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对</a:t>
                </a:r>
                <a:r>
                  <a:rPr lang="zh-CN" altLang="en-US" sz="2800" dirty="0" smtClean="0"/>
                  <a:t>子句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{L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,…,L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，若</a:t>
                </a:r>
                <a:r>
                  <a:rPr lang="zh-CN" altLang="en-US" sz="2800" dirty="0" smtClean="0"/>
                  <a:t>真值赋值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满足子句是指存在一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使得</a:t>
                </a:r>
                <a:r>
                  <a:rPr lang="en-US" altLang="zh-CN" sz="2800" dirty="0" smtClean="0"/>
                  <a:t>v(L </a:t>
                </a:r>
                <a:r>
                  <a:rPr lang="en-US" altLang="zh-CN" sz="2800" baseline="-25000" dirty="0" err="1" smtClean="0"/>
                  <a:t>i</a:t>
                </a:r>
                <a:r>
                  <a:rPr lang="en-US" altLang="zh-CN" sz="2800" dirty="0" smtClean="0"/>
                  <a:t>)=1.  </a:t>
                </a:r>
                <a:r>
                  <a:rPr lang="zh-CN" altLang="en-US" sz="2800" dirty="0" smtClean="0"/>
                  <a:t> </a:t>
                </a: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endParaRPr lang="en-US" altLang="zh-CN" sz="12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设子句</a:t>
                </a:r>
                <a:r>
                  <a:rPr lang="en-US" altLang="zh-CN" sz="2800" dirty="0" smtClean="0"/>
                  <a:t>C,C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 ,C</a:t>
                </a:r>
                <a:r>
                  <a:rPr lang="en-US" altLang="zh-CN" sz="2800" baseline="-25000" dirty="0" smtClean="0"/>
                  <a:t>2</a:t>
                </a:r>
                <a:r>
                  <a:rPr lang="zh-CN" altLang="en-US" sz="2800" dirty="0" smtClean="0"/>
                  <a:t>对应的公式</a:t>
                </a:r>
                <a:r>
                  <a:rPr lang="zh-CN" altLang="en-US" sz="2800" dirty="0"/>
                  <a:t>分别</a:t>
                </a:r>
                <a:r>
                  <a:rPr lang="zh-CN" altLang="en-US" sz="2800" dirty="0" smtClean="0"/>
                  <a:t>为：</a:t>
                </a:r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, …, L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𝑳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 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𝑳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𝑳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, …, 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𝑳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     若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,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2</a:t>
                </a:r>
                <a14:m>
                  <m:oMath xmlns:m="http://schemas.openxmlformats.org/officeDocument/2006/math">
                    <m:r>
                      <a:rPr lang="pt-B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，则称</a:t>
                </a:r>
                <a:r>
                  <a:rPr lang="en-US" altLang="zh-CN" sz="2800" dirty="0" smtClean="0"/>
                  <a:t>C</a:t>
                </a:r>
                <a:r>
                  <a:rPr lang="zh-CN" altLang="en-US" sz="2800" dirty="0" smtClean="0"/>
                  <a:t>为</a:t>
                </a:r>
                <a:r>
                  <a:rPr lang="en-US" altLang="zh-CN" sz="2800" dirty="0" smtClean="0"/>
                  <a:t>C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,C</a:t>
                </a:r>
                <a:r>
                  <a:rPr lang="en-US" altLang="zh-CN" sz="2800" baseline="-25000" dirty="0"/>
                  <a:t>2</a:t>
                </a:r>
                <a:r>
                  <a:rPr lang="zh-CN" altLang="en-US" sz="2800" dirty="0" smtClean="0"/>
                  <a:t>的逻辑推论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3158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由子句构成的有限集合称为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子句集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/>
              <a:t>子句集对应为子句的</a:t>
            </a:r>
            <a:r>
              <a:rPr lang="zh-CN" altLang="en-US" sz="2800" dirty="0" smtClean="0"/>
              <a:t>合取范式。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对给定的子句集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，若真值赋值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中的每一个子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句，则称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若至少存在一个赋值满足子句集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可满足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的，否则称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不可满足的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。空子句是不可满足的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例：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{p/0,q/0,r/0}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qr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qr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qr,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424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归结子句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resolvent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867905"/>
                <a:ext cx="8589963" cy="532334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 smtClean="0">
                    <a:solidFill>
                      <a:srgbClr val="C00000"/>
                    </a:solidFill>
                  </a:rPr>
                  <a:t>定义：</a:t>
                </a:r>
                <a:r>
                  <a:rPr lang="zh-CN" altLang="zh-CN" dirty="0" smtClean="0"/>
                  <a:t>设</a:t>
                </a:r>
                <a:r>
                  <a:rPr lang="en-US" altLang="zh-CN" dirty="0" smtClean="0"/>
                  <a:t>C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/>
                  <a:t>,</a:t>
                </a:r>
                <a:r>
                  <a:rPr lang="en-US" altLang="zh-CN" dirty="0" smtClean="0"/>
                  <a:t>C</a:t>
                </a:r>
                <a:r>
                  <a:rPr lang="pt-BR" altLang="zh-CN" baseline="-25000" dirty="0" smtClean="0"/>
                  <a:t>2</a:t>
                </a:r>
                <a:r>
                  <a:rPr lang="zh-CN" altLang="zh-CN" dirty="0" smtClean="0"/>
                  <a:t>是子句，</a:t>
                </a:r>
                <a:r>
                  <a:rPr lang="en-US" altLang="zh-CN" dirty="0" smtClean="0"/>
                  <a:t>L</a:t>
                </a:r>
                <a:r>
                  <a:rPr lang="pt-BR" altLang="zh-CN" baseline="-25000" dirty="0" smtClean="0"/>
                  <a:t>1</a:t>
                </a:r>
                <a:r>
                  <a:rPr lang="zh-CN" altLang="zh-CN" dirty="0" smtClean="0"/>
                  <a:t>和</a:t>
                </a:r>
                <a:r>
                  <a:rPr lang="en-US" altLang="zh-CN" dirty="0" smtClean="0"/>
                  <a:t>L</a:t>
                </a:r>
                <a:r>
                  <a:rPr lang="pt-BR" altLang="zh-CN" baseline="-25000" dirty="0" smtClean="0"/>
                  <a:t>2</a:t>
                </a:r>
                <a:r>
                  <a:rPr lang="zh-CN" altLang="zh-CN" dirty="0" smtClean="0"/>
                  <a:t>是相反文字，并且</a:t>
                </a:r>
                <a:r>
                  <a:rPr lang="zh-CN" altLang="en-US" dirty="0" smtClean="0"/>
                  <a:t>分别</a:t>
                </a:r>
                <a:r>
                  <a:rPr lang="zh-CN" altLang="zh-CN" dirty="0" smtClean="0"/>
                  <a:t>在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zh-CN" dirty="0" smtClean="0"/>
                  <a:t>子句</a:t>
                </a:r>
                <a:r>
                  <a:rPr lang="en-US" altLang="zh-CN" dirty="0" smtClean="0"/>
                  <a:t>C</a:t>
                </a:r>
                <a:r>
                  <a:rPr lang="pt-BR" altLang="zh-CN" baseline="-25000" dirty="0" smtClean="0"/>
                  <a:t>1</a:t>
                </a:r>
                <a:r>
                  <a:rPr lang="zh-CN" altLang="zh-CN" dirty="0" smtClean="0"/>
                  <a:t>和</a:t>
                </a:r>
                <a:r>
                  <a:rPr lang="en-US" altLang="zh-CN" dirty="0"/>
                  <a:t>C</a:t>
                </a:r>
                <a:r>
                  <a:rPr lang="pt-BR" altLang="zh-CN" baseline="-25000" dirty="0" smtClean="0"/>
                  <a:t>2</a:t>
                </a:r>
                <a:r>
                  <a:rPr lang="zh-CN" altLang="zh-CN" dirty="0" smtClean="0"/>
                  <a:t>中出现，称子句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3</a:t>
                </a:r>
                <a:r>
                  <a:rPr lang="zh-CN" altLang="en-US" dirty="0" smtClean="0"/>
                  <a:t>：</a:t>
                </a:r>
                <a:r>
                  <a:rPr lang="pt-BR" altLang="zh-CN" dirty="0" smtClean="0"/>
                  <a:t>(</a:t>
                </a:r>
                <a:r>
                  <a:rPr lang="en-US" altLang="zh-CN" dirty="0" smtClean="0"/>
                  <a:t>C</a:t>
                </a:r>
                <a:r>
                  <a:rPr lang="pt-BR" altLang="zh-CN" baseline="-25000" dirty="0" smtClean="0"/>
                  <a:t>1</a:t>
                </a:r>
                <a:r>
                  <a:rPr lang="pt-BR" altLang="zh-CN" dirty="0" smtClean="0"/>
                  <a:t>-</a:t>
                </a:r>
                <a:r>
                  <a:rPr lang="en-US" altLang="zh-CN" dirty="0" smtClean="0"/>
                  <a:t>{</a:t>
                </a:r>
                <a:r>
                  <a:rPr lang="en-US" altLang="zh-CN" dirty="0"/>
                  <a:t>L</a:t>
                </a:r>
                <a:r>
                  <a:rPr lang="pt-BR" altLang="zh-CN" baseline="-25000" dirty="0" smtClean="0"/>
                  <a:t>1</a:t>
                </a:r>
                <a:r>
                  <a:rPr lang="en-US" altLang="zh-CN" dirty="0" smtClean="0"/>
                  <a:t>})</a:t>
                </a:r>
                <a:r>
                  <a:rPr lang="pt-BR" altLang="zh-CN" dirty="0" smtClean="0">
                    <a:sym typeface="Symbol" panose="05050102010706020507" pitchFamily="18" charset="2"/>
                  </a:rPr>
                  <a:t></a:t>
                </a:r>
                <a:r>
                  <a:rPr lang="pt-BR" altLang="zh-CN" dirty="0" smtClean="0"/>
                  <a:t>(C</a:t>
                </a:r>
                <a:r>
                  <a:rPr lang="pt-BR" altLang="zh-CN" baseline="-25000" dirty="0" smtClean="0"/>
                  <a:t>2</a:t>
                </a:r>
                <a:r>
                  <a:rPr lang="pt-BR" altLang="zh-CN" dirty="0" smtClean="0"/>
                  <a:t>-{L</a:t>
                </a:r>
                <a:r>
                  <a:rPr lang="pt-BR" altLang="zh-CN" baseline="-25000" dirty="0" smtClean="0"/>
                  <a:t>2</a:t>
                </a:r>
                <a:r>
                  <a:rPr lang="pt-BR" altLang="zh-CN" dirty="0" smtClean="0"/>
                  <a:t>})</a:t>
                </a:r>
                <a:r>
                  <a:rPr lang="zh-CN" altLang="zh-CN" dirty="0" smtClean="0"/>
                  <a:t>为</a:t>
                </a:r>
                <a:r>
                  <a:rPr lang="en-US" altLang="zh-CN" dirty="0" smtClean="0"/>
                  <a:t>C</a:t>
                </a:r>
                <a:r>
                  <a:rPr lang="pt-BR" altLang="zh-CN" baseline="-25000" dirty="0" smtClean="0"/>
                  <a:t>1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altLang="zh-CN" baseline="-25000" dirty="0"/>
                  <a:t> </a:t>
                </a:r>
                <a:r>
                  <a:rPr lang="pt-BR" altLang="zh-CN" baseline="-25000" dirty="0" smtClean="0"/>
                  <a:t>     </a:t>
                </a:r>
                <a:r>
                  <a:rPr lang="zh-CN" altLang="zh-CN" dirty="0" smtClean="0"/>
                  <a:t>和</a:t>
                </a:r>
                <a:r>
                  <a:rPr lang="en-US" altLang="zh-CN" dirty="0" smtClean="0"/>
                  <a:t>C</a:t>
                </a:r>
                <a:r>
                  <a:rPr lang="pt-BR" altLang="zh-CN" baseline="-25000" dirty="0" smtClean="0"/>
                  <a:t>2</a:t>
                </a:r>
                <a:r>
                  <a:rPr lang="zh-CN" altLang="zh-CN" dirty="0" smtClean="0"/>
                  <a:t>的归结子句。</a:t>
                </a:r>
                <a:r>
                  <a:rPr lang="zh-CN" altLang="en-US" dirty="0" smtClean="0"/>
                  <a:t>记为</a:t>
                </a:r>
                <a:r>
                  <a:rPr lang="en-US" altLang="zh-CN" dirty="0"/>
                  <a:t>C</a:t>
                </a:r>
                <a:r>
                  <a:rPr lang="pt-BR" altLang="zh-CN" baseline="-25000" dirty="0"/>
                  <a:t>1</a:t>
                </a:r>
                <a:r>
                  <a:rPr lang="pt-BR" altLang="zh-CN" dirty="0"/>
                  <a:t>,</a:t>
                </a:r>
                <a:r>
                  <a:rPr lang="en-US" altLang="zh-CN" dirty="0"/>
                  <a:t>C</a:t>
                </a:r>
                <a:r>
                  <a:rPr lang="pt-BR" altLang="zh-CN" baseline="-25000" dirty="0" smtClean="0"/>
                  <a:t>2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baseline="-25000" dirty="0" smtClean="0"/>
                  <a:t>res </a:t>
                </a:r>
                <a:r>
                  <a:rPr lang="en-US" altLang="zh-CN" dirty="0" smtClean="0"/>
                  <a:t>C</a:t>
                </a:r>
                <a:r>
                  <a:rPr lang="en-US" altLang="zh-CN" baseline="-25000" dirty="0" smtClean="0"/>
                  <a:t>3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de-DE" altLang="zh-CN" dirty="0" smtClean="0"/>
                  <a:t>p</a:t>
                </a:r>
                <a:r>
                  <a:rPr lang="pt-BR" altLang="zh-CN" dirty="0" smtClean="0">
                    <a:sym typeface="Symbol" pitchFamily="18" charset="2"/>
                  </a:rPr>
                  <a:t></a:t>
                </a:r>
                <a:r>
                  <a:rPr lang="de-DE" altLang="zh-CN" dirty="0" smtClean="0"/>
                  <a:t>q</a:t>
                </a:r>
                <a:r>
                  <a:rPr lang="pt-BR" altLang="zh-CN" dirty="0" smtClean="0">
                    <a:sym typeface="Symbol" pitchFamily="18" charset="2"/>
                  </a:rPr>
                  <a:t></a:t>
                </a:r>
                <a:r>
                  <a:rPr lang="de-DE" altLang="zh-CN" dirty="0" smtClean="0"/>
                  <a:t>r</a:t>
                </a:r>
                <a:r>
                  <a:rPr lang="zh-CN" altLang="zh-CN" dirty="0" smtClean="0"/>
                  <a:t>，</a:t>
                </a:r>
                <a:r>
                  <a:rPr lang="de-DE" altLang="zh-CN" dirty="0" smtClean="0"/>
                  <a:t>p</a:t>
                </a:r>
                <a:r>
                  <a:rPr lang="pt-BR" altLang="zh-CN" dirty="0" smtClean="0">
                    <a:sym typeface="Symbol" pitchFamily="18" charset="2"/>
                  </a:rPr>
                  <a:t></a:t>
                </a:r>
                <a:r>
                  <a:rPr lang="de-DE" altLang="zh-CN" dirty="0" smtClean="0"/>
                  <a:t>q</a:t>
                </a:r>
                <a:r>
                  <a:rPr lang="pt-BR" altLang="zh-CN" dirty="0" smtClean="0">
                    <a:sym typeface="Symbol" pitchFamily="18" charset="2"/>
                  </a:rPr>
                  <a:t></a:t>
                </a:r>
                <a:r>
                  <a:rPr lang="de-DE" altLang="zh-CN" dirty="0" smtClean="0"/>
                  <a:t>w</a:t>
                </a:r>
                <a:r>
                  <a:rPr lang="pt-BR" altLang="zh-CN" dirty="0" smtClean="0">
                    <a:sym typeface="Symbol" pitchFamily="18" charset="2"/>
                  </a:rPr>
                  <a:t></a:t>
                </a:r>
                <a:r>
                  <a:rPr lang="de-DE" altLang="zh-CN" dirty="0" smtClean="0"/>
                  <a:t>s</a:t>
                </a:r>
                <a14:m>
                  <m:oMath xmlns:m="http://schemas.openxmlformats.org/officeDocument/2006/math">
                    <m:r>
                      <a:rPr lang="pt-BR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baseline="-25000" dirty="0"/>
                  <a:t>res </a:t>
                </a:r>
                <a:r>
                  <a:rPr lang="de-DE" altLang="zh-CN" dirty="0" smtClean="0"/>
                  <a:t>p</a:t>
                </a:r>
                <a:r>
                  <a:rPr lang="pt-BR" altLang="zh-CN" dirty="0" smtClean="0">
                    <a:sym typeface="Symbol" pitchFamily="18" charset="2"/>
                  </a:rPr>
                  <a:t></a:t>
                </a:r>
                <a:r>
                  <a:rPr lang="de-DE" altLang="zh-CN" dirty="0" smtClean="0"/>
                  <a:t>r</a:t>
                </a:r>
                <a:r>
                  <a:rPr lang="pt-BR" altLang="zh-CN" dirty="0" smtClean="0">
                    <a:sym typeface="Symbol" pitchFamily="18" charset="2"/>
                  </a:rPr>
                  <a:t></a:t>
                </a:r>
                <a:r>
                  <a:rPr lang="de-DE" altLang="zh-CN" dirty="0" smtClean="0"/>
                  <a:t>w</a:t>
                </a:r>
                <a:r>
                  <a:rPr lang="pt-BR" altLang="zh-CN" dirty="0" smtClean="0">
                    <a:sym typeface="Symbol" pitchFamily="18" charset="2"/>
                  </a:rPr>
                  <a:t></a:t>
                </a:r>
                <a:r>
                  <a:rPr lang="de-DE" altLang="zh-CN" dirty="0" smtClean="0"/>
                  <a:t>s</a:t>
                </a:r>
                <a:endParaRPr lang="zh-CN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pt-BR" altLang="zh-CN" dirty="0" smtClean="0">
                    <a:sym typeface="Symbol" pitchFamily="18" charset="2"/>
                  </a:rPr>
                  <a:t></a:t>
                </a:r>
                <a:r>
                  <a:rPr lang="de-DE" altLang="zh-CN" dirty="0" smtClean="0"/>
                  <a:t>q</a:t>
                </a:r>
                <a:r>
                  <a:rPr lang="zh-CN" altLang="zh-CN" dirty="0" smtClean="0"/>
                  <a:t>，</a:t>
                </a:r>
                <a:r>
                  <a:rPr lang="de-DE" altLang="zh-CN" dirty="0" smtClean="0"/>
                  <a:t>q</a:t>
                </a: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baseline="-25000" dirty="0"/>
                  <a:t>res </a:t>
                </a:r>
                <a:r>
                  <a:rPr lang="zh-CN" altLang="zh-CN" dirty="0" smtClean="0"/>
                  <a:t>□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de-DE" altLang="zh-CN" dirty="0" smtClean="0"/>
                  <a:t>p</a:t>
                </a:r>
                <a:r>
                  <a:rPr lang="en-US" altLang="zh-CN" dirty="0" smtClean="0">
                    <a:sym typeface="Symbol" pitchFamily="18" charset="2"/>
                  </a:rPr>
                  <a:t></a:t>
                </a:r>
                <a:r>
                  <a:rPr lang="de-DE" altLang="zh-CN" dirty="0" smtClean="0"/>
                  <a:t>q</a:t>
                </a:r>
                <a:r>
                  <a:rPr lang="en-US" altLang="zh-CN" dirty="0" smtClean="0">
                    <a:sym typeface="Symbol" pitchFamily="18" charset="2"/>
                  </a:rPr>
                  <a:t></a:t>
                </a:r>
                <a:r>
                  <a:rPr lang="de-DE" altLang="zh-CN" dirty="0" smtClean="0"/>
                  <a:t>r</a:t>
                </a:r>
                <a:r>
                  <a:rPr lang="zh-CN" altLang="zh-CN" dirty="0" smtClean="0"/>
                  <a:t>，</a:t>
                </a:r>
                <a:r>
                  <a:rPr lang="de-DE" altLang="zh-CN" dirty="0" smtClean="0"/>
                  <a:t>p</a:t>
                </a:r>
                <a:r>
                  <a:rPr lang="en-US" altLang="zh-CN" dirty="0" smtClean="0">
                    <a:sym typeface="Symbol" pitchFamily="18" charset="2"/>
                  </a:rPr>
                  <a:t></a:t>
                </a:r>
                <a:r>
                  <a:rPr lang="de-DE" altLang="zh-CN" dirty="0" smtClean="0"/>
                  <a:t>w</a:t>
                </a:r>
                <a:r>
                  <a:rPr lang="en-US" altLang="zh-CN" dirty="0" smtClean="0">
                    <a:sym typeface="Symbol" pitchFamily="18" charset="2"/>
                  </a:rPr>
                  <a:t></a:t>
                </a:r>
                <a:r>
                  <a:rPr lang="de-DE" altLang="zh-CN" dirty="0" smtClean="0"/>
                  <a:t>s</a:t>
                </a:r>
                <a:r>
                  <a:rPr lang="zh-CN" altLang="en-US" dirty="0" smtClean="0"/>
                  <a:t> </a:t>
                </a:r>
                <a:r>
                  <a:rPr lang="zh-CN" altLang="zh-CN" dirty="0" smtClean="0"/>
                  <a:t>中</a:t>
                </a:r>
                <a:r>
                  <a:rPr lang="zh-CN" altLang="en-US" dirty="0" smtClean="0"/>
                  <a:t>无</a:t>
                </a:r>
                <a:r>
                  <a:rPr lang="zh-CN" altLang="zh-CN" dirty="0" smtClean="0"/>
                  <a:t>相反文字出现，</a:t>
                </a:r>
                <a:r>
                  <a:rPr lang="zh-CN" altLang="en-US" dirty="0" smtClean="0"/>
                  <a:t>没有归结子句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pt-BR" altLang="zh-CN" dirty="0" smtClean="0"/>
                  <a:t> </a:t>
                </a:r>
                <a:r>
                  <a:rPr lang="de-DE" altLang="zh-CN" dirty="0" smtClean="0"/>
                  <a:t>p</a:t>
                </a:r>
                <a:r>
                  <a:rPr lang="pt-BR" altLang="zh-CN" dirty="0" smtClean="0">
                    <a:sym typeface="Symbol" pitchFamily="18" charset="2"/>
                  </a:rPr>
                  <a:t></a:t>
                </a:r>
                <a:r>
                  <a:rPr lang="de-DE" altLang="zh-CN" dirty="0" smtClean="0"/>
                  <a:t>q</a:t>
                </a:r>
                <a:r>
                  <a:rPr lang="zh-CN" altLang="zh-CN" dirty="0" smtClean="0"/>
                  <a:t>，</a:t>
                </a:r>
                <a:r>
                  <a:rPr lang="pt-BR" altLang="zh-CN" dirty="0" smtClean="0">
                    <a:sym typeface="Symbol" pitchFamily="18" charset="2"/>
                  </a:rPr>
                  <a:t></a:t>
                </a:r>
                <a:r>
                  <a:rPr lang="de-DE" altLang="zh-CN" dirty="0" smtClean="0"/>
                  <a:t>p</a:t>
                </a:r>
                <a:r>
                  <a:rPr lang="pt-BR" altLang="zh-CN" dirty="0" smtClean="0">
                    <a:sym typeface="Symbol" pitchFamily="18" charset="2"/>
                  </a:rPr>
                  <a:t></a:t>
                </a:r>
                <a:r>
                  <a:rPr lang="de-DE" altLang="zh-CN" dirty="0" smtClean="0"/>
                  <a:t>q</a:t>
                </a:r>
                <a14:m>
                  <m:oMath xmlns:m="http://schemas.openxmlformats.org/officeDocument/2006/math">
                    <m:r>
                      <a:rPr lang="pt-BR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baseline="-25000" dirty="0"/>
                  <a:t>res </a:t>
                </a:r>
                <a:r>
                  <a:rPr lang="de-DE" altLang="zh-CN" dirty="0" smtClean="0"/>
                  <a:t>p</a:t>
                </a:r>
                <a:r>
                  <a:rPr lang="pt-BR" altLang="zh-CN" dirty="0" smtClean="0">
                    <a:sym typeface="Symbol" pitchFamily="18" charset="2"/>
                  </a:rPr>
                  <a:t></a:t>
                </a:r>
                <a:r>
                  <a:rPr lang="en-US" altLang="zh-CN" dirty="0" smtClean="0">
                    <a:sym typeface="Symbol" pitchFamily="18" charset="2"/>
                  </a:rPr>
                  <a:t>p</a:t>
                </a:r>
                <a:r>
                  <a:rPr lang="zh-CN" altLang="en-US" dirty="0" smtClean="0">
                    <a:sym typeface="Symbol" pitchFamily="18" charset="2"/>
                  </a:rPr>
                  <a:t>，</a:t>
                </a:r>
                <a:r>
                  <a:rPr lang="de-DE" altLang="zh-CN" dirty="0"/>
                  <a:t> p</a:t>
                </a:r>
                <a:r>
                  <a:rPr lang="pt-BR" altLang="zh-CN" dirty="0">
                    <a:sym typeface="Symbol" pitchFamily="18" charset="2"/>
                  </a:rPr>
                  <a:t></a:t>
                </a:r>
                <a:r>
                  <a:rPr lang="de-DE" altLang="zh-CN" dirty="0"/>
                  <a:t>q</a:t>
                </a:r>
                <a:r>
                  <a:rPr lang="zh-CN" altLang="zh-CN" dirty="0"/>
                  <a:t>，</a:t>
                </a:r>
                <a:r>
                  <a:rPr lang="pt-BR" altLang="zh-CN" dirty="0">
                    <a:sym typeface="Symbol" pitchFamily="18" charset="2"/>
                  </a:rPr>
                  <a:t></a:t>
                </a:r>
                <a:r>
                  <a:rPr lang="de-DE" altLang="zh-CN" dirty="0"/>
                  <a:t>p</a:t>
                </a:r>
                <a:r>
                  <a:rPr lang="pt-BR" altLang="zh-CN" dirty="0">
                    <a:sym typeface="Symbol" pitchFamily="18" charset="2"/>
                  </a:rPr>
                  <a:t></a:t>
                </a:r>
                <a:r>
                  <a:rPr lang="de-DE" altLang="zh-CN" dirty="0"/>
                  <a:t>q</a:t>
                </a:r>
                <a14:m>
                  <m:oMath xmlns:m="http://schemas.openxmlformats.org/officeDocument/2006/math">
                    <m:r>
                      <a:rPr lang="pt-BR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baseline="-25000" dirty="0"/>
                  <a:t>res </a:t>
                </a:r>
                <a:r>
                  <a:rPr lang="en-US" altLang="zh-CN" dirty="0" smtClean="0">
                    <a:sym typeface="Symbol" pitchFamily="18" charset="2"/>
                  </a:rPr>
                  <a:t>q</a:t>
                </a:r>
                <a:r>
                  <a:rPr lang="pt-BR" altLang="zh-CN" dirty="0" smtClean="0">
                    <a:sym typeface="Symbol" pitchFamily="18" charset="2"/>
                  </a:rPr>
                  <a:t></a:t>
                </a:r>
                <a:r>
                  <a:rPr lang="de-DE" altLang="zh-CN" dirty="0" smtClean="0"/>
                  <a:t>q</a:t>
                </a:r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 smtClean="0"/>
                  <a:t>     </a:t>
                </a:r>
                <a:r>
                  <a:rPr lang="de-DE" altLang="zh-CN" dirty="0" smtClean="0"/>
                  <a:t>p</a:t>
                </a:r>
                <a:r>
                  <a:rPr lang="pt-BR" altLang="zh-CN" dirty="0">
                    <a:sym typeface="Symbol" pitchFamily="18" charset="2"/>
                  </a:rPr>
                  <a:t></a:t>
                </a:r>
                <a:r>
                  <a:rPr lang="de-DE" altLang="zh-CN" dirty="0"/>
                  <a:t>q</a:t>
                </a:r>
                <a:r>
                  <a:rPr lang="zh-CN" altLang="zh-CN" dirty="0"/>
                  <a:t>，</a:t>
                </a:r>
                <a:r>
                  <a:rPr lang="pt-BR" altLang="zh-CN" dirty="0">
                    <a:sym typeface="Symbol" pitchFamily="18" charset="2"/>
                  </a:rPr>
                  <a:t></a:t>
                </a:r>
                <a:r>
                  <a:rPr lang="de-DE" altLang="zh-CN" dirty="0"/>
                  <a:t>p</a:t>
                </a:r>
                <a:r>
                  <a:rPr lang="pt-BR" altLang="zh-CN" dirty="0">
                    <a:sym typeface="Symbol" pitchFamily="18" charset="2"/>
                  </a:rPr>
                  <a:t></a:t>
                </a:r>
                <a:r>
                  <a:rPr lang="de-DE" altLang="zh-CN" dirty="0"/>
                  <a:t>q</a:t>
                </a:r>
                <a:r>
                  <a:rPr lang="pt-BR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⊬</m:t>
                    </m:r>
                  </m:oMath>
                </a14:m>
                <a:r>
                  <a:rPr lang="en-US" altLang="zh-CN" baseline="-25000" dirty="0" smtClean="0"/>
                  <a:t>res</a:t>
                </a:r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□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2457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867905"/>
                <a:ext cx="8589963" cy="5323345"/>
              </a:xfrm>
              <a:blipFill rotWithShape="0"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zh-CN" sz="2800" dirty="0" smtClean="0">
                    <a:solidFill>
                      <a:srgbClr val="FF0000"/>
                    </a:solidFill>
                  </a:rPr>
                  <a:t>定理</a:t>
                </a:r>
                <a:r>
                  <a:rPr lang="zh-CN" altLang="zh-CN" sz="2800" dirty="0" smtClean="0">
                    <a:solidFill>
                      <a:schemeClr val="tx1"/>
                    </a:solidFill>
                  </a:rPr>
                  <a:t>：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pt-B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800" baseline="-25000" dirty="0" smtClean="0">
                    <a:solidFill>
                      <a:schemeClr val="tx1"/>
                    </a:solidFill>
                  </a:rPr>
                  <a:t>res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zh-CN" altLang="zh-CN" sz="2800" dirty="0" smtClean="0">
                    <a:solidFill>
                      <a:schemeClr val="tx1"/>
                    </a:solidFill>
                  </a:rPr>
                  <a:t>，则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, C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pt-BR" altLang="zh-CN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pt-BR" altLang="zh-CN" sz="2800" dirty="0"/>
                  <a:t>C</a:t>
                </a:r>
                <a:endParaRPr lang="zh-CN" altLang="zh-CN" sz="28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zh-CN" sz="2800" dirty="0" smtClean="0">
                    <a:solidFill>
                      <a:schemeClr val="tx1"/>
                    </a:solidFill>
                  </a:rPr>
                  <a:t>证明：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=p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L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…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L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zh-CN" altLang="zh-CN" sz="28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C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=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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p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W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…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W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2800" dirty="0" smtClean="0"/>
                  <a:t>则</a:t>
                </a:r>
                <a:r>
                  <a:rPr lang="en-US" altLang="zh-CN" sz="2800" dirty="0"/>
                  <a:t>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                       C = </a:t>
                </a:r>
                <a:r>
                  <a:rPr lang="pt-BR" altLang="zh-CN" sz="2800" dirty="0">
                    <a:sym typeface="Symbol" pitchFamily="18" charset="2"/>
                  </a:rPr>
                  <a:t>L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>
                    <a:sym typeface="Symbol" pitchFamily="18" charset="2"/>
                  </a:rPr>
                  <a:t></a:t>
                </a:r>
                <a:r>
                  <a:rPr lang="pt-BR" altLang="zh-CN" sz="2800" dirty="0"/>
                  <a:t>…</a:t>
                </a:r>
                <a:r>
                  <a:rPr lang="pt-BR" altLang="zh-CN" sz="2800" dirty="0">
                    <a:sym typeface="Symbol" pitchFamily="18" charset="2"/>
                  </a:rPr>
                  <a:t></a:t>
                </a:r>
                <a:r>
                  <a:rPr lang="pt-BR" altLang="zh-CN" sz="2800" dirty="0" smtClean="0">
                    <a:sym typeface="Symbol" pitchFamily="18" charset="2"/>
                  </a:rPr>
                  <a:t>L</a:t>
                </a:r>
                <a:r>
                  <a:rPr lang="pt-BR" altLang="zh-CN" sz="2800" baseline="-25000" dirty="0" smtClean="0"/>
                  <a:t>n</a:t>
                </a:r>
                <a:r>
                  <a:rPr lang="pt-BR" altLang="zh-CN" sz="2800" dirty="0" smtClean="0">
                    <a:sym typeface="Symbol" pitchFamily="18" charset="2"/>
                  </a:rPr>
                  <a:t></a:t>
                </a:r>
                <a:r>
                  <a:rPr lang="pt-BR" altLang="zh-CN" sz="2800" dirty="0">
                    <a:sym typeface="Symbol" pitchFamily="18" charset="2"/>
                  </a:rPr>
                  <a:t>W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>
                    <a:sym typeface="Symbol" pitchFamily="18" charset="2"/>
                  </a:rPr>
                  <a:t></a:t>
                </a:r>
                <a:r>
                  <a:rPr lang="pt-BR" altLang="zh-CN" sz="2800" dirty="0"/>
                  <a:t>…</a:t>
                </a:r>
                <a:r>
                  <a:rPr lang="pt-BR" altLang="zh-CN" sz="2800" dirty="0">
                    <a:sym typeface="Symbol" pitchFamily="18" charset="2"/>
                  </a:rPr>
                  <a:t>W</a:t>
                </a:r>
                <a:r>
                  <a:rPr lang="pt-BR" altLang="zh-CN" sz="2800" baseline="-25000" dirty="0"/>
                  <a:t>m</a:t>
                </a:r>
                <a:endParaRPr lang="zh-CN" altLang="zh-CN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zh-CN" altLang="en-US" sz="2800" dirty="0"/>
                  <a:t>任</a:t>
                </a:r>
                <a:r>
                  <a:rPr lang="zh-CN" altLang="en-US" sz="2800" dirty="0" smtClean="0"/>
                  <a:t>取满足</a:t>
                </a:r>
                <a:r>
                  <a:rPr lang="en-US" altLang="zh-CN" sz="2800" dirty="0"/>
                  <a:t>C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/>
                  <a:t>, C</a:t>
                </a:r>
                <a:r>
                  <a:rPr lang="pt-BR" altLang="zh-CN" sz="2800" baseline="-25000" dirty="0"/>
                  <a:t>2</a:t>
                </a:r>
                <a:r>
                  <a:rPr lang="zh-CN" altLang="en-US" sz="2800" dirty="0" smtClean="0"/>
                  <a:t>的</a:t>
                </a:r>
                <a:r>
                  <a:rPr lang="zh-CN" altLang="zh-CN" sz="2800" dirty="0" smtClean="0">
                    <a:solidFill>
                      <a:schemeClr val="tx1"/>
                    </a:solidFill>
                  </a:rPr>
                  <a:t>赋值函数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若</a:t>
                </a:r>
                <a:r>
                  <a:rPr lang="en-US" altLang="zh-CN" sz="2800" dirty="0"/>
                  <a:t>v(p</a:t>
                </a:r>
                <a:r>
                  <a:rPr lang="en-US" altLang="zh-CN" sz="2800" dirty="0" smtClean="0"/>
                  <a:t>)=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，则</a:t>
                </a:r>
                <a:r>
                  <a:rPr lang="en-US" altLang="zh-CN" sz="2800" dirty="0"/>
                  <a:t>v</a:t>
                </a:r>
                <a:r>
                  <a:rPr lang="pt-BR" altLang="zh-CN" sz="2800" dirty="0"/>
                  <a:t>(L</a:t>
                </a:r>
                <a:r>
                  <a:rPr lang="pt-BR" altLang="zh-CN" sz="2800" baseline="-25000" dirty="0"/>
                  <a:t>1</a:t>
                </a:r>
                <a:r>
                  <a:rPr lang="pt-BR" altLang="zh-CN" sz="2800" dirty="0">
                    <a:sym typeface="Symbol" pitchFamily="18" charset="2"/>
                  </a:rPr>
                  <a:t></a:t>
                </a:r>
                <a:r>
                  <a:rPr lang="pt-BR" altLang="zh-CN" sz="2800" dirty="0"/>
                  <a:t>…</a:t>
                </a:r>
                <a:r>
                  <a:rPr lang="pt-BR" altLang="zh-CN" sz="2800" dirty="0">
                    <a:sym typeface="Symbol" pitchFamily="18" charset="2"/>
                  </a:rPr>
                  <a:t>L</a:t>
                </a:r>
                <a:r>
                  <a:rPr lang="pt-BR" altLang="zh-CN" sz="2800" baseline="-25000" dirty="0"/>
                  <a:t>n</a:t>
                </a:r>
                <a:r>
                  <a:rPr lang="pt-BR" altLang="zh-CN" sz="2800" dirty="0"/>
                  <a:t>)=1</a:t>
                </a:r>
                <a:endParaRPr lang="en-US" altLang="zh-CN" sz="2800" dirty="0"/>
              </a:p>
              <a:p>
                <a:pPr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若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v(p)=1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，则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2800" dirty="0" smtClean="0"/>
                  <a:t>(</a:t>
                </a:r>
                <a:r>
                  <a:rPr lang="pt-BR" altLang="zh-CN" sz="2800" dirty="0">
                    <a:sym typeface="Symbol" pitchFamily="18" charset="2"/>
                  </a:rPr>
                  <a:t></a:t>
                </a:r>
                <a:r>
                  <a:rPr lang="pt-BR" altLang="zh-CN" sz="2800" dirty="0"/>
                  <a:t>p</a:t>
                </a:r>
                <a:r>
                  <a:rPr lang="en-US" altLang="zh-CN" sz="2800" dirty="0" smtClean="0"/>
                  <a:t>)=0, v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(W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…</a:t>
                </a:r>
                <a:r>
                  <a:rPr lang="pt-BR" altLang="zh-CN" sz="2800" dirty="0" smtClean="0">
                    <a:solidFill>
                      <a:schemeClr val="tx1"/>
                    </a:solidFill>
                    <a:sym typeface="Symbol" pitchFamily="18" charset="2"/>
                  </a:rPr>
                  <a:t>W</a:t>
                </a:r>
                <a:r>
                  <a:rPr lang="pt-BR" altLang="zh-CN" sz="2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pt-BR" altLang="zh-CN" sz="2800" dirty="0" smtClean="0">
                    <a:solidFill>
                      <a:schemeClr val="tx1"/>
                    </a:solidFill>
                  </a:rPr>
                  <a:t>)=1.</a:t>
                </a:r>
                <a:endParaRPr lang="zh-CN" altLang="zh-CN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因此，</a:t>
                </a:r>
                <a:r>
                  <a:rPr lang="en-US" altLang="zh-CN" sz="2800" dirty="0" smtClean="0"/>
                  <a:t>v(C)=1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证毕。</a:t>
                </a:r>
              </a:p>
            </p:txBody>
          </p:sp>
        </mc:Choice>
        <mc:Fallback xmlns="">
          <p:sp>
            <p:nvSpPr>
              <p:cNvPr id="2560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zh-CN" dirty="0" smtClean="0"/>
              <a:t>归结</a:t>
            </a:r>
            <a:r>
              <a:rPr lang="zh-CN" altLang="en-US" dirty="0" smtClean="0"/>
              <a:t>与逻辑推论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30057</TotalTime>
  <Words>2278</Words>
  <Application>Microsoft Office PowerPoint</Application>
  <PresentationFormat>全屏显示(4:3)</PresentationFormat>
  <Paragraphs>169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黑体</vt:lpstr>
      <vt:lpstr>华文仿宋</vt:lpstr>
      <vt:lpstr>华文行楷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Grid</vt:lpstr>
      <vt:lpstr>位图图像</vt:lpstr>
      <vt:lpstr>第四章归结法原理</vt:lpstr>
      <vt:lpstr>概述</vt:lpstr>
      <vt:lpstr>基本原理</vt:lpstr>
      <vt:lpstr>定义</vt:lpstr>
      <vt:lpstr>PowerPoint 演示文稿</vt:lpstr>
      <vt:lpstr>满足与逻辑推论</vt:lpstr>
      <vt:lpstr>PowerPoint 演示文稿</vt:lpstr>
      <vt:lpstr>归结子句（ resolvent ）</vt:lpstr>
      <vt:lpstr>归结与逻辑推论</vt:lpstr>
      <vt:lpstr>归结与语法推出</vt:lpstr>
      <vt:lpstr>反驳（Refutation ）</vt:lpstr>
      <vt:lpstr>PowerPoint 演示文稿</vt:lpstr>
      <vt:lpstr>PowerPoint 演示文稿</vt:lpstr>
      <vt:lpstr>归结法的正确性</vt:lpstr>
      <vt:lpstr>归结法的完备性</vt:lpstr>
      <vt:lpstr>PowerPoint 演示文稿</vt:lpstr>
      <vt:lpstr>PowerPoint 演示文稿</vt:lpstr>
      <vt:lpstr>归结原理</vt:lpstr>
      <vt:lpstr>例：</vt:lpstr>
      <vt:lpstr>PowerPoint 演示文稿</vt:lpstr>
      <vt:lpstr>PowerPoint 演示文稿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数理逻辑-(4)归结法原理</dc:title>
  <dc:creator>Shuai Ma</dc:creator>
  <cp:lastModifiedBy>ljh</cp:lastModifiedBy>
  <cp:revision>3068</cp:revision>
  <dcterms:created xsi:type="dcterms:W3CDTF">2004-03-10T10:42:25Z</dcterms:created>
  <dcterms:modified xsi:type="dcterms:W3CDTF">2016-12-09T02:21:14Z</dcterms:modified>
</cp:coreProperties>
</file>