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9" r:id="rId2"/>
    <p:sldId id="428" r:id="rId3"/>
    <p:sldId id="429" r:id="rId4"/>
    <p:sldId id="430" r:id="rId5"/>
    <p:sldId id="473" r:id="rId6"/>
    <p:sldId id="47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74" r:id="rId15"/>
    <p:sldId id="440" r:id="rId16"/>
    <p:sldId id="441" r:id="rId17"/>
    <p:sldId id="442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75" r:id="rId26"/>
    <p:sldId id="451" r:id="rId27"/>
    <p:sldId id="453" r:id="rId28"/>
    <p:sldId id="454" r:id="rId29"/>
    <p:sldId id="455" r:id="rId30"/>
    <p:sldId id="476" r:id="rId31"/>
    <p:sldId id="456" r:id="rId32"/>
    <p:sldId id="457" r:id="rId33"/>
    <p:sldId id="490" r:id="rId34"/>
    <p:sldId id="491" r:id="rId35"/>
    <p:sldId id="492" r:id="rId36"/>
    <p:sldId id="493" r:id="rId37"/>
    <p:sldId id="494" r:id="rId38"/>
    <p:sldId id="497" r:id="rId39"/>
    <p:sldId id="479" r:id="rId40"/>
    <p:sldId id="480" r:id="rId41"/>
    <p:sldId id="498" r:id="rId42"/>
    <p:sldId id="499" r:id="rId43"/>
    <p:sldId id="484" r:id="rId44"/>
    <p:sldId id="485" r:id="rId45"/>
    <p:sldId id="486" r:id="rId46"/>
    <p:sldId id="506" r:id="rId47"/>
    <p:sldId id="507" r:id="rId48"/>
    <p:sldId id="487" r:id="rId49"/>
    <p:sldId id="488" r:id="rId50"/>
    <p:sldId id="489" r:id="rId51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CC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8" autoAdjust="0"/>
    <p:restoredTop sz="88302" autoAdjust="0"/>
  </p:normalViewPr>
  <p:slideViewPr>
    <p:cSldViewPr snapToGrid="0">
      <p:cViewPr varScale="1">
        <p:scale>
          <a:sx n="62" d="100"/>
          <a:sy n="62" d="100"/>
        </p:scale>
        <p:origin x="154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723AD8B-D97A-4610-ABBB-079285BB8E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078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409F7B1-8C33-49CF-B995-33FC4BE2E3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951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496332-2AC7-42A4-A117-C15236637CE5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66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资源封装规范</a:t>
            </a:r>
            <a:endParaRPr lang="en-US" altLang="zh-CN" dirty="0" smtClean="0"/>
          </a:p>
          <a:p>
            <a:r>
              <a:rPr lang="zh-CN" altLang="en-US" dirty="0" smtClean="0"/>
              <a:t>测试语言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9F7B1-8C33-49CF-B995-33FC4BE2E3C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95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5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7DC59-73DC-4235-91C0-E79CADF9D2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66513-C2A3-49C3-B7EA-A219DB2654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83724-5AC4-47F2-8935-F817FEC1F6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4AA02-BD65-4695-94A5-78881C3EC3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2D85DF91-F441-4265-A379-35B32C45596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65D06-AD0E-49CE-8077-4BF3A9A2EA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4AE2D-F29A-42B3-A2F3-3EEE16FC4F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6E01C-4B46-4F2E-8FD7-1A1CD0E18D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5A59E-8403-47CD-B4DC-68F8BFC156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2D52F-9269-4D7E-A8D1-B33BD39CCB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C6563-9DBD-48ED-AEC1-B8F94E1D57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2EC9B-8CEB-4CC9-A9F8-B622C21E12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33F25433-1A69-4345-AF3E-94B1B4719307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8098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081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990850" y="6316662"/>
            <a:ext cx="2159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3341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67EE3C96-13AA-4740-92BA-3A2CEB43EE6A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第四</a:t>
            </a:r>
            <a:r>
              <a:rPr lang="zh-CN" altLang="en-US" sz="6000" b="0" dirty="0" smtClean="0"/>
              <a:t>章归结法原理</a:t>
            </a:r>
            <a:endParaRPr lang="zh-CN" altLang="en-US" sz="6000" dirty="0" smtClean="0"/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12-4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87648" y="4488887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4000" b="1" kern="0" dirty="0" smtClean="0">
                <a:solidFill>
                  <a:schemeClr val="accent2"/>
                </a:solidFill>
                <a:latin typeface="+mj-ea"/>
                <a:ea typeface="+mj-ea"/>
              </a:rPr>
              <a:t>第</a:t>
            </a:r>
            <a:r>
              <a:rPr lang="zh-CN" altLang="en-US" sz="4000" b="1" kern="0" dirty="0">
                <a:solidFill>
                  <a:schemeClr val="accent2"/>
                </a:solidFill>
                <a:latin typeface="+mj-ea"/>
                <a:ea typeface="+mj-ea"/>
              </a:rPr>
              <a:t>三</a:t>
            </a:r>
            <a:r>
              <a:rPr lang="zh-CN" altLang="en-US" sz="4000" b="1" kern="0" dirty="0" smtClean="0">
                <a:solidFill>
                  <a:schemeClr val="accent2"/>
                </a:solidFill>
                <a:latin typeface="+mj-ea"/>
                <a:ea typeface="+mj-ea"/>
              </a:rPr>
              <a:t>节 谓词逻辑的归结法</a:t>
            </a:r>
            <a:endParaRPr lang="en-US" altLang="zh-CN" sz="4000" b="1" kern="0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4000" b="1" kern="0" dirty="0">
              <a:latin typeface="+mj-ea"/>
              <a:ea typeface="+mj-ea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25" y="946150"/>
            <a:ext cx="8867775" cy="52451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C00000"/>
                </a:solidFill>
              </a:rPr>
              <a:t>设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为常元</a:t>
            </a:r>
            <a:r>
              <a:rPr lang="en-US" altLang="zh-CN" sz="2800" dirty="0" smtClean="0"/>
              <a:t>, f, g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元函词，</a:t>
            </a:r>
            <a:r>
              <a:rPr lang="en-US" altLang="zh-CN" sz="2800" dirty="0" smtClean="0"/>
              <a:t>P,Q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元谓词。则有：</a:t>
            </a:r>
            <a:endParaRPr lang="en-US" altLang="zh-CN" sz="2800" dirty="0" smtClean="0"/>
          </a:p>
          <a:p>
            <a:pPr>
              <a:lnSpc>
                <a:spcPct val="100000"/>
              </a:lnSpc>
            </a:pPr>
            <a:r>
              <a:rPr lang="zh-CN" altLang="en-US" sz="2800" dirty="0" smtClean="0"/>
              <a:t>代换</a:t>
            </a:r>
            <a:r>
              <a:rPr lang="el-GR" altLang="zh-CN" sz="2800" dirty="0"/>
              <a:t>σ </a:t>
            </a:r>
            <a:r>
              <a:rPr lang="en-US" altLang="zh-CN" sz="2800" dirty="0" smtClean="0"/>
              <a:t>= {x/a}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P(c), </a:t>
            </a:r>
            <a:r>
              <a:rPr lang="pt-BR" altLang="zh-CN" sz="2800" dirty="0" smtClean="0">
                <a:sym typeface="Symbol" pitchFamily="18" charset="2"/>
              </a:rPr>
              <a:t>P(x) </a:t>
            </a:r>
            <a:r>
              <a:rPr lang="zh-CN" altLang="zh-CN" sz="2800" dirty="0" smtClean="0"/>
              <a:t>├</a:t>
            </a:r>
            <a:r>
              <a:rPr lang="en-US" altLang="zh-CN" sz="2800" baseline="-25000" dirty="0" smtClean="0"/>
              <a:t>res</a:t>
            </a:r>
            <a:r>
              <a:rPr lang="zh-CN" altLang="zh-CN" sz="2800" dirty="0" smtClean="0">
                <a:solidFill>
                  <a:srgbClr val="C00000"/>
                </a:solidFill>
              </a:rPr>
              <a:t> </a:t>
            </a:r>
            <a:r>
              <a:rPr lang="zh-CN" altLang="zh-CN" sz="2800" dirty="0" smtClean="0"/>
              <a:t>□</a:t>
            </a:r>
            <a:endParaRPr lang="en-US" altLang="zh-CN" sz="2800" dirty="0" smtClean="0"/>
          </a:p>
          <a:p>
            <a:pPr>
              <a:lnSpc>
                <a:spcPct val="100000"/>
              </a:lnSpc>
            </a:pPr>
            <a:r>
              <a:rPr lang="zh-CN" altLang="en-US" sz="2800" dirty="0" smtClean="0"/>
              <a:t>代换</a:t>
            </a:r>
            <a:r>
              <a:rPr lang="el-GR" altLang="zh-CN" sz="2800" dirty="0"/>
              <a:t>σ </a:t>
            </a:r>
            <a:r>
              <a:rPr lang="en-US" altLang="zh-CN" sz="2800" dirty="0"/>
              <a:t>= {</a:t>
            </a:r>
            <a:r>
              <a:rPr lang="en-US" altLang="zh-CN" sz="2800" dirty="0" smtClean="0"/>
              <a:t>x/y}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 pitchFamily="18" charset="2"/>
              </a:rPr>
              <a:t>P(c)</a:t>
            </a:r>
            <a:r>
              <a:rPr lang="pt-BR" altLang="zh-CN" sz="2800" dirty="0" smtClean="0">
                <a:sym typeface="Symbol" pitchFamily="18" charset="2"/>
              </a:rPr>
              <a:t>  </a:t>
            </a:r>
            <a:r>
              <a:rPr lang="en-US" altLang="zh-CN" sz="2800" dirty="0" smtClean="0">
                <a:sym typeface="Symbol" pitchFamily="18" charset="2"/>
              </a:rPr>
              <a:t>Q(x), </a:t>
            </a:r>
            <a:r>
              <a:rPr lang="pt-BR" altLang="zh-CN" sz="2800" dirty="0" smtClean="0">
                <a:sym typeface="Symbol" pitchFamily="18" charset="2"/>
              </a:rPr>
              <a:t>Q(y) </a:t>
            </a:r>
            <a:r>
              <a:rPr lang="zh-CN" altLang="zh-CN" sz="2800" dirty="0" smtClean="0"/>
              <a:t>├</a:t>
            </a:r>
            <a:r>
              <a:rPr lang="en-US" altLang="zh-CN" sz="2800" baseline="-25000" dirty="0" smtClean="0"/>
              <a:t>res</a:t>
            </a:r>
            <a:r>
              <a:rPr lang="en-US" altLang="zh-CN" sz="2800" dirty="0" smtClean="0">
                <a:sym typeface="Symbol" pitchFamily="18" charset="2"/>
              </a:rPr>
              <a:t>  </a:t>
            </a:r>
            <a:r>
              <a:rPr lang="pt-BR" altLang="zh-CN" sz="2800" dirty="0" smtClean="0">
                <a:sym typeface="Symbol" pitchFamily="18" charset="2"/>
              </a:rPr>
              <a:t>P(c)</a:t>
            </a:r>
          </a:p>
          <a:p>
            <a:pPr>
              <a:lnSpc>
                <a:spcPct val="100000"/>
              </a:lnSpc>
            </a:pPr>
            <a:r>
              <a:rPr lang="zh-CN" altLang="en-US" sz="2800" dirty="0"/>
              <a:t>代换</a:t>
            </a:r>
            <a:r>
              <a:rPr lang="el-GR" altLang="zh-CN" sz="2800" dirty="0"/>
              <a:t>σ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{y/x}</a:t>
            </a:r>
            <a:r>
              <a:rPr lang="zh-CN" altLang="en-US" sz="2800" dirty="0"/>
              <a:t>，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ym typeface="Symbol" pitchFamily="18" charset="2"/>
              </a:rPr>
              <a:t>P(x)</a:t>
            </a:r>
            <a:r>
              <a:rPr lang="pt-BR" altLang="zh-CN" sz="2800" dirty="0" smtClean="0">
                <a:sym typeface="Symbol" pitchFamily="18" charset="2"/>
              </a:rPr>
              <a:t>  </a:t>
            </a:r>
            <a:r>
              <a:rPr lang="en-US" altLang="zh-CN" sz="2800" dirty="0" smtClean="0">
                <a:sym typeface="Symbol" pitchFamily="18" charset="2"/>
              </a:rPr>
              <a:t>Q(x), </a:t>
            </a:r>
            <a:r>
              <a:rPr lang="pt-BR" altLang="zh-CN" sz="2800" dirty="0" smtClean="0">
                <a:sym typeface="Symbol" pitchFamily="18" charset="2"/>
              </a:rPr>
              <a:t>Q(y) </a:t>
            </a:r>
            <a:r>
              <a:rPr lang="zh-CN" altLang="zh-CN" sz="2800" dirty="0" smtClean="0"/>
              <a:t>├</a:t>
            </a:r>
            <a:r>
              <a:rPr lang="en-US" altLang="zh-CN" sz="2800" baseline="-25000" dirty="0" smtClean="0"/>
              <a:t>res</a:t>
            </a:r>
            <a:r>
              <a:rPr lang="en-US" altLang="zh-CN" sz="2800" dirty="0" smtClean="0">
                <a:sym typeface="Symbol" pitchFamily="18" charset="2"/>
              </a:rPr>
              <a:t>  </a:t>
            </a:r>
            <a:r>
              <a:rPr lang="pt-BR" altLang="zh-CN" sz="2800" dirty="0" smtClean="0">
                <a:sym typeface="Symbol" pitchFamily="18" charset="2"/>
              </a:rPr>
              <a:t>P(x)</a:t>
            </a:r>
          </a:p>
          <a:p>
            <a:pPr>
              <a:lnSpc>
                <a:spcPct val="100000"/>
              </a:lnSpc>
            </a:pPr>
            <a:r>
              <a:rPr lang="zh-CN" altLang="en-US" sz="2800" dirty="0"/>
              <a:t>代换</a:t>
            </a:r>
            <a:r>
              <a:rPr lang="el-GR" altLang="zh-CN" sz="2800" dirty="0"/>
              <a:t>σ </a:t>
            </a:r>
            <a:r>
              <a:rPr lang="en-US" altLang="zh-CN" sz="2800" dirty="0"/>
              <a:t>= {</a:t>
            </a:r>
            <a:r>
              <a:rPr lang="en-US" altLang="zh-CN" sz="2800" dirty="0" smtClean="0"/>
              <a:t>x/f(x),y/f(x)}</a:t>
            </a:r>
            <a:r>
              <a:rPr lang="zh-CN" altLang="en-US" sz="2800" dirty="0"/>
              <a:t>，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ym typeface="Symbol" pitchFamily="18" charset="2"/>
              </a:rPr>
              <a:t>P(x)</a:t>
            </a:r>
            <a:r>
              <a:rPr lang="pt-BR" altLang="zh-CN" sz="2800" dirty="0" smtClean="0">
                <a:sym typeface="Symbol" pitchFamily="18" charset="2"/>
              </a:rPr>
              <a:t>  </a:t>
            </a:r>
            <a:r>
              <a:rPr lang="en-US" altLang="zh-CN" sz="2800" dirty="0" smtClean="0">
                <a:sym typeface="Symbol" pitchFamily="18" charset="2"/>
              </a:rPr>
              <a:t>Q(x), </a:t>
            </a:r>
            <a:r>
              <a:rPr lang="pt-BR" altLang="zh-CN" sz="2800" dirty="0" smtClean="0">
                <a:sym typeface="Symbol" pitchFamily="18" charset="2"/>
              </a:rPr>
              <a:t>Q(y) </a:t>
            </a:r>
            <a:r>
              <a:rPr lang="zh-CN" altLang="zh-CN" sz="2800" dirty="0" smtClean="0"/>
              <a:t>├</a:t>
            </a:r>
            <a:r>
              <a:rPr lang="en-US" altLang="zh-CN" sz="2800" baseline="-25000" dirty="0" smtClean="0"/>
              <a:t>res</a:t>
            </a:r>
            <a:r>
              <a:rPr lang="en-US" altLang="zh-CN" sz="2800" dirty="0" smtClean="0">
                <a:sym typeface="Symbol" pitchFamily="18" charset="2"/>
              </a:rPr>
              <a:t>  </a:t>
            </a:r>
            <a:r>
              <a:rPr lang="pt-BR" altLang="zh-CN" sz="2800" dirty="0" smtClean="0">
                <a:sym typeface="Symbol" pitchFamily="18" charset="2"/>
              </a:rPr>
              <a:t>P(f(x))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sym typeface="Symbol" pitchFamily="18" charset="2"/>
              </a:rPr>
              <a:t>若</a:t>
            </a:r>
            <a:r>
              <a:rPr lang="en-US" altLang="zh-CN" sz="2800" dirty="0" smtClean="0">
                <a:sym typeface="Symbol" pitchFamily="18" charset="2"/>
              </a:rPr>
              <a:t>A= P(x)</a:t>
            </a:r>
            <a:r>
              <a:rPr lang="pt-BR" altLang="zh-CN" sz="2800" dirty="0" smtClean="0">
                <a:sym typeface="Symbol" pitchFamily="18" charset="2"/>
              </a:rPr>
              <a:t>  </a:t>
            </a:r>
            <a:r>
              <a:rPr lang="en-US" altLang="zh-CN" sz="2800" dirty="0" smtClean="0">
                <a:sym typeface="Symbol" pitchFamily="18" charset="2"/>
              </a:rPr>
              <a:t>P(f(y)) </a:t>
            </a:r>
            <a:r>
              <a:rPr lang="pt-BR" altLang="zh-CN" sz="2800" dirty="0" smtClean="0">
                <a:sym typeface="Symbol" pitchFamily="18" charset="2"/>
              </a:rPr>
              <a:t> R(g(y))</a:t>
            </a:r>
            <a:r>
              <a:rPr lang="en-US" altLang="zh-CN" sz="2800" dirty="0" smtClean="0">
                <a:sym typeface="Symbol" pitchFamily="18" charset="2"/>
              </a:rPr>
              <a:t> , B = </a:t>
            </a:r>
            <a:r>
              <a:rPr lang="pt-BR" altLang="zh-CN" sz="2800" dirty="0" smtClean="0">
                <a:sym typeface="Symbol" pitchFamily="18" charset="2"/>
              </a:rPr>
              <a:t>P(y)  R(y), </a:t>
            </a:r>
            <a:r>
              <a:rPr lang="zh-CN" altLang="en-US" sz="2800" dirty="0" smtClean="0">
                <a:sym typeface="Symbol" pitchFamily="18" charset="2"/>
              </a:rPr>
              <a:t>则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en-US" altLang="zh-CN" sz="2800" dirty="0" smtClean="0"/>
              <a:t>A, B </a:t>
            </a:r>
            <a:r>
              <a:rPr lang="zh-CN" altLang="zh-CN" sz="2800" dirty="0" smtClean="0"/>
              <a:t>├</a:t>
            </a:r>
            <a:r>
              <a:rPr lang="en-US" altLang="zh-CN" sz="2800" baseline="-25000" dirty="0" smtClean="0"/>
              <a:t>res</a:t>
            </a:r>
            <a:r>
              <a:rPr lang="en-US" altLang="zh-CN" sz="2800" dirty="0" smtClean="0"/>
              <a:t> P</a:t>
            </a:r>
            <a:r>
              <a:rPr lang="en-US" altLang="zh-CN" sz="2800" dirty="0" smtClean="0">
                <a:sym typeface="Symbol" pitchFamily="18" charset="2"/>
              </a:rPr>
              <a:t>(f(y))</a:t>
            </a:r>
            <a:r>
              <a:rPr lang="pt-BR" altLang="zh-CN" sz="2800" dirty="0" smtClean="0">
                <a:sym typeface="Symbol" pitchFamily="18" charset="2"/>
              </a:rPr>
              <a:t>  R(g(y))  R(</a:t>
            </a:r>
            <a:r>
              <a:rPr lang="en-US" altLang="zh-CN" sz="2800" dirty="0" smtClean="0">
                <a:sym typeface="Symbol" pitchFamily="18" charset="2"/>
              </a:rPr>
              <a:t>y</a:t>
            </a:r>
            <a:r>
              <a:rPr lang="pt-BR" altLang="zh-CN" sz="2800" dirty="0" smtClean="0">
                <a:sym typeface="Symbol" pitchFamily="18" charset="2"/>
              </a:rPr>
              <a:t>),   </a:t>
            </a:r>
            <a:r>
              <a:rPr lang="zh-CN" altLang="en-US" sz="2800" dirty="0" smtClean="0"/>
              <a:t>代换</a:t>
            </a:r>
            <a:r>
              <a:rPr lang="el-GR" altLang="zh-CN" sz="2800" dirty="0"/>
              <a:t>σ </a:t>
            </a:r>
            <a:r>
              <a:rPr lang="en-US" altLang="zh-CN" sz="2800" dirty="0"/>
              <a:t>= {x/y</a:t>
            </a:r>
            <a:r>
              <a:rPr lang="en-US" altLang="zh-CN" sz="2800" dirty="0" smtClean="0"/>
              <a:t>} 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 smtClean="0"/>
              <a:t>A, B </a:t>
            </a:r>
            <a:r>
              <a:rPr lang="zh-CN" altLang="zh-CN" sz="2800" dirty="0" smtClean="0"/>
              <a:t>├</a:t>
            </a:r>
            <a:r>
              <a:rPr lang="en-US" altLang="zh-CN" sz="2800" dirty="0" smtClean="0"/>
              <a:t> </a:t>
            </a:r>
            <a:r>
              <a:rPr lang="en-US" altLang="zh-CN" sz="2800" baseline="-25000" dirty="0" smtClean="0"/>
              <a:t>res </a:t>
            </a:r>
            <a:r>
              <a:rPr lang="pt-BR" altLang="zh-CN" sz="2800" dirty="0" smtClean="0">
                <a:sym typeface="Symbol" pitchFamily="18" charset="2"/>
              </a:rPr>
              <a:t>R(g(y))  R(f(y)), </a:t>
            </a:r>
            <a:r>
              <a:rPr lang="zh-CN" altLang="en-US" sz="2800" dirty="0" smtClean="0"/>
              <a:t>代换</a:t>
            </a:r>
            <a:r>
              <a:rPr lang="el-GR" altLang="zh-CN" sz="2800" dirty="0" smtClean="0"/>
              <a:t> </a:t>
            </a:r>
            <a:r>
              <a:rPr lang="en-US" altLang="zh-CN" sz="2800" dirty="0" smtClean="0"/>
              <a:t>{x/f(y)},{y/f(y)}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000" dirty="0" smtClean="0">
                <a:solidFill>
                  <a:schemeClr val="accent2"/>
                </a:solidFill>
              </a:rPr>
              <a:t>归结子句不唯一</a:t>
            </a:r>
            <a:r>
              <a:rPr lang="en-US" altLang="zh-CN" sz="3000" dirty="0" smtClean="0">
                <a:solidFill>
                  <a:schemeClr val="accent2"/>
                </a:solidFill>
              </a:rPr>
              <a:t> </a:t>
            </a:r>
            <a:endParaRPr lang="zh-CN" altLang="en-US" sz="3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定义：</a:t>
            </a:r>
            <a:r>
              <a:rPr lang="zh-CN" altLang="zh-CN" sz="2800" dirty="0" smtClean="0"/>
              <a:t>设</a:t>
            </a:r>
            <a:r>
              <a:rPr lang="en-US" altLang="zh-CN" sz="2800" dirty="0" smtClean="0"/>
              <a:t>S</a:t>
            </a:r>
            <a:r>
              <a:rPr lang="zh-CN" altLang="zh-CN" sz="2800" dirty="0" smtClean="0"/>
              <a:t>是子句集合，如果子句序列</a:t>
            </a:r>
            <a:r>
              <a:rPr lang="pt-BR" altLang="zh-CN" sz="2800" dirty="0" smtClean="0"/>
              <a:t>C</a:t>
            </a:r>
            <a:r>
              <a:rPr lang="pt-BR" altLang="zh-CN" sz="2800" baseline="-25000" dirty="0" smtClean="0"/>
              <a:t>1</a:t>
            </a:r>
            <a:r>
              <a:rPr lang="pt-BR" altLang="zh-CN" sz="2800" dirty="0" smtClean="0"/>
              <a:t>, …, C</a:t>
            </a:r>
            <a:r>
              <a:rPr lang="pt-BR" altLang="zh-CN" sz="2800" baseline="-25000" dirty="0" smtClean="0"/>
              <a:t>n</a:t>
            </a:r>
            <a:r>
              <a:rPr lang="zh-CN" altLang="zh-CN" sz="2800" dirty="0" smtClean="0"/>
              <a:t>满足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如</a:t>
            </a:r>
            <a:r>
              <a:rPr lang="zh-CN" altLang="zh-CN" sz="2800" dirty="0" smtClean="0"/>
              <a:t>下条件，则称子句序列</a:t>
            </a:r>
            <a:r>
              <a:rPr lang="pt-BR" altLang="zh-CN" sz="2800" dirty="0" smtClean="0"/>
              <a:t>C</a:t>
            </a:r>
            <a:r>
              <a:rPr lang="pt-BR" altLang="zh-CN" sz="2800" baseline="-25000" dirty="0" smtClean="0"/>
              <a:t>1</a:t>
            </a:r>
            <a:r>
              <a:rPr lang="pt-BR" altLang="zh-CN" sz="2800" dirty="0" smtClean="0"/>
              <a:t>,…,C</a:t>
            </a:r>
            <a:r>
              <a:rPr lang="pt-BR" altLang="zh-CN" sz="2800" baseline="-25000" dirty="0" smtClean="0"/>
              <a:t>n</a:t>
            </a:r>
            <a:r>
              <a:rPr lang="zh-CN" altLang="zh-CN" sz="2800" dirty="0" smtClean="0"/>
              <a:t>为子句集合</a:t>
            </a:r>
            <a:r>
              <a:rPr lang="en-US" altLang="zh-CN" sz="2800" dirty="0" smtClean="0"/>
              <a:t>S</a:t>
            </a:r>
            <a:r>
              <a:rPr lang="zh-CN" altLang="zh-CN" sz="2800" dirty="0" smtClean="0"/>
              <a:t>的一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zh-CN" sz="2800" dirty="0" smtClean="0"/>
              <a:t>个</a:t>
            </a:r>
            <a:r>
              <a:rPr lang="zh-CN" altLang="zh-CN" sz="2800" dirty="0" smtClean="0">
                <a:solidFill>
                  <a:srgbClr val="C00000"/>
                </a:solidFill>
              </a:rPr>
              <a:t>反驳</a:t>
            </a:r>
            <a:r>
              <a:rPr lang="zh-CN" altLang="zh-CN" sz="2800" dirty="0" smtClean="0"/>
              <a:t>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sz="2800" dirty="0" smtClean="0"/>
              <a:t>    (1) </a:t>
            </a:r>
            <a:r>
              <a:rPr lang="zh-CN" altLang="zh-CN" sz="2800" dirty="0" smtClean="0"/>
              <a:t>对于每个</a:t>
            </a:r>
            <a:r>
              <a:rPr lang="pt-BR" altLang="zh-CN" sz="2800" dirty="0" smtClean="0"/>
              <a:t>1</a:t>
            </a:r>
            <a:r>
              <a:rPr lang="zh-CN" altLang="zh-CN" sz="2800" dirty="0" smtClean="0"/>
              <a:t>≤</a:t>
            </a:r>
            <a:r>
              <a:rPr lang="pt-BR" altLang="zh-CN" sz="2800" dirty="0" smtClean="0"/>
              <a:t>k</a:t>
            </a:r>
            <a:r>
              <a:rPr lang="fr-FR" altLang="zh-CN" sz="2800" dirty="0" smtClean="0"/>
              <a:t>&lt;n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fr-FR" altLang="zh-CN" sz="2800" dirty="0" smtClean="0"/>
              <a:t>C</a:t>
            </a:r>
            <a:r>
              <a:rPr lang="fr-FR" altLang="zh-CN" sz="2800" baseline="-25000" dirty="0" smtClean="0"/>
              <a:t>k</a:t>
            </a:r>
            <a:r>
              <a:rPr lang="pt-BR" altLang="zh-CN" sz="2800" dirty="0" smtClean="0">
                <a:sym typeface="Symbol" pitchFamily="18" charset="2"/>
              </a:rPr>
              <a:t></a:t>
            </a:r>
            <a:r>
              <a:rPr lang="en-US" altLang="zh-CN" sz="2800" dirty="0" smtClean="0">
                <a:sym typeface="Symbol" pitchFamily="18" charset="2"/>
              </a:rPr>
              <a:t>S</a:t>
            </a:r>
            <a:r>
              <a:rPr lang="zh-CN" altLang="en-US" sz="2800" dirty="0" smtClean="0"/>
              <a:t>，或者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fr-FR" altLang="zh-CN" sz="2800" dirty="0" smtClean="0"/>
              <a:t>C</a:t>
            </a:r>
            <a:r>
              <a:rPr lang="fr-FR" altLang="zh-CN" sz="2800" baseline="-25000" dirty="0" smtClean="0"/>
              <a:t>k</a:t>
            </a:r>
            <a:r>
              <a:rPr lang="zh-CN" altLang="zh-CN" sz="2800" dirty="0" smtClean="0"/>
              <a:t>是</a:t>
            </a:r>
            <a:r>
              <a:rPr lang="fr-FR" altLang="zh-CN" sz="2800" dirty="0" smtClean="0"/>
              <a:t>C</a:t>
            </a:r>
            <a:r>
              <a:rPr lang="fr-FR" altLang="zh-CN" sz="2800" baseline="-25000" dirty="0" smtClean="0"/>
              <a:t>i</a:t>
            </a:r>
            <a:r>
              <a:rPr lang="zh-CN" altLang="zh-CN" sz="2800" dirty="0" smtClean="0"/>
              <a:t>和</a:t>
            </a:r>
            <a:r>
              <a:rPr lang="fr-FR" altLang="zh-CN" sz="2800" dirty="0" smtClean="0"/>
              <a:t>C</a:t>
            </a:r>
            <a:r>
              <a:rPr lang="fr-FR" altLang="zh-CN" sz="2800" baseline="-25000" dirty="0" smtClean="0"/>
              <a:t>j</a:t>
            </a:r>
            <a:r>
              <a:rPr lang="zh-CN" altLang="zh-CN" sz="2800" dirty="0" smtClean="0"/>
              <a:t>的归结子句，</a:t>
            </a:r>
            <a:r>
              <a:rPr lang="pt-BR" altLang="zh-CN" sz="2800" dirty="0" smtClean="0"/>
              <a:t>i&lt;k</a:t>
            </a:r>
            <a:r>
              <a:rPr lang="zh-CN" altLang="zh-CN" sz="2800" dirty="0" smtClean="0"/>
              <a:t>，</a:t>
            </a:r>
            <a:r>
              <a:rPr lang="pt-BR" altLang="zh-CN" sz="2800" dirty="0" smtClean="0"/>
              <a:t>j&lt;k</a:t>
            </a:r>
            <a:r>
              <a:rPr lang="zh-CN" altLang="zh-CN" sz="2800" dirty="0" smtClean="0"/>
              <a:t>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(2) </a:t>
            </a:r>
            <a:r>
              <a:rPr lang="fr-FR" altLang="zh-CN" sz="2800" dirty="0" smtClean="0"/>
              <a:t>C</a:t>
            </a:r>
            <a:r>
              <a:rPr lang="en-US" altLang="zh-CN" sz="2800" baseline="-25000" dirty="0" smtClean="0"/>
              <a:t>n</a:t>
            </a:r>
            <a:r>
              <a:rPr lang="zh-CN" altLang="zh-CN" sz="2800" dirty="0" smtClean="0"/>
              <a:t>是□。</a:t>
            </a:r>
            <a:endParaRPr lang="zh-CN" altLang="en-US" sz="2800" dirty="0" smtClean="0"/>
          </a:p>
          <a:p>
            <a:pPr>
              <a:lnSpc>
                <a:spcPct val="100000"/>
              </a:lnSpc>
            </a:pPr>
            <a:endParaRPr lang="zh-CN" altLang="en-US" sz="2800" dirty="0" smtClean="0"/>
          </a:p>
          <a:p>
            <a:pPr>
              <a:lnSpc>
                <a:spcPct val="100000"/>
              </a:lnSpc>
            </a:pP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设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c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为常元</a:t>
            </a:r>
            <a:r>
              <a:rPr lang="en-US" altLang="zh-CN" sz="2800" dirty="0" smtClean="0"/>
              <a:t>, P, Q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元谓词，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是变元；</a:t>
            </a:r>
            <a:endParaRPr lang="en-US" altLang="zh-CN" sz="2800" dirty="0" smtClean="0"/>
          </a:p>
          <a:p>
            <a:pPr>
              <a:lnSpc>
                <a:spcPct val="100000"/>
              </a:lnSpc>
            </a:pPr>
            <a:r>
              <a:rPr lang="zh-CN" altLang="en-US" sz="2800" dirty="0" smtClean="0"/>
              <a:t>子句集合</a:t>
            </a:r>
            <a:r>
              <a:rPr lang="en-US" altLang="zh-CN" sz="2800" dirty="0" smtClean="0"/>
              <a:t>S ={</a:t>
            </a:r>
            <a:r>
              <a:rPr lang="en-US" altLang="zh-CN" sz="2800" dirty="0" smtClean="0">
                <a:sym typeface="Symbol" pitchFamily="18" charset="2"/>
              </a:rPr>
              <a:t>P(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>
                <a:sym typeface="Symbol" pitchFamily="18" charset="2"/>
              </a:rPr>
              <a:t>)</a:t>
            </a:r>
            <a:r>
              <a:rPr lang="pt-BR" altLang="zh-CN" sz="2800" dirty="0" smtClean="0">
                <a:sym typeface="Symbol" pitchFamily="18" charset="2"/>
              </a:rPr>
              <a:t>  </a:t>
            </a:r>
            <a:r>
              <a:rPr lang="en-US" altLang="zh-CN" sz="2800" dirty="0" smtClean="0">
                <a:sym typeface="Symbol" pitchFamily="18" charset="2"/>
              </a:rPr>
              <a:t>Q(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>
                <a:sym typeface="Symbol" pitchFamily="18" charset="2"/>
              </a:rPr>
              <a:t>), </a:t>
            </a:r>
            <a:r>
              <a:rPr lang="pt-BR" altLang="zh-CN" sz="2800" dirty="0" smtClean="0">
                <a:sym typeface="Symbol" pitchFamily="18" charset="2"/>
              </a:rPr>
              <a:t>P(x),  Q(x) </a:t>
            </a:r>
            <a:r>
              <a:rPr lang="en-US" altLang="zh-CN" sz="2800" dirty="0" smtClean="0"/>
              <a:t>}: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: </a:t>
            </a:r>
            <a:r>
              <a:rPr lang="en-US" altLang="zh-CN" dirty="0" smtClean="0">
                <a:sym typeface="Symbol" pitchFamily="18" charset="2"/>
              </a:rPr>
              <a:t>P(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pt-BR" altLang="zh-CN" dirty="0" smtClean="0">
                <a:sym typeface="Symbol" pitchFamily="18" charset="2"/>
              </a:rPr>
              <a:t>  </a:t>
            </a:r>
            <a:r>
              <a:rPr lang="en-US" altLang="zh-CN" dirty="0" smtClean="0">
                <a:sym typeface="Symbol" pitchFamily="18" charset="2"/>
              </a:rPr>
              <a:t>Q(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2</a:t>
            </a:r>
            <a:r>
              <a:rPr lang="en-US" altLang="zh-CN" dirty="0" smtClean="0">
                <a:sym typeface="Symbol" pitchFamily="18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ym typeface="Symbol" pitchFamily="18" charset="2"/>
              </a:rPr>
              <a:t>C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>
                <a:sym typeface="Symbol" pitchFamily="18" charset="2"/>
              </a:rPr>
              <a:t>: </a:t>
            </a:r>
            <a:r>
              <a:rPr lang="pt-BR" altLang="zh-CN" dirty="0" smtClean="0">
                <a:sym typeface="Symbol" pitchFamily="18" charset="2"/>
              </a:rPr>
              <a:t>P(x)</a:t>
            </a:r>
          </a:p>
          <a:p>
            <a:pPr lvl="1">
              <a:lnSpc>
                <a:spcPct val="100000"/>
              </a:lnSpc>
            </a:pPr>
            <a:r>
              <a:rPr lang="pt-BR" altLang="zh-CN" dirty="0" smtClean="0">
                <a:sym typeface="Symbol" pitchFamily="18" charset="2"/>
              </a:rPr>
              <a:t>C</a:t>
            </a:r>
            <a:r>
              <a:rPr lang="pt-BR" altLang="zh-CN" baseline="-25000" dirty="0" smtClean="0">
                <a:sym typeface="Symbol" pitchFamily="18" charset="2"/>
              </a:rPr>
              <a:t>3</a:t>
            </a:r>
            <a:r>
              <a:rPr lang="pt-BR" altLang="zh-CN" dirty="0" smtClean="0">
                <a:sym typeface="Symbol" pitchFamily="18" charset="2"/>
              </a:rPr>
              <a:t>: Q(x) </a:t>
            </a:r>
          </a:p>
          <a:p>
            <a:pPr lvl="1">
              <a:lnSpc>
                <a:spcPct val="100000"/>
              </a:lnSpc>
            </a:pPr>
            <a:r>
              <a:rPr lang="pt-BR" altLang="zh-CN" dirty="0" smtClean="0">
                <a:sym typeface="Symbol" pitchFamily="18" charset="2"/>
              </a:rPr>
              <a:t>C</a:t>
            </a:r>
            <a:r>
              <a:rPr lang="pt-BR" altLang="zh-CN" baseline="-25000" dirty="0" smtClean="0">
                <a:sym typeface="Symbol" pitchFamily="18" charset="2"/>
              </a:rPr>
              <a:t>4</a:t>
            </a:r>
            <a:r>
              <a:rPr lang="pt-BR" altLang="zh-CN" dirty="0" smtClean="0">
                <a:sym typeface="Symbol" pitchFamily="18" charset="2"/>
              </a:rPr>
              <a:t>: </a:t>
            </a:r>
            <a:r>
              <a:rPr lang="en-US" altLang="zh-CN" dirty="0" smtClean="0">
                <a:sym typeface="Symbol" pitchFamily="18" charset="2"/>
              </a:rPr>
              <a:t>Q(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2</a:t>
            </a:r>
            <a:r>
              <a:rPr lang="en-US" altLang="zh-CN" dirty="0" smtClean="0">
                <a:sym typeface="Symbol" pitchFamily="18" charset="2"/>
              </a:rPr>
              <a:t>) 	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C</a:t>
            </a:r>
            <a:r>
              <a:rPr lang="en-US" altLang="zh-CN" baseline="-25000" dirty="0" smtClean="0"/>
              <a:t>2 </a:t>
            </a:r>
            <a:r>
              <a:rPr lang="zh-CN" altLang="zh-CN" dirty="0"/>
              <a:t>├</a:t>
            </a:r>
            <a:r>
              <a:rPr lang="en-US" altLang="zh-CN" baseline="-25000" dirty="0"/>
              <a:t>res</a:t>
            </a:r>
            <a:r>
              <a:rPr lang="zh-CN" altLang="zh-CN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4  </a:t>
            </a:r>
          </a:p>
          <a:p>
            <a:pPr lvl="1">
              <a:lnSpc>
                <a:spcPct val="100000"/>
              </a:lnSpc>
            </a:pPr>
            <a:r>
              <a:rPr lang="pt-BR" altLang="zh-CN" dirty="0" smtClean="0">
                <a:sym typeface="Symbol" pitchFamily="18" charset="2"/>
              </a:rPr>
              <a:t>C</a:t>
            </a:r>
            <a:r>
              <a:rPr lang="pt-BR" altLang="zh-CN" baseline="-25000" dirty="0" smtClean="0">
                <a:sym typeface="Symbol" pitchFamily="18" charset="2"/>
              </a:rPr>
              <a:t>5</a:t>
            </a:r>
            <a:r>
              <a:rPr lang="pt-BR" altLang="zh-CN" dirty="0" smtClean="0">
                <a:sym typeface="Symbol" pitchFamily="18" charset="2"/>
              </a:rPr>
              <a:t>: </a:t>
            </a:r>
            <a:r>
              <a:rPr lang="zh-CN" altLang="zh-CN" dirty="0" smtClean="0"/>
              <a:t>□ </a:t>
            </a:r>
            <a:r>
              <a:rPr lang="en-US" altLang="zh-CN" dirty="0" smtClean="0"/>
              <a:t>	</a:t>
            </a: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 C</a:t>
            </a:r>
            <a:r>
              <a:rPr lang="en-US" altLang="zh-CN" baseline="-25000" dirty="0" smtClean="0"/>
              <a:t>4 </a:t>
            </a:r>
            <a:r>
              <a:rPr lang="zh-CN" altLang="zh-CN" dirty="0"/>
              <a:t>├</a:t>
            </a:r>
            <a:r>
              <a:rPr lang="en-US" altLang="zh-CN" baseline="-25000" dirty="0"/>
              <a:t>res</a:t>
            </a:r>
            <a:r>
              <a:rPr lang="zh-CN" altLang="zh-CN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5</a:t>
            </a:r>
          </a:p>
          <a:p>
            <a:pPr lvl="1">
              <a:lnSpc>
                <a:spcPct val="100000"/>
              </a:lnSpc>
            </a:pPr>
            <a:endParaRPr lang="en-US" altLang="zh-CN" baseline="-25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</a:rPr>
              <a:t>, C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, C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3</a:t>
            </a:r>
            <a:r>
              <a:rPr lang="en-US" altLang="zh-CN" dirty="0" smtClean="0">
                <a:solidFill>
                  <a:srgbClr val="C00000"/>
                </a:solidFill>
              </a:rPr>
              <a:t>, C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4</a:t>
            </a:r>
            <a:r>
              <a:rPr lang="en-US" altLang="zh-CN" dirty="0" smtClean="0">
                <a:solidFill>
                  <a:srgbClr val="C00000"/>
                </a:solidFill>
              </a:rPr>
              <a:t>, C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5</a:t>
            </a:r>
            <a:r>
              <a:rPr lang="zh-CN" altLang="zh-CN" dirty="0" smtClean="0">
                <a:solidFill>
                  <a:srgbClr val="C00000"/>
                </a:solidFill>
              </a:rPr>
              <a:t>为子句集合</a:t>
            </a:r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zh-CN" altLang="zh-CN" dirty="0" smtClean="0">
                <a:solidFill>
                  <a:srgbClr val="C00000"/>
                </a:solidFill>
              </a:rPr>
              <a:t>的一个反驳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归结推出与语义推出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定理：</a:t>
                </a:r>
                <a:r>
                  <a:rPr lang="en-US" altLang="zh-CN" sz="2800" dirty="0" smtClean="0"/>
                  <a:t>C</a:t>
                </a:r>
                <a:r>
                  <a:rPr lang="en-US" altLang="zh-CN" sz="2800" baseline="-25000" dirty="0" smtClean="0"/>
                  <a:t>1</a:t>
                </a:r>
                <a:r>
                  <a:rPr lang="zh-CN" altLang="en-US" sz="2800" baseline="-25000" dirty="0" smtClean="0"/>
                  <a:t>，</a:t>
                </a:r>
                <a:r>
                  <a:rPr lang="en-US" altLang="zh-CN" sz="2800" dirty="0" smtClean="0"/>
                  <a:t>C</a:t>
                </a:r>
                <a:r>
                  <a:rPr lang="en-US" altLang="zh-CN" sz="2800" baseline="-25000" dirty="0" smtClean="0"/>
                  <a:t>2</a:t>
                </a:r>
                <a:r>
                  <a:rPr lang="zh-CN" altLang="en-US" sz="2800" dirty="0" smtClean="0"/>
                  <a:t>是</a:t>
                </a:r>
                <a:r>
                  <a:rPr lang="zh-CN" altLang="en-US" sz="2800" dirty="0" smtClean="0">
                    <a:latin typeface="Kunstler Script" pitchFamily="66" charset="0"/>
                  </a:rPr>
                  <a:t>两个子句。</a:t>
                </a:r>
                <a:r>
                  <a:rPr lang="zh-CN" altLang="en-US" sz="2800" dirty="0" smtClean="0"/>
                  <a:t>如果</a:t>
                </a:r>
                <a:r>
                  <a:rPr lang="en-US" altLang="zh-CN" sz="2800" dirty="0" smtClean="0"/>
                  <a:t>C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 C</a:t>
                </a:r>
                <a:r>
                  <a:rPr lang="en-US" altLang="zh-CN" sz="2800" baseline="-25000" dirty="0" smtClean="0"/>
                  <a:t>2 </a:t>
                </a:r>
                <a:r>
                  <a:rPr lang="zh-CN" altLang="zh-CN" sz="2800" dirty="0" smtClean="0"/>
                  <a:t>├</a:t>
                </a:r>
                <a:r>
                  <a:rPr lang="en-US" altLang="zh-CN" sz="2800" baseline="-25000" dirty="0" smtClean="0"/>
                  <a:t>res</a:t>
                </a:r>
                <a:r>
                  <a:rPr lang="zh-CN" altLang="zh-CN" sz="2800" dirty="0" smtClean="0"/>
                  <a:t> </a:t>
                </a:r>
                <a:r>
                  <a:rPr lang="en-US" altLang="zh-CN" sz="2800" dirty="0" smtClean="0"/>
                  <a:t> C</a:t>
                </a:r>
                <a:r>
                  <a:rPr lang="zh-CN" altLang="en-US" sz="2800" dirty="0" smtClean="0"/>
                  <a:t>，那么</a:t>
                </a:r>
                <a:r>
                  <a:rPr lang="en-US" altLang="zh-CN" sz="2800" dirty="0" smtClean="0"/>
                  <a:t>C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 C</a:t>
                </a:r>
                <a:r>
                  <a:rPr lang="en-US" altLang="zh-CN" sz="2800" baseline="-25000" dirty="0" smtClean="0"/>
                  <a:t>2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zh-CN" sz="2800" dirty="0" smtClean="0"/>
                  <a:t> </a:t>
                </a:r>
                <a:r>
                  <a:rPr lang="en-US" altLang="zh-CN" sz="2800" dirty="0" smtClean="0"/>
                  <a:t> C</a:t>
                </a:r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rgbClr val="C00000"/>
                    </a:solidFill>
                    <a:latin typeface="Kunstler Script" pitchFamily="66" charset="0"/>
                  </a:rPr>
                  <a:t>证明：</a:t>
                </a:r>
                <a:r>
                  <a:rPr lang="zh-CN" altLang="en-US" sz="2800" dirty="0" smtClean="0">
                    <a:latin typeface="Kunstler Script" pitchFamily="66" charset="0"/>
                  </a:rPr>
                  <a:t>根据</a:t>
                </a:r>
                <a:r>
                  <a:rPr lang="en-US" altLang="zh-CN" sz="2800" dirty="0" smtClean="0"/>
                  <a:t>C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 C</a:t>
                </a:r>
                <a:r>
                  <a:rPr lang="en-US" altLang="zh-CN" sz="2800" baseline="-25000" dirty="0" smtClean="0"/>
                  <a:t>2 </a:t>
                </a:r>
                <a:r>
                  <a:rPr lang="zh-CN" altLang="zh-CN" sz="2800" dirty="0" smtClean="0"/>
                  <a:t>├</a:t>
                </a:r>
                <a:r>
                  <a:rPr lang="en-US" altLang="zh-CN" sz="2800" baseline="-25000" dirty="0" smtClean="0"/>
                  <a:t>res</a:t>
                </a:r>
                <a:r>
                  <a:rPr lang="zh-CN" altLang="zh-CN" sz="2800" dirty="0" smtClean="0"/>
                  <a:t> </a:t>
                </a:r>
                <a:r>
                  <a:rPr lang="en-US" altLang="zh-CN" sz="2800" dirty="0" smtClean="0"/>
                  <a:t> C</a:t>
                </a:r>
                <a:r>
                  <a:rPr lang="zh-CN" altLang="en-US" sz="2800" dirty="0" smtClean="0"/>
                  <a:t>，可知存在代换</a:t>
                </a:r>
                <a:r>
                  <a:rPr lang="el-GR" altLang="zh-CN" sz="2800" dirty="0" smtClean="0"/>
                  <a:t> σ</a:t>
                </a:r>
                <a:r>
                  <a:rPr lang="en-US" altLang="zh-CN" sz="2800" baseline="-25000" dirty="0" smtClean="0"/>
                  <a:t>1</a:t>
                </a:r>
                <a:r>
                  <a:rPr lang="zh-CN" altLang="en-US" sz="2800" dirty="0" smtClean="0"/>
                  <a:t>，</a:t>
                </a:r>
                <a:r>
                  <a:rPr lang="el-GR" altLang="zh-CN" sz="2800" dirty="0" smtClean="0"/>
                  <a:t>σ</a:t>
                </a:r>
                <a:r>
                  <a:rPr lang="en-US" altLang="zh-CN" sz="2800" baseline="-25000" dirty="0" smtClean="0"/>
                  <a:t>2</a:t>
                </a:r>
                <a:r>
                  <a:rPr lang="zh-CN" altLang="en-US" sz="2800" dirty="0" smtClean="0"/>
                  <a:t>，及相反文字</a:t>
                </a:r>
                <a:r>
                  <a:rPr lang="en-US" altLang="zh-CN" sz="2800" dirty="0" smtClean="0"/>
                  <a:t>L</a:t>
                </a:r>
                <a:r>
                  <a:rPr lang="en-US" altLang="zh-CN" sz="2800" baseline="-25000" dirty="0" smtClean="0"/>
                  <a:t>1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L</a:t>
                </a:r>
                <a:r>
                  <a:rPr lang="en-US" altLang="zh-CN" sz="2800" baseline="-25000" dirty="0" smtClean="0"/>
                  <a:t>2</a:t>
                </a:r>
                <a:r>
                  <a:rPr lang="zh-CN" altLang="en-US" sz="2800" dirty="0" smtClean="0"/>
                  <a:t>，使得</a:t>
                </a:r>
                <a:r>
                  <a:rPr lang="en-US" altLang="zh-CN" sz="2800" dirty="0"/>
                  <a:t>L</a:t>
                </a:r>
                <a:r>
                  <a:rPr lang="en-US" altLang="zh-CN" sz="2800" baseline="-25000" dirty="0"/>
                  <a:t>1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</a:t>
                </a:r>
                <a:r>
                  <a:rPr lang="el-GR" altLang="zh-CN" sz="2800" dirty="0"/>
                  <a:t> </a:t>
                </a:r>
                <a:r>
                  <a:rPr lang="en-US" altLang="zh-CN" sz="2800" dirty="0"/>
                  <a:t>C</a:t>
                </a:r>
                <a:r>
                  <a:rPr lang="en-US" altLang="zh-CN" sz="2800" baseline="-25000" dirty="0"/>
                  <a:t>1</a:t>
                </a:r>
                <a:r>
                  <a:rPr lang="el-GR" altLang="zh-CN" sz="2800" dirty="0"/>
                  <a:t>σ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 L</a:t>
                </a:r>
                <a:r>
                  <a:rPr lang="en-US" altLang="zh-CN" sz="2800" baseline="-25000" dirty="0"/>
                  <a:t>2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</a:t>
                </a:r>
                <a:r>
                  <a:rPr lang="el-GR" altLang="zh-CN" sz="2800" dirty="0"/>
                  <a:t> </a:t>
                </a:r>
                <a:r>
                  <a:rPr lang="en-US" altLang="zh-CN" sz="2800" dirty="0"/>
                  <a:t>C</a:t>
                </a:r>
                <a:r>
                  <a:rPr lang="en-US" altLang="zh-CN" sz="2800" baseline="-25000" dirty="0"/>
                  <a:t>2</a:t>
                </a:r>
                <a:r>
                  <a:rPr lang="el-GR" altLang="zh-CN" sz="2800" dirty="0"/>
                  <a:t>σ</a:t>
                </a:r>
                <a:r>
                  <a:rPr lang="en-US" altLang="zh-CN" sz="2800" baseline="-25000" dirty="0"/>
                  <a:t>2</a:t>
                </a:r>
                <a:r>
                  <a:rPr lang="zh-CN" altLang="en-US" sz="2800" dirty="0" smtClean="0"/>
                  <a:t>，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C = (C</a:t>
                </a:r>
                <a:r>
                  <a:rPr lang="en-US" altLang="zh-CN" sz="2800" baseline="-25000" dirty="0" smtClean="0"/>
                  <a:t>1</a:t>
                </a:r>
                <a:r>
                  <a:rPr lang="el-GR" altLang="zh-CN" sz="2800" dirty="0"/>
                  <a:t>σ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-{L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})</a:t>
                </a:r>
                <a:r>
                  <a:rPr lang="zh-CN" altLang="en-US" sz="2800" dirty="0"/>
                  <a:t>∪</a:t>
                </a:r>
                <a:r>
                  <a:rPr lang="en-US" altLang="zh-CN" sz="2800" dirty="0"/>
                  <a:t> (C</a:t>
                </a:r>
                <a:r>
                  <a:rPr lang="en-US" altLang="zh-CN" sz="2800" baseline="-25000" dirty="0"/>
                  <a:t>2</a:t>
                </a:r>
                <a:r>
                  <a:rPr lang="el-GR" altLang="zh-CN" sz="2800" dirty="0"/>
                  <a:t>σ</a:t>
                </a:r>
                <a:r>
                  <a:rPr lang="en-US" altLang="zh-CN" sz="2800" baseline="-25000" dirty="0"/>
                  <a:t>2</a:t>
                </a:r>
                <a:r>
                  <a:rPr lang="en-US" altLang="zh-CN" sz="2800" dirty="0"/>
                  <a:t>–{L</a:t>
                </a:r>
                <a:r>
                  <a:rPr lang="en-US" altLang="zh-CN" sz="2800" baseline="-25000" dirty="0"/>
                  <a:t>2</a:t>
                </a:r>
                <a:r>
                  <a:rPr lang="en-US" altLang="zh-CN" sz="2800" dirty="0" smtClean="0"/>
                  <a:t>})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 smtClean="0"/>
                  <a:t>    假定</a:t>
                </a:r>
                <a:r>
                  <a:rPr lang="en-US" altLang="zh-CN" sz="2800" dirty="0" smtClean="0"/>
                  <a:t>C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 C</a:t>
                </a:r>
                <a:r>
                  <a:rPr lang="en-US" altLang="zh-CN" sz="2800" baseline="-25000" dirty="0" smtClean="0"/>
                  <a:t>2</a:t>
                </a:r>
                <a:r>
                  <a:rPr lang="en-US" altLang="zh-CN" sz="2800" dirty="0" smtClean="0"/>
                  <a:t>, C</a:t>
                </a:r>
                <a:r>
                  <a:rPr lang="zh-CN" altLang="en-US" sz="2800" dirty="0" smtClean="0"/>
                  <a:t>代表的公式分别为</a:t>
                </a:r>
                <a:r>
                  <a:rPr lang="el-GR" altLang="zh-CN" sz="2800" dirty="0" smtClean="0"/>
                  <a:t>ψ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 </a:t>
                </a:r>
                <a:r>
                  <a:rPr lang="el-GR" altLang="zh-CN" sz="2800" dirty="0" smtClean="0"/>
                  <a:t> ψ</a:t>
                </a:r>
                <a:r>
                  <a:rPr lang="en-US" altLang="zh-CN" sz="2800" baseline="-25000" dirty="0" smtClean="0"/>
                  <a:t>2</a:t>
                </a:r>
                <a:r>
                  <a:rPr lang="en-US" altLang="zh-CN" sz="2800" dirty="0" smtClean="0"/>
                  <a:t> , </a:t>
                </a:r>
                <a:r>
                  <a:rPr lang="el-GR" altLang="zh-CN" sz="2800" dirty="0" smtClean="0"/>
                  <a:t> ψ</a:t>
                </a:r>
                <a:r>
                  <a:rPr lang="zh-CN" altLang="en-US" sz="2800" dirty="0" smtClean="0"/>
                  <a:t>，有：</a:t>
                </a:r>
                <a:endParaRPr lang="en-US" altLang="zh-CN" sz="2800" dirty="0" smtClean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                   </a:t>
                </a:r>
                <a:r>
                  <a:rPr lang="el-GR" altLang="zh-CN" sz="2800" dirty="0"/>
                  <a:t>ψ</a:t>
                </a:r>
                <a:r>
                  <a:rPr lang="en-US" altLang="zh-CN" sz="2800" baseline="-25000" dirty="0"/>
                  <a:t>1</a:t>
                </a:r>
                <a:r>
                  <a:rPr lang="pt-BR" altLang="zh-CN" sz="2800" dirty="0"/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800" dirty="0"/>
                  <a:t> </a:t>
                </a:r>
                <a:r>
                  <a:rPr lang="en-US" altLang="zh-CN" sz="2800" dirty="0"/>
                  <a:t>C</a:t>
                </a:r>
                <a:r>
                  <a:rPr lang="en-US" altLang="zh-CN" sz="2800" baseline="-25000" dirty="0"/>
                  <a:t>1</a:t>
                </a:r>
                <a:r>
                  <a:rPr lang="el-GR" altLang="zh-CN" sz="2800" dirty="0"/>
                  <a:t>σ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    </a:t>
                </a:r>
                <a:r>
                  <a:rPr lang="el-GR" altLang="zh-CN" sz="2800" dirty="0"/>
                  <a:t>ψ</a:t>
                </a:r>
                <a:r>
                  <a:rPr lang="en-US" altLang="zh-CN" sz="2800" baseline="-25000" dirty="0"/>
                  <a:t>2</a:t>
                </a:r>
                <a:r>
                  <a:rPr lang="pt-BR" altLang="zh-CN" sz="2800" dirty="0"/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800" dirty="0"/>
                  <a:t> </a:t>
                </a:r>
                <a:r>
                  <a:rPr lang="en-US" altLang="zh-CN" sz="2800" dirty="0"/>
                  <a:t>C</a:t>
                </a:r>
                <a:r>
                  <a:rPr lang="en-US" altLang="zh-CN" sz="2800" baseline="-25000" dirty="0"/>
                  <a:t>2</a:t>
                </a:r>
                <a:r>
                  <a:rPr lang="el-GR" altLang="zh-CN" sz="2800" dirty="0"/>
                  <a:t>σ</a:t>
                </a:r>
                <a:r>
                  <a:rPr lang="en-US" altLang="zh-CN" sz="2800" baseline="-25000" dirty="0" smtClean="0"/>
                  <a:t>2</a:t>
                </a:r>
                <a:endParaRPr lang="en-US" altLang="zh-CN" sz="2800" dirty="0" smtClean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zh-CN" altLang="en-US" sz="2800" dirty="0" smtClean="0"/>
                  <a:t>则证</a:t>
                </a:r>
                <a:r>
                  <a:rPr lang="el-GR" altLang="zh-CN" sz="2800" dirty="0" smtClean="0"/>
                  <a:t>ψ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 </a:t>
                </a:r>
                <a:r>
                  <a:rPr lang="el-GR" altLang="zh-CN" sz="2800" dirty="0"/>
                  <a:t> ψ</a:t>
                </a:r>
                <a:r>
                  <a:rPr lang="en-US" altLang="zh-CN" sz="2800" baseline="-25000" dirty="0"/>
                  <a:t>2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800" dirty="0"/>
                  <a:t> </a:t>
                </a:r>
                <a:r>
                  <a:rPr lang="en-US" altLang="zh-CN" sz="2800" dirty="0"/>
                  <a:t>C,   </a:t>
                </a:r>
                <a:r>
                  <a:rPr lang="el-GR" altLang="zh-CN" sz="2800" dirty="0"/>
                  <a:t>ψ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 </a:t>
                </a:r>
                <a:r>
                  <a:rPr lang="el-GR" altLang="zh-CN" sz="2800" dirty="0"/>
                  <a:t> ψ</a:t>
                </a:r>
                <a:r>
                  <a:rPr lang="en-US" altLang="zh-CN" sz="2800" baseline="-25000" dirty="0"/>
                  <a:t>2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800" dirty="0"/>
                  <a:t> </a:t>
                </a:r>
                <a:r>
                  <a:rPr lang="el-GR" altLang="zh-CN" sz="2800" dirty="0"/>
                  <a:t>ψ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归结推出与语义推出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latin typeface="+mn-ea"/>
                  </a:rPr>
                  <a:t>存在</a:t>
                </a:r>
                <a:r>
                  <a:rPr lang="zh-CN" altLang="en-US" sz="2800" dirty="0">
                    <a:latin typeface="+mn-ea"/>
                  </a:rPr>
                  <a:t>解释</a:t>
                </a:r>
                <a:r>
                  <a:rPr lang="en-US" altLang="zh-CN" sz="2800" dirty="0">
                    <a:latin typeface="+mn-ea"/>
                  </a:rPr>
                  <a:t>I</a:t>
                </a:r>
                <a:r>
                  <a:rPr lang="zh-CN" altLang="en-US" sz="2800" dirty="0">
                    <a:latin typeface="+mn-ea"/>
                  </a:rPr>
                  <a:t>，</a:t>
                </a:r>
                <a:r>
                  <a:rPr lang="en-US" altLang="zh-CN" sz="2800" dirty="0">
                    <a:latin typeface="+mn-ea"/>
                  </a:rPr>
                  <a:t> I</a:t>
                </a:r>
                <a:r>
                  <a:rPr lang="pt-B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800" dirty="0"/>
                  <a:t>C</a:t>
                </a:r>
                <a:r>
                  <a:rPr lang="en-US" altLang="zh-CN" sz="2800" baseline="-25000" dirty="0"/>
                  <a:t>1</a:t>
                </a:r>
                <a:r>
                  <a:rPr lang="el-GR" altLang="zh-CN" sz="2800" dirty="0"/>
                  <a:t>σ</a:t>
                </a:r>
                <a:r>
                  <a:rPr lang="en-US" altLang="zh-CN" sz="2800" baseline="-25000" dirty="0"/>
                  <a:t>1 </a:t>
                </a:r>
                <a:endParaRPr lang="en-US" altLang="zh-CN" sz="2800" dirty="0" smtClean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zh-CN" altLang="en-US" sz="2800" dirty="0" smtClean="0"/>
                  <a:t>    若</a:t>
                </a:r>
                <a:r>
                  <a:rPr lang="en-US" altLang="zh-CN" sz="2800" dirty="0" smtClean="0">
                    <a:latin typeface="+mn-ea"/>
                  </a:rPr>
                  <a:t>I</a:t>
                </a:r>
                <a:r>
                  <a:rPr lang="pt-BR" altLang="zh-CN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latin typeface="+mn-ea"/>
                  </a:rPr>
                  <a:t>L</a:t>
                </a:r>
                <a:r>
                  <a:rPr lang="en-US" altLang="zh-CN" sz="2800" baseline="-25000" dirty="0">
                    <a:latin typeface="+mn-ea"/>
                  </a:rPr>
                  <a:t>1</a:t>
                </a:r>
                <a:r>
                  <a:rPr lang="zh-CN" altLang="en-US" sz="2800" dirty="0">
                    <a:latin typeface="+mn-ea"/>
                  </a:rPr>
                  <a:t>，则</a:t>
                </a:r>
                <a:r>
                  <a:rPr lang="en-US" altLang="zh-CN" sz="2800" dirty="0">
                    <a:latin typeface="+mn-ea"/>
                  </a:rPr>
                  <a:t>I</a:t>
                </a:r>
                <a:r>
                  <a:rPr lang="pt-B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⊭</m:t>
                    </m:r>
                  </m:oMath>
                </a14:m>
                <a:r>
                  <a:rPr lang="en-US" altLang="zh-CN" sz="2800" dirty="0">
                    <a:latin typeface="+mn-ea"/>
                  </a:rPr>
                  <a:t>L</a:t>
                </a:r>
                <a:r>
                  <a:rPr lang="en-US" altLang="zh-CN" sz="2800" baseline="-25000" dirty="0">
                    <a:latin typeface="+mn-ea"/>
                  </a:rPr>
                  <a:t>2</a:t>
                </a:r>
                <a:r>
                  <a:rPr lang="zh-CN" altLang="en-US" sz="2800" dirty="0" smtClean="0">
                    <a:latin typeface="+mn-ea"/>
                  </a:rPr>
                  <a:t>，由于</a:t>
                </a:r>
                <a:r>
                  <a:rPr lang="en-US" altLang="zh-CN" sz="2800" dirty="0" smtClean="0">
                    <a:latin typeface="+mn-ea"/>
                  </a:rPr>
                  <a:t> </a:t>
                </a:r>
                <a:r>
                  <a:rPr lang="en-US" altLang="zh-CN" sz="2800" dirty="0">
                    <a:latin typeface="+mn-ea"/>
                  </a:rPr>
                  <a:t>I</a:t>
                </a:r>
                <a:r>
                  <a:rPr lang="pt-B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800" dirty="0" smtClean="0"/>
                  <a:t>C</a:t>
                </a:r>
                <a:r>
                  <a:rPr lang="en-US" altLang="zh-CN" sz="2800" baseline="-25000" dirty="0" smtClean="0"/>
                  <a:t>2</a:t>
                </a:r>
                <a:r>
                  <a:rPr lang="el-GR" altLang="zh-CN" sz="2800" dirty="0" smtClean="0"/>
                  <a:t>σ</a:t>
                </a:r>
                <a:r>
                  <a:rPr lang="en-US" altLang="zh-CN" sz="2800" baseline="-25000" dirty="0" smtClean="0"/>
                  <a:t>2 </a:t>
                </a:r>
                <a:r>
                  <a:rPr lang="zh-CN" altLang="en-US" sz="2800" dirty="0" smtClean="0"/>
                  <a:t>因此</a:t>
                </a:r>
                <a:endParaRPr lang="en-US" altLang="zh-CN" sz="28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latin typeface="+mn-ea"/>
                  </a:rPr>
                  <a:t>     </a:t>
                </a:r>
                <a:r>
                  <a:rPr lang="en-US" altLang="zh-CN" sz="2800" dirty="0" smtClean="0">
                    <a:latin typeface="+mn-ea"/>
                  </a:rPr>
                  <a:t>I</a:t>
                </a:r>
                <a:r>
                  <a:rPr lang="pt-BR" altLang="zh-CN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 smtClean="0"/>
                  <a:t>（</a:t>
                </a:r>
                <a:r>
                  <a:rPr lang="en-US" altLang="zh-CN" sz="2800" dirty="0" smtClean="0"/>
                  <a:t>C</a:t>
                </a:r>
                <a:r>
                  <a:rPr lang="en-US" altLang="zh-CN" sz="2800" baseline="-25000" dirty="0" smtClean="0"/>
                  <a:t>2</a:t>
                </a:r>
                <a:r>
                  <a:rPr lang="el-GR" altLang="zh-CN" sz="2800" dirty="0"/>
                  <a:t>σ</a:t>
                </a:r>
                <a:r>
                  <a:rPr lang="en-US" altLang="zh-CN" sz="2800" baseline="-25000" dirty="0"/>
                  <a:t>2</a:t>
                </a:r>
                <a:r>
                  <a:rPr lang="en-US" altLang="zh-CN" sz="2800" dirty="0"/>
                  <a:t>–{L</a:t>
                </a:r>
                <a:r>
                  <a:rPr lang="en-US" altLang="zh-CN" sz="2800" baseline="-25000" dirty="0"/>
                  <a:t>2</a:t>
                </a:r>
                <a:r>
                  <a:rPr lang="en-US" altLang="zh-CN" sz="2800" dirty="0"/>
                  <a:t>}) </a:t>
                </a:r>
                <a:r>
                  <a:rPr lang="zh-CN" altLang="en-US" sz="2800" dirty="0" smtClean="0"/>
                  <a:t>，则</a:t>
                </a:r>
                <a:r>
                  <a:rPr lang="en-US" altLang="zh-CN" sz="2800" dirty="0" smtClean="0">
                    <a:latin typeface="+mn-ea"/>
                  </a:rPr>
                  <a:t>I</a:t>
                </a:r>
                <a:r>
                  <a:rPr lang="pt-BR" altLang="zh-CN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800" dirty="0" smtClean="0"/>
                  <a:t>C</a:t>
                </a:r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zh-CN" altLang="en-US" sz="2800" dirty="0" smtClean="0"/>
                  <a:t>    若</a:t>
                </a:r>
                <a:r>
                  <a:rPr lang="en-US" altLang="zh-CN" sz="2800" dirty="0">
                    <a:latin typeface="+mn-ea"/>
                  </a:rPr>
                  <a:t>I</a:t>
                </a:r>
                <a:r>
                  <a:rPr lang="pt-B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⊭</m:t>
                    </m:r>
                  </m:oMath>
                </a14:m>
                <a:r>
                  <a:rPr lang="en-US" altLang="zh-CN" sz="2800" dirty="0" smtClean="0">
                    <a:latin typeface="+mn-ea"/>
                  </a:rPr>
                  <a:t>L</a:t>
                </a:r>
                <a:r>
                  <a:rPr lang="en-US" altLang="zh-CN" sz="2800" baseline="-25000" dirty="0" smtClean="0">
                    <a:latin typeface="+mn-ea"/>
                  </a:rPr>
                  <a:t>1</a:t>
                </a:r>
                <a:r>
                  <a:rPr lang="zh-CN" altLang="en-US" sz="2800" dirty="0" smtClean="0">
                    <a:latin typeface="+mn-ea"/>
                  </a:rPr>
                  <a:t>，</a:t>
                </a:r>
                <a:r>
                  <a:rPr lang="en-US" altLang="zh-CN" sz="2800" dirty="0" smtClean="0">
                    <a:latin typeface="+mn-ea"/>
                  </a:rPr>
                  <a:t>I</a:t>
                </a:r>
                <a:r>
                  <a:rPr lang="pt-BR" altLang="zh-CN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/>
                  <a:t>(C</a:t>
                </a:r>
                <a:r>
                  <a:rPr lang="en-US" altLang="zh-CN" sz="2800" baseline="-25000" dirty="0"/>
                  <a:t>1</a:t>
                </a:r>
                <a:r>
                  <a:rPr lang="el-GR" altLang="zh-CN" sz="2800" dirty="0"/>
                  <a:t>σ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-{L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 smtClean="0"/>
                  <a:t>})</a:t>
                </a:r>
                <a:r>
                  <a:rPr lang="zh-CN" altLang="en-US" sz="2800" dirty="0" smtClean="0"/>
                  <a:t>，则</a:t>
                </a:r>
                <a:r>
                  <a:rPr lang="en-US" altLang="zh-CN" sz="2800" dirty="0">
                    <a:latin typeface="+mn-ea"/>
                  </a:rPr>
                  <a:t>I</a:t>
                </a:r>
                <a:r>
                  <a:rPr lang="pt-B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800" dirty="0"/>
                  <a:t>C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l-GR" altLang="zh-CN" sz="2800" dirty="0" smtClean="0"/>
                  <a:t>ψ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 </a:t>
                </a:r>
                <a:r>
                  <a:rPr lang="el-GR" altLang="zh-CN" sz="2800" dirty="0" smtClean="0"/>
                  <a:t> ψ</a:t>
                </a:r>
                <a:r>
                  <a:rPr lang="en-US" altLang="zh-CN" sz="2800" baseline="-25000" dirty="0" smtClean="0"/>
                  <a:t>2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800" dirty="0" smtClean="0"/>
                  <a:t> </a:t>
                </a:r>
                <a:r>
                  <a:rPr lang="el-GR" altLang="zh-CN" sz="2800" dirty="0" smtClean="0"/>
                  <a:t>ψ</a:t>
                </a:r>
                <a:r>
                  <a:rPr lang="zh-CN" altLang="en-US" sz="2800" dirty="0" smtClean="0"/>
                  <a:t>，</a:t>
                </a:r>
                <a:r>
                  <a:rPr lang="zh-CN" altLang="en-US" sz="2800" dirty="0" smtClean="0">
                    <a:latin typeface="Kunstler Script" pitchFamily="66" charset="0"/>
                  </a:rPr>
                  <a:t>因此</a:t>
                </a:r>
                <a:r>
                  <a:rPr lang="en-US" altLang="zh-CN" sz="2800" dirty="0" smtClean="0"/>
                  <a:t>C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 C</a:t>
                </a:r>
                <a:r>
                  <a:rPr lang="en-US" altLang="zh-CN" sz="2800" baseline="-25000" dirty="0" smtClean="0"/>
                  <a:t>2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zh-CN" sz="2800" dirty="0" smtClean="0"/>
                  <a:t> </a:t>
                </a:r>
                <a:r>
                  <a:rPr lang="en-US" altLang="zh-CN" sz="2800" dirty="0" smtClean="0"/>
                  <a:t> C</a:t>
                </a:r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solidFill>
                      <a:srgbClr val="C00000"/>
                    </a:solidFill>
                    <a:latin typeface="Kunstler Script" pitchFamily="66" charset="0"/>
                  </a:rPr>
                  <a:t>证毕。</a:t>
                </a:r>
                <a:endParaRPr lang="en-US" altLang="zh-CN" sz="2800" dirty="0" smtClean="0">
                  <a:solidFill>
                    <a:srgbClr val="C00000"/>
                  </a:solidFill>
                  <a:latin typeface="Kunstler Script" pitchFamily="66" charset="0"/>
                </a:endParaRPr>
              </a:p>
              <a:p>
                <a:pPr>
                  <a:lnSpc>
                    <a:spcPct val="100000"/>
                  </a:lnSpc>
                  <a:buNone/>
                </a:pPr>
                <a:endParaRPr lang="en-US" altLang="zh-CN" sz="2800" dirty="0" smtClean="0">
                  <a:latin typeface="Kunstler Script" pitchFamily="66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9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归结法</a:t>
            </a:r>
            <a:r>
              <a:rPr lang="zh-CN" altLang="en-US" dirty="0" smtClean="0"/>
              <a:t>的</a:t>
            </a:r>
            <a:r>
              <a:rPr lang="zh-CN" altLang="en-US" dirty="0"/>
              <a:t>正确</a:t>
            </a:r>
            <a:r>
              <a:rPr lang="zh-CN" altLang="en-US" dirty="0" smtClean="0"/>
              <a:t>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定理：</a:t>
            </a:r>
            <a:r>
              <a:rPr lang="zh-CN" altLang="en-US" sz="2800" dirty="0" smtClean="0"/>
              <a:t>设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是子句集，若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有一个反驳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则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是不可满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足的</a:t>
            </a:r>
            <a:r>
              <a:rPr lang="en-US" altLang="zh-CN" sz="2800" dirty="0" smtClean="0"/>
              <a:t>.</a:t>
            </a:r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证明：</a:t>
            </a:r>
            <a:r>
              <a:rPr lang="zh-CN" altLang="en-US" sz="2800" dirty="0" smtClean="0"/>
              <a:t>反证法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若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是可满足的，则根据归结一步可以传递可</a:t>
            </a:r>
            <a:r>
              <a:rPr lang="zh-CN" altLang="en-US" sz="2800" dirty="0" smtClean="0"/>
              <a:t>满足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性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则</a:t>
            </a:r>
            <a:r>
              <a:rPr lang="zh-CN" altLang="en-US" sz="2800" dirty="0" smtClean="0"/>
              <a:t>它的反驳序列中每个子句都是可满足的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但</a:t>
            </a:r>
            <a:r>
              <a:rPr lang="zh-CN" altLang="en-US" sz="2800" dirty="0" smtClean="0"/>
              <a:t>最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後一</a:t>
            </a:r>
            <a:r>
              <a:rPr lang="zh-CN" altLang="en-US" sz="2800" dirty="0" smtClean="0"/>
              <a:t>个空子句是不可满足的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所以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是不可满足的。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归结法的完备性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solidFill>
                  <a:srgbClr val="C00000"/>
                </a:solidFill>
              </a:rPr>
              <a:t>定理：</a:t>
            </a:r>
            <a:r>
              <a:rPr lang="zh-CN" altLang="en-US" sz="2800" dirty="0" smtClean="0">
                <a:solidFill>
                  <a:srgbClr val="000000"/>
                </a:solidFill>
              </a:rPr>
              <a:t>设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是子句集，若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是不可满足的，则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有一个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</a:rPr>
              <a:t>   反驳。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设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c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为常元</a:t>
            </a:r>
            <a:r>
              <a:rPr lang="en-US" altLang="zh-CN" sz="2800" dirty="0" smtClean="0"/>
              <a:t>, P, Q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元谓词，语句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的补为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sz="2800" dirty="0" smtClean="0">
                <a:sym typeface="Symbol" pitchFamily="18" charset="2"/>
              </a:rPr>
              <a:t>            (</a:t>
            </a:r>
            <a:r>
              <a:rPr lang="en-US" altLang="zh-CN" sz="2800" dirty="0" smtClean="0">
                <a:sym typeface="Symbol" pitchFamily="18" charset="2"/>
              </a:rPr>
              <a:t>(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err="1" smtClean="0">
                <a:sym typeface="Symbol" pitchFamily="18" charset="2"/>
              </a:rPr>
              <a:t>xP</a:t>
            </a:r>
            <a:r>
              <a:rPr lang="en-US" altLang="zh-CN" sz="2800" dirty="0" smtClean="0">
                <a:sym typeface="Symbol" pitchFamily="18" charset="2"/>
              </a:rPr>
              <a:t>(x)</a:t>
            </a:r>
            <a:r>
              <a:rPr lang="pt-BR" altLang="zh-CN" sz="2800" dirty="0" smtClean="0">
                <a:sym typeface="Symbol" pitchFamily="18" charset="2"/>
              </a:rPr>
              <a:t> 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err="1" smtClean="0">
                <a:sym typeface="Symbol" pitchFamily="18" charset="2"/>
              </a:rPr>
              <a:t>xQ</a:t>
            </a:r>
            <a:r>
              <a:rPr lang="en-US" altLang="zh-CN" sz="2800" dirty="0" smtClean="0">
                <a:sym typeface="Symbol" pitchFamily="18" charset="2"/>
              </a:rPr>
              <a:t>(x))</a:t>
            </a:r>
            <a:r>
              <a:rPr lang="pt-BR" altLang="zh-CN" sz="2800" dirty="0" smtClean="0">
                <a:sym typeface="Symbol" pitchFamily="18" charset="2"/>
              </a:rPr>
              <a:t> 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smtClean="0">
                <a:sym typeface="Symbol" pitchFamily="18" charset="2"/>
              </a:rPr>
              <a:t>x(P(x)</a:t>
            </a:r>
            <a:r>
              <a:rPr lang="pt-BR" altLang="zh-CN" sz="2800" dirty="0" smtClean="0">
                <a:sym typeface="Symbol" pitchFamily="18" charset="2"/>
              </a:rPr>
              <a:t>  </a:t>
            </a:r>
            <a:r>
              <a:rPr lang="en-US" altLang="zh-CN" sz="2800" dirty="0" smtClean="0">
                <a:sym typeface="Symbol" pitchFamily="18" charset="2"/>
              </a:rPr>
              <a:t>Q(x)))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zh-CN" altLang="en-US" dirty="0" smtClean="0">
                <a:sym typeface="Symbol" pitchFamily="18" charset="2"/>
              </a:rPr>
              <a:t>的</a:t>
            </a:r>
            <a:r>
              <a:rPr lang="en-US" altLang="zh-CN" dirty="0" err="1" smtClean="0">
                <a:sym typeface="Symbol" pitchFamily="18" charset="2"/>
              </a:rPr>
              <a:t>Skolem</a:t>
            </a:r>
            <a:r>
              <a:rPr lang="zh-CN" altLang="en-US" dirty="0" smtClean="0">
                <a:sym typeface="Symbol" pitchFamily="18" charset="2"/>
              </a:rPr>
              <a:t>范式</a:t>
            </a:r>
            <a:endParaRPr lang="en-US" altLang="zh-CN" dirty="0" smtClean="0">
              <a:sym typeface="Symbol" pitchFamily="18" charset="2"/>
            </a:endParaRPr>
          </a:p>
          <a:p>
            <a:pPr marL="1200150" lvl="3" indent="-3429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400" dirty="0" smtClean="0">
                <a:sym typeface="Symbol" pitchFamily="18" charset="2"/>
              </a:rPr>
              <a:t>z((P(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>
                <a:sym typeface="Symbol" pitchFamily="18" charset="2"/>
              </a:rPr>
              <a:t>)</a:t>
            </a:r>
            <a:r>
              <a:rPr lang="pt-BR" altLang="zh-CN" sz="2400" dirty="0" smtClean="0">
                <a:sym typeface="Symbol" pitchFamily="18" charset="2"/>
              </a:rPr>
              <a:t>  </a:t>
            </a:r>
            <a:r>
              <a:rPr lang="en-US" altLang="zh-CN" sz="2400" dirty="0" smtClean="0">
                <a:sym typeface="Symbol" pitchFamily="18" charset="2"/>
              </a:rPr>
              <a:t>Q(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>
                <a:sym typeface="Symbol" pitchFamily="18" charset="2"/>
              </a:rPr>
              <a:t>))</a:t>
            </a:r>
            <a:r>
              <a:rPr lang="pt-BR" altLang="zh-CN" sz="2400" dirty="0" smtClean="0">
                <a:sym typeface="Symbol" pitchFamily="18" charset="2"/>
              </a:rPr>
              <a:t>  </a:t>
            </a:r>
            <a:r>
              <a:rPr lang="en-US" altLang="zh-CN" sz="2400" dirty="0" smtClean="0">
                <a:sym typeface="Symbol" pitchFamily="18" charset="2"/>
              </a:rPr>
              <a:t>P(z)</a:t>
            </a:r>
            <a:r>
              <a:rPr lang="pt-BR" altLang="zh-CN" sz="2400" dirty="0" smtClean="0">
                <a:sym typeface="Symbol" pitchFamily="18" charset="2"/>
              </a:rPr>
              <a:t>  </a:t>
            </a:r>
            <a:r>
              <a:rPr lang="en-US" altLang="zh-CN" sz="2400" dirty="0" smtClean="0">
                <a:sym typeface="Symbol" pitchFamily="18" charset="2"/>
              </a:rPr>
              <a:t>Q(z))</a:t>
            </a:r>
          </a:p>
          <a:p>
            <a:pPr marL="742950" lvl="2" indent="-3429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zh-CN" altLang="en-US" sz="2400" dirty="0" smtClean="0">
                <a:sym typeface="Symbol" pitchFamily="18" charset="2"/>
              </a:rPr>
              <a:t>对应的子句集合</a:t>
            </a:r>
            <a:endParaRPr lang="en-US" altLang="zh-CN" sz="2400" dirty="0" smtClean="0">
              <a:sym typeface="Symbol" pitchFamily="18" charset="2"/>
            </a:endParaRPr>
          </a:p>
          <a:p>
            <a:pPr marL="1200150" lvl="3" indent="-3429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400" dirty="0" smtClean="0">
                <a:sym typeface="Symbol" pitchFamily="18" charset="2"/>
              </a:rPr>
              <a:t>S = {(P(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>
                <a:sym typeface="Symbol" pitchFamily="18" charset="2"/>
              </a:rPr>
              <a:t>)</a:t>
            </a:r>
            <a:r>
              <a:rPr lang="pt-BR" altLang="zh-CN" sz="2400" dirty="0" smtClean="0">
                <a:sym typeface="Symbol" pitchFamily="18" charset="2"/>
              </a:rPr>
              <a:t>  </a:t>
            </a:r>
            <a:r>
              <a:rPr lang="en-US" altLang="zh-CN" sz="2400" dirty="0" smtClean="0">
                <a:sym typeface="Symbol" pitchFamily="18" charset="2"/>
              </a:rPr>
              <a:t>Q(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>
                <a:sym typeface="Symbol" pitchFamily="18" charset="2"/>
              </a:rPr>
              <a:t>))</a:t>
            </a:r>
            <a:r>
              <a:rPr lang="pt-BR" altLang="zh-CN" sz="2400" dirty="0" smtClean="0">
                <a:sym typeface="Symbol" pitchFamily="18" charset="2"/>
              </a:rPr>
              <a:t> , </a:t>
            </a:r>
            <a:r>
              <a:rPr lang="en-US" altLang="zh-CN" sz="2400" dirty="0" smtClean="0">
                <a:sym typeface="Symbol" pitchFamily="18" charset="2"/>
              </a:rPr>
              <a:t>P(z)</a:t>
            </a:r>
            <a:r>
              <a:rPr lang="pt-BR" altLang="zh-CN" sz="2400" dirty="0" smtClean="0">
                <a:sym typeface="Symbol" pitchFamily="18" charset="2"/>
              </a:rPr>
              <a:t> , </a:t>
            </a:r>
            <a:r>
              <a:rPr lang="en-US" altLang="zh-CN" sz="2400" dirty="0" smtClean="0">
                <a:sym typeface="Symbol" pitchFamily="18" charset="2"/>
              </a:rPr>
              <a:t>Q(z)}</a:t>
            </a:r>
          </a:p>
          <a:p>
            <a:pPr marL="742950" lvl="2" indent="-3429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zh-CN" altLang="en-US" sz="2400" dirty="0" smtClean="0">
                <a:sym typeface="Symbol" pitchFamily="18" charset="2"/>
              </a:rPr>
              <a:t>存在一个反驳：</a:t>
            </a:r>
            <a:endParaRPr lang="en-US" altLang="zh-CN" sz="2400" dirty="0" smtClean="0"/>
          </a:p>
          <a:p>
            <a:pPr marL="1200150" lvl="3" indent="-3429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400" dirty="0" smtClean="0"/>
              <a:t>P(c1)</a:t>
            </a:r>
            <a:r>
              <a:rPr lang="pt-BR" altLang="zh-CN" sz="2400" dirty="0" smtClean="0">
                <a:sym typeface="Symbol" pitchFamily="18" charset="2"/>
              </a:rPr>
              <a:t>  </a:t>
            </a:r>
            <a:r>
              <a:rPr lang="en-US" altLang="zh-CN" sz="2400" dirty="0" smtClean="0"/>
              <a:t>Q(c2), </a:t>
            </a:r>
            <a:r>
              <a:rPr lang="pt-BR" altLang="zh-CN" sz="2400" dirty="0" smtClean="0">
                <a:sym typeface="Symbol" pitchFamily="18" charset="2"/>
              </a:rPr>
              <a:t></a:t>
            </a:r>
            <a:r>
              <a:rPr lang="en-US" altLang="zh-CN" sz="2400" dirty="0" smtClean="0">
                <a:sym typeface="Symbol" pitchFamily="18" charset="2"/>
              </a:rPr>
              <a:t>P(z)</a:t>
            </a:r>
            <a:r>
              <a:rPr lang="pt-BR" altLang="zh-CN" sz="2400" dirty="0" smtClean="0">
                <a:sym typeface="Symbol" pitchFamily="18" charset="2"/>
              </a:rPr>
              <a:t> , </a:t>
            </a:r>
            <a:r>
              <a:rPr lang="en-US" altLang="zh-CN" sz="2400" dirty="0" smtClean="0">
                <a:sym typeface="Symbol" pitchFamily="18" charset="2"/>
              </a:rPr>
              <a:t>Q(z), </a:t>
            </a:r>
            <a:r>
              <a:rPr lang="en-US" altLang="zh-CN" sz="2400" dirty="0" smtClean="0"/>
              <a:t>Q(c2), </a:t>
            </a:r>
            <a:r>
              <a:rPr lang="zh-CN" altLang="zh-CN" sz="2400" dirty="0" smtClean="0"/>
              <a:t>□ </a:t>
            </a:r>
            <a:endParaRPr lang="en-US" altLang="zh-CN" sz="2400" dirty="0" smtClean="0"/>
          </a:p>
          <a:p>
            <a:pPr marL="742950" lvl="2" indent="-3429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zh-CN" altLang="en-US" sz="2400" dirty="0" smtClean="0"/>
              <a:t>因此公式</a:t>
            </a:r>
            <a:r>
              <a:rPr lang="en-US" altLang="zh-CN" sz="2400" dirty="0" smtClean="0">
                <a:sym typeface="Symbol" pitchFamily="18" charset="2"/>
              </a:rPr>
              <a:t>A</a:t>
            </a:r>
            <a:r>
              <a:rPr lang="zh-CN" altLang="en-US" sz="2400" dirty="0" smtClean="0">
                <a:sym typeface="Symbol" pitchFamily="18" charset="2"/>
              </a:rPr>
              <a:t>是永真的</a:t>
            </a:r>
            <a:endParaRPr lang="en-US" altLang="zh-CN" sz="2400" dirty="0" smtClean="0"/>
          </a:p>
          <a:p>
            <a:pPr marL="342900" lvl="1" indent="-3429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endParaRPr lang="en-US" altLang="zh-CN" dirty="0" smtClean="0"/>
          </a:p>
          <a:p>
            <a:pPr marL="342900" lvl="1" indent="-3429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endParaRPr lang="en-US" altLang="zh-CN" dirty="0" smtClean="0">
              <a:sym typeface="Symbol" pitchFamily="18" charset="2"/>
            </a:endParaRPr>
          </a:p>
          <a:p>
            <a:pPr>
              <a:lnSpc>
                <a:spcPct val="100000"/>
              </a:lnSpc>
            </a:pPr>
            <a:endParaRPr lang="en-US" altLang="zh-CN" sz="2400" dirty="0" smtClean="0">
              <a:sym typeface="Symbol" pitchFamily="18" charset="2"/>
            </a:endParaRP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/>
                  <a:t>设</a:t>
                </a:r>
                <a:r>
                  <a:rPr lang="en-US" altLang="zh-CN" sz="2800" dirty="0" smtClean="0"/>
                  <a:t>a, b, c</a:t>
                </a:r>
                <a:r>
                  <a:rPr lang="zh-CN" altLang="en-US" sz="2800" dirty="0" smtClean="0"/>
                  <a:t>为常元</a:t>
                </a:r>
                <a:r>
                  <a:rPr lang="en-US" altLang="zh-CN" sz="2800" dirty="0" smtClean="0"/>
                  <a:t>, P, Q, R</a:t>
                </a:r>
                <a:r>
                  <a:rPr lang="zh-CN" altLang="en-US" sz="2800" dirty="0" smtClean="0"/>
                  <a:t>是一元谓词，</a:t>
                </a:r>
                <a:r>
                  <a:rPr lang="en-US" altLang="zh-CN" sz="2800" dirty="0" smtClean="0"/>
                  <a:t>S</a:t>
                </a:r>
                <a:r>
                  <a:rPr lang="zh-CN" altLang="en-US" sz="2800" dirty="0" smtClean="0"/>
                  <a:t>是二元谓词。有以下公式：</a:t>
                </a:r>
                <a:endParaRPr lang="en-US" altLang="zh-CN" sz="28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： </a:t>
                </a:r>
                <a:r>
                  <a:rPr lang="zh-CN" altLang="en-US" sz="2800" dirty="0" smtClean="0">
                    <a:sym typeface="Symbol" pitchFamily="18" charset="2"/>
                  </a:rPr>
                  <a:t></a:t>
                </a:r>
                <a:r>
                  <a:rPr lang="en-US" altLang="zh-CN" sz="2800" dirty="0" smtClean="0">
                    <a:sym typeface="Symbol" pitchFamily="18" charset="2"/>
                  </a:rPr>
                  <a:t>x(P(x)</a:t>
                </a:r>
                <a:r>
                  <a:rPr lang="pt-BR" altLang="zh-CN" sz="2800" dirty="0" smtClean="0">
                    <a:sym typeface="Symbol" pitchFamily="18" charset="2"/>
                  </a:rPr>
                  <a:t>  </a:t>
                </a:r>
                <a:r>
                  <a:rPr lang="en-US" altLang="zh-CN" sz="2800" dirty="0" smtClean="0">
                    <a:sym typeface="Symbol" pitchFamily="18" charset="2"/>
                  </a:rPr>
                  <a:t>y(R(y)</a:t>
                </a:r>
                <a:r>
                  <a:rPr lang="pt-BR" altLang="zh-CN" sz="2800" dirty="0" smtClean="0">
                    <a:sym typeface="Symbol" pitchFamily="18" charset="2"/>
                  </a:rPr>
                  <a:t> </a:t>
                </a:r>
                <a:r>
                  <a:rPr lang="en-US" altLang="zh-CN" sz="2800" dirty="0" smtClean="0">
                    <a:sym typeface="Symbol" pitchFamily="18" charset="2"/>
                  </a:rPr>
                  <a:t>S(x, y))),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： </a:t>
                </a:r>
                <a:r>
                  <a:rPr lang="en-US" altLang="zh-CN" sz="2800" dirty="0" smtClean="0">
                    <a:sym typeface="Symbol" pitchFamily="18" charset="2"/>
                  </a:rPr>
                  <a:t>x(P(x)</a:t>
                </a:r>
                <a:r>
                  <a:rPr lang="pt-BR" altLang="zh-CN" sz="2800" dirty="0" smtClean="0">
                    <a:sym typeface="Symbol" pitchFamily="18" charset="2"/>
                  </a:rPr>
                  <a:t>  </a:t>
                </a:r>
                <a:r>
                  <a:rPr lang="en-US" altLang="zh-CN" sz="2800" dirty="0" smtClean="0">
                    <a:sym typeface="Symbol" pitchFamily="18" charset="2"/>
                  </a:rPr>
                  <a:t>y(Q(y)</a:t>
                </a:r>
                <a:r>
                  <a:rPr lang="pt-BR" altLang="zh-CN" sz="2800" dirty="0" smtClean="0">
                    <a:sym typeface="Symbol" pitchFamily="18" charset="2"/>
                  </a:rPr>
                  <a:t> </a:t>
                </a:r>
                <a:r>
                  <a:rPr lang="en-US" altLang="zh-CN" sz="2800" dirty="0" smtClean="0">
                    <a:sym typeface="Symbol" pitchFamily="18" charset="2"/>
                  </a:rPr>
                  <a:t>S(x, y))),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 smtClean="0"/>
                  <a:t>C</a:t>
                </a:r>
                <a:r>
                  <a:rPr lang="zh-CN" altLang="en-US" sz="2800" dirty="0" smtClean="0"/>
                  <a:t>： </a:t>
                </a:r>
                <a:r>
                  <a:rPr lang="en-US" altLang="zh-CN" sz="2800" dirty="0" smtClean="0">
                    <a:sym typeface="Symbol" pitchFamily="18" charset="2"/>
                  </a:rPr>
                  <a:t>x(R(x)</a:t>
                </a:r>
                <a:r>
                  <a:rPr lang="pt-BR" altLang="zh-CN" sz="2800" dirty="0" smtClean="0">
                    <a:sym typeface="Symbol" pitchFamily="18" charset="2"/>
                  </a:rPr>
                  <a:t>  </a:t>
                </a:r>
                <a:r>
                  <a:rPr lang="en-US" altLang="zh-CN" sz="2800" dirty="0" smtClean="0">
                    <a:sym typeface="Symbol" pitchFamily="18" charset="2"/>
                  </a:rPr>
                  <a:t>Q(x)).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sym typeface="Symbol" pitchFamily="18" charset="2"/>
                  </a:rPr>
                  <a:t>证明</a:t>
                </a:r>
                <a:r>
                  <a:rPr lang="en-US" altLang="zh-CN" sz="2800" dirty="0" smtClean="0">
                    <a:sym typeface="Symbol" pitchFamily="18" charset="2"/>
                  </a:rPr>
                  <a:t>A</a:t>
                </a:r>
                <a:r>
                  <a:rPr lang="en-US" altLang="zh-CN" sz="2800" dirty="0" smtClean="0"/>
                  <a:t>, B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zh-CN" sz="2800" dirty="0" smtClean="0"/>
                  <a:t> </a:t>
                </a:r>
                <a:r>
                  <a:rPr lang="en-US" altLang="zh-CN" sz="2800" dirty="0" smtClean="0"/>
                  <a:t>C</a:t>
                </a:r>
              </a:p>
              <a:p>
                <a:pPr>
                  <a:lnSpc>
                    <a:spcPct val="100000"/>
                  </a:lnSpc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    证明</a:t>
                </a:r>
                <a:r>
                  <a:rPr lang="en-US" altLang="zh-CN" sz="2800" dirty="0" smtClean="0">
                    <a:solidFill>
                      <a:srgbClr val="C00000"/>
                    </a:solidFill>
                  </a:rPr>
                  <a:t>1(</a:t>
                </a: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解释赋值法</a:t>
                </a:r>
                <a:r>
                  <a:rPr lang="en-US" altLang="zh-CN" sz="2800" dirty="0" smtClean="0">
                    <a:solidFill>
                      <a:srgbClr val="C00000"/>
                    </a:solidFill>
                  </a:rPr>
                  <a:t>)</a:t>
                </a: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：</a:t>
                </a:r>
                <a:endParaRPr lang="en-US" altLang="zh-CN" sz="2800" dirty="0" smtClean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800" dirty="0" smtClean="0"/>
                  <a:t>对于任意解释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，若</a:t>
                </a:r>
                <a:r>
                  <a:rPr lang="en-US" altLang="zh-CN" sz="2800" dirty="0" smtClean="0"/>
                  <a:t>I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800" dirty="0" smtClean="0"/>
                  <a:t>A</a:t>
                </a:r>
                <a:r>
                  <a:rPr lang="pt-BR" altLang="zh-CN" sz="2800" dirty="0" smtClean="0">
                    <a:sym typeface="Symbol" pitchFamily="18" charset="2"/>
                  </a:rPr>
                  <a:t>  </a:t>
                </a: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，则需要证明：</a:t>
                </a:r>
                <a:endParaRPr lang="en-US" altLang="zh-CN" sz="2800" dirty="0" smtClean="0"/>
              </a:p>
              <a:p>
                <a:pPr lvl="2">
                  <a:lnSpc>
                    <a:spcPct val="100000"/>
                  </a:lnSpc>
                </a:pPr>
                <a:r>
                  <a:rPr lang="zh-CN" altLang="en-US" sz="2800" dirty="0" smtClean="0"/>
                  <a:t>对于任意</a:t>
                </a:r>
                <a:r>
                  <a:rPr lang="en-US" altLang="zh-CN" sz="2800" dirty="0" smtClean="0"/>
                  <a:t>a</a:t>
                </a:r>
                <a:r>
                  <a:rPr lang="pt-BR" altLang="zh-CN" sz="2800" dirty="0" smtClean="0">
                    <a:sym typeface="Symbol" pitchFamily="18" charset="2"/>
                  </a:rPr>
                  <a:t>  </a:t>
                </a:r>
                <a:r>
                  <a:rPr lang="en-US" altLang="zh-CN" sz="2800" dirty="0" smtClean="0">
                    <a:sym typeface="Symbol" pitchFamily="18" charset="2"/>
                  </a:rPr>
                  <a:t>D</a:t>
                </a:r>
                <a:r>
                  <a:rPr lang="en-US" altLang="zh-CN" sz="2800" baseline="-25000" dirty="0" smtClean="0">
                    <a:sym typeface="Symbol" pitchFamily="18" charset="2"/>
                  </a:rPr>
                  <a:t>I</a:t>
                </a:r>
                <a:r>
                  <a:rPr lang="en-US" altLang="zh-CN" sz="2800" dirty="0" smtClean="0">
                    <a:sym typeface="Symbol" pitchFamily="18" charset="2"/>
                  </a:rPr>
                  <a:t>, </a:t>
                </a:r>
                <a:r>
                  <a:rPr lang="zh-CN" altLang="en-US" sz="2800" dirty="0" smtClean="0">
                    <a:sym typeface="Symbol" pitchFamily="18" charset="2"/>
                  </a:rPr>
                  <a:t>有</a:t>
                </a:r>
                <a:r>
                  <a:rPr lang="en-US" altLang="zh-CN" sz="2800" dirty="0" smtClean="0">
                    <a:sym typeface="Symbol" pitchFamily="18" charset="2"/>
                  </a:rPr>
                  <a:t>R(a)</a:t>
                </a:r>
                <a:r>
                  <a:rPr lang="pt-BR" altLang="zh-CN" sz="2800" dirty="0" smtClean="0">
                    <a:sym typeface="Symbol" pitchFamily="18" charset="2"/>
                  </a:rPr>
                  <a:t>  </a:t>
                </a:r>
                <a:r>
                  <a:rPr lang="en-US" altLang="zh-CN" sz="2800" dirty="0" smtClean="0">
                    <a:sym typeface="Symbol" pitchFamily="18" charset="2"/>
                  </a:rPr>
                  <a:t>Q(a)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800" dirty="0" smtClean="0">
                    <a:sym typeface="Symbol" pitchFamily="18" charset="2"/>
                  </a:rPr>
                  <a:t>由</a:t>
                </a:r>
                <a:r>
                  <a:rPr lang="en-US" altLang="zh-CN" sz="2800" dirty="0" smtClean="0"/>
                  <a:t>I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800" dirty="0" smtClean="0"/>
                  <a:t> 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，推出存在</a:t>
                </a:r>
                <a:r>
                  <a:rPr lang="en-US" altLang="zh-CN" sz="2800" dirty="0" smtClean="0"/>
                  <a:t>b</a:t>
                </a:r>
                <a:r>
                  <a:rPr lang="pt-BR" altLang="zh-CN" sz="2800" dirty="0" smtClean="0">
                    <a:sym typeface="Symbol" pitchFamily="18" charset="2"/>
                  </a:rPr>
                  <a:t>  </a:t>
                </a:r>
                <a:r>
                  <a:rPr lang="en-US" altLang="zh-CN" sz="2800" dirty="0" smtClean="0">
                    <a:sym typeface="Symbol" pitchFamily="18" charset="2"/>
                  </a:rPr>
                  <a:t>D</a:t>
                </a:r>
                <a:r>
                  <a:rPr lang="en-US" altLang="zh-CN" sz="2800" baseline="-25000" dirty="0" smtClean="0">
                    <a:sym typeface="Symbol" pitchFamily="18" charset="2"/>
                  </a:rPr>
                  <a:t>I</a:t>
                </a:r>
                <a:r>
                  <a:rPr lang="en-US" altLang="zh-CN" sz="2800" dirty="0" smtClean="0">
                    <a:sym typeface="Symbol" pitchFamily="18" charset="2"/>
                  </a:rPr>
                  <a:t>, </a:t>
                </a:r>
                <a:r>
                  <a:rPr lang="zh-CN" altLang="en-US" sz="2800" dirty="0" smtClean="0">
                    <a:sym typeface="Symbol" pitchFamily="18" charset="2"/>
                  </a:rPr>
                  <a:t>使得</a:t>
                </a:r>
                <a:endParaRPr lang="en-US" altLang="zh-CN" sz="2800" dirty="0" smtClean="0">
                  <a:sym typeface="Symbol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itchFamily="18" charset="2"/>
                  </a:rPr>
                  <a:t> </a:t>
                </a:r>
                <a:r>
                  <a:rPr lang="en-US" altLang="zh-CN" sz="2800" dirty="0" smtClean="0">
                    <a:sym typeface="Symbol" pitchFamily="18" charset="2"/>
                  </a:rPr>
                  <a:t>              P(b) = 1, y(R(y)</a:t>
                </a:r>
                <a:r>
                  <a:rPr lang="pt-BR" altLang="zh-CN" sz="2800" dirty="0" smtClean="0">
                    <a:sym typeface="Symbol" pitchFamily="18" charset="2"/>
                  </a:rPr>
                  <a:t> </a:t>
                </a:r>
                <a:r>
                  <a:rPr lang="en-US" altLang="zh-CN" sz="2800" dirty="0" smtClean="0">
                    <a:sym typeface="Symbol" pitchFamily="18" charset="2"/>
                  </a:rPr>
                  <a:t>S(b, y)) =1</a:t>
                </a:r>
                <a:endParaRPr lang="en-US" altLang="zh-CN" sz="28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800" dirty="0" smtClean="0">
                    <a:sym typeface="Symbol" pitchFamily="18" charset="2"/>
                  </a:rPr>
                  <a:t>由</a:t>
                </a:r>
                <a:r>
                  <a:rPr lang="en-US" altLang="zh-CN" sz="2800" dirty="0" smtClean="0"/>
                  <a:t>I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800" dirty="0" smtClean="0"/>
                  <a:t> </a:t>
                </a: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，推出</a:t>
                </a:r>
                <a:endParaRPr lang="en-US" altLang="zh-CN" sz="2800" dirty="0" smtClean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     P(b) =1, </a:t>
                </a:r>
                <a:r>
                  <a:rPr lang="en-US" altLang="zh-CN" sz="2800" dirty="0" smtClean="0">
                    <a:sym typeface="Symbol" pitchFamily="18" charset="2"/>
                  </a:rPr>
                  <a:t>y(Q(y)</a:t>
                </a:r>
                <a:r>
                  <a:rPr lang="pt-BR" altLang="zh-CN" sz="2800" dirty="0" smtClean="0">
                    <a:sym typeface="Symbol" pitchFamily="18" charset="2"/>
                  </a:rPr>
                  <a:t> </a:t>
                </a:r>
                <a:r>
                  <a:rPr lang="en-US" altLang="zh-CN" sz="2800" dirty="0" smtClean="0">
                    <a:sym typeface="Symbol" pitchFamily="18" charset="2"/>
                  </a:rPr>
                  <a:t>S(b, y)) = 1.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800" dirty="0" smtClean="0">
                    <a:sym typeface="Symbol" pitchFamily="18" charset="2"/>
                  </a:rPr>
                  <a:t>因此在解释</a:t>
                </a:r>
                <a:r>
                  <a:rPr lang="en-US" altLang="zh-CN" sz="2800" dirty="0" smtClean="0">
                    <a:sym typeface="Symbol" pitchFamily="18" charset="2"/>
                  </a:rPr>
                  <a:t>I</a:t>
                </a:r>
                <a:r>
                  <a:rPr lang="zh-CN" altLang="en-US" sz="2800" dirty="0" smtClean="0">
                    <a:sym typeface="Symbol" pitchFamily="18" charset="2"/>
                  </a:rPr>
                  <a:t>下</a:t>
                </a:r>
                <a:r>
                  <a:rPr lang="zh-CN" altLang="en-US" sz="2800" dirty="0" smtClean="0">
                    <a:sym typeface="Symbol" pitchFamily="18" charset="2"/>
                  </a:rPr>
                  <a:t>，</a:t>
                </a:r>
                <a:r>
                  <a:rPr lang="en-US" altLang="zh-CN" sz="2800" dirty="0" smtClean="0"/>
                  <a:t>I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800" dirty="0" smtClean="0"/>
                  <a:t>C 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证毕。</a:t>
                </a:r>
                <a:endParaRPr lang="zh-CN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给定一阶语言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c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为常元</a:t>
            </a:r>
            <a:r>
              <a:rPr lang="en-US" altLang="zh-CN" sz="2800" dirty="0" smtClean="0"/>
              <a:t>, P,Q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元谓词。</a:t>
            </a:r>
            <a:endParaRPr lang="en-US" altLang="zh-CN" sz="2800" dirty="0" smtClean="0">
              <a:sym typeface="Symbol" pitchFamily="18" charset="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Symbol" pitchFamily="18" charset="2"/>
              </a:rPr>
              <a:t>公式</a:t>
            </a:r>
            <a:r>
              <a:rPr lang="en-US" altLang="zh-CN" dirty="0" smtClean="0">
                <a:sym typeface="Symbol" pitchFamily="18" charset="2"/>
              </a:rPr>
              <a:t>A = (</a:t>
            </a:r>
            <a:r>
              <a:rPr lang="zh-CN" altLang="en-US" dirty="0" smtClean="0">
                <a:sym typeface="Symbol" pitchFamily="18" charset="2"/>
              </a:rPr>
              <a:t></a:t>
            </a:r>
            <a:r>
              <a:rPr lang="en-US" altLang="zh-CN" dirty="0" err="1" smtClean="0">
                <a:sym typeface="Symbol" pitchFamily="18" charset="2"/>
              </a:rPr>
              <a:t>xP</a:t>
            </a:r>
            <a:r>
              <a:rPr lang="en-US" altLang="zh-CN" dirty="0" smtClean="0">
                <a:sym typeface="Symbol" pitchFamily="18" charset="2"/>
              </a:rPr>
              <a:t>(x)</a:t>
            </a:r>
            <a:r>
              <a:rPr lang="pt-BR" altLang="zh-CN" dirty="0" smtClean="0">
                <a:sym typeface="Symbol" pitchFamily="18" charset="2"/>
              </a:rPr>
              <a:t>  </a:t>
            </a:r>
            <a:r>
              <a:rPr lang="zh-CN" altLang="en-US" dirty="0" smtClean="0">
                <a:sym typeface="Symbol" pitchFamily="18" charset="2"/>
              </a:rPr>
              <a:t></a:t>
            </a:r>
            <a:r>
              <a:rPr lang="en-US" altLang="zh-CN" dirty="0" err="1" smtClean="0">
                <a:sym typeface="Symbol" pitchFamily="18" charset="2"/>
              </a:rPr>
              <a:t>xQ</a:t>
            </a:r>
            <a:r>
              <a:rPr lang="en-US" altLang="zh-CN" dirty="0" smtClean="0">
                <a:sym typeface="Symbol" pitchFamily="18" charset="2"/>
              </a:rPr>
              <a:t>(x))</a:t>
            </a:r>
            <a:r>
              <a:rPr lang="pt-BR" altLang="zh-CN" dirty="0" smtClean="0">
                <a:sym typeface="Symbol" pitchFamily="18" charset="2"/>
              </a:rPr>
              <a:t>  </a:t>
            </a:r>
            <a:r>
              <a:rPr lang="zh-CN" altLang="en-US" dirty="0" smtClean="0">
                <a:sym typeface="Symbol" pitchFamily="18" charset="2"/>
              </a:rPr>
              <a:t></a:t>
            </a:r>
            <a:r>
              <a:rPr lang="en-US" altLang="zh-CN" dirty="0" smtClean="0">
                <a:sym typeface="Symbol" pitchFamily="18" charset="2"/>
              </a:rPr>
              <a:t>x(P(x)</a:t>
            </a:r>
            <a:r>
              <a:rPr lang="pt-BR" altLang="zh-CN" dirty="0" smtClean="0">
                <a:sym typeface="Symbol" pitchFamily="18" charset="2"/>
              </a:rPr>
              <a:t>  </a:t>
            </a:r>
            <a:r>
              <a:rPr lang="en-US" altLang="zh-CN" dirty="0" smtClean="0">
                <a:sym typeface="Symbol" pitchFamily="18" charset="2"/>
              </a:rPr>
              <a:t>Q(x))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Symbol" pitchFamily="18" charset="2"/>
              </a:rPr>
              <a:t>公式的补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A 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ym typeface="Symbol" pitchFamily="18" charset="2"/>
              </a:rPr>
              <a:t> (</a:t>
            </a:r>
            <a:r>
              <a:rPr lang="zh-CN" altLang="en-US" sz="2400" dirty="0" smtClean="0">
                <a:sym typeface="Symbol" pitchFamily="18" charset="2"/>
              </a:rPr>
              <a:t></a:t>
            </a:r>
            <a:r>
              <a:rPr lang="en-US" altLang="zh-CN" sz="2400" dirty="0" err="1" smtClean="0">
                <a:sym typeface="Symbol" pitchFamily="18" charset="2"/>
              </a:rPr>
              <a:t>xP</a:t>
            </a:r>
            <a:r>
              <a:rPr lang="en-US" altLang="zh-CN" sz="2400" dirty="0" smtClean="0">
                <a:sym typeface="Symbol" pitchFamily="18" charset="2"/>
              </a:rPr>
              <a:t>(x)</a:t>
            </a:r>
            <a:r>
              <a:rPr lang="pt-BR" altLang="zh-CN" sz="2400" dirty="0" smtClean="0">
                <a:sym typeface="Symbol" pitchFamily="18" charset="2"/>
              </a:rPr>
              <a:t>  </a:t>
            </a:r>
            <a:r>
              <a:rPr lang="zh-CN" altLang="en-US" sz="2400" dirty="0" smtClean="0">
                <a:sym typeface="Symbol" pitchFamily="18" charset="2"/>
              </a:rPr>
              <a:t></a:t>
            </a:r>
            <a:r>
              <a:rPr lang="en-US" altLang="zh-CN" sz="2400" dirty="0" err="1" smtClean="0">
                <a:sym typeface="Symbol" pitchFamily="18" charset="2"/>
              </a:rPr>
              <a:t>xQ</a:t>
            </a:r>
            <a:r>
              <a:rPr lang="en-US" altLang="zh-CN" sz="2400" dirty="0" smtClean="0">
                <a:sym typeface="Symbol" pitchFamily="18" charset="2"/>
              </a:rPr>
              <a:t>(x))</a:t>
            </a:r>
            <a:r>
              <a:rPr lang="pt-BR" altLang="zh-CN" sz="2400" dirty="0" smtClean="0">
                <a:sym typeface="Symbol" pitchFamily="18" charset="2"/>
              </a:rPr>
              <a:t>  </a:t>
            </a:r>
            <a:r>
              <a:rPr lang="en-US" altLang="zh-CN" sz="2400" dirty="0" smtClean="0">
                <a:sym typeface="Symbol" pitchFamily="18" charset="2"/>
              </a:rPr>
              <a:t>x(</a:t>
            </a:r>
            <a:r>
              <a:rPr lang="pt-BR" altLang="zh-CN" sz="2400" dirty="0" smtClean="0">
                <a:sym typeface="Symbol" pitchFamily="18" charset="2"/>
              </a:rPr>
              <a:t></a:t>
            </a:r>
            <a:r>
              <a:rPr lang="en-US" altLang="zh-CN" sz="2400" dirty="0" smtClean="0">
                <a:sym typeface="Symbol" pitchFamily="18" charset="2"/>
              </a:rPr>
              <a:t>P(x)</a:t>
            </a:r>
            <a:r>
              <a:rPr lang="pt-BR" altLang="zh-CN" sz="2400" dirty="0" smtClean="0">
                <a:sym typeface="Symbol" pitchFamily="18" charset="2"/>
              </a:rPr>
              <a:t>  </a:t>
            </a:r>
            <a:r>
              <a:rPr lang="en-US" altLang="zh-CN" sz="2400" dirty="0" smtClean="0">
                <a:sym typeface="Symbol" pitchFamily="18" charset="2"/>
              </a:rPr>
              <a:t>Q(x))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Symbol" pitchFamily="18" charset="2"/>
              </a:rPr>
              <a:t>公式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zh-CN" altLang="en-US" dirty="0" smtClean="0">
                <a:sym typeface="Symbol" pitchFamily="18" charset="2"/>
              </a:rPr>
              <a:t>的前束范式</a:t>
            </a:r>
            <a:endParaRPr lang="en-US" altLang="zh-CN" dirty="0" smtClean="0">
              <a:sym typeface="Symbol" pitchFamily="18" charset="2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ym typeface="Symbol" pitchFamily="18" charset="2"/>
              </a:rPr>
              <a:t></a:t>
            </a:r>
            <a:r>
              <a:rPr lang="en-US" altLang="zh-CN" sz="2400" dirty="0" err="1" smtClean="0">
                <a:sym typeface="Symbol" pitchFamily="18" charset="2"/>
              </a:rPr>
              <a:t>xyz</a:t>
            </a:r>
            <a:r>
              <a:rPr lang="en-US" altLang="zh-CN" sz="2400" dirty="0" smtClean="0">
                <a:sym typeface="Symbol" pitchFamily="18" charset="2"/>
              </a:rPr>
              <a:t>((P(x)</a:t>
            </a:r>
            <a:r>
              <a:rPr lang="pt-BR" altLang="zh-CN" sz="2400" dirty="0" smtClean="0">
                <a:sym typeface="Symbol" pitchFamily="18" charset="2"/>
              </a:rPr>
              <a:t>  </a:t>
            </a:r>
            <a:r>
              <a:rPr lang="en-US" altLang="zh-CN" sz="2400" dirty="0" smtClean="0">
                <a:sym typeface="Symbol" pitchFamily="18" charset="2"/>
              </a:rPr>
              <a:t>Q(y))</a:t>
            </a:r>
            <a:r>
              <a:rPr lang="pt-BR" altLang="zh-CN" sz="2400" dirty="0" smtClean="0">
                <a:sym typeface="Symbol" pitchFamily="18" charset="2"/>
              </a:rPr>
              <a:t>  </a:t>
            </a:r>
            <a:r>
              <a:rPr lang="en-US" altLang="zh-CN" sz="2400" dirty="0" smtClean="0">
                <a:sym typeface="Symbol" pitchFamily="18" charset="2"/>
              </a:rPr>
              <a:t>P(z)</a:t>
            </a:r>
            <a:r>
              <a:rPr lang="pt-BR" altLang="zh-CN" sz="2400" dirty="0" smtClean="0">
                <a:sym typeface="Symbol" pitchFamily="18" charset="2"/>
              </a:rPr>
              <a:t>  </a:t>
            </a:r>
            <a:r>
              <a:rPr lang="en-US" altLang="zh-CN" sz="2400" dirty="0" smtClean="0">
                <a:sym typeface="Symbol" pitchFamily="18" charset="2"/>
              </a:rPr>
              <a:t>Q(z))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Symbol" pitchFamily="18" charset="2"/>
              </a:rPr>
              <a:t>公式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zh-CN" altLang="en-US" dirty="0" smtClean="0">
                <a:sym typeface="Symbol" pitchFamily="18" charset="2"/>
              </a:rPr>
              <a:t>的</a:t>
            </a:r>
            <a:r>
              <a:rPr lang="en-US" altLang="zh-CN" dirty="0" err="1" smtClean="0">
                <a:sym typeface="Symbol" pitchFamily="18" charset="2"/>
              </a:rPr>
              <a:t>Skolem</a:t>
            </a:r>
            <a:r>
              <a:rPr lang="zh-CN" altLang="en-US" dirty="0" smtClean="0">
                <a:sym typeface="Symbol" pitchFamily="18" charset="2"/>
              </a:rPr>
              <a:t>范式</a:t>
            </a:r>
            <a:r>
              <a:rPr lang="en-US" altLang="zh-CN" dirty="0" smtClean="0">
                <a:sym typeface="Symbol" pitchFamily="18" charset="2"/>
              </a:rPr>
              <a:t>C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ym typeface="Symbol" pitchFamily="18" charset="2"/>
              </a:rPr>
              <a:t>z((P(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>
                <a:sym typeface="Symbol" pitchFamily="18" charset="2"/>
              </a:rPr>
              <a:t>)</a:t>
            </a:r>
            <a:r>
              <a:rPr lang="pt-BR" altLang="zh-CN" sz="2400" dirty="0" smtClean="0">
                <a:sym typeface="Symbol" pitchFamily="18" charset="2"/>
              </a:rPr>
              <a:t>  </a:t>
            </a:r>
            <a:r>
              <a:rPr lang="en-US" altLang="zh-CN" sz="2400" dirty="0" smtClean="0">
                <a:sym typeface="Symbol" pitchFamily="18" charset="2"/>
              </a:rPr>
              <a:t>Q(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>
                <a:sym typeface="Symbol" pitchFamily="18" charset="2"/>
              </a:rPr>
              <a:t>))</a:t>
            </a:r>
            <a:r>
              <a:rPr lang="pt-BR" altLang="zh-CN" sz="2400" dirty="0" smtClean="0">
                <a:sym typeface="Symbol" pitchFamily="18" charset="2"/>
              </a:rPr>
              <a:t>  </a:t>
            </a:r>
            <a:r>
              <a:rPr lang="en-US" altLang="zh-CN" sz="2400" dirty="0" smtClean="0">
                <a:sym typeface="Symbol" pitchFamily="18" charset="2"/>
              </a:rPr>
              <a:t>P(z)</a:t>
            </a:r>
            <a:r>
              <a:rPr lang="pt-BR" altLang="zh-CN" sz="2400" dirty="0" smtClean="0">
                <a:sym typeface="Symbol" pitchFamily="18" charset="2"/>
              </a:rPr>
              <a:t>  </a:t>
            </a:r>
            <a:r>
              <a:rPr lang="en-US" altLang="zh-CN" sz="2400" dirty="0" smtClean="0">
                <a:sym typeface="Symbol" pitchFamily="18" charset="2"/>
              </a:rPr>
              <a:t>Q(z))</a:t>
            </a:r>
          </a:p>
          <a:p>
            <a:pPr lvl="1">
              <a:lnSpc>
                <a:spcPct val="100000"/>
              </a:lnSpc>
            </a:pPr>
            <a:endParaRPr lang="en-US" altLang="zh-CN" dirty="0" smtClean="0">
              <a:sym typeface="Symbol" pitchFamily="18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证明</a:t>
            </a:r>
            <a:r>
              <a:rPr lang="en-US" altLang="zh-CN" sz="2800" dirty="0" smtClean="0">
                <a:solidFill>
                  <a:srgbClr val="C00000"/>
                </a:solidFill>
              </a:rPr>
              <a:t>2(</a:t>
            </a:r>
            <a:r>
              <a:rPr lang="zh-CN" altLang="en-US" sz="2800" dirty="0" smtClean="0">
                <a:solidFill>
                  <a:srgbClr val="C00000"/>
                </a:solidFill>
              </a:rPr>
              <a:t>归结方法</a:t>
            </a:r>
            <a:r>
              <a:rPr lang="en-US" altLang="zh-CN" sz="2800" dirty="0" smtClean="0">
                <a:solidFill>
                  <a:srgbClr val="C00000"/>
                </a:solidFill>
              </a:rPr>
              <a:t>)</a:t>
            </a:r>
            <a:r>
              <a:rPr lang="zh-CN" altLang="en-US" sz="2800" dirty="0" smtClean="0">
                <a:solidFill>
                  <a:srgbClr val="C00000"/>
                </a:solidFill>
              </a:rPr>
              <a:t>：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 (1) A</a:t>
            </a:r>
            <a:r>
              <a:rPr lang="zh-CN" altLang="en-US" sz="2800" dirty="0" smtClean="0"/>
              <a:t>转化为子句集合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A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smtClean="0">
                <a:sym typeface="Symbol" pitchFamily="18" charset="2"/>
              </a:rPr>
              <a:t>x(P(x)</a:t>
            </a:r>
            <a:r>
              <a:rPr lang="pt-BR" altLang="zh-CN" sz="2800" dirty="0" smtClean="0">
                <a:sym typeface="Symbol" pitchFamily="18" charset="2"/>
              </a:rPr>
              <a:t>  </a:t>
            </a:r>
            <a:r>
              <a:rPr lang="en-US" altLang="zh-CN" sz="2800" dirty="0" smtClean="0">
                <a:sym typeface="Symbol" pitchFamily="18" charset="2"/>
              </a:rPr>
              <a:t>y(R(y)</a:t>
            </a:r>
            <a:r>
              <a:rPr lang="pt-BR" altLang="zh-CN" sz="2800" dirty="0" smtClean="0">
                <a:sym typeface="Symbol" pitchFamily="18" charset="2"/>
              </a:rPr>
              <a:t> </a:t>
            </a:r>
            <a:r>
              <a:rPr lang="en-US" altLang="zh-CN" sz="2800" dirty="0" smtClean="0">
                <a:sym typeface="Symbol" pitchFamily="18" charset="2"/>
              </a:rPr>
              <a:t>S(x, y))),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err="1" smtClean="0">
                <a:sym typeface="Symbol" pitchFamily="18" charset="2"/>
              </a:rPr>
              <a:t>xy</a:t>
            </a:r>
            <a:r>
              <a:rPr lang="en-US" altLang="zh-CN" sz="2800" dirty="0" smtClean="0">
                <a:sym typeface="Symbol" pitchFamily="18" charset="2"/>
              </a:rPr>
              <a:t>(P(x)</a:t>
            </a:r>
            <a:r>
              <a:rPr lang="pt-BR" altLang="zh-CN" sz="2800" dirty="0" smtClean="0">
                <a:sym typeface="Symbol" pitchFamily="18" charset="2"/>
              </a:rPr>
              <a:t>  </a:t>
            </a:r>
            <a:r>
              <a:rPr lang="en-US" altLang="zh-CN" sz="2800" dirty="0" smtClean="0">
                <a:sym typeface="Symbol" pitchFamily="18" charset="2"/>
              </a:rPr>
              <a:t>(R(y)</a:t>
            </a:r>
            <a:r>
              <a:rPr lang="pt-BR" altLang="zh-CN" sz="2800" dirty="0" smtClean="0">
                <a:sym typeface="Symbol" pitchFamily="18" charset="2"/>
              </a:rPr>
              <a:t> </a:t>
            </a:r>
            <a:r>
              <a:rPr lang="en-US" altLang="zh-CN" sz="2800" dirty="0" smtClean="0">
                <a:sym typeface="Symbol" pitchFamily="18" charset="2"/>
              </a:rPr>
              <a:t>S(x, y))),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err="1" smtClean="0">
                <a:sym typeface="Symbol" pitchFamily="18" charset="2"/>
              </a:rPr>
              <a:t>xy</a:t>
            </a:r>
            <a:r>
              <a:rPr lang="en-US" altLang="zh-CN" sz="2800" dirty="0" smtClean="0">
                <a:sym typeface="Symbol" pitchFamily="18" charset="2"/>
              </a:rPr>
              <a:t>(P(x)</a:t>
            </a:r>
            <a:r>
              <a:rPr lang="pt-BR" altLang="zh-CN" sz="2800" dirty="0" smtClean="0">
                <a:sym typeface="Symbol" pitchFamily="18" charset="2"/>
              </a:rPr>
              <a:t>  </a:t>
            </a:r>
            <a:r>
              <a:rPr lang="en-US" altLang="zh-CN" sz="2800" dirty="0" smtClean="0">
                <a:sym typeface="Symbol" pitchFamily="18" charset="2"/>
              </a:rPr>
              <a:t>(</a:t>
            </a:r>
            <a:r>
              <a:rPr lang="pt-BR" altLang="zh-CN" sz="2800" dirty="0" smtClean="0">
                <a:sym typeface="Symbol" pitchFamily="18" charset="2"/>
              </a:rPr>
              <a:t></a:t>
            </a:r>
            <a:r>
              <a:rPr lang="en-US" altLang="zh-CN" sz="2800" dirty="0" smtClean="0">
                <a:sym typeface="Symbol" pitchFamily="18" charset="2"/>
              </a:rPr>
              <a:t>R(y) )</a:t>
            </a:r>
            <a:r>
              <a:rPr lang="pt-BR" altLang="zh-CN" sz="2800" dirty="0" smtClean="0">
                <a:sym typeface="Symbol" pitchFamily="18" charset="2"/>
              </a:rPr>
              <a:t> </a:t>
            </a:r>
            <a:r>
              <a:rPr lang="en-US" altLang="zh-CN" sz="2800" dirty="0" smtClean="0">
                <a:sym typeface="Symbol" pitchFamily="18" charset="2"/>
              </a:rPr>
              <a:t>S(x, y))),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y(P(c)</a:t>
            </a:r>
            <a:r>
              <a:rPr lang="pt-BR" altLang="zh-CN" sz="2800" dirty="0" smtClean="0">
                <a:sym typeface="Symbol" pitchFamily="18" charset="2"/>
              </a:rPr>
              <a:t>  </a:t>
            </a:r>
            <a:r>
              <a:rPr lang="en-US" altLang="zh-CN" sz="2800" dirty="0" smtClean="0">
                <a:sym typeface="Symbol" pitchFamily="18" charset="2"/>
              </a:rPr>
              <a:t>(</a:t>
            </a:r>
            <a:r>
              <a:rPr lang="pt-BR" altLang="zh-CN" sz="2800" dirty="0" smtClean="0">
                <a:sym typeface="Symbol" pitchFamily="18" charset="2"/>
              </a:rPr>
              <a:t></a:t>
            </a:r>
            <a:r>
              <a:rPr lang="en-US" altLang="zh-CN" sz="2800" dirty="0" smtClean="0">
                <a:sym typeface="Symbol" pitchFamily="18" charset="2"/>
              </a:rPr>
              <a:t>R(y) )</a:t>
            </a:r>
            <a:r>
              <a:rPr lang="pt-BR" altLang="zh-CN" sz="2800" dirty="0" smtClean="0">
                <a:sym typeface="Symbol" pitchFamily="18" charset="2"/>
              </a:rPr>
              <a:t> </a:t>
            </a:r>
            <a:r>
              <a:rPr lang="en-US" altLang="zh-CN" sz="2800" dirty="0" smtClean="0">
                <a:sym typeface="Symbol" pitchFamily="18" charset="2"/>
              </a:rPr>
              <a:t>S(c, y</a:t>
            </a:r>
            <a:r>
              <a:rPr lang="en-US" altLang="zh-CN" sz="2800" dirty="0" smtClean="0">
                <a:sym typeface="Symbol" pitchFamily="18" charset="2"/>
              </a:rPr>
              <a:t>))),             </a:t>
            </a:r>
            <a:r>
              <a:rPr lang="en-US" altLang="zh-CN" sz="2800" dirty="0" err="1" smtClean="0">
                <a:sym typeface="Symbol" pitchFamily="18" charset="2"/>
              </a:rPr>
              <a:t>skolem</a:t>
            </a:r>
            <a:r>
              <a:rPr lang="zh-CN" altLang="en-US" sz="2800" dirty="0" smtClean="0">
                <a:sym typeface="Symbol" pitchFamily="18" charset="2"/>
              </a:rPr>
              <a:t>范式</a:t>
            </a:r>
            <a:endParaRPr lang="en-US" altLang="zh-CN" sz="2800" dirty="0" smtClean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x(P(c)</a:t>
            </a:r>
            <a:r>
              <a:rPr lang="pt-BR" altLang="zh-CN" sz="2800" dirty="0" smtClean="0">
                <a:sym typeface="Symbol" pitchFamily="18" charset="2"/>
              </a:rPr>
              <a:t>  </a:t>
            </a:r>
            <a:r>
              <a:rPr lang="en-US" altLang="zh-CN" sz="2800" dirty="0" smtClean="0">
                <a:sym typeface="Symbol" pitchFamily="18" charset="2"/>
              </a:rPr>
              <a:t>(</a:t>
            </a:r>
            <a:r>
              <a:rPr lang="pt-BR" altLang="zh-CN" sz="2800" dirty="0" smtClean="0">
                <a:sym typeface="Symbol" pitchFamily="18" charset="2"/>
              </a:rPr>
              <a:t></a:t>
            </a:r>
            <a:r>
              <a:rPr lang="en-US" altLang="zh-CN" sz="2800" dirty="0" smtClean="0">
                <a:sym typeface="Symbol" pitchFamily="18" charset="2"/>
              </a:rPr>
              <a:t>R(x) )</a:t>
            </a:r>
            <a:r>
              <a:rPr lang="pt-BR" altLang="zh-CN" sz="2800" dirty="0" smtClean="0">
                <a:sym typeface="Symbol" pitchFamily="18" charset="2"/>
              </a:rPr>
              <a:t> </a:t>
            </a:r>
            <a:r>
              <a:rPr lang="en-US" altLang="zh-CN" sz="2800" dirty="0" smtClean="0">
                <a:sym typeface="Symbol" pitchFamily="18" charset="2"/>
              </a:rPr>
              <a:t>S(c, x))),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{P(c)</a:t>
            </a:r>
            <a:r>
              <a:rPr lang="pt-BR" altLang="zh-CN" sz="2800" dirty="0" smtClean="0">
                <a:sym typeface="Symbol" pitchFamily="18" charset="2"/>
              </a:rPr>
              <a:t> , </a:t>
            </a:r>
            <a:r>
              <a:rPr lang="en-US" altLang="zh-CN" sz="2800" dirty="0" smtClean="0">
                <a:sym typeface="Symbol" pitchFamily="18" charset="2"/>
              </a:rPr>
              <a:t>R(x) </a:t>
            </a:r>
            <a:r>
              <a:rPr lang="pt-BR" altLang="zh-CN" sz="2800" dirty="0" smtClean="0">
                <a:sym typeface="Symbol" pitchFamily="18" charset="2"/>
              </a:rPr>
              <a:t> </a:t>
            </a:r>
            <a:r>
              <a:rPr lang="en-US" altLang="zh-CN" sz="2800" dirty="0" smtClean="0">
                <a:sym typeface="Symbol" pitchFamily="18" charset="2"/>
              </a:rPr>
              <a:t>S(c, x)}</a:t>
            </a: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/>
              <a:t>     (2)B</a:t>
            </a:r>
            <a:r>
              <a:rPr lang="zh-CN" altLang="en-US" sz="2400" dirty="0" smtClean="0"/>
              <a:t>转化为子句集合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B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ym typeface="Symbol" pitchFamily="18" charset="2"/>
              </a:rPr>
              <a:t>x(P(x)</a:t>
            </a:r>
            <a:r>
              <a:rPr lang="pt-BR" altLang="zh-CN" dirty="0" smtClean="0">
                <a:sym typeface="Symbol" pitchFamily="18" charset="2"/>
              </a:rPr>
              <a:t>  </a:t>
            </a:r>
            <a:r>
              <a:rPr lang="en-US" altLang="zh-CN" dirty="0" smtClean="0">
                <a:sym typeface="Symbol" pitchFamily="18" charset="2"/>
              </a:rPr>
              <a:t>y(Q(y)</a:t>
            </a:r>
            <a:r>
              <a:rPr lang="pt-BR" altLang="zh-CN" dirty="0" smtClean="0">
                <a:sym typeface="Symbol" pitchFamily="18" charset="2"/>
              </a:rPr>
              <a:t> </a:t>
            </a:r>
            <a:r>
              <a:rPr lang="en-US" altLang="zh-CN" dirty="0" smtClean="0">
                <a:sym typeface="Symbol" pitchFamily="18" charset="2"/>
              </a:rPr>
              <a:t>S(x, y))), 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ym typeface="Symbol" pitchFamily="18" charset="2"/>
              </a:rPr>
              <a:t></a:t>
            </a:r>
            <a:r>
              <a:rPr lang="en-US" altLang="zh-CN" dirty="0" err="1" smtClean="0">
                <a:sym typeface="Symbol" pitchFamily="18" charset="2"/>
              </a:rPr>
              <a:t>xy</a:t>
            </a:r>
            <a:r>
              <a:rPr lang="en-US" altLang="zh-CN" dirty="0" smtClean="0">
                <a:sym typeface="Symbol" pitchFamily="18" charset="2"/>
              </a:rPr>
              <a:t>(P(x)</a:t>
            </a:r>
            <a:r>
              <a:rPr lang="pt-BR" altLang="zh-CN" dirty="0" smtClean="0">
                <a:sym typeface="Symbol" pitchFamily="18" charset="2"/>
              </a:rPr>
              <a:t>  </a:t>
            </a:r>
            <a:r>
              <a:rPr lang="en-US" altLang="zh-CN" dirty="0" smtClean="0">
                <a:sym typeface="Symbol" pitchFamily="18" charset="2"/>
              </a:rPr>
              <a:t>(Q(y)</a:t>
            </a:r>
            <a:r>
              <a:rPr lang="pt-BR" altLang="zh-CN" dirty="0" smtClean="0">
                <a:sym typeface="Symbol" pitchFamily="18" charset="2"/>
              </a:rPr>
              <a:t> </a:t>
            </a:r>
            <a:r>
              <a:rPr lang="en-US" altLang="zh-CN" dirty="0" smtClean="0">
                <a:sym typeface="Symbol" pitchFamily="18" charset="2"/>
              </a:rPr>
              <a:t>S(x, y))), 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ym typeface="Symbol" pitchFamily="18" charset="2"/>
              </a:rPr>
              <a:t></a:t>
            </a:r>
            <a:r>
              <a:rPr lang="en-US" altLang="zh-CN" dirty="0" err="1" smtClean="0">
                <a:sym typeface="Symbol" pitchFamily="18" charset="2"/>
              </a:rPr>
              <a:t>xy</a:t>
            </a:r>
            <a:r>
              <a:rPr lang="en-US" altLang="zh-CN" dirty="0" smtClean="0">
                <a:sym typeface="Symbol" pitchFamily="18" charset="2"/>
              </a:rPr>
              <a:t>(</a:t>
            </a:r>
            <a:r>
              <a:rPr lang="pt-BR" altLang="zh-CN" dirty="0" smtClean="0">
                <a:sym typeface="Symbol" pitchFamily="18" charset="2"/>
              </a:rPr>
              <a:t> </a:t>
            </a:r>
            <a:r>
              <a:rPr lang="en-US" altLang="zh-CN" dirty="0" smtClean="0">
                <a:sym typeface="Symbol" pitchFamily="18" charset="2"/>
              </a:rPr>
              <a:t>P(x)</a:t>
            </a:r>
            <a:r>
              <a:rPr lang="pt-BR" altLang="zh-CN" dirty="0" smtClean="0">
                <a:sym typeface="Symbol" pitchFamily="18" charset="2"/>
              </a:rPr>
              <a:t>  </a:t>
            </a:r>
            <a:r>
              <a:rPr lang="en-US" altLang="zh-CN" dirty="0" smtClean="0">
                <a:sym typeface="Symbol" pitchFamily="18" charset="2"/>
              </a:rPr>
              <a:t>Q(y) </a:t>
            </a:r>
            <a:r>
              <a:rPr lang="pt-BR" altLang="zh-CN" dirty="0" smtClean="0">
                <a:sym typeface="Symbol" pitchFamily="18" charset="2"/>
              </a:rPr>
              <a:t> </a:t>
            </a:r>
            <a:r>
              <a:rPr lang="en-US" altLang="zh-CN" dirty="0" smtClean="0">
                <a:sym typeface="Symbol" pitchFamily="18" charset="2"/>
              </a:rPr>
              <a:t>S(x, y)), 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ym typeface="Symbol" pitchFamily="18" charset="2"/>
              </a:rPr>
              <a:t></a:t>
            </a:r>
            <a:r>
              <a:rPr lang="en-US" altLang="zh-CN" dirty="0" err="1" smtClean="0">
                <a:sym typeface="Symbol" pitchFamily="18" charset="2"/>
              </a:rPr>
              <a:t>yz</a:t>
            </a:r>
            <a:r>
              <a:rPr lang="en-US" altLang="zh-CN" dirty="0" smtClean="0">
                <a:sym typeface="Symbol" pitchFamily="18" charset="2"/>
              </a:rPr>
              <a:t>(</a:t>
            </a:r>
            <a:r>
              <a:rPr lang="pt-BR" altLang="zh-CN" dirty="0" smtClean="0">
                <a:sym typeface="Symbol" pitchFamily="18" charset="2"/>
              </a:rPr>
              <a:t> </a:t>
            </a:r>
            <a:r>
              <a:rPr lang="en-US" altLang="zh-CN" dirty="0" smtClean="0">
                <a:sym typeface="Symbol" pitchFamily="18" charset="2"/>
              </a:rPr>
              <a:t>P(y)</a:t>
            </a:r>
            <a:r>
              <a:rPr lang="pt-BR" altLang="zh-CN" dirty="0" smtClean="0">
                <a:sym typeface="Symbol" pitchFamily="18" charset="2"/>
              </a:rPr>
              <a:t>  </a:t>
            </a:r>
            <a:r>
              <a:rPr lang="en-US" altLang="zh-CN" dirty="0" smtClean="0">
                <a:sym typeface="Symbol" pitchFamily="18" charset="2"/>
              </a:rPr>
              <a:t>Q(z) </a:t>
            </a:r>
            <a:r>
              <a:rPr lang="pt-BR" altLang="zh-CN" dirty="0" smtClean="0">
                <a:sym typeface="Symbol" pitchFamily="18" charset="2"/>
              </a:rPr>
              <a:t> </a:t>
            </a:r>
            <a:r>
              <a:rPr lang="en-US" altLang="zh-CN" dirty="0" smtClean="0">
                <a:sym typeface="Symbol" pitchFamily="18" charset="2"/>
              </a:rPr>
              <a:t>S(y, z)), 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ym typeface="Symbol" pitchFamily="18" charset="2"/>
              </a:rPr>
              <a:t>{</a:t>
            </a:r>
            <a:r>
              <a:rPr lang="pt-BR" altLang="zh-CN" dirty="0" smtClean="0">
                <a:sym typeface="Symbol" pitchFamily="18" charset="2"/>
              </a:rPr>
              <a:t> </a:t>
            </a:r>
            <a:r>
              <a:rPr lang="en-US" altLang="zh-CN" dirty="0" smtClean="0">
                <a:sym typeface="Symbol" pitchFamily="18" charset="2"/>
              </a:rPr>
              <a:t>P(y)</a:t>
            </a:r>
            <a:r>
              <a:rPr lang="pt-BR" altLang="zh-CN" dirty="0" smtClean="0">
                <a:sym typeface="Symbol" pitchFamily="18" charset="2"/>
              </a:rPr>
              <a:t>  </a:t>
            </a:r>
            <a:r>
              <a:rPr lang="en-US" altLang="zh-CN" dirty="0" smtClean="0">
                <a:sym typeface="Symbol" pitchFamily="18" charset="2"/>
              </a:rPr>
              <a:t>Q(z) </a:t>
            </a:r>
            <a:r>
              <a:rPr lang="pt-BR" altLang="zh-CN" dirty="0" smtClean="0">
                <a:sym typeface="Symbol" pitchFamily="18" charset="2"/>
              </a:rPr>
              <a:t> </a:t>
            </a:r>
            <a:r>
              <a:rPr lang="en-US" altLang="zh-CN" dirty="0" smtClean="0">
                <a:sym typeface="Symbol" pitchFamily="18" charset="2"/>
              </a:rPr>
              <a:t>S(y, z)}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sz="2400" dirty="0" smtClean="0">
                <a:sym typeface="Symbol" pitchFamily="18" charset="2"/>
              </a:rPr>
              <a:t>     (3)</a:t>
            </a:r>
            <a:r>
              <a:rPr lang="en-US" altLang="zh-CN" sz="2400" dirty="0" smtClean="0">
                <a:sym typeface="Symbol" pitchFamily="18" charset="2"/>
              </a:rPr>
              <a:t>C</a:t>
            </a:r>
            <a:r>
              <a:rPr lang="zh-CN" altLang="en-US" sz="2400" dirty="0" smtClean="0"/>
              <a:t>转化为子句集合</a:t>
            </a:r>
            <a:r>
              <a:rPr lang="en-US" altLang="zh-CN" sz="2400" dirty="0" smtClean="0"/>
              <a:t>S</a:t>
            </a:r>
            <a:r>
              <a:rPr lang="pt-BR" altLang="zh-CN" sz="2400" baseline="-25000" dirty="0" smtClean="0">
                <a:sym typeface="Symbol" pitchFamily="18" charset="2"/>
              </a:rPr>
              <a:t></a:t>
            </a:r>
            <a:r>
              <a:rPr lang="en-US" altLang="zh-CN" sz="2400" baseline="-25000" dirty="0" smtClean="0">
                <a:sym typeface="Symbol" pitchFamily="18" charset="2"/>
              </a:rPr>
              <a:t>C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x(R(x)</a:t>
            </a:r>
            <a:r>
              <a:rPr lang="pt-BR" altLang="zh-CN" dirty="0" smtClean="0">
                <a:sym typeface="Symbol" pitchFamily="18" charset="2"/>
              </a:rPr>
              <a:t>  </a:t>
            </a:r>
            <a:r>
              <a:rPr lang="en-US" altLang="zh-CN" dirty="0" smtClean="0">
                <a:sym typeface="Symbol" pitchFamily="18" charset="2"/>
              </a:rPr>
              <a:t>Q(x))</a:t>
            </a:r>
            <a:r>
              <a:rPr lang="zh-CN" altLang="en-US" dirty="0" smtClean="0">
                <a:sym typeface="Symbol" pitchFamily="18" charset="2"/>
              </a:rPr>
              <a:t>，</a:t>
            </a:r>
            <a:endParaRPr lang="en-US" altLang="zh-CN" dirty="0" smtClean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ym typeface="Symbol" pitchFamily="18" charset="2"/>
              </a:rPr>
              <a:t></a:t>
            </a:r>
            <a:r>
              <a:rPr lang="en-US" altLang="zh-CN" dirty="0" smtClean="0">
                <a:sym typeface="Symbol" pitchFamily="18" charset="2"/>
              </a:rPr>
              <a:t>x(R(x)</a:t>
            </a:r>
            <a:r>
              <a:rPr lang="pt-BR" altLang="zh-CN" dirty="0" smtClean="0">
                <a:sym typeface="Symbol" pitchFamily="18" charset="2"/>
              </a:rPr>
              <a:t>  </a:t>
            </a:r>
            <a:r>
              <a:rPr lang="en-US" altLang="zh-CN" dirty="0" smtClean="0">
                <a:sym typeface="Symbol" pitchFamily="18" charset="2"/>
              </a:rPr>
              <a:t>Q(x))</a:t>
            </a:r>
            <a:r>
              <a:rPr lang="zh-CN" altLang="en-US" dirty="0" smtClean="0">
                <a:sym typeface="Symbol" pitchFamily="18" charset="2"/>
              </a:rPr>
              <a:t>，</a:t>
            </a:r>
            <a:endParaRPr lang="en-US" altLang="zh-CN" dirty="0" smtClean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ym typeface="Symbol" pitchFamily="18" charset="2"/>
              </a:rPr>
              <a:t>R(b)</a:t>
            </a:r>
            <a:r>
              <a:rPr lang="pt-BR" altLang="zh-CN" dirty="0" smtClean="0">
                <a:sym typeface="Symbol" pitchFamily="18" charset="2"/>
              </a:rPr>
              <a:t>  </a:t>
            </a:r>
            <a:r>
              <a:rPr lang="en-US" altLang="zh-CN" dirty="0" smtClean="0">
                <a:sym typeface="Symbol" pitchFamily="18" charset="2"/>
              </a:rPr>
              <a:t>Q(b)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ym typeface="Symbol" pitchFamily="18" charset="2"/>
              </a:rPr>
              <a:t>{R(b), Q(b)}</a:t>
            </a:r>
          </a:p>
          <a:p>
            <a:pPr>
              <a:lnSpc>
                <a:spcPct val="100000"/>
              </a:lnSpc>
              <a:buNone/>
            </a:pPr>
            <a:endParaRPr lang="en-US" altLang="zh-CN" sz="2400" dirty="0" smtClean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728663"/>
            <a:ext cx="8589963" cy="56264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构造子句集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Aft>
                <a:spcPct val="20000"/>
              </a:spcAft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(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5)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构造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以下反驳：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P(c)</a:t>
            </a:r>
            <a:r>
              <a:rPr lang="pt-BR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C2 = </a:t>
            </a:r>
            <a:r>
              <a:rPr lang="pt-BR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R(x) </a:t>
            </a:r>
            <a:r>
              <a:rPr lang="pt-BR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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S(c, x)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C3 = </a:t>
            </a:r>
            <a:r>
              <a:rPr lang="pt-BR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P(y)</a:t>
            </a:r>
            <a:r>
              <a:rPr lang="pt-BR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 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Q(z) </a:t>
            </a:r>
            <a:r>
              <a:rPr lang="pt-BR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 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S(y, z)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C4 = R(b),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C5 = Q(b)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C6= </a:t>
            </a:r>
            <a:r>
              <a:rPr lang="pt-BR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Q(z) </a:t>
            </a:r>
            <a:r>
              <a:rPr lang="pt-BR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 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S(c, z)     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C3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C6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C7=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S(c, b)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C2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C4 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├</a:t>
            </a:r>
            <a:r>
              <a:rPr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C7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C8= </a:t>
            </a:r>
            <a:r>
              <a:rPr lang="pt-BR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Q(b)                    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C6,  C7 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├</a:t>
            </a:r>
            <a:r>
              <a:rPr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pt-BR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C8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C9= 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□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C5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C8 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├</a:t>
            </a:r>
            <a:r>
              <a:rPr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□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证毕。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1"/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1"/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/>
                  <a:t>设</a:t>
                </a:r>
                <a:r>
                  <a:rPr lang="en-US" altLang="zh-CN" sz="2800" dirty="0" smtClean="0"/>
                  <a:t>a, b, c</a:t>
                </a:r>
                <a:r>
                  <a:rPr lang="zh-CN" altLang="en-US" sz="2800" dirty="0" smtClean="0"/>
                  <a:t>为常元</a:t>
                </a:r>
                <a:r>
                  <a:rPr lang="en-US" altLang="zh-CN" sz="2800" dirty="0" smtClean="0"/>
                  <a:t>, P, S</a:t>
                </a:r>
                <a:r>
                  <a:rPr lang="zh-CN" altLang="en-US" sz="2800" dirty="0" smtClean="0"/>
                  <a:t>是一元谓词，</a:t>
                </a:r>
                <a:r>
                  <a:rPr lang="en-US" altLang="zh-CN" sz="2800" dirty="0" smtClean="0"/>
                  <a:t>R</a:t>
                </a:r>
                <a:r>
                  <a:rPr lang="zh-CN" altLang="en-US" sz="2800" dirty="0" smtClean="0"/>
                  <a:t>是二元谓词，</a:t>
                </a:r>
                <a:r>
                  <a:rPr lang="en-US" altLang="zh-CN" sz="2800" dirty="0" smtClean="0"/>
                  <a:t>Q</a:t>
                </a:r>
                <a:r>
                  <a:rPr lang="zh-CN" altLang="en-US" sz="2800" dirty="0" smtClean="0"/>
                  <a:t>是三元谓词。有以下公式：</a:t>
                </a:r>
                <a:endParaRPr lang="en-US" altLang="zh-CN" sz="28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：</a:t>
                </a:r>
                <a:r>
                  <a:rPr lang="en-US" altLang="zh-CN" sz="2800" dirty="0" smtClean="0">
                    <a:sym typeface="Symbol" pitchFamily="18" charset="2"/>
                  </a:rPr>
                  <a:t></a:t>
                </a:r>
                <a:r>
                  <a:rPr lang="en-US" altLang="zh-CN" sz="2800" dirty="0" err="1" smtClean="0">
                    <a:sym typeface="Symbol" pitchFamily="18" charset="2"/>
                  </a:rPr>
                  <a:t>xy</a:t>
                </a:r>
                <a:r>
                  <a:rPr lang="en-US" altLang="zh-CN" sz="2800" dirty="0" smtClean="0">
                    <a:sym typeface="Symbol" pitchFamily="18" charset="2"/>
                  </a:rPr>
                  <a:t>((Q(</a:t>
                </a:r>
                <a:r>
                  <a:rPr lang="en-US" altLang="zh-CN" sz="2800" dirty="0" err="1" smtClean="0">
                    <a:sym typeface="Symbol" pitchFamily="18" charset="2"/>
                  </a:rPr>
                  <a:t>x,x,y</a:t>
                </a:r>
                <a:r>
                  <a:rPr lang="en-US" altLang="zh-CN" sz="2800" dirty="0" smtClean="0">
                    <a:sym typeface="Symbol" pitchFamily="18" charset="2"/>
                  </a:rPr>
                  <a:t>)</a:t>
                </a:r>
                <a:r>
                  <a:rPr lang="pt-BR" altLang="zh-CN" sz="2800" dirty="0" smtClean="0">
                    <a:sym typeface="Symbol" pitchFamily="18" charset="2"/>
                  </a:rPr>
                  <a:t>  </a:t>
                </a:r>
                <a:r>
                  <a:rPr lang="en-US" altLang="zh-CN" sz="2800" dirty="0" smtClean="0">
                    <a:sym typeface="Symbol" pitchFamily="18" charset="2"/>
                  </a:rPr>
                  <a:t>P(y))</a:t>
                </a:r>
                <a:r>
                  <a:rPr lang="pt-BR" altLang="zh-CN" sz="2800" dirty="0" smtClean="0">
                    <a:sym typeface="Symbol" pitchFamily="18" charset="2"/>
                  </a:rPr>
                  <a:t> </a:t>
                </a:r>
                <a:r>
                  <a:rPr lang="en-US" altLang="zh-CN" sz="2800" dirty="0" smtClean="0">
                    <a:sym typeface="Symbol" pitchFamily="18" charset="2"/>
                  </a:rPr>
                  <a:t>S(x)),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： </a:t>
                </a:r>
                <a:r>
                  <a:rPr lang="zh-CN" altLang="en-US" sz="2800" dirty="0" smtClean="0">
                    <a:sym typeface="Symbol" pitchFamily="18" charset="2"/>
                  </a:rPr>
                  <a:t></a:t>
                </a:r>
                <a:r>
                  <a:rPr lang="en-US" altLang="zh-CN" sz="2800" dirty="0" err="1" smtClean="0">
                    <a:sym typeface="Symbol" pitchFamily="18" charset="2"/>
                  </a:rPr>
                  <a:t>xy</a:t>
                </a:r>
                <a:r>
                  <a:rPr lang="en-US" altLang="zh-CN" sz="2800" dirty="0" smtClean="0">
                    <a:sym typeface="Symbol" pitchFamily="18" charset="2"/>
                  </a:rPr>
                  <a:t>(R(y, x)</a:t>
                </a:r>
                <a:r>
                  <a:rPr lang="pt-BR" altLang="zh-CN" sz="2800" dirty="0" smtClean="0">
                    <a:sym typeface="Symbol" pitchFamily="18" charset="2"/>
                  </a:rPr>
                  <a:t>  </a:t>
                </a:r>
                <a:r>
                  <a:rPr lang="en-US" altLang="zh-CN" sz="2800" dirty="0" smtClean="0">
                    <a:sym typeface="Symbol" pitchFamily="18" charset="2"/>
                  </a:rPr>
                  <a:t>P(x)),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 smtClean="0"/>
                  <a:t>C</a:t>
                </a:r>
                <a:r>
                  <a:rPr lang="zh-CN" altLang="en-US" sz="2800" dirty="0" smtClean="0"/>
                  <a:t>： </a:t>
                </a:r>
                <a:r>
                  <a:rPr lang="zh-CN" altLang="en-US" sz="2800" dirty="0" smtClean="0">
                    <a:sym typeface="Symbol" pitchFamily="18" charset="2"/>
                  </a:rPr>
                  <a:t></a:t>
                </a:r>
                <a:r>
                  <a:rPr lang="en-US" altLang="zh-CN" sz="2800" dirty="0" err="1" smtClean="0">
                    <a:sym typeface="Symbol" pitchFamily="18" charset="2"/>
                  </a:rPr>
                  <a:t>xy</a:t>
                </a:r>
                <a:r>
                  <a:rPr lang="en-US" altLang="zh-CN" sz="2800" dirty="0" smtClean="0">
                    <a:sym typeface="Symbol" pitchFamily="18" charset="2"/>
                  </a:rPr>
                  <a:t> Q(</a:t>
                </a:r>
                <a:r>
                  <a:rPr lang="en-US" altLang="zh-CN" sz="2800" dirty="0" err="1" smtClean="0">
                    <a:sym typeface="Symbol" pitchFamily="18" charset="2"/>
                  </a:rPr>
                  <a:t>x,x,y</a:t>
                </a:r>
                <a:r>
                  <a:rPr lang="en-US" altLang="zh-CN" sz="2800" dirty="0" smtClean="0">
                    <a:sym typeface="Symbol" pitchFamily="18" charset="2"/>
                  </a:rPr>
                  <a:t>),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 smtClean="0">
                    <a:sym typeface="Symbol" pitchFamily="18" charset="2"/>
                  </a:rPr>
                  <a:t>D</a:t>
                </a:r>
                <a:r>
                  <a:rPr lang="zh-CN" altLang="en-US" sz="2800" dirty="0" smtClean="0">
                    <a:sym typeface="Symbol" pitchFamily="18" charset="2"/>
                  </a:rPr>
                  <a:t>： </a:t>
                </a:r>
                <a:r>
                  <a:rPr lang="en-US" altLang="zh-CN" sz="2800" dirty="0" err="1" smtClean="0">
                    <a:sym typeface="Symbol" pitchFamily="18" charset="2"/>
                  </a:rPr>
                  <a:t>xS</a:t>
                </a:r>
                <a:r>
                  <a:rPr lang="en-US" altLang="zh-CN" sz="2800" dirty="0" smtClean="0">
                    <a:sym typeface="Symbol" pitchFamily="18" charset="2"/>
                  </a:rPr>
                  <a:t>(x)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sym typeface="Symbol" pitchFamily="18" charset="2"/>
                  </a:rPr>
                  <a:t>证明</a:t>
                </a:r>
                <a:r>
                  <a:rPr lang="en-US" altLang="zh-CN" sz="2800" dirty="0" smtClean="0">
                    <a:sym typeface="Symbol" pitchFamily="18" charset="2"/>
                  </a:rPr>
                  <a:t>A</a:t>
                </a:r>
                <a:r>
                  <a:rPr lang="en-US" altLang="zh-CN" sz="2800" dirty="0" smtClean="0"/>
                  <a:t>,B,C</a:t>
                </a:r>
                <a:r>
                  <a:rPr lang="pt-BR" altLang="zh-CN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800" dirty="0" smtClean="0"/>
                  <a:t>D</a:t>
                </a:r>
              </a:p>
              <a:p>
                <a:pPr>
                  <a:lnSpc>
                    <a:spcPct val="100000"/>
                  </a:lnSpc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 r="-1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774700"/>
            <a:ext cx="8589963" cy="5245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证明</a:t>
            </a:r>
            <a:r>
              <a:rPr lang="en-US" altLang="zh-CN" sz="2800" dirty="0" smtClean="0">
                <a:solidFill>
                  <a:srgbClr val="C0000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(1)A</a:t>
            </a:r>
            <a:r>
              <a:rPr lang="zh-CN" altLang="en-US" sz="2800" dirty="0" smtClean="0"/>
              <a:t>转化为子句集合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A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xy</a:t>
            </a:r>
            <a:r>
              <a:rPr lang="en-US" altLang="zh-CN" sz="2800" dirty="0" smtClean="0">
                <a:sym typeface="Symbol" pitchFamily="18" charset="2"/>
              </a:rPr>
              <a:t>((Q(</a:t>
            </a:r>
            <a:r>
              <a:rPr lang="en-US" altLang="zh-CN" sz="2800" dirty="0" err="1" smtClean="0">
                <a:sym typeface="Symbol" pitchFamily="18" charset="2"/>
              </a:rPr>
              <a:t>x,x,y</a:t>
            </a:r>
            <a:r>
              <a:rPr lang="en-US" altLang="zh-CN" sz="2800" dirty="0" smtClean="0">
                <a:sym typeface="Symbol" pitchFamily="18" charset="2"/>
              </a:rPr>
              <a:t>)</a:t>
            </a:r>
            <a:r>
              <a:rPr lang="pt-BR" altLang="zh-CN" sz="2800" dirty="0" smtClean="0">
                <a:sym typeface="Symbol" pitchFamily="18" charset="2"/>
              </a:rPr>
              <a:t>  </a:t>
            </a:r>
            <a:r>
              <a:rPr lang="en-US" altLang="zh-CN" sz="2800" dirty="0" smtClean="0">
                <a:sym typeface="Symbol" pitchFamily="18" charset="2"/>
              </a:rPr>
              <a:t>P(y))</a:t>
            </a:r>
            <a:r>
              <a:rPr lang="pt-BR" altLang="zh-CN" sz="2800" dirty="0" smtClean="0">
                <a:sym typeface="Symbol" pitchFamily="18" charset="2"/>
              </a:rPr>
              <a:t> </a:t>
            </a:r>
            <a:r>
              <a:rPr lang="en-US" altLang="zh-CN" sz="2800" dirty="0" smtClean="0">
                <a:sym typeface="Symbol" pitchFamily="18" charset="2"/>
              </a:rPr>
              <a:t>S(x)), 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xy</a:t>
            </a:r>
            <a:r>
              <a:rPr lang="en-US" altLang="zh-CN" sz="2800" dirty="0" smtClean="0">
                <a:sym typeface="Symbol" pitchFamily="18" charset="2"/>
              </a:rPr>
              <a:t>(</a:t>
            </a:r>
            <a:r>
              <a:rPr lang="pt-BR" altLang="zh-CN" sz="2800" dirty="0" smtClean="0">
                <a:sym typeface="Symbol" pitchFamily="18" charset="2"/>
              </a:rPr>
              <a:t></a:t>
            </a:r>
            <a:r>
              <a:rPr lang="en-US" altLang="zh-CN" sz="2800" dirty="0" smtClean="0">
                <a:sym typeface="Symbol" pitchFamily="18" charset="2"/>
              </a:rPr>
              <a:t>Q(</a:t>
            </a:r>
            <a:r>
              <a:rPr lang="en-US" altLang="zh-CN" sz="2800" dirty="0" err="1" smtClean="0">
                <a:sym typeface="Symbol" pitchFamily="18" charset="2"/>
              </a:rPr>
              <a:t>x,x,y</a:t>
            </a:r>
            <a:r>
              <a:rPr lang="en-US" altLang="zh-CN" sz="2800" dirty="0" smtClean="0">
                <a:sym typeface="Symbol" pitchFamily="18" charset="2"/>
              </a:rPr>
              <a:t>)</a:t>
            </a:r>
            <a:r>
              <a:rPr lang="pt-BR" altLang="zh-CN" sz="2800" dirty="0" smtClean="0">
                <a:sym typeface="Symbol" pitchFamily="18" charset="2"/>
              </a:rPr>
              <a:t>  </a:t>
            </a:r>
            <a:r>
              <a:rPr lang="en-US" altLang="zh-CN" sz="2800" dirty="0" smtClean="0">
                <a:sym typeface="Symbol" pitchFamily="18" charset="2"/>
              </a:rPr>
              <a:t>P(y) </a:t>
            </a:r>
            <a:r>
              <a:rPr lang="pt-BR" altLang="zh-CN" sz="2800" dirty="0" smtClean="0">
                <a:sym typeface="Symbol" pitchFamily="18" charset="2"/>
              </a:rPr>
              <a:t></a:t>
            </a:r>
            <a:r>
              <a:rPr lang="en-US" altLang="zh-CN" sz="2800" dirty="0" smtClean="0">
                <a:sym typeface="Symbol" pitchFamily="18" charset="2"/>
              </a:rPr>
              <a:t> S(x)), 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{</a:t>
            </a:r>
            <a:r>
              <a:rPr lang="pt-BR" altLang="zh-CN" sz="2800" dirty="0" smtClean="0">
                <a:sym typeface="Symbol" pitchFamily="18" charset="2"/>
              </a:rPr>
              <a:t></a:t>
            </a:r>
            <a:r>
              <a:rPr lang="en-US" altLang="zh-CN" sz="2800" dirty="0" smtClean="0">
                <a:sym typeface="Symbol" pitchFamily="18" charset="2"/>
              </a:rPr>
              <a:t>Q(</a:t>
            </a:r>
            <a:r>
              <a:rPr lang="en-US" altLang="zh-CN" sz="2800" dirty="0" err="1" smtClean="0">
                <a:sym typeface="Symbol" pitchFamily="18" charset="2"/>
              </a:rPr>
              <a:t>x,x,y</a:t>
            </a:r>
            <a:r>
              <a:rPr lang="en-US" altLang="zh-CN" sz="2800" dirty="0" smtClean="0">
                <a:sym typeface="Symbol" pitchFamily="18" charset="2"/>
              </a:rPr>
              <a:t>)</a:t>
            </a:r>
            <a:r>
              <a:rPr lang="pt-BR" altLang="zh-CN" sz="2800" dirty="0" smtClean="0">
                <a:sym typeface="Symbol" pitchFamily="18" charset="2"/>
              </a:rPr>
              <a:t>  </a:t>
            </a:r>
            <a:r>
              <a:rPr lang="en-US" altLang="zh-CN" sz="2800" dirty="0" smtClean="0">
                <a:sym typeface="Symbol" pitchFamily="18" charset="2"/>
              </a:rPr>
              <a:t>P(y) </a:t>
            </a:r>
            <a:r>
              <a:rPr lang="pt-BR" altLang="zh-CN" sz="2800" dirty="0" smtClean="0">
                <a:sym typeface="Symbol" pitchFamily="18" charset="2"/>
              </a:rPr>
              <a:t></a:t>
            </a:r>
            <a:r>
              <a:rPr lang="en-US" altLang="zh-CN" sz="2800" dirty="0" smtClean="0">
                <a:sym typeface="Symbol" pitchFamily="18" charset="2"/>
              </a:rPr>
              <a:t> S(x)}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(2)B</a:t>
            </a:r>
            <a:r>
              <a:rPr lang="zh-CN" altLang="en-US" sz="2800" dirty="0" smtClean="0"/>
              <a:t>转化为子句集合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B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sym typeface="Symbol" pitchFamily="18" charset="2"/>
              </a:rPr>
              <a:t></a:t>
            </a:r>
            <a:r>
              <a:rPr lang="en-US" altLang="zh-CN" sz="2800" dirty="0" err="1">
                <a:sym typeface="Symbol" pitchFamily="18" charset="2"/>
              </a:rPr>
              <a:t>xy</a:t>
            </a:r>
            <a:r>
              <a:rPr lang="en-US" altLang="zh-CN" sz="2800" dirty="0">
                <a:sym typeface="Symbol" pitchFamily="18" charset="2"/>
              </a:rPr>
              <a:t>(R(y, x)</a:t>
            </a:r>
            <a:r>
              <a:rPr lang="pt-BR" altLang="zh-CN" sz="2800" dirty="0">
                <a:sym typeface="Symbol" pitchFamily="18" charset="2"/>
              </a:rPr>
              <a:t>  </a:t>
            </a:r>
            <a:r>
              <a:rPr lang="en-US" altLang="zh-CN" sz="2800" dirty="0">
                <a:sym typeface="Symbol" pitchFamily="18" charset="2"/>
              </a:rPr>
              <a:t>P(x)),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{R(a, b)</a:t>
            </a:r>
            <a:r>
              <a:rPr lang="pt-BR" altLang="zh-CN" sz="2800" dirty="0">
                <a:sym typeface="Symbol" pitchFamily="18" charset="2"/>
              </a:rPr>
              <a:t>,  </a:t>
            </a:r>
            <a:r>
              <a:rPr lang="en-US" altLang="zh-CN" sz="2800" dirty="0">
                <a:sym typeface="Symbol" pitchFamily="18" charset="2"/>
              </a:rPr>
              <a:t>P(b</a:t>
            </a:r>
            <a:r>
              <a:rPr lang="en-US" altLang="zh-CN" sz="2800" dirty="0" smtClean="0">
                <a:sym typeface="Symbol" pitchFamily="18" charset="2"/>
              </a:rPr>
              <a:t>)}</a:t>
            </a:r>
            <a:endParaRPr lang="en-US" altLang="zh-CN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774700"/>
            <a:ext cx="8589963" cy="52451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(3)C</a:t>
            </a:r>
            <a:r>
              <a:rPr lang="zh-CN" altLang="en-US" sz="2800" dirty="0" smtClean="0"/>
              <a:t>转化为子句集合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C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err="1" smtClean="0">
                <a:sym typeface="Symbol" pitchFamily="18" charset="2"/>
              </a:rPr>
              <a:t>xy</a:t>
            </a:r>
            <a:r>
              <a:rPr lang="en-US" altLang="zh-CN" sz="2800" dirty="0" smtClean="0">
                <a:sym typeface="Symbol" pitchFamily="18" charset="2"/>
              </a:rPr>
              <a:t> Q(</a:t>
            </a:r>
            <a:r>
              <a:rPr lang="en-US" altLang="zh-CN" sz="2800" dirty="0" err="1" smtClean="0">
                <a:sym typeface="Symbol" pitchFamily="18" charset="2"/>
              </a:rPr>
              <a:t>x,x,y</a:t>
            </a:r>
            <a:r>
              <a:rPr lang="en-US" altLang="zh-CN" sz="2800" dirty="0" smtClean="0">
                <a:sym typeface="Symbol" pitchFamily="18" charset="2"/>
              </a:rPr>
              <a:t>),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z Q(</a:t>
            </a:r>
            <a:r>
              <a:rPr lang="en-US" altLang="zh-CN" sz="2800" dirty="0" err="1" smtClean="0">
                <a:sym typeface="Symbol" pitchFamily="18" charset="2"/>
              </a:rPr>
              <a:t>c,c,z</a:t>
            </a:r>
            <a:r>
              <a:rPr lang="en-US" altLang="zh-CN" sz="2800" dirty="0" smtClean="0">
                <a:sym typeface="Symbol" pitchFamily="18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{Q(</a:t>
            </a:r>
            <a:r>
              <a:rPr lang="en-US" altLang="zh-CN" sz="2800" dirty="0" err="1" smtClean="0">
                <a:sym typeface="Symbol" pitchFamily="18" charset="2"/>
              </a:rPr>
              <a:t>c,c,z</a:t>
            </a:r>
            <a:r>
              <a:rPr lang="en-US" altLang="zh-CN" sz="2800" dirty="0" smtClean="0">
                <a:sym typeface="Symbol" pitchFamily="18" charset="2"/>
              </a:rPr>
              <a:t>)}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(</a:t>
            </a:r>
            <a:r>
              <a:rPr lang="en-US" altLang="zh-CN" sz="2800" dirty="0"/>
              <a:t>4)</a:t>
            </a:r>
            <a:r>
              <a:rPr lang="pt-BR" altLang="zh-CN" sz="2800" dirty="0">
                <a:sym typeface="Symbol" pitchFamily="18" charset="2"/>
              </a:rPr>
              <a:t> </a:t>
            </a:r>
            <a:r>
              <a:rPr lang="en-US" altLang="zh-CN" sz="2800" dirty="0">
                <a:sym typeface="Symbol" pitchFamily="18" charset="2"/>
              </a:rPr>
              <a:t>D</a:t>
            </a:r>
            <a:r>
              <a:rPr lang="zh-CN" altLang="en-US" sz="2800" dirty="0"/>
              <a:t>转化为子句集合</a:t>
            </a:r>
            <a:r>
              <a:rPr lang="en-US" altLang="zh-CN" sz="2800" dirty="0"/>
              <a:t>S</a:t>
            </a:r>
            <a:r>
              <a:rPr lang="pt-BR" altLang="zh-CN" sz="2800" baseline="-25000" dirty="0">
                <a:sym typeface="Symbol" pitchFamily="18" charset="2"/>
              </a:rPr>
              <a:t></a:t>
            </a:r>
            <a:r>
              <a:rPr lang="en-US" altLang="zh-CN" sz="2800" baseline="-25000" dirty="0">
                <a:sym typeface="Symbol" pitchFamily="18" charset="2"/>
              </a:rPr>
              <a:t>D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pt-BR" altLang="zh-CN" sz="2800" dirty="0">
                <a:sym typeface="Symbol" pitchFamily="18" charset="2"/>
              </a:rPr>
              <a:t></a:t>
            </a:r>
            <a:r>
              <a:rPr lang="zh-CN" altLang="en-US" sz="2800" dirty="0">
                <a:sym typeface="Symbol" pitchFamily="18" charset="2"/>
              </a:rPr>
              <a:t></a:t>
            </a:r>
            <a:r>
              <a:rPr lang="en-US" altLang="zh-CN" sz="2800" dirty="0" err="1">
                <a:sym typeface="Symbol" pitchFamily="18" charset="2"/>
              </a:rPr>
              <a:t>xS</a:t>
            </a:r>
            <a:r>
              <a:rPr lang="en-US" altLang="zh-CN" sz="2800" dirty="0">
                <a:sym typeface="Symbol" pitchFamily="18" charset="2"/>
              </a:rPr>
              <a:t>(x) 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x</a:t>
            </a:r>
            <a:r>
              <a:rPr lang="pt-BR" altLang="zh-CN" sz="2800" dirty="0">
                <a:sym typeface="Symbol" pitchFamily="18" charset="2"/>
              </a:rPr>
              <a:t></a:t>
            </a:r>
            <a:r>
              <a:rPr lang="en-US" altLang="zh-CN" sz="2800" dirty="0">
                <a:sym typeface="Symbol" pitchFamily="18" charset="2"/>
              </a:rPr>
              <a:t>S(x)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{</a:t>
            </a:r>
            <a:r>
              <a:rPr lang="pt-BR" altLang="zh-CN" sz="2800" dirty="0">
                <a:sym typeface="Symbol" pitchFamily="18" charset="2"/>
              </a:rPr>
              <a:t></a:t>
            </a:r>
            <a:r>
              <a:rPr lang="en-US" altLang="zh-CN" sz="2800" dirty="0">
                <a:sym typeface="Symbol" pitchFamily="18" charset="2"/>
              </a:rPr>
              <a:t>S(w)}</a:t>
            </a:r>
            <a:endParaRPr lang="en-US" altLang="zh-CN" sz="2800" dirty="0" smtClean="0">
              <a:sym typeface="Symbol" pitchFamily="18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774700"/>
            <a:ext cx="8589963" cy="55194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ym typeface="Symbol" pitchFamily="18" charset="2"/>
              </a:rPr>
              <a:t>     (5)</a:t>
            </a:r>
            <a:r>
              <a:rPr lang="zh-CN" altLang="en-US" dirty="0" smtClean="0">
                <a:sym typeface="Symbol" pitchFamily="18" charset="2"/>
              </a:rPr>
              <a:t>构造子句集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 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 </a:t>
            </a:r>
          </a:p>
          <a:p>
            <a:pPr marL="0" indent="0">
              <a:buNone/>
            </a:pP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    (</a:t>
            </a:r>
            <a:r>
              <a:rPr lang="en-US" altLang="zh-CN" dirty="0">
                <a:sym typeface="Symbol" pitchFamily="18" charset="2"/>
              </a:rPr>
              <a:t>6)</a:t>
            </a:r>
            <a:r>
              <a:rPr lang="zh-CN" altLang="en-US" dirty="0">
                <a:sym typeface="Symbol" pitchFamily="18" charset="2"/>
              </a:rPr>
              <a:t>构造以下反驳：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600" dirty="0" smtClean="0">
                <a:sym typeface="Symbol" pitchFamily="18" charset="2"/>
              </a:rPr>
              <a:t>C1 </a:t>
            </a:r>
            <a:r>
              <a:rPr lang="en-US" altLang="zh-CN" sz="2600" dirty="0" smtClean="0">
                <a:sym typeface="Symbol" pitchFamily="18" charset="2"/>
              </a:rPr>
              <a:t>= </a:t>
            </a:r>
            <a:r>
              <a:rPr lang="pt-BR" altLang="zh-CN" sz="2600" dirty="0" smtClean="0">
                <a:sym typeface="Symbol" pitchFamily="18" charset="2"/>
              </a:rPr>
              <a:t></a:t>
            </a:r>
            <a:r>
              <a:rPr lang="en-US" altLang="zh-CN" sz="2600" dirty="0" smtClean="0">
                <a:sym typeface="Symbol" pitchFamily="18" charset="2"/>
              </a:rPr>
              <a:t>Q(</a:t>
            </a:r>
            <a:r>
              <a:rPr lang="en-US" altLang="zh-CN" sz="2600" dirty="0" err="1" smtClean="0">
                <a:sym typeface="Symbol" pitchFamily="18" charset="2"/>
              </a:rPr>
              <a:t>x,x,y</a:t>
            </a:r>
            <a:r>
              <a:rPr lang="en-US" altLang="zh-CN" sz="2600" dirty="0" smtClean="0">
                <a:sym typeface="Symbol" pitchFamily="18" charset="2"/>
              </a:rPr>
              <a:t>)</a:t>
            </a:r>
            <a:r>
              <a:rPr lang="pt-BR" altLang="zh-CN" sz="2600" dirty="0" smtClean="0">
                <a:sym typeface="Symbol" pitchFamily="18" charset="2"/>
              </a:rPr>
              <a:t>  </a:t>
            </a:r>
            <a:r>
              <a:rPr lang="en-US" altLang="zh-CN" sz="2600" dirty="0" smtClean="0">
                <a:sym typeface="Symbol" pitchFamily="18" charset="2"/>
              </a:rPr>
              <a:t>P(y) </a:t>
            </a:r>
            <a:r>
              <a:rPr lang="pt-BR" altLang="zh-CN" sz="2600" dirty="0" smtClean="0">
                <a:sym typeface="Symbol" pitchFamily="18" charset="2"/>
              </a:rPr>
              <a:t></a:t>
            </a:r>
            <a:r>
              <a:rPr lang="en-US" altLang="zh-CN" sz="2600" dirty="0" smtClean="0">
                <a:sym typeface="Symbol" pitchFamily="18" charset="2"/>
              </a:rPr>
              <a:t> S(x)</a:t>
            </a:r>
          </a:p>
          <a:p>
            <a:pPr lvl="1">
              <a:lnSpc>
                <a:spcPct val="100000"/>
              </a:lnSpc>
            </a:pPr>
            <a:r>
              <a:rPr lang="en-US" altLang="zh-CN" sz="2600" dirty="0" smtClean="0">
                <a:sym typeface="Symbol" pitchFamily="18" charset="2"/>
              </a:rPr>
              <a:t>C2 = R(a, b)</a:t>
            </a:r>
          </a:p>
          <a:p>
            <a:pPr lvl="1">
              <a:lnSpc>
                <a:spcPct val="100000"/>
              </a:lnSpc>
            </a:pPr>
            <a:r>
              <a:rPr lang="en-US" altLang="zh-CN" sz="2600" dirty="0" smtClean="0">
                <a:sym typeface="Symbol" pitchFamily="18" charset="2"/>
              </a:rPr>
              <a:t>C3 = </a:t>
            </a:r>
            <a:r>
              <a:rPr lang="pt-BR" altLang="zh-CN" sz="2600" dirty="0" smtClean="0">
                <a:sym typeface="Symbol" pitchFamily="18" charset="2"/>
              </a:rPr>
              <a:t></a:t>
            </a:r>
            <a:r>
              <a:rPr lang="en-US" altLang="zh-CN" sz="2600" dirty="0" smtClean="0">
                <a:sym typeface="Symbol" pitchFamily="18" charset="2"/>
              </a:rPr>
              <a:t>P(b)</a:t>
            </a:r>
          </a:p>
          <a:p>
            <a:pPr lvl="1">
              <a:lnSpc>
                <a:spcPct val="100000"/>
              </a:lnSpc>
            </a:pPr>
            <a:r>
              <a:rPr lang="en-US" altLang="zh-CN" sz="2600" dirty="0" smtClean="0">
                <a:sym typeface="Symbol" pitchFamily="18" charset="2"/>
              </a:rPr>
              <a:t>C4 = Q(</a:t>
            </a:r>
            <a:r>
              <a:rPr lang="en-US" altLang="zh-CN" sz="2600" dirty="0" err="1" smtClean="0">
                <a:sym typeface="Symbol" pitchFamily="18" charset="2"/>
              </a:rPr>
              <a:t>c,c,z</a:t>
            </a:r>
            <a:r>
              <a:rPr lang="en-US" altLang="zh-CN" sz="2600" dirty="0" smtClean="0">
                <a:sym typeface="Symbol" pitchFamily="18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CN" sz="2600" dirty="0" smtClean="0">
                <a:sym typeface="Symbol" pitchFamily="18" charset="2"/>
              </a:rPr>
              <a:t>C5 = </a:t>
            </a:r>
            <a:r>
              <a:rPr lang="pt-BR" altLang="zh-CN" sz="2600" dirty="0" smtClean="0">
                <a:sym typeface="Symbol" pitchFamily="18" charset="2"/>
              </a:rPr>
              <a:t></a:t>
            </a:r>
            <a:r>
              <a:rPr lang="en-US" altLang="zh-CN" sz="2600" dirty="0" smtClean="0">
                <a:sym typeface="Symbol" pitchFamily="18" charset="2"/>
              </a:rPr>
              <a:t>S(w)</a:t>
            </a:r>
          </a:p>
          <a:p>
            <a:pPr lvl="1">
              <a:lnSpc>
                <a:spcPct val="100000"/>
              </a:lnSpc>
            </a:pPr>
            <a:r>
              <a:rPr lang="en-US" altLang="zh-CN" sz="2600" dirty="0" smtClean="0"/>
              <a:t>C6</a:t>
            </a:r>
            <a:r>
              <a:rPr lang="en-US" altLang="zh-CN" sz="2600" dirty="0"/>
              <a:t>=</a:t>
            </a:r>
            <a:r>
              <a:rPr lang="pt-BR" altLang="zh-CN" sz="2600" dirty="0">
                <a:sym typeface="Symbol" pitchFamily="18" charset="2"/>
              </a:rPr>
              <a:t> </a:t>
            </a:r>
            <a:r>
              <a:rPr lang="en-US" altLang="zh-CN" sz="2600" dirty="0">
                <a:sym typeface="Symbol" pitchFamily="18" charset="2"/>
              </a:rPr>
              <a:t>P(z) </a:t>
            </a:r>
            <a:r>
              <a:rPr lang="pt-BR" altLang="zh-CN" sz="2600" dirty="0">
                <a:sym typeface="Symbol" pitchFamily="18" charset="2"/>
              </a:rPr>
              <a:t></a:t>
            </a:r>
            <a:r>
              <a:rPr lang="en-US" altLang="zh-CN" sz="2600" dirty="0">
                <a:sym typeface="Symbol" pitchFamily="18" charset="2"/>
              </a:rPr>
              <a:t> S(c</a:t>
            </a:r>
            <a:r>
              <a:rPr lang="en-US" altLang="zh-CN" sz="2600" dirty="0" smtClean="0">
                <a:sym typeface="Symbol" pitchFamily="18" charset="2"/>
              </a:rPr>
              <a:t>)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        C1</a:t>
            </a:r>
            <a:r>
              <a:rPr lang="en-US" altLang="zh-CN" sz="2600" dirty="0"/>
              <a:t>,  C4 </a:t>
            </a:r>
            <a:r>
              <a:rPr lang="zh-CN" altLang="zh-CN" sz="2600" dirty="0" smtClean="0"/>
              <a:t>├</a:t>
            </a:r>
            <a:r>
              <a:rPr lang="en-US" altLang="zh-CN" sz="2600" baseline="-25000" dirty="0" smtClean="0"/>
              <a:t>res</a:t>
            </a:r>
            <a:r>
              <a:rPr lang="en-US" altLang="zh-CN" sz="2600" dirty="0" smtClean="0"/>
              <a:t> </a:t>
            </a:r>
            <a:r>
              <a:rPr lang="pt-BR" altLang="zh-CN" sz="2600" dirty="0" smtClean="0"/>
              <a:t> </a:t>
            </a:r>
            <a:r>
              <a:rPr lang="en-US" altLang="zh-CN" sz="2600" dirty="0"/>
              <a:t>C6</a:t>
            </a:r>
            <a:endParaRPr lang="en-US" altLang="zh-CN" sz="2600" dirty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altLang="zh-CN" sz="2600" dirty="0" smtClean="0"/>
              <a:t>C7</a:t>
            </a:r>
            <a:r>
              <a:rPr lang="en-US" altLang="zh-CN" sz="2600" dirty="0"/>
              <a:t>= </a:t>
            </a:r>
            <a:r>
              <a:rPr lang="en-US" altLang="zh-CN" sz="2600" dirty="0">
                <a:sym typeface="Symbol" pitchFamily="18" charset="2"/>
              </a:rPr>
              <a:t>S(c</a:t>
            </a:r>
            <a:r>
              <a:rPr lang="en-US" altLang="zh-CN" sz="2600" dirty="0" smtClean="0">
                <a:sym typeface="Symbol" pitchFamily="18" charset="2"/>
              </a:rPr>
              <a:t>)                   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C6,  C3 </a:t>
            </a:r>
            <a:r>
              <a:rPr lang="zh-CN" altLang="zh-CN" sz="2600" dirty="0" smtClean="0"/>
              <a:t>├</a:t>
            </a:r>
            <a:r>
              <a:rPr lang="en-US" altLang="zh-CN" sz="2600" baseline="-25000" dirty="0" smtClean="0"/>
              <a:t>res</a:t>
            </a:r>
            <a:r>
              <a:rPr lang="zh-CN" altLang="zh-CN" sz="2600" dirty="0" smtClean="0"/>
              <a:t> </a:t>
            </a:r>
            <a:r>
              <a:rPr lang="en-US" altLang="zh-CN" sz="2600" dirty="0"/>
              <a:t>C7</a:t>
            </a:r>
            <a:endParaRPr lang="en-US" altLang="zh-CN" sz="2600" dirty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altLang="zh-CN" sz="2600" dirty="0" smtClean="0"/>
              <a:t>C8=</a:t>
            </a:r>
            <a:r>
              <a:rPr lang="zh-CN" altLang="zh-CN" sz="2600" dirty="0"/>
              <a:t> □</a:t>
            </a:r>
            <a:r>
              <a:rPr lang="en-US" altLang="zh-CN" sz="2600" dirty="0" smtClean="0"/>
              <a:t>                      C7</a:t>
            </a:r>
            <a:r>
              <a:rPr lang="en-US" altLang="zh-CN" sz="2600" dirty="0"/>
              <a:t>,  C5 </a:t>
            </a:r>
            <a:r>
              <a:rPr lang="zh-CN" altLang="zh-CN" sz="2600" dirty="0" smtClean="0"/>
              <a:t>├</a:t>
            </a:r>
            <a:r>
              <a:rPr lang="en-US" altLang="zh-CN" sz="2600" baseline="-25000" dirty="0" smtClean="0"/>
              <a:t>res</a:t>
            </a:r>
            <a:r>
              <a:rPr lang="pt-BR" altLang="zh-CN" sz="2600" dirty="0" smtClean="0"/>
              <a:t> </a:t>
            </a:r>
            <a:r>
              <a:rPr lang="zh-CN" altLang="zh-CN" sz="2600" dirty="0"/>
              <a:t>□ </a:t>
            </a:r>
            <a:endParaRPr lang="en-US" altLang="zh-CN" sz="2600" dirty="0"/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C00000"/>
                </a:solidFill>
                <a:sym typeface="Symbol" pitchFamily="18" charset="2"/>
              </a:rPr>
              <a:t>证毕</a:t>
            </a:r>
            <a:r>
              <a:rPr lang="zh-CN" altLang="en-US" dirty="0" smtClean="0">
                <a:solidFill>
                  <a:srgbClr val="C00000"/>
                </a:solidFill>
                <a:sym typeface="Symbol" pitchFamily="18" charset="2"/>
              </a:rPr>
              <a:t>。</a:t>
            </a:r>
            <a:endParaRPr lang="en-US" altLang="zh-CN" dirty="0" smtClean="0">
              <a:sym typeface="Symbol" pitchFamily="18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a, b</a:t>
                </a:r>
                <a:r>
                  <a:rPr lang="zh-CN" altLang="en-US" sz="2800" dirty="0" smtClean="0"/>
                  <a:t>为常元</a:t>
                </a:r>
                <a:r>
                  <a:rPr lang="en-US" altLang="zh-CN" sz="2800" dirty="0" smtClean="0"/>
                  <a:t>, P, Q</a:t>
                </a:r>
                <a:r>
                  <a:rPr lang="zh-CN" altLang="en-US" sz="2800" dirty="0" smtClean="0"/>
                  <a:t>是</a:t>
                </a:r>
                <a:r>
                  <a:rPr lang="zh-CN" altLang="en-US" sz="2800" dirty="0"/>
                  <a:t>一</a:t>
                </a:r>
                <a:r>
                  <a:rPr lang="zh-CN" altLang="en-US" sz="2800" dirty="0" smtClean="0"/>
                  <a:t>元谓词</a:t>
                </a:r>
                <a:r>
                  <a:rPr lang="zh-CN" altLang="en-US" sz="2800" dirty="0"/>
                  <a:t>，</a:t>
                </a:r>
                <a:r>
                  <a:rPr lang="zh-CN" altLang="en-US" sz="2800" dirty="0" smtClean="0"/>
                  <a:t>有以下公式：</a:t>
                </a:r>
                <a:endParaRPr lang="en-US" altLang="zh-CN" sz="28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：</a:t>
                </a:r>
                <a:r>
                  <a:rPr lang="zh-CN" altLang="en-US" sz="2800" dirty="0" smtClean="0">
                    <a:sym typeface="Symbol" pitchFamily="18" charset="2"/>
                  </a:rPr>
                  <a:t></a:t>
                </a:r>
                <a:r>
                  <a:rPr lang="en-US" altLang="zh-CN" sz="2800" dirty="0" err="1" smtClean="0">
                    <a:sym typeface="Symbol" pitchFamily="18" charset="2"/>
                  </a:rPr>
                  <a:t>xP</a:t>
                </a:r>
                <a:r>
                  <a:rPr lang="en-US" altLang="zh-CN" sz="2800" dirty="0" smtClean="0">
                    <a:sym typeface="Symbol" pitchFamily="18" charset="2"/>
                  </a:rPr>
                  <a:t>(x),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： </a:t>
                </a:r>
                <a:r>
                  <a:rPr lang="zh-CN" altLang="en-US" sz="2800" dirty="0" smtClean="0">
                    <a:sym typeface="Symbol" pitchFamily="18" charset="2"/>
                  </a:rPr>
                  <a:t></a:t>
                </a:r>
                <a:r>
                  <a:rPr lang="en-US" altLang="zh-CN" sz="2800" dirty="0" err="1" smtClean="0">
                    <a:sym typeface="Symbol" pitchFamily="18" charset="2"/>
                  </a:rPr>
                  <a:t>xQ</a:t>
                </a:r>
                <a:r>
                  <a:rPr lang="en-US" altLang="zh-CN" sz="2800" dirty="0" smtClean="0">
                    <a:sym typeface="Symbol" pitchFamily="18" charset="2"/>
                  </a:rPr>
                  <a:t>(x),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 smtClean="0"/>
                  <a:t>C</a:t>
                </a:r>
                <a:r>
                  <a:rPr lang="zh-CN" altLang="en-US" sz="2800" dirty="0" smtClean="0"/>
                  <a:t>： </a:t>
                </a:r>
                <a:r>
                  <a:rPr lang="zh-CN" altLang="en-US" sz="2800" dirty="0" smtClean="0">
                    <a:sym typeface="Symbol" pitchFamily="18" charset="2"/>
                  </a:rPr>
                  <a:t></a:t>
                </a:r>
                <a:r>
                  <a:rPr lang="en-US" altLang="zh-CN" sz="2800" dirty="0" smtClean="0">
                    <a:sym typeface="Symbol" pitchFamily="18" charset="2"/>
                  </a:rPr>
                  <a:t>x(P(x)</a:t>
                </a:r>
                <a:r>
                  <a:rPr lang="pt-BR" altLang="zh-CN" sz="2800" dirty="0" smtClean="0">
                    <a:sym typeface="Symbol" pitchFamily="18" charset="2"/>
                  </a:rPr>
                  <a:t>  </a:t>
                </a:r>
                <a:r>
                  <a:rPr lang="en-US" altLang="zh-CN" sz="2800" dirty="0" smtClean="0">
                    <a:sym typeface="Symbol" pitchFamily="18" charset="2"/>
                  </a:rPr>
                  <a:t>Q(x))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sym typeface="Symbol" pitchFamily="18" charset="2"/>
                  </a:rPr>
                  <a:t>证明</a:t>
                </a:r>
                <a:r>
                  <a:rPr lang="en-US" altLang="zh-CN" sz="2800" dirty="0" smtClean="0">
                    <a:sym typeface="Symbol" pitchFamily="18" charset="2"/>
                  </a:rPr>
                  <a:t>A</a:t>
                </a:r>
                <a:r>
                  <a:rPr lang="en-US" altLang="zh-CN" sz="2800" dirty="0" smtClean="0"/>
                  <a:t>, B</a:t>
                </a:r>
                <a:r>
                  <a:rPr lang="pt-B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⊭</m:t>
                    </m:r>
                  </m:oMath>
                </a14:m>
                <a:r>
                  <a:rPr lang="en-US" altLang="zh-CN" sz="2800" dirty="0" smtClean="0"/>
                  <a:t> C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1137" y="850900"/>
            <a:ext cx="8589963" cy="52451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证明：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ym typeface="Symbol" pitchFamily="18" charset="2"/>
              </a:rPr>
              <a:t>    (1) A</a:t>
            </a:r>
            <a:r>
              <a:rPr lang="pt-BR" altLang="zh-CN" dirty="0" smtClean="0">
                <a:sym typeface="Symbol" pitchFamily="18" charset="2"/>
              </a:rPr>
              <a:t> </a:t>
            </a:r>
            <a:r>
              <a:rPr lang="en-US" altLang="zh-CN" dirty="0" smtClean="0">
                <a:sym typeface="Symbol" pitchFamily="18" charset="2"/>
              </a:rPr>
              <a:t>B </a:t>
            </a:r>
            <a:r>
              <a:rPr lang="pt-BR" altLang="zh-CN" dirty="0" smtClean="0">
                <a:sym typeface="Symbol" pitchFamily="18" charset="2"/>
              </a:rPr>
              <a:t> C</a:t>
            </a:r>
            <a:r>
              <a:rPr lang="zh-CN" altLang="en-US" dirty="0" smtClean="0">
                <a:sym typeface="Symbol" pitchFamily="18" charset="2"/>
              </a:rPr>
              <a:t>的子句集合</a:t>
            </a:r>
            <a:endParaRPr lang="en-US" altLang="zh-CN" dirty="0" smtClean="0">
              <a:sym typeface="Symbol" pitchFamily="18" charset="2"/>
            </a:endParaRPr>
          </a:p>
          <a:p>
            <a:pPr lvl="1"/>
            <a:r>
              <a:rPr lang="pt-BR" altLang="zh-CN" dirty="0" smtClean="0">
                <a:sym typeface="Symbol" pitchFamily="18" charset="2"/>
              </a:rPr>
              <a:t> </a:t>
            </a:r>
            <a:r>
              <a:rPr lang="zh-CN" altLang="en-US" dirty="0" smtClean="0">
                <a:sym typeface="Symbol" pitchFamily="18" charset="2"/>
              </a:rPr>
              <a:t></a:t>
            </a:r>
            <a:r>
              <a:rPr lang="en-US" altLang="zh-CN" dirty="0" err="1" smtClean="0">
                <a:sym typeface="Symbol" pitchFamily="18" charset="2"/>
              </a:rPr>
              <a:t>xP</a:t>
            </a:r>
            <a:r>
              <a:rPr lang="en-US" altLang="zh-CN" dirty="0" smtClean="0">
                <a:sym typeface="Symbol" pitchFamily="18" charset="2"/>
              </a:rPr>
              <a:t>(x) </a:t>
            </a:r>
            <a:r>
              <a:rPr lang="pt-BR" altLang="zh-CN" dirty="0" smtClean="0">
                <a:sym typeface="Symbol" pitchFamily="18" charset="2"/>
              </a:rPr>
              <a:t> </a:t>
            </a:r>
            <a:r>
              <a:rPr lang="zh-CN" altLang="en-US" dirty="0" smtClean="0">
                <a:sym typeface="Symbol" pitchFamily="18" charset="2"/>
              </a:rPr>
              <a:t></a:t>
            </a:r>
            <a:r>
              <a:rPr lang="en-US" altLang="zh-CN" dirty="0" err="1" smtClean="0">
                <a:sym typeface="Symbol" pitchFamily="18" charset="2"/>
              </a:rPr>
              <a:t>xQ</a:t>
            </a:r>
            <a:r>
              <a:rPr lang="en-US" altLang="zh-CN" dirty="0" smtClean="0">
                <a:sym typeface="Symbol" pitchFamily="18" charset="2"/>
              </a:rPr>
              <a:t>(x) </a:t>
            </a:r>
            <a:r>
              <a:rPr lang="pt-BR" altLang="zh-CN" dirty="0" smtClean="0">
                <a:sym typeface="Symbol" pitchFamily="18" charset="2"/>
              </a:rPr>
              <a:t> </a:t>
            </a:r>
            <a:r>
              <a:rPr lang="zh-CN" altLang="en-US" dirty="0" smtClean="0">
                <a:sym typeface="Symbol" pitchFamily="18" charset="2"/>
              </a:rPr>
              <a:t></a:t>
            </a:r>
            <a:r>
              <a:rPr lang="en-US" altLang="zh-CN" dirty="0" smtClean="0">
                <a:sym typeface="Symbol" pitchFamily="18" charset="2"/>
              </a:rPr>
              <a:t>x(P(x)</a:t>
            </a:r>
            <a:r>
              <a:rPr lang="pt-BR" altLang="zh-CN" dirty="0" smtClean="0">
                <a:sym typeface="Symbol" pitchFamily="18" charset="2"/>
              </a:rPr>
              <a:t>  </a:t>
            </a:r>
            <a:r>
              <a:rPr lang="en-US" altLang="zh-CN" dirty="0" smtClean="0">
                <a:sym typeface="Symbol" pitchFamily="18" charset="2"/>
              </a:rPr>
              <a:t>Q(x))</a:t>
            </a:r>
            <a:endParaRPr lang="pt-BR" altLang="zh-CN" dirty="0" smtClean="0">
              <a:sym typeface="Symbol" pitchFamily="18" charset="2"/>
            </a:endParaRPr>
          </a:p>
          <a:p>
            <a:pPr lvl="1"/>
            <a:r>
              <a:rPr lang="pt-BR" altLang="zh-CN" dirty="0" smtClean="0">
                <a:sym typeface="Symbol" pitchFamily="18" charset="2"/>
              </a:rPr>
              <a:t> </a:t>
            </a:r>
            <a:r>
              <a:rPr lang="zh-CN" altLang="en-US" dirty="0" smtClean="0">
                <a:sym typeface="Symbol" pitchFamily="18" charset="2"/>
              </a:rPr>
              <a:t></a:t>
            </a:r>
            <a:r>
              <a:rPr lang="en-US" altLang="zh-CN" dirty="0" err="1" smtClean="0">
                <a:sym typeface="Symbol" pitchFamily="18" charset="2"/>
              </a:rPr>
              <a:t>xP</a:t>
            </a:r>
            <a:r>
              <a:rPr lang="en-US" altLang="zh-CN" dirty="0" smtClean="0">
                <a:sym typeface="Symbol" pitchFamily="18" charset="2"/>
              </a:rPr>
              <a:t>(x) </a:t>
            </a:r>
            <a:r>
              <a:rPr lang="pt-BR" altLang="zh-CN" dirty="0" smtClean="0">
                <a:sym typeface="Symbol" pitchFamily="18" charset="2"/>
              </a:rPr>
              <a:t> </a:t>
            </a:r>
            <a:r>
              <a:rPr lang="zh-CN" altLang="en-US" dirty="0" smtClean="0">
                <a:sym typeface="Symbol" pitchFamily="18" charset="2"/>
              </a:rPr>
              <a:t></a:t>
            </a:r>
            <a:r>
              <a:rPr lang="en-US" altLang="zh-CN" dirty="0" err="1" smtClean="0">
                <a:sym typeface="Symbol" pitchFamily="18" charset="2"/>
              </a:rPr>
              <a:t>yQ</a:t>
            </a:r>
            <a:r>
              <a:rPr lang="en-US" altLang="zh-CN" dirty="0" smtClean="0">
                <a:sym typeface="Symbol" pitchFamily="18" charset="2"/>
              </a:rPr>
              <a:t>(y) </a:t>
            </a:r>
            <a:r>
              <a:rPr lang="pt-BR" altLang="zh-CN" dirty="0" smtClean="0">
                <a:sym typeface="Symbol" pitchFamily="18" charset="2"/>
              </a:rPr>
              <a:t> </a:t>
            </a:r>
            <a:r>
              <a:rPr lang="en-US" altLang="zh-CN" dirty="0" smtClean="0">
                <a:sym typeface="Symbol" pitchFamily="18" charset="2"/>
              </a:rPr>
              <a:t>z(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P(z)</a:t>
            </a:r>
            <a:r>
              <a:rPr lang="pt-BR" altLang="zh-CN" dirty="0" smtClean="0">
                <a:sym typeface="Symbol" pitchFamily="18" charset="2"/>
              </a:rPr>
              <a:t> 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Q(z))</a:t>
            </a:r>
            <a:endParaRPr lang="pt-BR" altLang="zh-CN" dirty="0" smtClean="0">
              <a:sym typeface="Symbol" pitchFamily="18" charset="2"/>
            </a:endParaRPr>
          </a:p>
          <a:p>
            <a:pPr lvl="1"/>
            <a:r>
              <a:rPr lang="zh-CN" altLang="en-US" dirty="0" smtClean="0">
                <a:sym typeface="Symbol" pitchFamily="18" charset="2"/>
              </a:rPr>
              <a:t></a:t>
            </a:r>
            <a:r>
              <a:rPr lang="en-US" altLang="zh-CN" dirty="0" err="1" smtClean="0">
                <a:sym typeface="Symbol" pitchFamily="18" charset="2"/>
              </a:rPr>
              <a:t>xyz</a:t>
            </a:r>
            <a:r>
              <a:rPr lang="en-US" altLang="zh-CN" dirty="0" smtClean="0">
                <a:sym typeface="Symbol" pitchFamily="18" charset="2"/>
              </a:rPr>
              <a:t>(P(x) </a:t>
            </a:r>
            <a:r>
              <a:rPr lang="pt-BR" altLang="zh-CN" dirty="0" smtClean="0">
                <a:sym typeface="Symbol" pitchFamily="18" charset="2"/>
              </a:rPr>
              <a:t> </a:t>
            </a:r>
            <a:r>
              <a:rPr lang="en-US" altLang="zh-CN" dirty="0" smtClean="0">
                <a:sym typeface="Symbol" pitchFamily="18" charset="2"/>
              </a:rPr>
              <a:t>Q(y) </a:t>
            </a:r>
            <a:r>
              <a:rPr lang="pt-BR" altLang="zh-CN" dirty="0" smtClean="0">
                <a:sym typeface="Symbol" pitchFamily="18" charset="2"/>
              </a:rPr>
              <a:t> </a:t>
            </a:r>
            <a:r>
              <a:rPr lang="en-US" altLang="zh-CN" dirty="0" smtClean="0">
                <a:sym typeface="Symbol" pitchFamily="18" charset="2"/>
              </a:rPr>
              <a:t>(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P(z)</a:t>
            </a:r>
            <a:r>
              <a:rPr lang="pt-BR" altLang="zh-CN" dirty="0" smtClean="0">
                <a:sym typeface="Symbol" pitchFamily="18" charset="2"/>
              </a:rPr>
              <a:t> 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Q(z)))</a:t>
            </a:r>
          </a:p>
          <a:p>
            <a:pPr lvl="1"/>
            <a:r>
              <a:rPr lang="en-US" altLang="zh-CN" dirty="0" smtClean="0">
                <a:sym typeface="Symbol" pitchFamily="18" charset="2"/>
              </a:rPr>
              <a:t>{P(a), Q(b),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P(z)</a:t>
            </a:r>
            <a:r>
              <a:rPr lang="pt-BR" altLang="zh-CN" dirty="0" smtClean="0">
                <a:sym typeface="Symbol" pitchFamily="18" charset="2"/>
              </a:rPr>
              <a:t> 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Q(z)}</a:t>
            </a:r>
          </a:p>
          <a:p>
            <a:pPr marL="0" indent="0">
              <a:buNone/>
            </a:pPr>
            <a:r>
              <a:rPr lang="en-US" altLang="zh-CN" dirty="0" smtClean="0">
                <a:sym typeface="Symbol" pitchFamily="18" charset="2"/>
              </a:rPr>
              <a:t>    (2)</a:t>
            </a:r>
            <a:r>
              <a:rPr lang="zh-CN" altLang="en-US" dirty="0" smtClean="0">
                <a:sym typeface="Symbol" pitchFamily="18" charset="2"/>
              </a:rPr>
              <a:t>可能的归结：</a:t>
            </a:r>
            <a:endParaRPr lang="en-US" altLang="zh-CN" dirty="0" smtClean="0">
              <a:sym typeface="Symbol" pitchFamily="18" charset="2"/>
            </a:endParaRPr>
          </a:p>
          <a:p>
            <a:pPr lvl="1"/>
            <a:r>
              <a:rPr lang="en-US" altLang="zh-CN" dirty="0" smtClean="0">
                <a:sym typeface="Symbol" pitchFamily="18" charset="2"/>
              </a:rPr>
              <a:t>P(a),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P(z)</a:t>
            </a:r>
            <a:r>
              <a:rPr lang="pt-BR" altLang="zh-CN" dirty="0" smtClean="0">
                <a:sym typeface="Symbol" pitchFamily="18" charset="2"/>
              </a:rPr>
              <a:t> 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Q(z)</a:t>
            </a:r>
            <a:r>
              <a:rPr lang="en-US" altLang="zh-CN" dirty="0" smtClean="0"/>
              <a:t>  </a:t>
            </a:r>
            <a:r>
              <a:rPr lang="zh-CN" altLang="zh-CN" dirty="0" smtClean="0"/>
              <a:t>├</a:t>
            </a:r>
            <a:r>
              <a:rPr lang="en-US" altLang="zh-CN" baseline="-25000" dirty="0" smtClean="0"/>
              <a:t>res</a:t>
            </a:r>
            <a:r>
              <a:rPr lang="pt-BR" altLang="zh-CN" dirty="0" smtClean="0"/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Q(a)</a:t>
            </a:r>
          </a:p>
          <a:p>
            <a:pPr lvl="1"/>
            <a:r>
              <a:rPr lang="en-US" altLang="zh-CN" dirty="0" smtClean="0">
                <a:sym typeface="Symbol" pitchFamily="18" charset="2"/>
              </a:rPr>
              <a:t>Q(b),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P(z)</a:t>
            </a:r>
            <a:r>
              <a:rPr lang="pt-BR" altLang="zh-CN" dirty="0" smtClean="0">
                <a:sym typeface="Symbol" pitchFamily="18" charset="2"/>
              </a:rPr>
              <a:t> 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Q(z)</a:t>
            </a:r>
            <a:r>
              <a:rPr lang="en-US" altLang="zh-CN" dirty="0" smtClean="0"/>
              <a:t> </a:t>
            </a:r>
            <a:r>
              <a:rPr lang="zh-CN" altLang="zh-CN" dirty="0" smtClean="0"/>
              <a:t>├</a:t>
            </a:r>
            <a:r>
              <a:rPr lang="en-US" altLang="zh-CN" baseline="-25000" dirty="0" smtClean="0"/>
              <a:t>res</a:t>
            </a:r>
            <a:r>
              <a:rPr lang="pt-BR" altLang="zh-CN" dirty="0" smtClean="0"/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P(b)</a:t>
            </a:r>
          </a:p>
          <a:p>
            <a:pPr marL="0" indent="0">
              <a:buNone/>
            </a:pPr>
            <a:r>
              <a:rPr lang="en-US" altLang="zh-CN" dirty="0" smtClean="0">
                <a:sym typeface="Symbol" pitchFamily="18" charset="2"/>
              </a:rPr>
              <a:t>    (3)</a:t>
            </a:r>
            <a:r>
              <a:rPr lang="zh-CN" altLang="en-US" dirty="0" smtClean="0">
                <a:sym typeface="Symbol" pitchFamily="18" charset="2"/>
              </a:rPr>
              <a:t>不</a:t>
            </a:r>
            <a:r>
              <a:rPr lang="zh-CN" altLang="en-US" dirty="0" smtClean="0">
                <a:sym typeface="Symbol" pitchFamily="18" charset="2"/>
              </a:rPr>
              <a:t>存在反驳</a:t>
            </a:r>
            <a:endParaRPr lang="en-US" altLang="zh-CN" dirty="0" smtClean="0">
              <a:sym typeface="Symbol" pitchFamily="18" charset="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sym typeface="Symbol" pitchFamily="18" charset="2"/>
              </a:rPr>
              <a:t>证毕。</a:t>
            </a:r>
            <a:endParaRPr lang="en-US" altLang="zh-CN" dirty="0" smtClean="0">
              <a:solidFill>
                <a:srgbClr val="C00000"/>
              </a:solidFill>
              <a:sym typeface="Symbol" pitchFamily="18" charset="2"/>
            </a:endParaRPr>
          </a:p>
          <a:p>
            <a:endParaRPr lang="en-US" altLang="zh-CN" dirty="0" smtClean="0">
              <a:sym typeface="Symbol" pitchFamily="18" charset="2"/>
            </a:endParaRPr>
          </a:p>
          <a:p>
            <a:endParaRPr lang="en-US" altLang="zh-CN" dirty="0" smtClean="0">
              <a:sym typeface="Symbol" pitchFamily="18" charset="2"/>
            </a:endParaRPr>
          </a:p>
          <a:p>
            <a:pPr lvl="1"/>
            <a:endParaRPr lang="en-US" altLang="zh-CN" dirty="0" smtClean="0">
              <a:sym typeface="Symbol" pitchFamily="18" charset="2"/>
            </a:endParaRPr>
          </a:p>
          <a:p>
            <a:pPr lvl="1"/>
            <a:endParaRPr lang="en-US" altLang="zh-CN" dirty="0" smtClean="0">
              <a:sym typeface="Symbol" pitchFamily="18" charset="2"/>
            </a:endParaRPr>
          </a:p>
          <a:p>
            <a:pPr lvl="1"/>
            <a:endParaRPr lang="pt-BR" altLang="zh-CN" dirty="0" smtClean="0">
              <a:sym typeface="Symbol" pitchFamily="18" charset="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证明</a:t>
            </a:r>
            <a:r>
              <a:rPr lang="en-US" altLang="zh-CN" sz="2800" dirty="0" smtClean="0">
                <a:solidFill>
                  <a:srgbClr val="C00000"/>
                </a:solidFill>
              </a:rPr>
              <a:t>:</a:t>
            </a:r>
            <a:r>
              <a:rPr lang="zh-CN" altLang="en-US" sz="2800" dirty="0" smtClean="0"/>
              <a:t>某些学生喜欢每门课程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没有学生喜欢文学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因此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没有课程是文学</a:t>
            </a:r>
            <a:r>
              <a:rPr lang="en-US" altLang="zh-CN" sz="2800" dirty="0" smtClean="0">
                <a:solidFill>
                  <a:srgbClr val="C00000"/>
                </a:solidFill>
              </a:rPr>
              <a:t>.</a:t>
            </a:r>
            <a:endParaRPr lang="zh-CN" altLang="en-US" sz="28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定义如下谓词逻辑符号：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论域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：包括所有的学生和课程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谓词</a:t>
            </a:r>
            <a:r>
              <a:rPr lang="en-US" altLang="zh-CN" sz="2800" dirty="0" smtClean="0"/>
              <a:t>P(x): x</a:t>
            </a:r>
            <a:r>
              <a:rPr lang="zh-CN" altLang="en-US" sz="2800" dirty="0" smtClean="0"/>
              <a:t>是学生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谓词</a:t>
            </a:r>
            <a:r>
              <a:rPr lang="en-US" altLang="zh-CN" sz="2800" dirty="0" smtClean="0"/>
              <a:t>D(y): y</a:t>
            </a:r>
            <a:r>
              <a:rPr lang="zh-CN" altLang="en-US" sz="2800" dirty="0" smtClean="0"/>
              <a:t>是课程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谓词</a:t>
            </a:r>
            <a:r>
              <a:rPr lang="en-US" altLang="zh-CN" sz="2800" dirty="0" smtClean="0"/>
              <a:t>S(z): z</a:t>
            </a:r>
            <a:r>
              <a:rPr lang="zh-CN" altLang="en-US" sz="2800" dirty="0" smtClean="0"/>
              <a:t>是文学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谓词</a:t>
            </a:r>
            <a:r>
              <a:rPr lang="en-US" altLang="zh-CN" sz="2800" dirty="0" smtClean="0"/>
              <a:t>L(</a:t>
            </a:r>
            <a:r>
              <a:rPr lang="en-US" altLang="zh-CN" sz="2800" dirty="0" err="1" smtClean="0"/>
              <a:t>x,y</a:t>
            </a:r>
            <a:r>
              <a:rPr lang="en-US" altLang="zh-CN" sz="2800" dirty="0" smtClean="0"/>
              <a:t>):</a:t>
            </a:r>
            <a:r>
              <a:rPr lang="zh-CN" altLang="en-US" sz="2800" dirty="0" smtClean="0"/>
              <a:t>学生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喜欢课程</a:t>
            </a:r>
            <a:r>
              <a:rPr lang="en-US" altLang="zh-CN" sz="2800" dirty="0" smtClean="0"/>
              <a:t>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lnSpc>
                    <a:spcPct val="100000"/>
                  </a:lnSpc>
                  <a:spcAft>
                    <a:spcPct val="20000"/>
                  </a:spcAft>
                  <a:buFont typeface="Wingdings" pitchFamily="2" charset="2"/>
                  <a:buChar char="§"/>
                </a:pPr>
                <a:r>
                  <a:rPr lang="en-US" altLang="zh-CN" dirty="0" smtClean="0">
                    <a:solidFill>
                      <a:srgbClr val="C00000"/>
                    </a:solidFill>
                    <a:sym typeface="Symbol" pitchFamily="18" charset="2"/>
                  </a:rPr>
                  <a:t>C=</a:t>
                </a:r>
                <a:r>
                  <a:rPr lang="en-US" altLang="zh-CN" dirty="0" smtClean="0">
                    <a:solidFill>
                      <a:srgbClr val="C00000"/>
                    </a:solidFill>
                    <a:sym typeface="Symbol" pitchFamily="18" charset="2"/>
                  </a:rPr>
                  <a:t>z((P(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c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C00000"/>
                    </a:solidFill>
                    <a:sym typeface="Symbol" pitchFamily="18" charset="2"/>
                  </a:rPr>
                  <a:t>)</a:t>
                </a:r>
                <a:r>
                  <a:rPr lang="pt-BR" altLang="zh-CN" dirty="0" smtClean="0">
                    <a:solidFill>
                      <a:srgbClr val="C00000"/>
                    </a:solidFill>
                    <a:sym typeface="Symbol" pitchFamily="18" charset="2"/>
                  </a:rPr>
                  <a:t>  </a:t>
                </a:r>
                <a:r>
                  <a:rPr lang="en-US" altLang="zh-CN" dirty="0" smtClean="0">
                    <a:solidFill>
                      <a:srgbClr val="C00000"/>
                    </a:solidFill>
                    <a:sym typeface="Symbol" pitchFamily="18" charset="2"/>
                  </a:rPr>
                  <a:t>Q(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c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C00000"/>
                    </a:solidFill>
                    <a:sym typeface="Symbol" pitchFamily="18" charset="2"/>
                  </a:rPr>
                  <a:t>))</a:t>
                </a:r>
                <a:r>
                  <a:rPr lang="pt-BR" altLang="zh-CN" dirty="0" smtClean="0">
                    <a:solidFill>
                      <a:srgbClr val="C00000"/>
                    </a:solidFill>
                    <a:sym typeface="Symbol" pitchFamily="18" charset="2"/>
                  </a:rPr>
                  <a:t>  </a:t>
                </a:r>
                <a:r>
                  <a:rPr lang="en-US" altLang="zh-CN" dirty="0" smtClean="0">
                    <a:solidFill>
                      <a:srgbClr val="C00000"/>
                    </a:solidFill>
                    <a:sym typeface="Symbol" pitchFamily="18" charset="2"/>
                  </a:rPr>
                  <a:t>P(z)</a:t>
                </a:r>
                <a:r>
                  <a:rPr lang="pt-BR" altLang="zh-CN" dirty="0" smtClean="0">
                    <a:solidFill>
                      <a:srgbClr val="C00000"/>
                    </a:solidFill>
                    <a:sym typeface="Symbol" pitchFamily="18" charset="2"/>
                  </a:rPr>
                  <a:t>  </a:t>
                </a:r>
                <a:r>
                  <a:rPr lang="en-US" altLang="zh-CN" dirty="0" smtClean="0">
                    <a:solidFill>
                      <a:srgbClr val="C00000"/>
                    </a:solidFill>
                    <a:sym typeface="Symbol" pitchFamily="18" charset="2"/>
                  </a:rPr>
                  <a:t>Q(z))</a:t>
                </a:r>
              </a:p>
              <a:p>
                <a:pPr marL="342900" lvl="1" indent="-342900">
                  <a:lnSpc>
                    <a:spcPct val="100000"/>
                  </a:lnSpc>
                  <a:spcAft>
                    <a:spcPct val="20000"/>
                  </a:spcAft>
                  <a:buFont typeface="Wingdings" pitchFamily="2" charset="2"/>
                  <a:buChar char="§"/>
                </a:pPr>
                <a:r>
                  <a:rPr lang="zh-CN" altLang="en-US" dirty="0" smtClean="0">
                    <a:solidFill>
                      <a:srgbClr val="C00000"/>
                    </a:solidFill>
                    <a:sym typeface="Symbol" pitchFamily="18" charset="2"/>
                  </a:rPr>
                  <a:t> </a:t>
                </a:r>
                <a:r>
                  <a:rPr lang="zh-CN" altLang="en-US" dirty="0" smtClean="0">
                    <a:sym typeface="Symbol" pitchFamily="18" charset="2"/>
                  </a:rPr>
                  <a:t>从而推出：</a:t>
                </a:r>
                <a:endParaRPr lang="en-US" altLang="zh-CN" dirty="0" smtClean="0">
                  <a:sym typeface="Symbol" pitchFamily="18" charset="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 smtClean="0">
                    <a:sym typeface="Symbol" pitchFamily="18" charset="2"/>
                  </a:rPr>
                  <a:t>C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dirty="0" smtClean="0"/>
                  <a:t> </a:t>
                </a:r>
                <a:r>
                  <a:rPr lang="en-US" altLang="zh-CN" dirty="0" smtClean="0">
                    <a:sym typeface="Symbol" pitchFamily="18" charset="2"/>
                  </a:rPr>
                  <a:t>(P(</a:t>
                </a:r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>
                    <a:sym typeface="Symbol" pitchFamily="18" charset="2"/>
                  </a:rPr>
                  <a:t>)</a:t>
                </a:r>
                <a:r>
                  <a:rPr lang="pt-BR" altLang="zh-CN" dirty="0" smtClean="0">
                    <a:sym typeface="Symbol" pitchFamily="18" charset="2"/>
                  </a:rPr>
                  <a:t>  </a:t>
                </a:r>
                <a:r>
                  <a:rPr lang="en-US" altLang="zh-CN" dirty="0" smtClean="0">
                    <a:sym typeface="Symbol" pitchFamily="18" charset="2"/>
                  </a:rPr>
                  <a:t>Q(</a:t>
                </a:r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>
                    <a:sym typeface="Symbol" pitchFamily="18" charset="2"/>
                  </a:rPr>
                  <a:t>))</a:t>
                </a:r>
                <a:r>
                  <a:rPr lang="pt-BR" altLang="zh-CN" dirty="0" smtClean="0">
                    <a:sym typeface="Symbol" pitchFamily="18" charset="2"/>
                  </a:rPr>
                  <a:t>  </a:t>
                </a:r>
                <a:r>
                  <a:rPr lang="en-US" altLang="zh-CN" dirty="0" smtClean="0">
                    <a:sym typeface="Symbol" pitchFamily="18" charset="2"/>
                  </a:rPr>
                  <a:t>P(</a:t>
                </a:r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>
                    <a:sym typeface="Symbol" pitchFamily="18" charset="2"/>
                  </a:rPr>
                  <a:t>)</a:t>
                </a:r>
                <a:r>
                  <a:rPr lang="pt-BR" altLang="zh-CN" dirty="0" smtClean="0">
                    <a:sym typeface="Symbol" pitchFamily="18" charset="2"/>
                  </a:rPr>
                  <a:t>  </a:t>
                </a:r>
                <a:r>
                  <a:rPr lang="en-US" altLang="zh-CN" dirty="0" smtClean="0">
                    <a:sym typeface="Symbol" pitchFamily="18" charset="2"/>
                  </a:rPr>
                  <a:t>Q(</a:t>
                </a:r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>
                    <a:sym typeface="Symbol" pitchFamily="18" charset="2"/>
                  </a:rPr>
                  <a:t>)       z/</a:t>
                </a:r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1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 smtClean="0">
                    <a:sym typeface="Symbol" pitchFamily="18" charset="2"/>
                  </a:rPr>
                  <a:t>C </a:t>
                </a:r>
                <a14:m>
                  <m:oMath xmlns:m="http://schemas.openxmlformats.org/officeDocument/2006/math">
                    <m:r>
                      <a:rPr lang="pt-B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dirty="0" smtClean="0"/>
                  <a:t> </a:t>
                </a:r>
                <a:r>
                  <a:rPr lang="en-US" altLang="zh-CN" dirty="0" smtClean="0">
                    <a:sym typeface="Symbol" pitchFamily="18" charset="2"/>
                  </a:rPr>
                  <a:t>(P(</a:t>
                </a:r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>
                    <a:sym typeface="Symbol" pitchFamily="18" charset="2"/>
                  </a:rPr>
                  <a:t>)</a:t>
                </a:r>
                <a:r>
                  <a:rPr lang="pt-BR" altLang="zh-CN" dirty="0" smtClean="0">
                    <a:sym typeface="Symbol" pitchFamily="18" charset="2"/>
                  </a:rPr>
                  <a:t>  </a:t>
                </a:r>
                <a:r>
                  <a:rPr lang="en-US" altLang="zh-CN" dirty="0" smtClean="0">
                    <a:sym typeface="Symbol" pitchFamily="18" charset="2"/>
                  </a:rPr>
                  <a:t>Q(</a:t>
                </a:r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>
                    <a:sym typeface="Symbol" pitchFamily="18" charset="2"/>
                  </a:rPr>
                  <a:t>))</a:t>
                </a:r>
                <a:r>
                  <a:rPr lang="pt-BR" altLang="zh-CN" dirty="0" smtClean="0">
                    <a:sym typeface="Symbol" pitchFamily="18" charset="2"/>
                  </a:rPr>
                  <a:t>  </a:t>
                </a:r>
                <a:r>
                  <a:rPr lang="en-US" altLang="zh-CN" dirty="0" smtClean="0">
                    <a:sym typeface="Symbol" pitchFamily="18" charset="2"/>
                  </a:rPr>
                  <a:t>P(</a:t>
                </a:r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>
                    <a:sym typeface="Symbol" pitchFamily="18" charset="2"/>
                  </a:rPr>
                  <a:t>)</a:t>
                </a:r>
                <a:r>
                  <a:rPr lang="pt-BR" altLang="zh-CN" dirty="0" smtClean="0">
                    <a:sym typeface="Symbol" pitchFamily="18" charset="2"/>
                  </a:rPr>
                  <a:t>  </a:t>
                </a:r>
                <a:r>
                  <a:rPr lang="en-US" altLang="zh-CN" dirty="0" smtClean="0">
                    <a:sym typeface="Symbol" pitchFamily="18" charset="2"/>
                  </a:rPr>
                  <a:t>Q(</a:t>
                </a:r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>
                    <a:sym typeface="Symbol" pitchFamily="18" charset="2"/>
                  </a:rPr>
                  <a:t>)       z/</a:t>
                </a:r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2</a:t>
                </a:r>
                <a:endParaRPr lang="en-US" altLang="zh-CN" dirty="0" smtClean="0">
                  <a:sym typeface="Symbol" pitchFamily="18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sym typeface="Symbol" pitchFamily="18" charset="2"/>
                  </a:rPr>
                  <a:t> </a:t>
                </a:r>
                <a:r>
                  <a:rPr lang="zh-CN" altLang="en-US" sz="2400" dirty="0" smtClean="0">
                    <a:sym typeface="Symbol" pitchFamily="18" charset="2"/>
                  </a:rPr>
                  <a:t>将</a:t>
                </a:r>
                <a:r>
                  <a:rPr lang="en-US" altLang="zh-CN" sz="2400" dirty="0" smtClean="0">
                    <a:sym typeface="Symbol" pitchFamily="18" charset="2"/>
                  </a:rPr>
                  <a:t>P(</a:t>
                </a:r>
                <a:r>
                  <a:rPr lang="en-US" altLang="zh-CN" sz="2400" dirty="0" smtClean="0"/>
                  <a:t>c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>
                    <a:sym typeface="Symbol" pitchFamily="18" charset="2"/>
                  </a:rPr>
                  <a:t>)</a:t>
                </a:r>
                <a:r>
                  <a:rPr lang="pt-BR" altLang="zh-CN" sz="2400" dirty="0">
                    <a:sym typeface="Symbol" pitchFamily="18" charset="2"/>
                  </a:rPr>
                  <a:t>, </a:t>
                </a:r>
                <a:r>
                  <a:rPr lang="en-US" altLang="zh-CN" sz="2400" dirty="0">
                    <a:sym typeface="Symbol" pitchFamily="18" charset="2"/>
                  </a:rPr>
                  <a:t>Q(</a:t>
                </a:r>
                <a:r>
                  <a:rPr lang="en-US" altLang="zh-CN" sz="2400" dirty="0"/>
                  <a:t>c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>
                    <a:sym typeface="Symbol" pitchFamily="18" charset="2"/>
                  </a:rPr>
                  <a:t>)</a:t>
                </a:r>
                <a:r>
                  <a:rPr lang="pt-BR" altLang="zh-CN" sz="2400" dirty="0">
                    <a:sym typeface="Symbol" pitchFamily="18" charset="2"/>
                  </a:rPr>
                  <a:t>, </a:t>
                </a:r>
                <a:r>
                  <a:rPr lang="en-US" altLang="zh-CN" sz="2400" dirty="0">
                    <a:sym typeface="Symbol" pitchFamily="18" charset="2"/>
                  </a:rPr>
                  <a:t>P(</a:t>
                </a:r>
                <a:r>
                  <a:rPr lang="en-US" altLang="zh-CN" sz="2400" dirty="0"/>
                  <a:t>c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>
                    <a:sym typeface="Symbol" pitchFamily="18" charset="2"/>
                  </a:rPr>
                  <a:t>)</a:t>
                </a:r>
                <a:r>
                  <a:rPr lang="pt-BR" altLang="zh-CN" sz="2400" dirty="0">
                    <a:sym typeface="Symbol" pitchFamily="18" charset="2"/>
                  </a:rPr>
                  <a:t>, </a:t>
                </a:r>
                <a:r>
                  <a:rPr lang="en-US" altLang="zh-CN" sz="2400" dirty="0">
                    <a:sym typeface="Symbol" pitchFamily="18" charset="2"/>
                  </a:rPr>
                  <a:t>Q(</a:t>
                </a:r>
                <a:r>
                  <a:rPr lang="en-US" altLang="zh-CN" sz="2400" dirty="0"/>
                  <a:t>c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>
                    <a:sym typeface="Symbol" pitchFamily="18" charset="2"/>
                  </a:rPr>
                  <a:t>)</a:t>
                </a:r>
                <a:r>
                  <a:rPr lang="zh-CN" altLang="en-US" sz="2400" dirty="0">
                    <a:sym typeface="Symbol" pitchFamily="18" charset="2"/>
                  </a:rPr>
                  <a:t>看做命题变元</a:t>
                </a:r>
                <a:r>
                  <a:rPr lang="en-US" altLang="zh-CN" sz="2400" dirty="0">
                    <a:sym typeface="Symbol" pitchFamily="18" charset="2"/>
                  </a:rPr>
                  <a:t>p</a:t>
                </a:r>
                <a:r>
                  <a:rPr lang="en-US" altLang="zh-CN" sz="2400" baseline="-25000" dirty="0">
                    <a:sym typeface="Symbol" pitchFamily="18" charset="2"/>
                  </a:rPr>
                  <a:t>1</a:t>
                </a:r>
                <a:r>
                  <a:rPr lang="en-US" altLang="zh-CN" sz="2400" dirty="0">
                    <a:sym typeface="Symbol" pitchFamily="18" charset="2"/>
                  </a:rPr>
                  <a:t>, p</a:t>
                </a:r>
                <a:r>
                  <a:rPr lang="en-US" altLang="zh-CN" sz="2400" baseline="-25000" dirty="0">
                    <a:sym typeface="Symbol" pitchFamily="18" charset="2"/>
                  </a:rPr>
                  <a:t>2</a:t>
                </a:r>
                <a:r>
                  <a:rPr lang="en-US" altLang="zh-CN" sz="2400" dirty="0">
                    <a:sym typeface="Symbol" pitchFamily="18" charset="2"/>
                  </a:rPr>
                  <a:t>, p</a:t>
                </a:r>
                <a:r>
                  <a:rPr lang="en-US" altLang="zh-CN" sz="2400" baseline="-25000" dirty="0">
                    <a:sym typeface="Symbol" pitchFamily="18" charset="2"/>
                  </a:rPr>
                  <a:t>3</a:t>
                </a:r>
                <a:r>
                  <a:rPr lang="en-US" altLang="zh-CN" sz="2400" dirty="0">
                    <a:sym typeface="Symbol" pitchFamily="18" charset="2"/>
                  </a:rPr>
                  <a:t>, </a:t>
                </a:r>
                <a:r>
                  <a:rPr lang="en-US" altLang="zh-CN" sz="2400" dirty="0" smtClean="0">
                    <a:sym typeface="Symbol" pitchFamily="18" charset="2"/>
                  </a:rPr>
                  <a:t>p</a:t>
                </a:r>
                <a:r>
                  <a:rPr lang="en-US" altLang="zh-CN" sz="2400" baseline="-25000" dirty="0" smtClean="0">
                    <a:sym typeface="Symbol" pitchFamily="18" charset="2"/>
                  </a:rPr>
                  <a:t>4</a:t>
                </a:r>
              </a:p>
              <a:p>
                <a:pPr marL="0" lvl="1" indent="0">
                  <a:lnSpc>
                    <a:spcPct val="100000"/>
                  </a:lnSpc>
                  <a:spcAft>
                    <a:spcPct val="20000"/>
                  </a:spcAft>
                  <a:buNone/>
                </a:pPr>
                <a:r>
                  <a:rPr lang="en-US" altLang="zh-CN" baseline="-25000" dirty="0" smtClean="0">
                    <a:sym typeface="Symbol" pitchFamily="18" charset="2"/>
                  </a:rPr>
                  <a:t>       </a:t>
                </a:r>
                <a:r>
                  <a:rPr lang="en-US" altLang="zh-CN" dirty="0" smtClean="0">
                    <a:sym typeface="Symbol" pitchFamily="18" charset="2"/>
                  </a:rPr>
                  <a:t> </a:t>
                </a:r>
                <a:r>
                  <a:rPr lang="en-US" altLang="zh-CN" dirty="0">
                    <a:sym typeface="Symbol" pitchFamily="18" charset="2"/>
                  </a:rPr>
                  <a:t>C </a:t>
                </a:r>
                <a14:m>
                  <m:oMath xmlns:m="http://schemas.openxmlformats.org/officeDocument/2006/math">
                    <m:r>
                      <a:rPr lang="pt-B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m:rPr>
                        <m:nor/>
                      </m:rPr>
                      <a:rPr lang="en-US" altLang="zh-CN" dirty="0">
                        <a:sym typeface="Symbol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dirty="0">
                        <a:sym typeface="Symbol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baseline="-25000" dirty="0">
                        <a:sym typeface="Symbol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pt-BR" altLang="zh-CN" dirty="0">
                        <a:sym typeface="Symbol" pitchFamily="18" charset="2"/>
                      </a:rPr>
                      <m:t> </m:t>
                    </m:r>
                    <m:r>
                      <m:rPr>
                        <m:nor/>
                      </m:rPr>
                      <a:rPr lang="en-US" altLang="zh-CN" dirty="0">
                        <a:sym typeface="Symbol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baseline="-25000" dirty="0">
                        <a:sym typeface="Symbol" pitchFamily="18" charset="2"/>
                      </a:rPr>
                      <m:t>4</m:t>
                    </m:r>
                    <m:r>
                      <m:rPr>
                        <m:nor/>
                      </m:rPr>
                      <a:rPr lang="pt-BR" altLang="zh-CN" dirty="0">
                        <a:sym typeface="Symbol" pitchFamily="18" charset="2"/>
                      </a:rPr>
                      <m:t>, </m:t>
                    </m:r>
                    <m:r>
                      <m:rPr>
                        <m:nor/>
                      </m:rPr>
                      <a:rPr lang="en-US" altLang="zh-CN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ym typeface="Symbol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baseline="-25000" dirty="0">
                        <a:sym typeface="Symbol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pt-BR" altLang="zh-CN" dirty="0">
                        <a:sym typeface="Symbol" pitchFamily="18" charset="2"/>
                      </a:rPr>
                      <m:t>, </m:t>
                    </m:r>
                    <m:r>
                      <m:rPr>
                        <m:nor/>
                      </m:rPr>
                      <a:rPr lang="en-US" altLang="zh-CN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ym typeface="Symbol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baseline="-25000" dirty="0">
                        <a:sym typeface="Symbol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pt-BR" altLang="zh-CN" dirty="0">
                        <a:sym typeface="Symbol" pitchFamily="18" charset="2"/>
                      </a:rPr>
                      <m:t> , </m:t>
                    </m:r>
                    <m:r>
                      <m:rPr>
                        <m:nor/>
                      </m:rPr>
                      <a:rPr lang="en-US" altLang="zh-CN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ym typeface="Symbol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baseline="-25000" dirty="0">
                        <a:sym typeface="Symbol" pitchFamily="18" charset="2"/>
                      </a:rPr>
                      <m:t>3</m:t>
                    </m:r>
                    <m:r>
                      <m:rPr>
                        <m:nor/>
                      </m:rPr>
                      <a:rPr lang="pt-BR" altLang="zh-CN" dirty="0">
                        <a:sym typeface="Symbol" pitchFamily="18" charset="2"/>
                      </a:rPr>
                      <m:t> , </m:t>
                    </m:r>
                    <m:r>
                      <m:rPr>
                        <m:nor/>
                      </m:rPr>
                      <a:rPr lang="en-US" altLang="zh-CN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ym typeface="Symbol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baseline="-25000" dirty="0">
                        <a:sym typeface="Symbol" pitchFamily="18" charset="2"/>
                      </a:rPr>
                      <m:t>4</m:t>
                    </m:r>
                    <m:r>
                      <m:rPr>
                        <m:nor/>
                      </m:rPr>
                      <a:rPr lang="en-US" altLang="zh-CN" dirty="0">
                        <a:sym typeface="Symbol" pitchFamily="18" charset="2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marL="0" lvl="1" indent="0">
                  <a:lnSpc>
                    <a:spcPct val="100000"/>
                  </a:lnSpc>
                  <a:spcAft>
                    <a:spcPct val="20000"/>
                  </a:spcAft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:r>
                  <a:rPr lang="zh-CN" altLang="en-US" dirty="0" smtClean="0"/>
                  <a:t>存在</a:t>
                </a:r>
                <a:r>
                  <a:rPr lang="zh-CN" altLang="en-US" dirty="0"/>
                  <a:t>一个命题逻辑的</a:t>
                </a:r>
                <a:r>
                  <a:rPr lang="zh-CN" altLang="en-US" dirty="0" smtClean="0"/>
                  <a:t>反驳：</a:t>
                </a:r>
                <a:endParaRPr lang="en-US" altLang="zh-CN" dirty="0" smtClean="0"/>
              </a:p>
              <a:p>
                <a:pPr marL="742950" lvl="2" indent="-342900">
                  <a:lnSpc>
                    <a:spcPct val="100000"/>
                  </a:lnSpc>
                  <a:spcAft>
                    <a:spcPct val="20000"/>
                  </a:spcAft>
                  <a:buFont typeface="Wingdings" pitchFamily="2" charset="2"/>
                  <a:buChar char="§"/>
                </a:pPr>
                <a:r>
                  <a:rPr lang="en-US" altLang="zh-CN" sz="2400" dirty="0" smtClean="0">
                    <a:sym typeface="Symbol" pitchFamily="18" charset="2"/>
                  </a:rPr>
                  <a:t>p</a:t>
                </a:r>
                <a:r>
                  <a:rPr lang="en-US" altLang="zh-CN" sz="2400" baseline="-25000" dirty="0" smtClean="0">
                    <a:sym typeface="Symbol" pitchFamily="18" charset="2"/>
                  </a:rPr>
                  <a:t>1</a:t>
                </a:r>
                <a:r>
                  <a:rPr lang="pt-BR" altLang="zh-CN" sz="2400" dirty="0">
                    <a:sym typeface="Symbol" pitchFamily="18" charset="2"/>
                  </a:rPr>
                  <a:t> </a:t>
                </a:r>
                <a:r>
                  <a:rPr lang="en-US" altLang="zh-CN" sz="2400" dirty="0">
                    <a:sym typeface="Symbol" pitchFamily="18" charset="2"/>
                  </a:rPr>
                  <a:t>p</a:t>
                </a:r>
                <a:r>
                  <a:rPr lang="en-US" altLang="zh-CN" sz="2400" baseline="-25000" dirty="0">
                    <a:sym typeface="Symbol" pitchFamily="18" charset="2"/>
                  </a:rPr>
                  <a:t>4</a:t>
                </a:r>
                <a:r>
                  <a:rPr lang="pt-BR" altLang="zh-CN" sz="2400" dirty="0">
                    <a:sym typeface="Symbol" pitchFamily="18" charset="2"/>
                  </a:rPr>
                  <a:t>, </a:t>
                </a:r>
                <a:r>
                  <a:rPr lang="en-US" altLang="zh-CN" sz="2400" dirty="0">
                    <a:sym typeface="Symbol" pitchFamily="18" charset="2"/>
                  </a:rPr>
                  <a:t> p</a:t>
                </a:r>
                <a:r>
                  <a:rPr lang="en-US" altLang="zh-CN" sz="2400" baseline="-25000" dirty="0">
                    <a:sym typeface="Symbol" pitchFamily="18" charset="2"/>
                  </a:rPr>
                  <a:t>1</a:t>
                </a:r>
                <a:r>
                  <a:rPr lang="pt-BR" altLang="zh-CN" sz="2400" dirty="0">
                    <a:sym typeface="Symbol" pitchFamily="18" charset="2"/>
                  </a:rPr>
                  <a:t>, </a:t>
                </a:r>
                <a:r>
                  <a:rPr lang="en-US" altLang="zh-CN" sz="2400" dirty="0">
                    <a:sym typeface="Symbol" pitchFamily="18" charset="2"/>
                  </a:rPr>
                  <a:t> p</a:t>
                </a:r>
                <a:r>
                  <a:rPr lang="en-US" altLang="zh-CN" sz="2400" baseline="-25000" dirty="0">
                    <a:sym typeface="Symbol" pitchFamily="18" charset="2"/>
                  </a:rPr>
                  <a:t>4</a:t>
                </a:r>
                <a:r>
                  <a:rPr lang="zh-CN" altLang="en-US" sz="2400" baseline="-25000" dirty="0" smtClean="0">
                    <a:sym typeface="Symbol" pitchFamily="18" charset="2"/>
                  </a:rPr>
                  <a:t>，</a:t>
                </a:r>
                <a:r>
                  <a:rPr lang="en-US" altLang="zh-CN" sz="2400" dirty="0" smtClean="0">
                    <a:sym typeface="Symbol" pitchFamily="18" charset="2"/>
                  </a:rPr>
                  <a:t>p</a:t>
                </a:r>
                <a:r>
                  <a:rPr lang="en-US" altLang="zh-CN" sz="2400" baseline="-25000" dirty="0" smtClean="0">
                    <a:sym typeface="Symbol" pitchFamily="18" charset="2"/>
                  </a:rPr>
                  <a:t>4</a:t>
                </a:r>
                <a:r>
                  <a:rPr lang="zh-CN" altLang="en-US" sz="2400" baseline="-25000" dirty="0" smtClean="0">
                    <a:sym typeface="Symbol" pitchFamily="18" charset="2"/>
                  </a:rPr>
                  <a:t> </a:t>
                </a:r>
                <a:r>
                  <a:rPr lang="zh-CN" altLang="zh-CN" sz="2400" dirty="0" smtClean="0"/>
                  <a:t>□</a:t>
                </a:r>
                <a:endParaRPr lang="en-US" altLang="zh-CN" dirty="0" smtClean="0">
                  <a:sym typeface="Symbol" pitchFamily="18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 smtClean="0">
                    <a:solidFill>
                      <a:srgbClr val="C00000"/>
                    </a:solidFill>
                    <a:sym typeface="Symbol" pitchFamily="18" charset="2"/>
                  </a:rPr>
                  <a:t>C</a:t>
                </a:r>
                <a:r>
                  <a:rPr lang="zh-CN" altLang="en-US" sz="2400" dirty="0" smtClean="0">
                    <a:solidFill>
                      <a:srgbClr val="C00000"/>
                    </a:solidFill>
                    <a:sym typeface="Symbol" pitchFamily="18" charset="2"/>
                  </a:rPr>
                  <a:t>是不可满足的，从而</a:t>
                </a:r>
                <a:r>
                  <a:rPr lang="pt-BR" altLang="zh-CN" sz="2400" dirty="0">
                    <a:sym typeface="Symbol" pitchFamily="18" charset="2"/>
                  </a:rPr>
                  <a:t></a:t>
                </a:r>
                <a:r>
                  <a:rPr lang="en-US" altLang="zh-CN" sz="2400" dirty="0">
                    <a:sym typeface="Symbol" pitchFamily="18" charset="2"/>
                  </a:rPr>
                  <a:t>A </a:t>
                </a:r>
                <a:r>
                  <a:rPr lang="zh-CN" altLang="en-US" sz="2400" dirty="0" smtClean="0">
                    <a:sym typeface="Symbol" pitchFamily="18" charset="2"/>
                  </a:rPr>
                  <a:t>是不可满足的，则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sym typeface="Symbol" pitchFamily="18" charset="2"/>
                  </a:rPr>
                  <a:t>A</a:t>
                </a:r>
                <a:r>
                  <a:rPr lang="zh-CN" altLang="en-US" sz="2400" dirty="0" smtClean="0">
                    <a:solidFill>
                      <a:srgbClr val="C00000"/>
                    </a:solidFill>
                    <a:sym typeface="Symbol" pitchFamily="18" charset="2"/>
                  </a:rPr>
                  <a:t>是永真的。</a:t>
                </a:r>
                <a:endParaRPr lang="en-US" altLang="zh-CN" sz="2400" dirty="0" smtClean="0">
                  <a:solidFill>
                    <a:srgbClr val="C00000"/>
                  </a:solidFill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3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定义如下公式：</a:t>
                </a:r>
                <a:endParaRPr lang="en-US" altLang="zh-CN" sz="2800" dirty="0" smtClean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800" dirty="0"/>
                  <a:t>某些学生喜欢每门</a:t>
                </a:r>
                <a:r>
                  <a:rPr lang="zh-CN" altLang="en-US" sz="2800" dirty="0" smtClean="0"/>
                  <a:t>课程</a:t>
                </a:r>
                <a:endParaRPr lang="en-US" altLang="zh-CN" sz="2800" dirty="0" smtClean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        A = </a:t>
                </a:r>
                <a:r>
                  <a:rPr lang="zh-CN" altLang="en-US" sz="2800" dirty="0" smtClean="0">
                    <a:sym typeface="Symbol" pitchFamily="18" charset="2"/>
                  </a:rPr>
                  <a:t></a:t>
                </a:r>
                <a:r>
                  <a:rPr lang="en-US" altLang="zh-CN" sz="2800" dirty="0" smtClean="0"/>
                  <a:t>x(P(x)</a:t>
                </a:r>
                <a:r>
                  <a:rPr lang="pt-BR" altLang="zh-CN" sz="2800" dirty="0" smtClean="0">
                    <a:sym typeface="Symbol" pitchFamily="18" charset="2"/>
                  </a:rPr>
                  <a:t> </a:t>
                </a:r>
                <a:r>
                  <a:rPr lang="en-US" altLang="zh-CN" sz="2800" dirty="0" smtClean="0"/>
                  <a:t> </a:t>
                </a:r>
                <a:r>
                  <a:rPr lang="en-US" altLang="zh-CN" sz="2800" dirty="0" smtClean="0">
                    <a:sym typeface="Symbol" pitchFamily="18" charset="2"/>
                  </a:rPr>
                  <a:t></a:t>
                </a:r>
                <a:r>
                  <a:rPr lang="en-US" altLang="zh-CN" sz="2800" dirty="0" smtClean="0"/>
                  <a:t>y(D(y) </a:t>
                </a:r>
                <a:r>
                  <a:rPr lang="pt-BR" altLang="zh-CN" sz="2800" dirty="0" smtClean="0">
                    <a:sym typeface="Symbol" pitchFamily="18" charset="2"/>
                  </a:rPr>
                  <a:t> </a:t>
                </a:r>
                <a:r>
                  <a:rPr lang="en-US" altLang="zh-CN" sz="2800" dirty="0" smtClean="0"/>
                  <a:t>L(</a:t>
                </a:r>
                <a:r>
                  <a:rPr lang="en-US" altLang="zh-CN" sz="2800" dirty="0" err="1" smtClean="0"/>
                  <a:t>x,y</a:t>
                </a:r>
                <a:r>
                  <a:rPr lang="en-US" altLang="zh-CN" sz="2800" dirty="0" smtClean="0"/>
                  <a:t>)))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800" dirty="0"/>
                  <a:t>没有学生喜欢文学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        B = </a:t>
                </a:r>
                <a:r>
                  <a:rPr lang="pt-BR" altLang="zh-CN" sz="2800" dirty="0" smtClean="0">
                    <a:sym typeface="Symbol" pitchFamily="18" charset="2"/>
                  </a:rPr>
                  <a:t> </a:t>
                </a:r>
                <a:r>
                  <a:rPr lang="zh-CN" altLang="en-US" sz="2800" dirty="0" smtClean="0">
                    <a:sym typeface="Symbol" pitchFamily="18" charset="2"/>
                  </a:rPr>
                  <a:t></a:t>
                </a:r>
                <a:r>
                  <a:rPr lang="en-US" altLang="zh-CN" sz="2800" dirty="0" smtClean="0"/>
                  <a:t>x</a:t>
                </a:r>
                <a:r>
                  <a:rPr lang="zh-CN" altLang="en-US" sz="2800" dirty="0" smtClean="0">
                    <a:sym typeface="Symbol" pitchFamily="18" charset="2"/>
                  </a:rPr>
                  <a:t></a:t>
                </a:r>
                <a:r>
                  <a:rPr lang="en-US" altLang="zh-CN" sz="2800" dirty="0" smtClean="0"/>
                  <a:t>y(P(x) </a:t>
                </a:r>
                <a:r>
                  <a:rPr lang="pt-BR" altLang="zh-CN" sz="2800" dirty="0" smtClean="0">
                    <a:sym typeface="Symbol" pitchFamily="18" charset="2"/>
                  </a:rPr>
                  <a:t></a:t>
                </a:r>
                <a:r>
                  <a:rPr lang="en-US" altLang="zh-CN" sz="2800" dirty="0" smtClean="0"/>
                  <a:t> S(y) </a:t>
                </a:r>
                <a:r>
                  <a:rPr lang="pt-BR" altLang="zh-CN" sz="2800" dirty="0" smtClean="0">
                    <a:sym typeface="Symbol" pitchFamily="18" charset="2"/>
                  </a:rPr>
                  <a:t></a:t>
                </a:r>
                <a:r>
                  <a:rPr lang="en-US" altLang="zh-CN" sz="2800" dirty="0" smtClean="0"/>
                  <a:t> L(</a:t>
                </a:r>
                <a:r>
                  <a:rPr lang="en-US" altLang="zh-CN" sz="2800" dirty="0" err="1" smtClean="0"/>
                  <a:t>x,y</a:t>
                </a:r>
                <a:r>
                  <a:rPr lang="en-US" altLang="zh-CN" sz="2800" dirty="0" smtClean="0"/>
                  <a:t>)) 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800" dirty="0"/>
                  <a:t>没有课程是文学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        C = </a:t>
                </a:r>
                <a:r>
                  <a:rPr lang="pt-BR" altLang="zh-CN" sz="2800" dirty="0" smtClean="0">
                    <a:sym typeface="Symbol" pitchFamily="18" charset="2"/>
                  </a:rPr>
                  <a:t></a:t>
                </a:r>
                <a:r>
                  <a:rPr lang="zh-CN" altLang="en-US" sz="2800" dirty="0" smtClean="0">
                    <a:sym typeface="Symbol" pitchFamily="18" charset="2"/>
                  </a:rPr>
                  <a:t></a:t>
                </a:r>
                <a:r>
                  <a:rPr lang="en-US" altLang="zh-CN" sz="2800" dirty="0" smtClean="0"/>
                  <a:t>x(D(x) </a:t>
                </a:r>
                <a:r>
                  <a:rPr lang="pt-BR" altLang="zh-CN" sz="2800" dirty="0" smtClean="0">
                    <a:sym typeface="Symbol" pitchFamily="18" charset="2"/>
                  </a:rPr>
                  <a:t></a:t>
                </a:r>
                <a:r>
                  <a:rPr lang="en-US" altLang="zh-CN" sz="2800" dirty="0" smtClean="0"/>
                  <a:t> S(x))</a:t>
                </a:r>
                <a:endParaRPr lang="en-US" altLang="zh-CN" sz="28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zh-CN" altLang="en-US" sz="2800" dirty="0" smtClean="0"/>
                  <a:t>往证 </a:t>
                </a:r>
                <a:r>
                  <a:rPr lang="en-US" altLang="zh-CN" sz="2800" dirty="0">
                    <a:sym typeface="Symbol" pitchFamily="18" charset="2"/>
                  </a:rPr>
                  <a:t>A</a:t>
                </a:r>
                <a:r>
                  <a:rPr lang="en-US" altLang="zh-CN" sz="2800" dirty="0"/>
                  <a:t>, </a:t>
                </a:r>
                <a:r>
                  <a:rPr lang="en-US" altLang="zh-CN" sz="2800" dirty="0" smtClean="0"/>
                  <a:t>B</a:t>
                </a:r>
                <a:r>
                  <a:rPr lang="pt-B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/>
                  <a:t> C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850900"/>
            <a:ext cx="8589963" cy="5245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     (1) </a:t>
            </a:r>
            <a:r>
              <a:rPr lang="en-US" altLang="zh-CN" sz="2400" dirty="0" smtClean="0">
                <a:sym typeface="Symbol" pitchFamily="18" charset="2"/>
              </a:rPr>
              <a:t>A</a:t>
            </a:r>
            <a:r>
              <a:rPr lang="zh-CN" altLang="en-US" sz="2400" dirty="0" smtClean="0">
                <a:sym typeface="Symbol" pitchFamily="18" charset="2"/>
              </a:rPr>
              <a:t>的子句集合</a:t>
            </a:r>
            <a:endParaRPr lang="en-US" altLang="zh-CN" sz="2400" dirty="0" smtClean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ym typeface="Symbol" pitchFamily="18" charset="2"/>
              </a:rPr>
              <a:t></a:t>
            </a:r>
            <a:r>
              <a:rPr lang="en-US" altLang="zh-CN" dirty="0" smtClean="0"/>
              <a:t>x(P(x)</a:t>
            </a:r>
            <a:r>
              <a:rPr lang="pt-BR" altLang="zh-CN" dirty="0" smtClean="0">
                <a:sym typeface="Symbol" pitchFamily="18" charset="2"/>
              </a:rPr>
              <a:t> 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</a:t>
            </a:r>
            <a:r>
              <a:rPr lang="en-US" altLang="zh-CN" dirty="0" smtClean="0"/>
              <a:t>y(Q(y) </a:t>
            </a:r>
            <a:r>
              <a:rPr lang="pt-BR" altLang="zh-CN" dirty="0" smtClean="0">
                <a:sym typeface="Symbol" pitchFamily="18" charset="2"/>
              </a:rPr>
              <a:t> 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)))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ym typeface="Symbol" pitchFamily="18" charset="2"/>
              </a:rPr>
              <a:t>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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(P(x)</a:t>
            </a:r>
            <a:r>
              <a:rPr lang="pt-BR" altLang="zh-CN" dirty="0" smtClean="0">
                <a:sym typeface="Symbol" pitchFamily="18" charset="2"/>
              </a:rPr>
              <a:t> </a:t>
            </a:r>
            <a:r>
              <a:rPr lang="en-US" altLang="zh-CN" dirty="0" smtClean="0"/>
              <a:t> (Q(y) </a:t>
            </a:r>
            <a:r>
              <a:rPr lang="pt-BR" altLang="zh-CN" dirty="0" smtClean="0">
                <a:sym typeface="Symbol" pitchFamily="18" charset="2"/>
              </a:rPr>
              <a:t> 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)))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ym typeface="Symbol" pitchFamily="18" charset="2"/>
              </a:rPr>
              <a:t></a:t>
            </a:r>
            <a:r>
              <a:rPr lang="en-US" altLang="zh-CN" dirty="0" smtClean="0"/>
              <a:t>y(P(a)</a:t>
            </a:r>
            <a:r>
              <a:rPr lang="pt-BR" altLang="zh-CN" dirty="0" smtClean="0">
                <a:sym typeface="Symbol" pitchFamily="18" charset="2"/>
              </a:rPr>
              <a:t> </a:t>
            </a:r>
            <a:r>
              <a:rPr lang="en-US" altLang="zh-CN" dirty="0" smtClean="0"/>
              <a:t> (Q(y) </a:t>
            </a:r>
            <a:r>
              <a:rPr lang="pt-BR" altLang="zh-CN" dirty="0" smtClean="0">
                <a:sym typeface="Symbol" pitchFamily="18" charset="2"/>
              </a:rPr>
              <a:t> 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a,y</a:t>
            </a:r>
            <a:r>
              <a:rPr lang="en-US" altLang="zh-CN" dirty="0" smtClean="0"/>
              <a:t>)))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ym typeface="Symbol" pitchFamily="18" charset="2"/>
              </a:rPr>
              <a:t>x</a:t>
            </a:r>
            <a:r>
              <a:rPr lang="en-US" altLang="zh-CN" dirty="0" smtClean="0"/>
              <a:t>(P(a)</a:t>
            </a:r>
            <a:r>
              <a:rPr lang="pt-BR" altLang="zh-CN" dirty="0" smtClean="0">
                <a:sym typeface="Symbol" pitchFamily="18" charset="2"/>
              </a:rPr>
              <a:t> </a:t>
            </a:r>
            <a:r>
              <a:rPr lang="en-US" altLang="zh-CN" dirty="0" smtClean="0"/>
              <a:t> (Q(x) </a:t>
            </a:r>
            <a:r>
              <a:rPr lang="pt-BR" altLang="zh-CN" dirty="0" smtClean="0">
                <a:sym typeface="Symbol" pitchFamily="18" charset="2"/>
              </a:rPr>
              <a:t> 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a,x</a:t>
            </a:r>
            <a:r>
              <a:rPr lang="en-US" altLang="zh-CN" dirty="0" smtClean="0"/>
              <a:t>)))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{P(a),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Q(x) 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a,x</a:t>
            </a:r>
            <a:r>
              <a:rPr lang="en-US" altLang="zh-CN" dirty="0" smtClean="0"/>
              <a:t>)}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/>
              <a:t>     (2) </a:t>
            </a:r>
            <a:r>
              <a:rPr lang="en-US" altLang="zh-CN" sz="2400" dirty="0" smtClean="0">
                <a:sym typeface="Symbol" pitchFamily="18" charset="2"/>
              </a:rPr>
              <a:t>B</a:t>
            </a:r>
            <a:r>
              <a:rPr lang="zh-CN" altLang="en-US" sz="2400" dirty="0" smtClean="0">
                <a:sym typeface="Symbol" pitchFamily="18" charset="2"/>
              </a:rPr>
              <a:t>的子句集合</a:t>
            </a:r>
            <a:endParaRPr lang="en-US" altLang="zh-CN" sz="2400" dirty="0" smtClean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zh-CN" altLang="en-US" dirty="0" smtClean="0">
                <a:sym typeface="Symbol" pitchFamily="18" charset="2"/>
              </a:rPr>
              <a:t></a:t>
            </a:r>
            <a:r>
              <a:rPr lang="en-US" altLang="zh-CN" dirty="0" err="1" smtClean="0"/>
              <a:t>xy</a:t>
            </a:r>
            <a:r>
              <a:rPr lang="en-US" altLang="zh-CN" dirty="0" smtClean="0"/>
              <a:t>(P(x) </a:t>
            </a:r>
            <a:r>
              <a:rPr lang="pt-BR" altLang="zh-CN" dirty="0" smtClean="0">
                <a:sym typeface="Symbol" pitchFamily="18" charset="2"/>
              </a:rPr>
              <a:t></a:t>
            </a:r>
            <a:r>
              <a:rPr lang="en-US" altLang="zh-CN" dirty="0" smtClean="0"/>
              <a:t> R(y)  </a:t>
            </a:r>
            <a:r>
              <a:rPr lang="pt-BR" altLang="zh-CN" dirty="0" smtClean="0">
                <a:sym typeface="Symbol" pitchFamily="18" charset="2"/>
              </a:rPr>
              <a:t></a:t>
            </a:r>
            <a:r>
              <a:rPr lang="en-US" altLang="zh-CN" dirty="0" smtClean="0"/>
              <a:t> L(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))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ym typeface="Symbol" pitchFamily="18" charset="2"/>
              </a:rPr>
              <a:t></a:t>
            </a:r>
            <a:r>
              <a:rPr lang="en-US" altLang="zh-CN" dirty="0" err="1" smtClean="0"/>
              <a:t>xy</a:t>
            </a:r>
            <a:r>
              <a:rPr lang="en-US" altLang="zh-CN" dirty="0" smtClean="0"/>
              <a:t>(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P(x) 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en-US" altLang="zh-CN" dirty="0" smtClean="0"/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R(y)  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en-US" altLang="zh-CN" dirty="0" smtClean="0"/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))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ym typeface="Symbol" pitchFamily="18" charset="2"/>
              </a:rPr>
              <a:t></a:t>
            </a:r>
            <a:r>
              <a:rPr lang="en-US" altLang="zh-CN" dirty="0" err="1" smtClean="0"/>
              <a:t>yz</a:t>
            </a:r>
            <a:r>
              <a:rPr lang="en-US" altLang="zh-CN" dirty="0" smtClean="0"/>
              <a:t>(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P(y) 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en-US" altLang="zh-CN" dirty="0" smtClean="0"/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R(z)  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en-US" altLang="zh-CN" dirty="0" smtClean="0"/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y,z</a:t>
            </a:r>
            <a:r>
              <a:rPr lang="en-US" altLang="zh-CN" dirty="0" smtClean="0"/>
              <a:t>))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{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P(y) 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en-US" altLang="zh-CN" dirty="0" smtClean="0"/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R(z)  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en-US" altLang="zh-CN" dirty="0" smtClean="0"/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y,z</a:t>
            </a:r>
            <a:r>
              <a:rPr lang="en-US" altLang="zh-CN" dirty="0" smtClean="0"/>
              <a:t>)}</a:t>
            </a:r>
          </a:p>
          <a:p>
            <a:pPr lvl="1">
              <a:lnSpc>
                <a:spcPct val="100000"/>
              </a:lnSpc>
            </a:pPr>
            <a:endParaRPr lang="en-US" altLang="zh-CN" dirty="0" smtClean="0">
              <a:sym typeface="Symbol" pitchFamily="18" charset="2"/>
            </a:endParaRPr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850900"/>
            <a:ext cx="8589963" cy="574802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/>
              <a:t>    (3)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C</a:t>
            </a:r>
            <a:r>
              <a:rPr lang="zh-CN" altLang="en-US" dirty="0" smtClean="0">
                <a:sym typeface="Symbol" pitchFamily="18" charset="2"/>
              </a:rPr>
              <a:t>的</a:t>
            </a:r>
            <a:r>
              <a:rPr lang="zh-CN" altLang="en-US" dirty="0" smtClean="0"/>
              <a:t>子句集合</a:t>
            </a:r>
            <a:endParaRPr lang="en-US" altLang="zh-CN" dirty="0" smtClean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ym typeface="Symbol" pitchFamily="18" charset="2"/>
              </a:rPr>
              <a:t></a:t>
            </a:r>
            <a:r>
              <a:rPr lang="en-US" altLang="zh-CN" dirty="0" smtClean="0"/>
              <a:t>x(Q(x) </a:t>
            </a:r>
            <a:r>
              <a:rPr lang="pt-BR" altLang="zh-CN" dirty="0" smtClean="0">
                <a:sym typeface="Symbol" pitchFamily="18" charset="2"/>
              </a:rPr>
              <a:t></a:t>
            </a:r>
            <a:r>
              <a:rPr lang="en-US" altLang="zh-CN" dirty="0" smtClean="0"/>
              <a:t> R(x))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Q(b)</a:t>
            </a:r>
            <a:r>
              <a:rPr lang="pt-BR" altLang="zh-CN" dirty="0" smtClean="0">
                <a:sym typeface="Symbol" pitchFamily="18" charset="2"/>
              </a:rPr>
              <a:t>  </a:t>
            </a:r>
            <a:r>
              <a:rPr lang="en-US" altLang="zh-CN" dirty="0" smtClean="0"/>
              <a:t>R(b)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{Q(b), R(b)}</a:t>
            </a: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zh-CN" dirty="0" smtClean="0"/>
              <a:t>     (4) </a:t>
            </a:r>
            <a:r>
              <a:rPr lang="zh-CN" altLang="en-US" dirty="0" smtClean="0"/>
              <a:t>构造子句集</a:t>
            </a:r>
            <a:endParaRPr lang="en-US" altLang="zh-CN" dirty="0" smtClean="0"/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{P(a</a:t>
            </a:r>
            <a:r>
              <a:rPr lang="en-US" altLang="zh-CN" dirty="0"/>
              <a:t>), </a:t>
            </a:r>
            <a:r>
              <a:rPr lang="pt-BR" altLang="zh-CN" dirty="0">
                <a:sym typeface="Symbol" pitchFamily="18" charset="2"/>
              </a:rPr>
              <a:t></a:t>
            </a:r>
            <a:r>
              <a:rPr lang="en-US" altLang="zh-CN" dirty="0"/>
              <a:t>Q(x) </a:t>
            </a:r>
            <a:r>
              <a:rPr lang="pt-BR" altLang="zh-CN" dirty="0">
                <a:sym typeface="Symbol" pitchFamily="18" charset="2"/>
              </a:rPr>
              <a:t>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/>
              <a:t>L(</a:t>
            </a:r>
            <a:r>
              <a:rPr lang="en-US" altLang="zh-CN" dirty="0" err="1"/>
              <a:t>a,x</a:t>
            </a:r>
            <a:r>
              <a:rPr lang="en-US" altLang="zh-CN" dirty="0" smtClean="0"/>
              <a:t>),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/>
              <a:t>P(y) </a:t>
            </a:r>
            <a:r>
              <a:rPr lang="pt-BR" altLang="zh-CN" dirty="0">
                <a:sym typeface="Symbol" pitchFamily="18" charset="2"/>
              </a:rPr>
              <a:t></a:t>
            </a:r>
            <a:r>
              <a:rPr lang="en-US" altLang="zh-CN" dirty="0"/>
              <a:t> </a:t>
            </a:r>
            <a:r>
              <a:rPr lang="pt-BR" altLang="zh-CN" dirty="0">
                <a:sym typeface="Symbol" pitchFamily="18" charset="2"/>
              </a:rPr>
              <a:t></a:t>
            </a:r>
            <a:r>
              <a:rPr lang="en-US" altLang="zh-CN" dirty="0"/>
              <a:t>R(z)  </a:t>
            </a:r>
            <a:r>
              <a:rPr lang="pt-BR" altLang="zh-CN" dirty="0">
                <a:sym typeface="Symbol" pitchFamily="18" charset="2"/>
              </a:rPr>
              <a:t></a:t>
            </a:r>
            <a:r>
              <a:rPr lang="en-US" altLang="zh-CN" dirty="0"/>
              <a:t> </a:t>
            </a:r>
            <a:r>
              <a:rPr lang="pt-BR" altLang="zh-CN" dirty="0">
                <a:sym typeface="Symbol" pitchFamily="18" charset="2"/>
              </a:rPr>
              <a:t></a:t>
            </a:r>
            <a:r>
              <a:rPr lang="en-US" altLang="zh-CN" dirty="0"/>
              <a:t>L(</a:t>
            </a:r>
            <a:r>
              <a:rPr lang="en-US" altLang="zh-CN" dirty="0" err="1"/>
              <a:t>y,z</a:t>
            </a:r>
            <a:r>
              <a:rPr lang="en-US" altLang="zh-CN" dirty="0" smtClean="0"/>
              <a:t>),Q(b</a:t>
            </a:r>
            <a:r>
              <a:rPr lang="en-US" altLang="zh-CN" dirty="0"/>
              <a:t>), R(b</a:t>
            </a:r>
            <a:r>
              <a:rPr lang="en-US" altLang="zh-CN" dirty="0" smtClean="0"/>
              <a:t>)}</a:t>
            </a: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zh-CN" dirty="0" smtClean="0"/>
              <a:t>    (5)</a:t>
            </a:r>
            <a:r>
              <a:rPr lang="zh-CN" altLang="en-US" dirty="0" smtClean="0"/>
              <a:t>构造以下反驳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P(a),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P(y) 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en-US" altLang="zh-CN" dirty="0" smtClean="0"/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R(z)  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en-US" altLang="zh-CN" dirty="0" smtClean="0"/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y,z</a:t>
            </a:r>
            <a:r>
              <a:rPr lang="en-US" altLang="zh-CN" dirty="0" smtClean="0"/>
              <a:t>) </a:t>
            </a:r>
            <a:r>
              <a:rPr lang="zh-CN" altLang="zh-CN" dirty="0" smtClean="0"/>
              <a:t>├</a:t>
            </a:r>
            <a:r>
              <a:rPr lang="en-US" altLang="zh-CN" baseline="-25000" dirty="0" smtClean="0"/>
              <a:t>res</a:t>
            </a:r>
            <a:r>
              <a:rPr lang="pt-BR" altLang="zh-CN" dirty="0" smtClean="0"/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R(z)  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en-US" altLang="zh-CN" dirty="0" smtClean="0"/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L(a, z)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R(b)</a:t>
            </a:r>
            <a:r>
              <a:rPr lang="zh-CN" altLang="en-US" dirty="0" smtClean="0"/>
              <a:t>，</a:t>
            </a:r>
            <a:r>
              <a:rPr lang="pt-BR" altLang="zh-CN" dirty="0" smtClean="0">
                <a:sym typeface="Symbol" pitchFamily="18" charset="2"/>
              </a:rPr>
              <a:t> </a:t>
            </a:r>
            <a:r>
              <a:rPr lang="en-US" altLang="zh-CN" dirty="0" smtClean="0"/>
              <a:t>R(z)  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en-US" altLang="zh-CN" dirty="0" smtClean="0"/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L(a, z) </a:t>
            </a:r>
            <a:r>
              <a:rPr lang="zh-CN" altLang="zh-CN" dirty="0" smtClean="0"/>
              <a:t>├</a:t>
            </a:r>
            <a:r>
              <a:rPr lang="en-US" altLang="zh-CN" baseline="-25000" dirty="0" smtClean="0"/>
              <a:t>res</a:t>
            </a:r>
            <a:r>
              <a:rPr lang="en-US" altLang="zh-CN" dirty="0" smtClean="0"/>
              <a:t> </a:t>
            </a:r>
            <a:r>
              <a:rPr lang="pt-BR" altLang="zh-CN" dirty="0" smtClean="0"/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L(a, b)</a:t>
            </a:r>
          </a:p>
          <a:p>
            <a:pPr lvl="1">
              <a:lnSpc>
                <a:spcPct val="100000"/>
              </a:lnSpc>
            </a:pP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Q(x) 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a,x</a:t>
            </a:r>
            <a:r>
              <a:rPr lang="en-US" altLang="zh-CN" dirty="0" smtClean="0"/>
              <a:t>),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L(a, b)   </a:t>
            </a:r>
            <a:r>
              <a:rPr lang="zh-CN" altLang="zh-CN" dirty="0" smtClean="0"/>
              <a:t>├</a:t>
            </a:r>
            <a:r>
              <a:rPr lang="en-US" altLang="zh-CN" baseline="-25000" dirty="0" smtClean="0"/>
              <a:t>res</a:t>
            </a:r>
            <a:r>
              <a:rPr lang="en-US" altLang="zh-CN" dirty="0" smtClean="0"/>
              <a:t> </a:t>
            </a:r>
            <a:r>
              <a:rPr lang="pt-BR" altLang="zh-CN" dirty="0" smtClean="0"/>
              <a:t>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Q(b)</a:t>
            </a:r>
          </a:p>
          <a:p>
            <a:pPr lvl="1">
              <a:lnSpc>
                <a:spcPct val="100000"/>
              </a:lnSpc>
            </a:pP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Q(b), Q(b) </a:t>
            </a:r>
            <a:r>
              <a:rPr lang="zh-CN" altLang="zh-CN" dirty="0" smtClean="0"/>
              <a:t>├</a:t>
            </a:r>
            <a:r>
              <a:rPr lang="en-US" altLang="zh-CN" baseline="-25000" dirty="0" smtClean="0"/>
              <a:t>res</a:t>
            </a:r>
            <a:r>
              <a:rPr lang="pt-BR" altLang="zh-CN" dirty="0" smtClean="0"/>
              <a:t> </a:t>
            </a:r>
            <a:r>
              <a:rPr lang="zh-CN" altLang="zh-CN" dirty="0" smtClean="0"/>
              <a:t>□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C00000"/>
                </a:solidFill>
                <a:sym typeface="Symbol" pitchFamily="18" charset="2"/>
              </a:rPr>
              <a:t>证毕。</a:t>
            </a:r>
            <a:endParaRPr lang="en-US" altLang="zh-CN" dirty="0" smtClean="0">
              <a:solidFill>
                <a:srgbClr val="C00000"/>
              </a:solidFill>
              <a:sym typeface="Symbol" pitchFamily="18" charset="2"/>
            </a:endParaRPr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Herbrand</a:t>
            </a:r>
            <a:r>
              <a:rPr lang="zh-CN" altLang="en-US" dirty="0" smtClean="0"/>
              <a:t>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命题公式永真可判定，谓词公式永真半可判定，因为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论域中元素的任意性  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论域的任意性   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解释的任意性</a:t>
            </a:r>
            <a:endParaRPr lang="en-US" altLang="zh-CN" sz="2800" dirty="0" smtClean="0"/>
          </a:p>
          <a:p>
            <a:pPr>
              <a:lnSpc>
                <a:spcPct val="100000"/>
              </a:lnSpc>
            </a:pPr>
            <a:r>
              <a:rPr lang="zh-CN" altLang="en-US" sz="2800" dirty="0" smtClean="0"/>
              <a:t>想法</a:t>
            </a:r>
            <a:r>
              <a:rPr lang="zh-CN" altLang="en-US" sz="2800" dirty="0"/>
              <a:t>：存在一个比较简单的、特殊的论域，使得只要</a:t>
            </a:r>
            <a:r>
              <a:rPr lang="zh-CN" altLang="en-US" sz="2800" dirty="0" smtClean="0"/>
              <a:t>在这个</a:t>
            </a:r>
            <a:r>
              <a:rPr lang="zh-CN" altLang="en-US" sz="2800" dirty="0"/>
              <a:t>论域上该公式是不可满足的，便能</a:t>
            </a:r>
            <a:r>
              <a:rPr lang="zh-CN" altLang="en-US" sz="2800" dirty="0" smtClean="0"/>
              <a:t>保证该</a:t>
            </a:r>
            <a:r>
              <a:rPr lang="zh-CN" altLang="en-US" sz="2800" dirty="0"/>
              <a:t>公式在</a:t>
            </a:r>
            <a:r>
              <a:rPr lang="zh-CN" altLang="en-US" sz="2800" dirty="0" smtClean="0"/>
              <a:t>任一论域</a:t>
            </a:r>
            <a:r>
              <a:rPr lang="zh-CN" altLang="en-US" sz="2800" dirty="0"/>
              <a:t>上也是不可满足</a:t>
            </a:r>
            <a:r>
              <a:rPr lang="zh-CN" altLang="en-US" sz="2800" dirty="0" smtClean="0"/>
              <a:t>的？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en-US" altLang="zh-CN" sz="2800" dirty="0" err="1" smtClean="0"/>
              <a:t>Herbrand</a:t>
            </a:r>
            <a:r>
              <a:rPr lang="zh-CN" altLang="en-US" sz="2800" dirty="0"/>
              <a:t>域</a:t>
            </a:r>
            <a:r>
              <a:rPr lang="en-US" altLang="zh-CN" sz="2800" dirty="0"/>
              <a:t>(</a:t>
            </a:r>
            <a:r>
              <a:rPr lang="zh-CN" altLang="en-US" sz="2800" dirty="0"/>
              <a:t>简称</a:t>
            </a:r>
            <a:r>
              <a:rPr lang="en-US" altLang="zh-CN" sz="2800" dirty="0"/>
              <a:t>H</a:t>
            </a:r>
            <a:r>
              <a:rPr lang="zh-CN" altLang="en-US" sz="2800" dirty="0"/>
              <a:t>域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4570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225" y="180023"/>
            <a:ext cx="8394700" cy="533400"/>
          </a:xfrm>
        </p:spPr>
        <p:txBody>
          <a:bodyPr/>
          <a:lstStyle/>
          <a:p>
            <a:r>
              <a:rPr lang="en-US" altLang="zh-CN" dirty="0" err="1" smtClean="0"/>
              <a:t>Herbrand</a:t>
            </a:r>
            <a:r>
              <a:rPr lang="zh-CN" altLang="en-US" dirty="0" smtClean="0"/>
              <a:t>域定义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定义：令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是子句集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中出现的常量的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集合，若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没有常元出现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由单个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常元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组成，即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H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={a})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00000"/>
              </a:lnSpc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=H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∪{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所有形如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的项的集合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f(t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是出现于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中的任一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函数符号，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 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定义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Herbrand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域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（简称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域）。</a:t>
            </a:r>
          </a:p>
        </p:txBody>
      </p:sp>
    </p:spTree>
    <p:extLst>
      <p:ext uri="{BB962C8B-B14F-4D97-AF65-F5344CB8AC3E}">
        <p14:creationId xmlns:p14="http://schemas.microsoft.com/office/powerpoint/2010/main" val="10767127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altLang="zh-CN" sz="2800" dirty="0" smtClean="0"/>
              <a:t> </a:t>
            </a:r>
            <a:r>
              <a:rPr lang="zh-CN" altLang="en-US" sz="2800" dirty="0" smtClean="0"/>
              <a:t>求</a:t>
            </a:r>
            <a:r>
              <a:rPr lang="pt-BR" altLang="zh-CN" sz="2800" dirty="0" smtClean="0"/>
              <a:t>S</a:t>
            </a:r>
            <a:r>
              <a:rPr lang="pt-BR" altLang="zh-CN" sz="2800" dirty="0"/>
              <a:t>={P(z), P(x)∨Q(y</a:t>
            </a:r>
            <a:r>
              <a:rPr lang="pt-BR" altLang="zh-CN" sz="2800" dirty="0" smtClean="0"/>
              <a:t>)}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H</a:t>
            </a:r>
            <a:r>
              <a:rPr lang="zh-CN" altLang="en-US" sz="2800" dirty="0" smtClean="0"/>
              <a:t>域</a:t>
            </a:r>
            <a:endParaRPr lang="pt-BR" altLang="zh-CN" sz="2800" dirty="0"/>
          </a:p>
          <a:p>
            <a:pPr lvl="1">
              <a:lnSpc>
                <a:spcPct val="100000"/>
              </a:lnSpc>
            </a:pPr>
            <a:r>
              <a:rPr lang="pt-BR" altLang="zh-CN" sz="2800" dirty="0" smtClean="0"/>
              <a:t>H</a:t>
            </a:r>
            <a:r>
              <a:rPr lang="pt-BR" altLang="zh-CN" sz="2800" baseline="-25000" dirty="0" smtClean="0"/>
              <a:t>0</a:t>
            </a:r>
            <a:r>
              <a:rPr lang="pt-BR" altLang="zh-CN" sz="2800" dirty="0"/>
              <a:t>={a}</a:t>
            </a:r>
          </a:p>
          <a:p>
            <a:pPr lvl="1">
              <a:lnSpc>
                <a:spcPct val="100000"/>
              </a:lnSpc>
            </a:pPr>
            <a:r>
              <a:rPr lang="pt-BR" altLang="zh-CN" sz="2800" dirty="0"/>
              <a:t>H</a:t>
            </a:r>
            <a:r>
              <a:rPr lang="pt-BR" altLang="zh-CN" sz="2800" baseline="-25000" dirty="0"/>
              <a:t>1</a:t>
            </a:r>
            <a:r>
              <a:rPr lang="pt-BR" altLang="zh-CN" sz="2800" dirty="0"/>
              <a:t>= H</a:t>
            </a:r>
            <a:r>
              <a:rPr lang="pt-BR" altLang="zh-CN" sz="2800" baseline="-25000" dirty="0"/>
              <a:t>0</a:t>
            </a:r>
          </a:p>
          <a:p>
            <a:pPr lvl="1">
              <a:lnSpc>
                <a:spcPct val="100000"/>
              </a:lnSpc>
            </a:pPr>
            <a:r>
              <a:rPr lang="pt-BR" altLang="zh-CN" sz="2800" dirty="0"/>
              <a:t>H</a:t>
            </a:r>
            <a:r>
              <a:rPr lang="pt-BR" altLang="zh-CN" sz="2800" baseline="-25000" dirty="0"/>
              <a:t>2</a:t>
            </a:r>
            <a:r>
              <a:rPr lang="pt-BR" altLang="zh-CN" sz="2800" dirty="0"/>
              <a:t>= </a:t>
            </a:r>
            <a:r>
              <a:rPr lang="pt-BR" altLang="zh-CN" sz="2800" dirty="0" smtClean="0"/>
              <a:t>H</a:t>
            </a:r>
            <a:r>
              <a:rPr lang="pt-BR" altLang="zh-CN" sz="2800" baseline="-25000" dirty="0" smtClean="0"/>
              <a:t>1</a:t>
            </a:r>
            <a:endParaRPr lang="pt-BR" altLang="zh-CN" sz="2800" baseline="-25000" dirty="0"/>
          </a:p>
          <a:p>
            <a:pPr lvl="1">
              <a:lnSpc>
                <a:spcPct val="100000"/>
              </a:lnSpc>
            </a:pPr>
            <a:r>
              <a:rPr lang="pt-BR" altLang="zh-CN" sz="2800" dirty="0"/>
              <a:t>...</a:t>
            </a:r>
          </a:p>
          <a:p>
            <a:pPr lvl="1">
              <a:lnSpc>
                <a:spcPct val="100000"/>
              </a:lnSpc>
            </a:pPr>
            <a:r>
              <a:rPr lang="pt-BR" altLang="zh-CN" sz="2800" dirty="0"/>
              <a:t>H</a:t>
            </a:r>
            <a:r>
              <a:rPr lang="pt-BR" altLang="zh-CN" sz="2800" baseline="-25000" dirty="0"/>
              <a:t>∞</a:t>
            </a:r>
            <a:r>
              <a:rPr lang="pt-BR" altLang="zh-CN" sz="2800" dirty="0"/>
              <a:t>={a}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9159974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 smtClean="0"/>
              <a:t>S</a:t>
            </a:r>
            <a:r>
              <a:rPr lang="en-US" altLang="zh-CN" sz="2800" dirty="0"/>
              <a:t>={P(a), P(x)∨P(f(x</a:t>
            </a:r>
            <a:r>
              <a:rPr lang="en-US" altLang="zh-CN" sz="2800" dirty="0" smtClean="0"/>
              <a:t>))}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H</a:t>
            </a:r>
            <a:r>
              <a:rPr lang="zh-CN" altLang="en-US" sz="2800" dirty="0" smtClean="0"/>
              <a:t>域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 smtClean="0"/>
              <a:t>H</a:t>
            </a:r>
            <a:r>
              <a:rPr lang="en-US" altLang="zh-CN" sz="2800" baseline="-25000" dirty="0" smtClean="0"/>
              <a:t>0</a:t>
            </a:r>
            <a:r>
              <a:rPr lang="en-US" altLang="zh-CN" sz="2800" dirty="0"/>
              <a:t>={a}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H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={a}∪{f(a)} = {a, f(a)}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H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=H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∪{f(a), f(f(a))} = {a, f(a), f(f(a))}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...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H</a:t>
            </a:r>
            <a:r>
              <a:rPr lang="en-US" altLang="zh-CN" sz="2800" baseline="-25000" dirty="0"/>
              <a:t>∞</a:t>
            </a:r>
            <a:r>
              <a:rPr lang="en-US" altLang="zh-CN" sz="2800" dirty="0"/>
              <a:t>={a, f(a), f(f(a</a:t>
            </a:r>
            <a:r>
              <a:rPr lang="en-US" altLang="zh-CN" sz="2800" dirty="0" smtClean="0"/>
              <a:t>)), ...}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7736709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 smtClean="0"/>
              <a:t>S</a:t>
            </a:r>
            <a:r>
              <a:rPr lang="en-US" altLang="zh-CN" sz="2800" dirty="0"/>
              <a:t>={P(f(x)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g(y)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en-US" altLang="zh-CN" sz="2800" dirty="0" smtClean="0"/>
              <a:t>)}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H</a:t>
            </a:r>
            <a:r>
              <a:rPr lang="zh-CN" altLang="en-US" sz="2800" dirty="0" smtClean="0"/>
              <a:t>域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 smtClean="0"/>
              <a:t>H</a:t>
            </a:r>
            <a:r>
              <a:rPr lang="en-US" altLang="zh-CN" sz="2800" baseline="-25000" dirty="0" smtClean="0"/>
              <a:t>0</a:t>
            </a:r>
            <a:r>
              <a:rPr lang="en-US" altLang="zh-CN" sz="2800" dirty="0"/>
              <a:t>={a</a:t>
            </a:r>
            <a:r>
              <a:rPr lang="zh-CN" altLang="en-US" sz="2800" dirty="0"/>
              <a:t>，</a:t>
            </a:r>
            <a:r>
              <a:rPr lang="en-US" altLang="zh-CN" sz="2800" dirty="0"/>
              <a:t>b}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H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={a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f(a)</a:t>
            </a:r>
            <a:r>
              <a:rPr lang="zh-CN" altLang="en-US" sz="2800" dirty="0"/>
              <a:t>，</a:t>
            </a:r>
            <a:r>
              <a:rPr lang="en-US" altLang="zh-CN" sz="2800" dirty="0"/>
              <a:t>g(a)</a:t>
            </a:r>
            <a:r>
              <a:rPr lang="zh-CN" altLang="en-US" sz="2800" dirty="0"/>
              <a:t>，</a:t>
            </a:r>
            <a:r>
              <a:rPr lang="en-US" altLang="zh-CN" sz="2800" dirty="0"/>
              <a:t>f(b)</a:t>
            </a:r>
            <a:r>
              <a:rPr lang="zh-CN" altLang="en-US" sz="2800" dirty="0"/>
              <a:t>，</a:t>
            </a:r>
            <a:r>
              <a:rPr lang="en-US" altLang="zh-CN" sz="2800" dirty="0"/>
              <a:t>g(b)}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H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={a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f(a)</a:t>
            </a:r>
            <a:r>
              <a:rPr lang="zh-CN" altLang="en-US" sz="2800" dirty="0"/>
              <a:t>，</a:t>
            </a:r>
            <a:r>
              <a:rPr lang="en-US" altLang="zh-CN" sz="2800" dirty="0"/>
              <a:t>g(a)</a:t>
            </a:r>
            <a:r>
              <a:rPr lang="zh-CN" altLang="en-US" sz="2800" dirty="0"/>
              <a:t>，</a:t>
            </a:r>
            <a:r>
              <a:rPr lang="en-US" altLang="zh-CN" sz="2800" dirty="0"/>
              <a:t>f(b)</a:t>
            </a:r>
            <a:r>
              <a:rPr lang="zh-CN" altLang="en-US" sz="2800" dirty="0"/>
              <a:t>，</a:t>
            </a:r>
            <a:r>
              <a:rPr lang="en-US" altLang="zh-CN" sz="2800" dirty="0"/>
              <a:t>g(b)</a:t>
            </a:r>
            <a:r>
              <a:rPr lang="zh-CN" altLang="en-US" sz="2800" dirty="0"/>
              <a:t>，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             f(f(a</a:t>
            </a:r>
            <a:r>
              <a:rPr lang="en-US" altLang="zh-CN" sz="2800" dirty="0"/>
              <a:t>))</a:t>
            </a:r>
            <a:r>
              <a:rPr lang="zh-CN" altLang="en-US" sz="2800" dirty="0"/>
              <a:t>，</a:t>
            </a:r>
            <a:r>
              <a:rPr lang="en-US" altLang="zh-CN" sz="2800" dirty="0"/>
              <a:t>f(g(a))</a:t>
            </a:r>
            <a:r>
              <a:rPr lang="zh-CN" altLang="en-US" sz="2800" dirty="0"/>
              <a:t>，</a:t>
            </a:r>
            <a:r>
              <a:rPr lang="en-US" altLang="zh-CN" sz="2800" dirty="0"/>
              <a:t>f(f(b))</a:t>
            </a:r>
            <a:r>
              <a:rPr lang="zh-CN" altLang="en-US" sz="2800" dirty="0"/>
              <a:t>，</a:t>
            </a:r>
            <a:r>
              <a:rPr lang="en-US" altLang="zh-CN" sz="2800" dirty="0"/>
              <a:t>f(g(b))</a:t>
            </a:r>
            <a:r>
              <a:rPr lang="zh-CN" altLang="en-US" sz="2800" dirty="0"/>
              <a:t>，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             g(f(a</a:t>
            </a:r>
            <a:r>
              <a:rPr lang="en-US" altLang="zh-CN" sz="2800" dirty="0"/>
              <a:t>))</a:t>
            </a:r>
            <a:r>
              <a:rPr lang="zh-CN" altLang="en-US" sz="2800" dirty="0"/>
              <a:t>，</a:t>
            </a:r>
            <a:r>
              <a:rPr lang="en-US" altLang="zh-CN" sz="2800" dirty="0"/>
              <a:t>g(g(a))</a:t>
            </a:r>
            <a:r>
              <a:rPr lang="zh-CN" altLang="en-US" sz="2800" dirty="0"/>
              <a:t>，</a:t>
            </a:r>
            <a:r>
              <a:rPr lang="en-US" altLang="zh-CN" sz="2800" dirty="0"/>
              <a:t>g(f(b))</a:t>
            </a:r>
            <a:r>
              <a:rPr lang="zh-CN" altLang="en-US" sz="2800" dirty="0"/>
              <a:t>，</a:t>
            </a:r>
            <a:r>
              <a:rPr lang="en-US" altLang="zh-CN" sz="2800" dirty="0"/>
              <a:t>g(g(b))}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...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5989080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Herbrand</a:t>
            </a:r>
            <a:r>
              <a:rPr lang="zh-CN" altLang="en-US" dirty="0" smtClean="0"/>
              <a:t>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定义</a:t>
            </a:r>
            <a:r>
              <a:rPr lang="en-US" altLang="zh-CN" sz="2800" dirty="0" smtClean="0">
                <a:solidFill>
                  <a:srgbClr val="C00000"/>
                </a:solidFill>
              </a:rPr>
              <a:t>4.1(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Herbrand</a:t>
            </a:r>
            <a:r>
              <a:rPr lang="en-US" altLang="zh-CN" sz="2800" dirty="0" smtClean="0">
                <a:solidFill>
                  <a:srgbClr val="C00000"/>
                </a:solidFill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</a:rPr>
              <a:t>解释</a:t>
            </a:r>
            <a:r>
              <a:rPr lang="en-US" altLang="zh-CN" sz="2800" dirty="0" smtClean="0">
                <a:solidFill>
                  <a:srgbClr val="C00000"/>
                </a:solidFill>
              </a:rPr>
              <a:t>):</a:t>
            </a:r>
            <a:r>
              <a:rPr lang="zh-CN" altLang="en-US" sz="2800" dirty="0" smtClean="0">
                <a:solidFill>
                  <a:srgbClr val="C00000"/>
                </a:solidFill>
              </a:rPr>
              <a:t> </a:t>
            </a:r>
            <a:r>
              <a:rPr lang="zh-CN" altLang="en-US" sz="2800" dirty="0" smtClean="0"/>
              <a:t>给定一阶语言 ，称它的解释</a:t>
            </a:r>
            <a:r>
              <a:rPr lang="en-US" altLang="zh-CN" sz="2800" dirty="0" smtClean="0"/>
              <a:t>I</a:t>
            </a:r>
            <a:r>
              <a:rPr lang="zh-CN" altLang="en-US" sz="2800" dirty="0" smtClean="0"/>
              <a:t> 是一个 </a:t>
            </a:r>
            <a:r>
              <a:rPr lang="en-US" altLang="zh-CN" sz="2800" dirty="0" err="1" smtClean="0"/>
              <a:t>Herbrand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解释，若</a:t>
            </a:r>
            <a:r>
              <a:rPr lang="en-US" altLang="zh-CN" sz="2800" dirty="0" smtClean="0"/>
              <a:t>I</a:t>
            </a:r>
            <a:r>
              <a:rPr lang="zh-CN" altLang="en-US" sz="2800" dirty="0" smtClean="0"/>
              <a:t>满足以下条件</a:t>
            </a:r>
            <a:r>
              <a:rPr lang="en-US" altLang="zh-CN" sz="28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(1) </a:t>
            </a:r>
            <a:r>
              <a:rPr lang="zh-CN" altLang="en-US" sz="2800" dirty="0" smtClean="0"/>
              <a:t>论域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I</a:t>
            </a:r>
            <a:r>
              <a:rPr lang="zh-CN" altLang="en-US" sz="2800" dirty="0" smtClean="0"/>
              <a:t>是全体基项的集合，即</a:t>
            </a:r>
            <a:r>
              <a:rPr lang="en-US" altLang="zh-CN" sz="2800" dirty="0" err="1" smtClean="0"/>
              <a:t>Herbrand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域；</a:t>
            </a:r>
            <a:endParaRPr lang="en-US" altLang="zh-CN" sz="2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(2) </a:t>
            </a:r>
            <a:r>
              <a:rPr lang="zh-CN" altLang="en-US" sz="2800" dirty="0" smtClean="0"/>
              <a:t>对于语言的每个常元</a:t>
            </a:r>
            <a:r>
              <a:rPr lang="en-US" altLang="zh-CN" sz="2800" dirty="0" smtClean="0"/>
              <a:t>c, </a:t>
            </a:r>
            <a:r>
              <a:rPr lang="zh-CN" altLang="en-US" sz="2800" dirty="0" smtClean="0"/>
              <a:t>定义</a:t>
            </a:r>
            <a:r>
              <a:rPr lang="en-US" altLang="zh-CN" sz="2800" dirty="0" smtClean="0"/>
              <a:t>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2800" dirty="0" err="1" smtClean="0"/>
              <a:t>c</a:t>
            </a:r>
            <a:r>
              <a:rPr lang="en-US" altLang="zh-CN" sz="2800" baseline="30000" dirty="0" err="1" smtClean="0"/>
              <a:t>I</a:t>
            </a:r>
            <a:r>
              <a:rPr lang="en-US" altLang="zh-CN" sz="2800" dirty="0" smtClean="0"/>
              <a:t> = c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(3) </a:t>
            </a:r>
            <a:r>
              <a:rPr lang="zh-CN" altLang="en-US" sz="2800" dirty="0" smtClean="0"/>
              <a:t>对于语言的每个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元函数符号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， 定义</a:t>
            </a:r>
            <a:r>
              <a:rPr lang="en-US" altLang="zh-CN" sz="2800" dirty="0" smtClean="0"/>
              <a:t>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2800" dirty="0" err="1" smtClean="0"/>
              <a:t>f</a:t>
            </a:r>
            <a:r>
              <a:rPr lang="en-US" altLang="zh-CN" sz="2800" baseline="30000" dirty="0" err="1" smtClean="0"/>
              <a:t>I</a:t>
            </a:r>
            <a:r>
              <a:rPr lang="en-US" altLang="zh-CN" sz="2800" dirty="0" smtClean="0"/>
              <a:t>(t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…, </a:t>
            </a:r>
            <a:r>
              <a:rPr lang="en-US" altLang="zh-CN" sz="2800" dirty="0" err="1" smtClean="0"/>
              <a:t>t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) = f(t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…, </a:t>
            </a:r>
            <a:r>
              <a:rPr lang="en-US" altLang="zh-CN" sz="2800" dirty="0" err="1" smtClean="0"/>
              <a:t>t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，对任意</a:t>
            </a:r>
            <a:r>
              <a:rPr lang="en-US" altLang="zh-CN" sz="2800" dirty="0" smtClean="0"/>
              <a:t>t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…, </a:t>
            </a:r>
            <a:r>
              <a:rPr lang="en-US" altLang="zh-CN" sz="2800" dirty="0" err="1" smtClean="0"/>
              <a:t>t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 pitchFamily="18" charset="2"/>
              </a:rPr>
              <a:t>D</a:t>
            </a:r>
            <a:r>
              <a:rPr lang="en-US" altLang="zh-CN" sz="2800" baseline="-25000" dirty="0" smtClean="0">
                <a:sym typeface="Symbol" pitchFamily="18" charset="2"/>
              </a:rPr>
              <a:t>I</a:t>
            </a:r>
            <a:endParaRPr lang="en-US" altLang="zh-CN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dirty="0" smtClean="0"/>
          </a:p>
          <a:p>
            <a:pPr>
              <a:lnSpc>
                <a:spcPct val="100000"/>
              </a:lnSpc>
              <a:buNone/>
            </a:pPr>
            <a:endParaRPr lang="zh-CN" altLang="en-US" dirty="0" smtClean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endParaRPr lang="zh-CN" altLang="en-US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4799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基项的取值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定义</a:t>
            </a:r>
            <a:r>
              <a:rPr lang="en-US" altLang="zh-CN" sz="2800" dirty="0" smtClean="0">
                <a:solidFill>
                  <a:srgbClr val="C00000"/>
                </a:solidFill>
              </a:rPr>
              <a:t>4.2 : </a:t>
            </a:r>
            <a:r>
              <a:rPr lang="zh-CN" altLang="en-US" sz="2800" dirty="0" smtClean="0"/>
              <a:t>设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是语言的一个基项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则以</a:t>
            </a:r>
            <a:r>
              <a:rPr lang="en-US" altLang="zh-CN" sz="2800" dirty="0" err="1" smtClean="0"/>
              <a:t>t</a:t>
            </a:r>
            <a:r>
              <a:rPr lang="en-US" altLang="zh-CN" sz="2800" baseline="30000" dirty="0" err="1" smtClean="0"/>
              <a:t>I</a:t>
            </a:r>
            <a:r>
              <a:rPr lang="zh-CN" altLang="en-US" sz="2800" dirty="0" smtClean="0"/>
              <a:t>表示项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在解释</a:t>
            </a:r>
            <a:r>
              <a:rPr lang="en-US" altLang="zh-CN" sz="2800" dirty="0" smtClean="0"/>
              <a:t>I</a:t>
            </a:r>
            <a:r>
              <a:rPr lang="zh-CN" altLang="en-US" sz="2800" dirty="0" smtClean="0"/>
              <a:t>及</a:t>
            </a:r>
            <a:r>
              <a:rPr lang="en-US" altLang="zh-CN" sz="2800" dirty="0" smtClean="0"/>
              <a:t>I</a:t>
            </a:r>
            <a:r>
              <a:rPr lang="zh-CN" altLang="en-US" sz="2800" dirty="0" smtClean="0"/>
              <a:t>的某个赋值之下的取值</a:t>
            </a:r>
            <a:r>
              <a:rPr lang="en-US" altLang="zh-CN" sz="2800" dirty="0" smtClean="0"/>
              <a:t>.</a:t>
            </a:r>
            <a:endParaRPr lang="zh-CN" altLang="en-US" sz="28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sz="2800" dirty="0" smtClean="0">
                <a:solidFill>
                  <a:srgbClr val="C00000"/>
                </a:solidFill>
              </a:rPr>
              <a:t>例：</a:t>
            </a:r>
            <a:r>
              <a:rPr lang="zh-CN" altLang="en-US" sz="2800" dirty="0"/>
              <a:t>设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是常元</a:t>
            </a:r>
            <a:r>
              <a:rPr lang="en-US" altLang="zh-CN" sz="2800" dirty="0" smtClean="0"/>
              <a:t>, f</a:t>
            </a:r>
            <a:r>
              <a:rPr lang="zh-CN" altLang="en-US" sz="2800" dirty="0" smtClean="0"/>
              <a:t>是一元函词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设</a:t>
            </a:r>
            <a:r>
              <a:rPr lang="en-US" altLang="zh-CN" sz="2800" dirty="0" smtClean="0"/>
              <a:t>I</a:t>
            </a:r>
            <a:r>
              <a:rPr lang="zh-CN" altLang="en-US" sz="2800" dirty="0" smtClean="0"/>
              <a:t>为一个</a:t>
            </a:r>
            <a:r>
              <a:rPr lang="en-US" altLang="zh-CN" sz="2800" dirty="0" err="1" smtClean="0"/>
              <a:t>Herbrand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解释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则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en-US" altLang="zh-CN" sz="2800" dirty="0" err="1" smtClean="0"/>
              <a:t>c</a:t>
            </a:r>
            <a:r>
              <a:rPr lang="en-US" altLang="zh-CN" sz="2800" baseline="30000" dirty="0" err="1" smtClean="0"/>
              <a:t>I</a:t>
            </a:r>
            <a:r>
              <a:rPr lang="en-US" altLang="zh-CN" sz="2800" dirty="0" smtClean="0"/>
              <a:t> = c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en-US" altLang="zh-CN" sz="2800" dirty="0" smtClean="0"/>
              <a:t>(f(c))</a:t>
            </a:r>
            <a:r>
              <a:rPr lang="en-US" altLang="zh-CN" sz="2800" baseline="-25000" dirty="0" smtClean="0"/>
              <a:t> </a:t>
            </a:r>
            <a:r>
              <a:rPr lang="en-US" altLang="zh-CN" sz="2800" baseline="30000" dirty="0" smtClean="0"/>
              <a:t>I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f</a:t>
            </a:r>
            <a:r>
              <a:rPr lang="en-US" altLang="zh-CN" sz="2800" baseline="30000" dirty="0" err="1" smtClean="0"/>
              <a:t>I</a:t>
            </a:r>
            <a:r>
              <a:rPr lang="en-US" altLang="zh-CN" sz="2800" dirty="0" smtClean="0"/>
              <a:t>(c</a:t>
            </a:r>
            <a:r>
              <a:rPr lang="en-US" altLang="zh-CN" sz="2800" baseline="-25000" dirty="0" smtClean="0"/>
              <a:t> </a:t>
            </a:r>
            <a:r>
              <a:rPr lang="en-US" altLang="zh-CN" sz="2800" baseline="30000" dirty="0" smtClean="0"/>
              <a:t>I</a:t>
            </a:r>
            <a:r>
              <a:rPr lang="en-US" altLang="zh-CN" sz="2800" dirty="0" smtClean="0"/>
              <a:t>) = </a:t>
            </a:r>
            <a:r>
              <a:rPr lang="en-US" altLang="zh-CN" sz="2800" dirty="0" err="1" smtClean="0"/>
              <a:t>f</a:t>
            </a:r>
            <a:r>
              <a:rPr lang="en-US" altLang="zh-CN" sz="2800" baseline="30000" dirty="0" err="1" smtClean="0"/>
              <a:t>I</a:t>
            </a:r>
            <a:r>
              <a:rPr lang="en-US" altLang="zh-CN" sz="2800" dirty="0" smtClean="0"/>
              <a:t>(c) = f(c)</a:t>
            </a:r>
          </a:p>
          <a:p>
            <a:pPr lvl="1">
              <a:lnSpc>
                <a:spcPct val="100000"/>
              </a:lnSpc>
            </a:pPr>
            <a:r>
              <a:rPr lang="en-US" altLang="zh-CN" sz="2800" baseline="-25000" dirty="0" smtClean="0"/>
              <a:t>… </a:t>
            </a:r>
            <a:endParaRPr lang="zh-CN" altLang="en-US" sz="2800" dirty="0" smtClean="0"/>
          </a:p>
          <a:p>
            <a:pPr>
              <a:lnSpc>
                <a:spcPct val="100000"/>
              </a:lnSpc>
              <a:buNone/>
            </a:pPr>
            <a:endParaRPr lang="zh-CN" altLang="en-US" sz="2800" dirty="0" smtClean="0"/>
          </a:p>
          <a:p>
            <a:pPr>
              <a:lnSpc>
                <a:spcPct val="100000"/>
              </a:lnSpc>
            </a:pPr>
            <a:endParaRPr lang="en-US" altLang="zh-CN" sz="2800" dirty="0" smtClean="0"/>
          </a:p>
          <a:p>
            <a:pPr>
              <a:lnSpc>
                <a:spcPct val="100000"/>
              </a:lnSpc>
            </a:pPr>
            <a:endParaRPr lang="zh-CN" altLang="en-US" sz="2800" dirty="0" smtClean="0"/>
          </a:p>
          <a:p>
            <a:pPr>
              <a:lnSpc>
                <a:spcPct val="10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78808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文字：</a:t>
            </a:r>
            <a:r>
              <a:rPr lang="zh-CN" altLang="en-US" dirty="0" smtClean="0"/>
              <a:t>原子公式或者原子公式的否定称为文字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相反文字：</a:t>
            </a:r>
            <a:r>
              <a:rPr lang="zh-CN" altLang="en-US" dirty="0" smtClean="0"/>
              <a:t>若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是原子公式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的相反文字</a:t>
            </a:r>
            <a:r>
              <a:rPr lang="en-US" altLang="zh-CN" dirty="0" smtClean="0"/>
              <a:t>, P</a:t>
            </a:r>
            <a:r>
              <a:rPr lang="zh-CN" altLang="en-US" dirty="0" smtClean="0"/>
              <a:t>是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P</a:t>
            </a:r>
            <a:r>
              <a:rPr lang="zh-CN" altLang="en-US" dirty="0" smtClean="0"/>
              <a:t>的相反文字</a:t>
            </a:r>
            <a:r>
              <a:rPr lang="en-US" altLang="zh-CN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pt-BR" altLang="zh-CN" dirty="0">
                <a:sym typeface="Symbol" pitchFamily="18" charset="2"/>
              </a:rPr>
              <a:t></a:t>
            </a:r>
            <a:r>
              <a:rPr lang="en-US" altLang="zh-CN" dirty="0">
                <a:sym typeface="Symbol" pitchFamily="18" charset="2"/>
              </a:rPr>
              <a:t>P(c)</a:t>
            </a:r>
            <a:r>
              <a:rPr lang="zh-CN" altLang="en-US" dirty="0">
                <a:sym typeface="Symbol" pitchFamily="18" charset="2"/>
              </a:rPr>
              <a:t>与</a:t>
            </a:r>
            <a:r>
              <a:rPr lang="en-US" altLang="zh-CN" dirty="0">
                <a:sym typeface="Symbol" pitchFamily="18" charset="2"/>
              </a:rPr>
              <a:t>P(c)</a:t>
            </a:r>
            <a:r>
              <a:rPr lang="zh-CN" altLang="en-US" dirty="0">
                <a:sym typeface="Symbol" pitchFamily="18" charset="2"/>
              </a:rPr>
              <a:t>是相反文字</a:t>
            </a:r>
            <a:endParaRPr lang="en-US" altLang="zh-CN" dirty="0">
              <a:sym typeface="Symbol" pitchFamily="18" charset="2"/>
            </a:endParaRPr>
          </a:p>
          <a:p>
            <a:pPr lvl="1">
              <a:lnSpc>
                <a:spcPct val="130000"/>
              </a:lnSpc>
            </a:pPr>
            <a:r>
              <a:rPr lang="pt-BR" altLang="zh-CN" dirty="0">
                <a:sym typeface="Symbol" pitchFamily="18" charset="2"/>
              </a:rPr>
              <a:t></a:t>
            </a:r>
            <a:r>
              <a:rPr lang="en-US" altLang="zh-CN" dirty="0">
                <a:sym typeface="Symbol" pitchFamily="18" charset="2"/>
              </a:rPr>
              <a:t>P(c)</a:t>
            </a:r>
            <a:r>
              <a:rPr lang="zh-CN" altLang="en-US" dirty="0">
                <a:sym typeface="Symbol" pitchFamily="18" charset="2"/>
              </a:rPr>
              <a:t>与</a:t>
            </a:r>
            <a:r>
              <a:rPr lang="en-US" altLang="zh-CN" dirty="0">
                <a:sym typeface="Symbol" pitchFamily="18" charset="2"/>
              </a:rPr>
              <a:t>P(x)</a:t>
            </a:r>
            <a:r>
              <a:rPr lang="zh-CN" altLang="en-US" dirty="0">
                <a:sym typeface="Symbol" pitchFamily="18" charset="2"/>
              </a:rPr>
              <a:t>不是相反</a:t>
            </a:r>
            <a:r>
              <a:rPr lang="zh-CN" altLang="en-US" dirty="0" smtClean="0">
                <a:sym typeface="Symbol" pitchFamily="18" charset="2"/>
              </a:rPr>
              <a:t>文字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子句：</a:t>
            </a:r>
            <a:r>
              <a:rPr lang="zh-CN" altLang="en-US" dirty="0" smtClean="0"/>
              <a:t>文字的有限集合称为子句</a:t>
            </a:r>
            <a:r>
              <a:rPr lang="en-US" altLang="zh-CN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子句 </a:t>
            </a:r>
            <a:r>
              <a:rPr lang="en-US" altLang="zh-CN" dirty="0"/>
              <a:t>{P</a:t>
            </a:r>
            <a:r>
              <a:rPr lang="en-US" altLang="zh-CN" baseline="-25000" dirty="0"/>
              <a:t>1</a:t>
            </a:r>
            <a:r>
              <a:rPr lang="en-US" altLang="zh-CN" dirty="0"/>
              <a:t>, …, P</a:t>
            </a:r>
            <a:r>
              <a:rPr lang="en-US" altLang="zh-CN" baseline="-25000" dirty="0"/>
              <a:t>m</a:t>
            </a:r>
            <a:r>
              <a:rPr lang="en-US" altLang="zh-CN" dirty="0"/>
              <a:t>}</a:t>
            </a:r>
            <a:r>
              <a:rPr lang="zh-CN" altLang="en-US" dirty="0"/>
              <a:t>表示公式 </a:t>
            </a:r>
            <a:r>
              <a:rPr lang="en-US" altLang="zh-CN" dirty="0"/>
              <a:t>P</a:t>
            </a:r>
            <a:r>
              <a:rPr lang="en-US" altLang="zh-CN" baseline="-25000" dirty="0"/>
              <a:t>1 </a:t>
            </a:r>
            <a:r>
              <a:rPr lang="pt-BR" altLang="zh-CN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pt-BR" altLang="zh-CN" dirty="0">
                <a:sym typeface="Symbol" pitchFamily="18" charset="2"/>
              </a:rPr>
              <a:t> </a:t>
            </a:r>
            <a:r>
              <a:rPr lang="en-US" altLang="zh-CN" dirty="0"/>
              <a:t>…</a:t>
            </a:r>
            <a:r>
              <a:rPr lang="pt-BR" altLang="zh-CN" dirty="0">
                <a:sym typeface="Symbol" pitchFamily="18" charset="2"/>
              </a:rPr>
              <a:t> </a:t>
            </a:r>
            <a:r>
              <a:rPr lang="pt-BR" altLang="zh-CN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zh-CN" dirty="0"/>
              <a:t>P</a:t>
            </a:r>
            <a:r>
              <a:rPr lang="en-US" altLang="zh-CN" baseline="-25000" dirty="0"/>
              <a:t>m</a:t>
            </a:r>
            <a:r>
              <a:rPr lang="zh-CN" altLang="en-US" dirty="0"/>
              <a:t> 的闭包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子句</a:t>
            </a:r>
            <a:r>
              <a:rPr lang="en-US" altLang="zh-CN" dirty="0" smtClean="0"/>
              <a:t>{P(x), Q(y)}</a:t>
            </a:r>
            <a:r>
              <a:rPr lang="zh-CN" altLang="en-US" dirty="0" smtClean="0"/>
              <a:t>表示公式</a:t>
            </a:r>
            <a:r>
              <a:rPr lang="en-US" altLang="zh-CN" dirty="0" smtClean="0">
                <a:sym typeface="Symbol" pitchFamily="18" charset="2"/>
              </a:rPr>
              <a:t></a:t>
            </a:r>
            <a:r>
              <a:rPr lang="en-US" altLang="zh-CN" dirty="0" err="1" smtClean="0">
                <a:sym typeface="Symbol" pitchFamily="18" charset="2"/>
              </a:rPr>
              <a:t>xy</a:t>
            </a:r>
            <a:r>
              <a:rPr lang="en-US" altLang="zh-CN" dirty="0" smtClean="0">
                <a:sym typeface="Symbol" pitchFamily="18" charset="2"/>
              </a:rPr>
              <a:t>(P(x)</a:t>
            </a:r>
            <a:r>
              <a:rPr lang="pt-BR" altLang="zh-CN" dirty="0" smtClean="0">
                <a:sym typeface="Symbol" pitchFamily="18" charset="2"/>
              </a:rPr>
              <a:t>  </a:t>
            </a:r>
            <a:r>
              <a:rPr lang="en-US" altLang="zh-CN" dirty="0" smtClean="0">
                <a:sym typeface="Symbol" pitchFamily="18" charset="2"/>
              </a:rPr>
              <a:t>Q(y))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Herbrand</a:t>
            </a:r>
            <a:r>
              <a:rPr lang="zh-CN" altLang="en-US" dirty="0" smtClean="0"/>
              <a:t>解释中基项的取值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定理：</a:t>
                </a:r>
                <a:r>
                  <a:rPr lang="zh-CN" altLang="en-US" sz="2800" dirty="0" smtClean="0"/>
                  <a:t>设</a:t>
                </a:r>
                <a:r>
                  <a:rPr lang="en-US" altLang="zh-CN" sz="2800" dirty="0" smtClean="0"/>
                  <a:t>t</a:t>
                </a:r>
                <a:r>
                  <a:rPr lang="zh-CN" altLang="en-US" sz="2800" dirty="0" smtClean="0"/>
                  <a:t>是语言的一个基项</a:t>
                </a:r>
                <a:r>
                  <a:rPr lang="en-US" altLang="zh-CN" sz="2800" dirty="0" smtClean="0"/>
                  <a:t>, I</a:t>
                </a:r>
                <a:r>
                  <a:rPr lang="zh-CN" altLang="en-US" sz="2800" dirty="0" smtClean="0"/>
                  <a:t>为一个</a:t>
                </a:r>
                <a:r>
                  <a:rPr lang="en-US" altLang="zh-CN" sz="2800" dirty="0" err="1" smtClean="0"/>
                  <a:t>Herbrand</a:t>
                </a: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解释则</a:t>
                </a:r>
                <a:r>
                  <a:rPr lang="en-US" altLang="zh-CN" sz="2800" dirty="0" smtClean="0"/>
                  <a:t>t = </a:t>
                </a:r>
                <a:r>
                  <a:rPr lang="en-US" altLang="zh-CN" sz="2800" dirty="0" err="1" smtClean="0"/>
                  <a:t>t</a:t>
                </a:r>
                <a:r>
                  <a:rPr lang="en-US" altLang="zh-CN" sz="2800" baseline="30000" dirty="0" err="1" smtClean="0"/>
                  <a:t>I</a:t>
                </a:r>
                <a:r>
                  <a:rPr lang="zh-CN" altLang="en-US" sz="2800" baseline="30000" dirty="0" smtClean="0"/>
                  <a:t> </a:t>
                </a:r>
                <a:r>
                  <a:rPr lang="zh-CN" altLang="en-US" sz="2800" dirty="0" smtClean="0"/>
                  <a:t>。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证明：</a:t>
                </a:r>
                <a:r>
                  <a:rPr lang="zh-CN" altLang="en-US" sz="2800" dirty="0" smtClean="0"/>
                  <a:t>对基项的长度归纳。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</a:t>
                </a:r>
                <a:r>
                  <a:rPr lang="zh-CN" altLang="en-US" sz="2800" dirty="0" smtClean="0"/>
                  <a:t>（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）若</a:t>
                </a:r>
                <a:r>
                  <a:rPr lang="en-US" altLang="zh-CN" sz="2800" dirty="0" smtClean="0"/>
                  <a:t>t</a:t>
                </a:r>
                <a:r>
                  <a:rPr lang="zh-CN" altLang="en-US" sz="2800" dirty="0" smtClean="0"/>
                  <a:t>为</a:t>
                </a:r>
                <a:r>
                  <a:rPr lang="en-US" altLang="zh-CN" sz="2800" dirty="0" smtClean="0"/>
                  <a:t>c</a:t>
                </a:r>
                <a:r>
                  <a:rPr lang="zh-CN" altLang="en-US" sz="2800" dirty="0" smtClean="0"/>
                  <a:t>，则</a:t>
                </a:r>
                <a:r>
                  <a:rPr lang="en-US" altLang="zh-CN" sz="2800" dirty="0" err="1" smtClean="0"/>
                  <a:t>t</a:t>
                </a:r>
                <a:r>
                  <a:rPr lang="en-US" altLang="zh-CN" sz="2800" baseline="30000" dirty="0" err="1" smtClean="0"/>
                  <a:t>I</a:t>
                </a:r>
                <a:r>
                  <a:rPr lang="en-US" altLang="zh-CN" sz="2800" dirty="0" smtClean="0"/>
                  <a:t> = </a:t>
                </a:r>
                <a:r>
                  <a:rPr lang="en-US" altLang="zh-CN" sz="2800" dirty="0" err="1" smtClean="0"/>
                  <a:t>c</a:t>
                </a:r>
                <a:r>
                  <a:rPr lang="en-US" altLang="zh-CN" sz="2800" baseline="30000" dirty="0" err="1" smtClean="0"/>
                  <a:t>I</a:t>
                </a:r>
                <a:r>
                  <a:rPr lang="en-US" altLang="zh-CN" sz="2800" dirty="0" smtClean="0"/>
                  <a:t> =c =t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</a:t>
                </a:r>
                <a:r>
                  <a:rPr lang="zh-CN" altLang="en-US" sz="2800" dirty="0" smtClean="0"/>
                  <a:t>（</a:t>
                </a:r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）若</a:t>
                </a:r>
                <a:r>
                  <a:rPr lang="en-US" altLang="zh-CN" sz="2800" dirty="0" smtClean="0"/>
                  <a:t>t = f(t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,…,</a:t>
                </a:r>
                <a:r>
                  <a:rPr lang="en-US" altLang="zh-CN" sz="2800" dirty="0" err="1" smtClean="0"/>
                  <a:t>t</a:t>
                </a:r>
                <a:r>
                  <a:rPr lang="en-US" altLang="zh-CN" sz="2800" baseline="-25000" dirty="0" err="1" smtClean="0"/>
                  <a:t>n</a:t>
                </a:r>
                <a:r>
                  <a:rPr lang="en-US" altLang="zh-CN" sz="2800" dirty="0" smtClean="0"/>
                  <a:t>), </a:t>
                </a:r>
                <a:r>
                  <a:rPr lang="zh-CN" altLang="en-US" sz="2800" dirty="0" smtClean="0"/>
                  <a:t>则根据归纳假设有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    </a:t>
                </a:r>
                <a:r>
                  <a:rPr lang="en-US" altLang="zh-CN" sz="2800" dirty="0" err="1" smtClean="0"/>
                  <a:t>t</a:t>
                </a:r>
                <a:r>
                  <a:rPr lang="en-US" altLang="zh-CN" sz="2800" baseline="30000" dirty="0" err="1" smtClean="0"/>
                  <a:t>I</a:t>
                </a:r>
                <a:r>
                  <a:rPr lang="en-US" altLang="zh-CN" sz="2800" dirty="0" smtClean="0"/>
                  <a:t> = (</a:t>
                </a:r>
                <a:r>
                  <a:rPr lang="en-US" altLang="zh-CN" sz="2800" dirty="0"/>
                  <a:t>f(t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 smtClean="0"/>
                  <a:t>))</a:t>
                </a:r>
                <a:r>
                  <a:rPr lang="en-US" altLang="zh-CN" sz="2800" baseline="30000" dirty="0" smtClean="0"/>
                  <a:t>I</a:t>
                </a:r>
                <a:r>
                  <a:rPr lang="en-US" altLang="zh-CN" sz="2800" dirty="0" smtClean="0"/>
                  <a:t>= </a:t>
                </a:r>
                <a:r>
                  <a:rPr lang="en-US" altLang="zh-CN" sz="2800" dirty="0" err="1" smtClean="0"/>
                  <a:t>f</a:t>
                </a:r>
                <a:r>
                  <a:rPr lang="en-US" altLang="zh-CN" sz="2800" baseline="30000" dirty="0" err="1" smtClean="0"/>
                  <a:t>I</a:t>
                </a:r>
                <a:r>
                  <a:rPr lang="en-US" altLang="zh-CN" sz="2800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</m:oMath>
                </a14:m>
                <a:r>
                  <a:rPr lang="en-US" altLang="zh-CN" sz="2800" dirty="0" smtClean="0"/>
                  <a:t>,…,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</m:oMath>
                </a14:m>
                <a:r>
                  <a:rPr lang="en-US" altLang="zh-CN" sz="2800" dirty="0" smtClean="0"/>
                  <a:t>) =</a:t>
                </a:r>
                <a:r>
                  <a:rPr lang="en-US" altLang="zh-CN" sz="2800" dirty="0" err="1" smtClean="0"/>
                  <a:t>f</a:t>
                </a:r>
                <a:r>
                  <a:rPr lang="en-US" altLang="zh-CN" sz="2800" baseline="30000" dirty="0" err="1" smtClean="0"/>
                  <a:t>I</a:t>
                </a:r>
                <a:r>
                  <a:rPr lang="en-US" altLang="zh-CN" sz="2800" dirty="0" smtClean="0"/>
                  <a:t>(t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/>
                  <a:t>)</a:t>
                </a:r>
                <a:r>
                  <a:rPr lang="en-US" altLang="zh-CN" sz="2800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                                                    =</a:t>
                </a:r>
                <a:r>
                  <a:rPr lang="en-US" altLang="zh-CN" sz="2800" dirty="0"/>
                  <a:t>f(t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 smtClean="0"/>
                  <a:t>) =t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    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sz="2800" dirty="0" smtClean="0"/>
              </a:p>
              <a:p>
                <a:pPr lvl="1">
                  <a:lnSpc>
                    <a:spcPct val="100000"/>
                  </a:lnSpc>
                </a:pPr>
                <a:endParaRPr lang="zh-CN" altLang="en-US" sz="2800" dirty="0" smtClean="0"/>
              </a:p>
              <a:p>
                <a:pPr>
                  <a:lnSpc>
                    <a:spcPct val="100000"/>
                  </a:lnSpc>
                  <a:buNone/>
                </a:pPr>
                <a:endParaRPr lang="zh-CN" altLang="en-US" sz="2800" dirty="0" smtClean="0"/>
              </a:p>
              <a:p>
                <a:pPr>
                  <a:lnSpc>
                    <a:spcPct val="100000"/>
                  </a:lnSpc>
                </a:pPr>
                <a:endParaRPr lang="en-US" altLang="zh-CN" sz="2800" dirty="0" smtClean="0"/>
              </a:p>
              <a:p>
                <a:pPr>
                  <a:lnSpc>
                    <a:spcPct val="100000"/>
                  </a:lnSpc>
                </a:pPr>
                <a:endParaRPr lang="zh-CN" altLang="en-US" sz="2800" dirty="0" smtClean="0"/>
              </a:p>
              <a:p>
                <a:pPr>
                  <a:lnSpc>
                    <a:spcPct val="100000"/>
                  </a:lnSpc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6076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子句的基实例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当子句集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中的某子句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变元均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代入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时得到的基子句称为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基实例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={P(x), Q(f(y))∨R(y), Z(f(y))}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(a),f(f(a)),...}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P(f(a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是子句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基实例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Q(f(a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))∨R(a), Q(f(f(a)))∨R(f(a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Q(f(y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))∨R(y)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基实例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任一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b∈D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P(b), Q(f(b))∨R(b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为基子句但不是基实例。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)∨R(a)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Q(f(y))∨R(y)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基实例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24195802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子句和基实例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/>
                  <a:t>定理：</a:t>
                </a:r>
                <a:r>
                  <a:rPr lang="zh-CN" altLang="en-US" sz="2800" dirty="0"/>
                  <a:t>给定一阶</a:t>
                </a:r>
                <a:r>
                  <a:rPr lang="zh-CN" altLang="en-US" sz="2800" dirty="0" smtClean="0"/>
                  <a:t>语言，</a:t>
                </a:r>
                <a:r>
                  <a:rPr lang="en-US" altLang="zh-CN" sz="2800" dirty="0" smtClean="0"/>
                  <a:t>C</a:t>
                </a:r>
                <a:r>
                  <a:rPr lang="zh-CN" altLang="en-US" sz="2800" dirty="0" smtClean="0"/>
                  <a:t>为子句</a:t>
                </a:r>
                <a:r>
                  <a:rPr lang="en-US" altLang="zh-CN" sz="2800" dirty="0" smtClean="0"/>
                  <a:t>, D</a:t>
                </a:r>
                <a:r>
                  <a:rPr lang="zh-CN" altLang="en-US" sz="2800" dirty="0" smtClean="0"/>
                  <a:t>是</a:t>
                </a:r>
                <a:r>
                  <a:rPr lang="en-US" altLang="zh-CN" sz="2800" dirty="0" smtClean="0"/>
                  <a:t>C</a:t>
                </a:r>
                <a:r>
                  <a:rPr lang="zh-CN" altLang="en-US" sz="2800" dirty="0" smtClean="0"/>
                  <a:t>的</a:t>
                </a:r>
                <a:r>
                  <a:rPr lang="zh-CN" altLang="en-US" sz="2800" dirty="0"/>
                  <a:t>一个基</a:t>
                </a:r>
                <a:r>
                  <a:rPr lang="zh-CN" altLang="en-US" sz="2800" dirty="0" smtClean="0"/>
                  <a:t>实例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 smtClean="0"/>
                  <a:t>    则</a:t>
                </a:r>
                <a:endParaRPr lang="zh-CN" altLang="en-US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                      C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800" baseline="-25000" dirty="0" smtClean="0"/>
                  <a:t>res</a:t>
                </a:r>
                <a:r>
                  <a:rPr lang="en-US" altLang="zh-CN" sz="2800" dirty="0" smtClean="0"/>
                  <a:t> D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/>
                  <a:t>证明</a:t>
                </a:r>
                <a:r>
                  <a:rPr lang="en-US" altLang="zh-CN" sz="2800" dirty="0"/>
                  <a:t>: </a:t>
                </a: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设子句</a:t>
                </a:r>
                <a:r>
                  <a:rPr lang="en-US" altLang="zh-CN" sz="2800" dirty="0" smtClean="0"/>
                  <a:t>C</a:t>
                </a:r>
                <a:r>
                  <a:rPr lang="zh-CN" altLang="en-US" sz="2800" dirty="0" smtClean="0"/>
                  <a:t>表示为公式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,…,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 err="1" smtClean="0">
                    <a:sym typeface="Symbol" panose="05050102010706020507" pitchFamily="18" charset="2"/>
                  </a:rPr>
                  <a:t>n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</a:t>
                </a:r>
                <a:r>
                  <a:rPr lang="en-US" altLang="zh-CN" sz="2800" dirty="0" smtClean="0"/>
                  <a:t>,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D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可</a:t>
                </a:r>
                <a:r>
                  <a:rPr lang="zh-CN" altLang="en-US" sz="2800" dirty="0" smtClean="0"/>
                  <a:t>表示为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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</m:t>
                    </m:r>
                  </m:oMath>
                </a14:m>
                <a:r>
                  <a:rPr lang="zh-CN" altLang="en-US" sz="2800" dirty="0" smtClean="0"/>
                  <a:t>其中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是一代换，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 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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={x</a:t>
                </a:r>
                <a:r>
                  <a:rPr lang="en-US" altLang="zh-CN" sz="2800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/t</a:t>
                </a:r>
                <a:r>
                  <a:rPr lang="en-US" altLang="zh-CN" sz="2800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,…,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 err="1" smtClean="0">
                    <a:sym typeface="Symbol" panose="05050102010706020507" pitchFamily="18" charset="2"/>
                  </a:rPr>
                  <a:t>n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/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t</a:t>
                </a:r>
                <a:r>
                  <a:rPr lang="en-US" altLang="zh-CN" sz="2800" baseline="-25000" dirty="0" err="1" smtClean="0">
                    <a:sym typeface="Symbol" panose="05050102010706020507" pitchFamily="18" charset="2"/>
                  </a:rPr>
                  <a:t>n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}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t</a:t>
                </a:r>
                <a:r>
                  <a:rPr lang="en-US" altLang="zh-CN" sz="2800" baseline="-25000" dirty="0" smtClean="0">
                    <a:sym typeface="Symbol" panose="05050102010706020507" pitchFamily="18" charset="2"/>
                  </a:rPr>
                  <a:t>i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为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Herbarand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域中的基项。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因为  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,…,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</a:t>
                </a:r>
                <a:r>
                  <a:rPr lang="pt-B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 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</m:t>
                    </m:r>
                  </m:oMath>
                </a14:m>
                <a:r>
                  <a:rPr lang="zh-CN" altLang="en-US" sz="2800" dirty="0" smtClean="0">
                    <a:sym typeface="Symbol" panose="05050102010706020507" pitchFamily="18" charset="2"/>
                  </a:rPr>
                  <a:t>，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根据归结推出定理有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,…,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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sty m:val="p"/>
                      </m:rPr>
                      <a:rPr lang="en-US" altLang="zh-CN" sz="280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res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 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</m:t>
                    </m:r>
                  </m:oMath>
                </a14:m>
                <a:r>
                  <a:rPr lang="zh-CN" altLang="en-US" sz="2800" dirty="0" smtClean="0">
                    <a:sym typeface="Symbol" panose="05050102010706020507" pitchFamily="18" charset="2"/>
                  </a:rPr>
                  <a:t>。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 r="-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828975"/>
      </p:ext>
    </p:extLst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889000"/>
            <a:ext cx="8589963" cy="5245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定义</a:t>
            </a:r>
            <a:r>
              <a:rPr lang="en-US" altLang="zh-CN" sz="2800" dirty="0" smtClean="0">
                <a:solidFill>
                  <a:srgbClr val="C00000"/>
                </a:solidFill>
              </a:rPr>
              <a:t>4.4 (</a:t>
            </a:r>
            <a:r>
              <a:rPr lang="zh-CN" altLang="en-US" sz="2800" dirty="0" smtClean="0">
                <a:solidFill>
                  <a:srgbClr val="C00000"/>
                </a:solidFill>
              </a:rPr>
              <a:t>子</a:t>
            </a:r>
            <a:r>
              <a:rPr lang="zh-CN" altLang="en-US" sz="2800" dirty="0">
                <a:solidFill>
                  <a:srgbClr val="C00000"/>
                </a:solidFill>
              </a:rPr>
              <a:t>模型</a:t>
            </a:r>
            <a:r>
              <a:rPr lang="en-US" altLang="zh-CN" sz="2800" dirty="0" smtClean="0">
                <a:solidFill>
                  <a:srgbClr val="C00000"/>
                </a:solidFill>
              </a:rPr>
              <a:t>): </a:t>
            </a:r>
            <a:r>
              <a:rPr lang="zh-CN" altLang="en-US" sz="2800" dirty="0" smtClean="0"/>
              <a:t>给定一阶语言，设</a:t>
            </a:r>
            <a:r>
              <a:rPr lang="en-US" altLang="zh-CN" sz="2800" dirty="0" smtClean="0"/>
              <a:t>I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I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是两个解释，并且满足以下条件：</a:t>
            </a:r>
            <a:endParaRPr lang="en-US" altLang="zh-CN" sz="2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(1) D</a:t>
            </a:r>
            <a:r>
              <a:rPr lang="en-US" altLang="zh-CN" sz="2800" baseline="-25000" dirty="0" smtClean="0"/>
              <a:t>I</a:t>
            </a:r>
            <a:r>
              <a:rPr lang="en-US" altLang="zh-CN" sz="1800" baseline="-25000" dirty="0" smtClean="0"/>
              <a:t>1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I</a:t>
            </a:r>
            <a:r>
              <a:rPr lang="en-US" altLang="zh-CN" sz="1800" baseline="-25000" dirty="0" smtClean="0"/>
              <a:t>2</a:t>
            </a:r>
            <a:r>
              <a:rPr lang="zh-CN" altLang="en-US" sz="2800" dirty="0" smtClean="0"/>
              <a:t>的一个子集；</a:t>
            </a:r>
            <a:endParaRPr lang="en-US" altLang="zh-CN" sz="2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(2) </a:t>
            </a:r>
            <a:r>
              <a:rPr lang="zh-CN" altLang="en-US" sz="2800" dirty="0" smtClean="0"/>
              <a:t>若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是常元，则</a:t>
            </a:r>
            <a:r>
              <a:rPr lang="en-US" altLang="zh-CN" sz="2800" dirty="0" smtClean="0"/>
              <a:t>c</a:t>
            </a:r>
            <a:r>
              <a:rPr lang="en-US" altLang="zh-CN" sz="2800" baseline="30000" dirty="0" smtClean="0"/>
              <a:t>I</a:t>
            </a:r>
            <a:r>
              <a:rPr lang="en-US" altLang="zh-CN" sz="1800" baseline="30000" dirty="0" smtClean="0"/>
              <a:t>1</a:t>
            </a:r>
            <a:r>
              <a:rPr lang="en-US" altLang="zh-CN" sz="2800" dirty="0" smtClean="0"/>
              <a:t>=c</a:t>
            </a:r>
            <a:r>
              <a:rPr lang="en-US" altLang="zh-CN" sz="2800" baseline="30000" dirty="0" smtClean="0"/>
              <a:t>I</a:t>
            </a:r>
            <a:r>
              <a:rPr lang="en-US" altLang="zh-CN" sz="2000" baseline="30000" dirty="0" smtClean="0"/>
              <a:t>2</a:t>
            </a:r>
            <a:r>
              <a:rPr lang="zh-CN" altLang="en-US" sz="2800" dirty="0" smtClean="0"/>
              <a:t> ；</a:t>
            </a:r>
            <a:endParaRPr lang="en-US" altLang="zh-CN" sz="2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(3)</a:t>
            </a:r>
            <a:r>
              <a:rPr lang="zh-CN" altLang="en-US" sz="2800" dirty="0" smtClean="0"/>
              <a:t>若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是函词，则</a:t>
            </a:r>
            <a:r>
              <a:rPr lang="en-US" altLang="zh-CN" sz="2800" dirty="0" smtClean="0"/>
              <a:t>f</a:t>
            </a:r>
            <a:r>
              <a:rPr lang="en-US" altLang="zh-CN" sz="2800" baseline="30000" dirty="0" smtClean="0"/>
              <a:t>I</a:t>
            </a:r>
            <a:r>
              <a:rPr lang="en-US" altLang="zh-CN" sz="2000" baseline="30000" dirty="0" smtClean="0"/>
              <a:t>1</a:t>
            </a:r>
            <a:r>
              <a:rPr lang="en-US" altLang="zh-CN" sz="2800" dirty="0" smtClean="0"/>
              <a:t>(c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…, </a:t>
            </a:r>
            <a:r>
              <a:rPr lang="en-US" altLang="zh-CN" sz="2800" dirty="0" err="1" smtClean="0"/>
              <a:t>c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) = f</a:t>
            </a:r>
            <a:r>
              <a:rPr lang="en-US" altLang="zh-CN" sz="2800" baseline="30000" dirty="0" smtClean="0"/>
              <a:t>I</a:t>
            </a:r>
            <a:r>
              <a:rPr lang="en-US" altLang="zh-CN" sz="2000" baseline="30000" dirty="0" smtClean="0"/>
              <a:t>2</a:t>
            </a:r>
            <a:r>
              <a:rPr lang="en-US" altLang="zh-CN" sz="2800" dirty="0" smtClean="0"/>
              <a:t>(c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…, </a:t>
            </a:r>
            <a:r>
              <a:rPr lang="en-US" altLang="zh-CN" sz="2800" dirty="0" err="1" smtClean="0"/>
              <a:t>c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 ，其中</a:t>
            </a:r>
            <a:endParaRPr lang="en-US" altLang="zh-CN" sz="2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c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…, </a:t>
            </a:r>
            <a:r>
              <a:rPr lang="en-US" altLang="zh-CN" sz="2800" dirty="0" err="1" smtClean="0"/>
              <a:t>c</a:t>
            </a:r>
            <a:r>
              <a:rPr lang="en-US" altLang="zh-CN" sz="2800" baseline="-25000" dirty="0" err="1" smtClean="0"/>
              <a:t>n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ym typeface="Symbol" pitchFamily="18" charset="2"/>
              </a:rPr>
              <a:t>D</a:t>
            </a:r>
            <a:r>
              <a:rPr lang="en-US" altLang="zh-CN" sz="2800" baseline="-25000" dirty="0" smtClean="0">
                <a:sym typeface="Symbol" pitchFamily="18" charset="2"/>
              </a:rPr>
              <a:t>I</a:t>
            </a:r>
            <a:r>
              <a:rPr lang="en-US" altLang="zh-CN" sz="2000" baseline="-25000" dirty="0" smtClean="0">
                <a:sym typeface="Symbol" pitchFamily="18" charset="2"/>
              </a:rPr>
              <a:t>1</a:t>
            </a:r>
            <a:endParaRPr lang="en-US" altLang="zh-CN" sz="2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(4)</a:t>
            </a:r>
            <a:r>
              <a:rPr lang="zh-CN" altLang="en-US" sz="2800" dirty="0" smtClean="0"/>
              <a:t>若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是谓词，则</a:t>
            </a:r>
            <a:r>
              <a:rPr lang="en-US" altLang="zh-CN" sz="2800" dirty="0" smtClean="0"/>
              <a:t>P</a:t>
            </a:r>
            <a:r>
              <a:rPr lang="en-US" altLang="zh-CN" sz="2800" baseline="30000" dirty="0" smtClean="0"/>
              <a:t>I</a:t>
            </a:r>
            <a:r>
              <a:rPr lang="en-US" altLang="zh-CN" sz="2000" baseline="30000" dirty="0" smtClean="0"/>
              <a:t>1</a:t>
            </a:r>
            <a:r>
              <a:rPr lang="en-US" altLang="zh-CN" sz="2800" dirty="0" smtClean="0"/>
              <a:t>(c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…, </a:t>
            </a:r>
            <a:r>
              <a:rPr lang="en-US" altLang="zh-CN" sz="2800" dirty="0" err="1" smtClean="0"/>
              <a:t>c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) = P</a:t>
            </a:r>
            <a:r>
              <a:rPr lang="en-US" altLang="zh-CN" sz="2800" baseline="30000" dirty="0" smtClean="0"/>
              <a:t>I</a:t>
            </a:r>
            <a:r>
              <a:rPr lang="en-US" altLang="zh-CN" sz="2000" baseline="30000" dirty="0" smtClean="0"/>
              <a:t>2</a:t>
            </a:r>
            <a:r>
              <a:rPr lang="en-US" altLang="zh-CN" sz="2800" dirty="0" smtClean="0"/>
              <a:t>(c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…, </a:t>
            </a:r>
            <a:r>
              <a:rPr lang="en-US" altLang="zh-CN" sz="2800" dirty="0" err="1" smtClean="0"/>
              <a:t>c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 ，其中</a:t>
            </a:r>
            <a:endParaRPr lang="en-US" altLang="zh-CN" sz="2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c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…, </a:t>
            </a:r>
            <a:r>
              <a:rPr lang="en-US" altLang="zh-CN" sz="2800" dirty="0" err="1" smtClean="0"/>
              <a:t>c</a:t>
            </a:r>
            <a:r>
              <a:rPr lang="en-US" altLang="zh-CN" sz="2800" baseline="-25000" dirty="0" err="1" smtClean="0"/>
              <a:t>n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ym typeface="Symbol" pitchFamily="18" charset="2"/>
              </a:rPr>
              <a:t>D</a:t>
            </a:r>
            <a:r>
              <a:rPr lang="en-US" altLang="zh-CN" sz="2800" baseline="-25000" dirty="0" smtClean="0">
                <a:sym typeface="Symbol" pitchFamily="18" charset="2"/>
              </a:rPr>
              <a:t>I</a:t>
            </a:r>
            <a:r>
              <a:rPr lang="en-US" altLang="zh-CN" sz="2000" baseline="-25000" dirty="0" smtClean="0">
                <a:sym typeface="Symbol" pitchFamily="18" charset="2"/>
              </a:rPr>
              <a:t>1</a:t>
            </a:r>
            <a:endParaRPr lang="en-US" altLang="zh-CN" sz="2000" dirty="0" smtClean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 smtClean="0">
                <a:sym typeface="Symbol" pitchFamily="18" charset="2"/>
              </a:rPr>
              <a:t>    则称</a:t>
            </a:r>
            <a:r>
              <a:rPr lang="en-US" altLang="zh-CN" sz="2800" baseline="-25000" dirty="0" smtClean="0"/>
              <a:t> </a:t>
            </a:r>
            <a:r>
              <a:rPr lang="en-US" altLang="zh-CN" sz="2800" dirty="0" smtClean="0"/>
              <a:t>I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I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的子</a:t>
            </a:r>
            <a:r>
              <a:rPr lang="zh-CN" altLang="en-US" sz="2800" dirty="0"/>
              <a:t>模型</a:t>
            </a:r>
            <a:r>
              <a:rPr lang="zh-CN" altLang="en-US" sz="2800" dirty="0" smtClean="0"/>
              <a:t> 。</a:t>
            </a:r>
            <a:endParaRPr lang="en-US" altLang="zh-CN" sz="2800" dirty="0" smtClean="0"/>
          </a:p>
          <a:p>
            <a:pPr>
              <a:lnSpc>
                <a:spcPct val="100000"/>
              </a:lnSpc>
            </a:pPr>
            <a:endParaRPr lang="zh-CN" altLang="en-US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2496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</a:t>
            </a:r>
            <a:r>
              <a:rPr lang="zh-CN" altLang="en-US" dirty="0"/>
              <a:t>模型</a:t>
            </a:r>
            <a:r>
              <a:rPr lang="zh-CN" altLang="en-US" dirty="0" smtClean="0"/>
              <a:t>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定理</a:t>
            </a:r>
            <a:r>
              <a:rPr lang="en-US" altLang="zh-CN" sz="2800" dirty="0" smtClean="0">
                <a:solidFill>
                  <a:srgbClr val="C00000"/>
                </a:solidFill>
              </a:rPr>
              <a:t>(</a:t>
            </a:r>
            <a:r>
              <a:rPr lang="zh-CN" altLang="en-US" sz="2800" dirty="0" smtClean="0">
                <a:solidFill>
                  <a:srgbClr val="C00000"/>
                </a:solidFill>
              </a:rPr>
              <a:t>保持项的取值及开公式的可满足性质</a:t>
            </a:r>
            <a:r>
              <a:rPr lang="en-US" altLang="zh-CN" sz="2800" dirty="0" smtClean="0">
                <a:solidFill>
                  <a:srgbClr val="C00000"/>
                </a:solidFill>
              </a:rPr>
              <a:t>)</a:t>
            </a:r>
            <a:r>
              <a:rPr lang="zh-CN" altLang="en-US" sz="2800" dirty="0" smtClean="0"/>
              <a:t>：给定一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阶语言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I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I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是两个解释（</a:t>
            </a:r>
            <a:r>
              <a:rPr lang="en-US" altLang="zh-CN" sz="2800" dirty="0" smtClean="0"/>
              <a:t>I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I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的子模型），设</a:t>
            </a:r>
            <a:r>
              <a:rPr lang="en-US" altLang="zh-CN" sz="2800" dirty="0" smtClean="0"/>
              <a:t>v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I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的赋值，也是</a:t>
            </a:r>
            <a:r>
              <a:rPr lang="en-US" altLang="zh-CN" sz="2800" dirty="0" smtClean="0"/>
              <a:t>I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的赋值，则</a:t>
            </a:r>
            <a:r>
              <a:rPr lang="zh-CN" altLang="en-US" sz="2800" dirty="0"/>
              <a:t>对</a:t>
            </a:r>
            <a:r>
              <a:rPr lang="zh-CN" altLang="en-US" sz="2800" dirty="0" smtClean="0"/>
              <a:t>任意项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及任意</a:t>
            </a:r>
            <a:r>
              <a:rPr lang="zh-CN" altLang="en-US" sz="2800" dirty="0" smtClean="0">
                <a:solidFill>
                  <a:srgbClr val="FF0000"/>
                </a:solidFill>
              </a:rPr>
              <a:t>开公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  </a:t>
            </a:r>
            <a:r>
              <a:rPr lang="zh-CN" altLang="en-US" sz="2800" dirty="0" smtClean="0">
                <a:solidFill>
                  <a:srgbClr val="FF0000"/>
                </a:solidFill>
              </a:rPr>
              <a:t>式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zh-CN" altLang="en-US" sz="2800" dirty="0" smtClean="0"/>
              <a:t>，有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(1) v</a:t>
            </a:r>
            <a:r>
              <a:rPr lang="en-US" altLang="zh-CN" sz="2800" baseline="30000" dirty="0" smtClean="0"/>
              <a:t>I</a:t>
            </a:r>
            <a:r>
              <a:rPr lang="en-US" altLang="zh-CN" sz="2400" baseline="30000" dirty="0" smtClean="0"/>
              <a:t>1</a:t>
            </a:r>
            <a:r>
              <a:rPr lang="en-US" altLang="zh-CN" sz="2800" dirty="0" smtClean="0"/>
              <a:t>(t) = v</a:t>
            </a:r>
            <a:r>
              <a:rPr lang="en-US" altLang="zh-CN" sz="2800" baseline="30000" dirty="0" smtClean="0"/>
              <a:t>I</a:t>
            </a:r>
            <a:r>
              <a:rPr lang="en-US" altLang="zh-CN" sz="2400" baseline="30000" dirty="0" smtClean="0"/>
              <a:t>2</a:t>
            </a:r>
            <a:r>
              <a:rPr lang="en-US" altLang="zh-CN" sz="2800" dirty="0" smtClean="0"/>
              <a:t>(t)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(2) </a:t>
            </a:r>
            <a:r>
              <a:rPr lang="en-US" altLang="zh-CN" sz="2800" dirty="0"/>
              <a:t>v</a:t>
            </a:r>
            <a:r>
              <a:rPr lang="en-US" altLang="zh-CN" sz="2800" baseline="30000" dirty="0"/>
              <a:t>I</a:t>
            </a:r>
            <a:r>
              <a:rPr lang="en-US" altLang="zh-CN" sz="2400" baseline="30000" dirty="0"/>
              <a:t>1</a:t>
            </a:r>
            <a:r>
              <a:rPr lang="en-US" altLang="zh-CN" sz="2800" dirty="0" smtClean="0"/>
              <a:t>(A) = v</a:t>
            </a:r>
            <a:r>
              <a:rPr lang="en-US" altLang="zh-CN" sz="2800" baseline="30000" dirty="0" smtClean="0"/>
              <a:t>I</a:t>
            </a:r>
            <a:r>
              <a:rPr lang="en-US" altLang="zh-CN" sz="2400" baseline="30000" dirty="0" smtClean="0"/>
              <a:t>2 </a:t>
            </a:r>
            <a:r>
              <a:rPr lang="en-US" altLang="zh-CN" sz="2800" dirty="0" smtClean="0"/>
              <a:t>(A).</a:t>
            </a:r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zh-CN" altLang="en-US" sz="2800" dirty="0" smtClean="0">
                <a:solidFill>
                  <a:srgbClr val="C00000"/>
                </a:solidFill>
              </a:rPr>
              <a:t>    证明：结构归纳法证明该性质</a:t>
            </a:r>
            <a:r>
              <a:rPr lang="en-US" altLang="zh-CN" sz="2800" dirty="0" smtClean="0">
                <a:solidFill>
                  <a:srgbClr val="C00000"/>
                </a:solidFill>
              </a:rPr>
              <a:t>.</a:t>
            </a:r>
            <a:endParaRPr lang="en-US" altLang="zh-CN" sz="2800" dirty="0" smtClean="0"/>
          </a:p>
          <a:p>
            <a:pPr>
              <a:lnSpc>
                <a:spcPct val="100000"/>
              </a:lnSpc>
            </a:pPr>
            <a:endParaRPr lang="en-US" altLang="zh-CN" sz="2800" dirty="0" smtClean="0"/>
          </a:p>
          <a:p>
            <a:pPr>
              <a:lnSpc>
                <a:spcPct val="100000"/>
              </a:lnSpc>
            </a:pPr>
            <a:endParaRPr lang="zh-CN" alt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8813279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839470"/>
            <a:ext cx="8589963" cy="5378450"/>
          </a:xfrm>
        </p:spPr>
        <p:txBody>
          <a:bodyPr/>
          <a:lstStyle/>
          <a:p>
            <a:r>
              <a:rPr lang="en-US" altLang="zh-CN" sz="2800" dirty="0" err="1" smtClean="0">
                <a:solidFill>
                  <a:srgbClr val="C00000"/>
                </a:solidFill>
              </a:rPr>
              <a:t>Herbrand</a:t>
            </a:r>
            <a:r>
              <a:rPr lang="en-US" altLang="zh-CN" sz="2800" dirty="0" smtClean="0">
                <a:solidFill>
                  <a:srgbClr val="C00000"/>
                </a:solidFill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</a:rPr>
              <a:t>定理</a:t>
            </a:r>
            <a:r>
              <a:rPr lang="en-US" altLang="zh-CN" sz="2800" dirty="0" smtClean="0">
                <a:solidFill>
                  <a:srgbClr val="C00000"/>
                </a:solidFill>
              </a:rPr>
              <a:t>:  </a:t>
            </a:r>
            <a:r>
              <a:rPr lang="zh-CN" altLang="en-US" sz="2800" dirty="0" smtClean="0"/>
              <a:t>给定一阶语言，设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是子句</a:t>
            </a:r>
            <a:r>
              <a:rPr lang="en-US" altLang="zh-CN" sz="2800" dirty="0" smtClean="0"/>
              <a:t>, </a:t>
            </a:r>
            <a:r>
              <a:rPr lang="el-GR" altLang="zh-CN" sz="2800" dirty="0" smtClean="0"/>
              <a:t>Γ</a:t>
            </a:r>
            <a:r>
              <a:rPr lang="zh-CN" altLang="en-US" sz="2800" dirty="0" smtClean="0"/>
              <a:t>是子句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C</a:t>
            </a:r>
            <a:r>
              <a:rPr lang="zh-CN" altLang="en-US" sz="2800" dirty="0" smtClean="0"/>
              <a:t>的所有基实例组成的集合，则</a:t>
            </a:r>
            <a:r>
              <a:rPr lang="el-GR" altLang="zh-CN" sz="2800" dirty="0" smtClean="0"/>
              <a:t>Γ</a:t>
            </a:r>
            <a:r>
              <a:rPr lang="zh-CN" altLang="en-US" sz="2800" dirty="0" smtClean="0"/>
              <a:t>是可满足的当且仅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当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是可满足的。   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证明</a:t>
            </a:r>
            <a:r>
              <a:rPr lang="en-US" altLang="zh-CN" sz="2800" dirty="0">
                <a:sym typeface="Wingdings" panose="05000000000000000000" pitchFamily="2" charset="2"/>
              </a:rPr>
              <a:t>: (1)</a:t>
            </a:r>
            <a:r>
              <a:rPr lang="zh-CN" altLang="en-US" sz="2800" dirty="0">
                <a:sym typeface="Wingdings" panose="05000000000000000000" pitchFamily="2" charset="2"/>
              </a:rPr>
              <a:t>若</a:t>
            </a:r>
            <a:r>
              <a:rPr lang="el-GR" altLang="zh-CN" sz="2800" dirty="0"/>
              <a:t>Γ</a:t>
            </a:r>
            <a:r>
              <a:rPr lang="zh-CN" altLang="en-US" sz="2800" dirty="0"/>
              <a:t>是可满足的，证明</a:t>
            </a:r>
            <a:r>
              <a:rPr lang="en-US" altLang="zh-CN" sz="2800" dirty="0"/>
              <a:t>C</a:t>
            </a:r>
            <a:r>
              <a:rPr lang="zh-CN" altLang="en-US" sz="2800" dirty="0"/>
              <a:t>是可满足的</a:t>
            </a:r>
            <a:r>
              <a:rPr lang="zh-CN" altLang="en-US" sz="2800" dirty="0" smtClean="0"/>
              <a:t>。</a:t>
            </a:r>
            <a:r>
              <a:rPr lang="el-GR" altLang="zh-CN" sz="2800" dirty="0" smtClean="0"/>
              <a:t>Γ</a:t>
            </a:r>
            <a:r>
              <a:rPr lang="zh-CN" altLang="en-US" sz="2800" dirty="0" smtClean="0"/>
              <a:t>是可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满足，设该解释为</a:t>
            </a:r>
            <a:r>
              <a:rPr lang="en-US" altLang="zh-CN" sz="2800" dirty="0" smtClean="0"/>
              <a:t>I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赋值为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，构造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的解释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如下</a:t>
            </a:r>
            <a:endParaRPr lang="en-US" altLang="zh-CN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D</a:t>
            </a:r>
            <a:r>
              <a:rPr lang="en-US" altLang="zh-CN" baseline="-25000" dirty="0" smtClean="0"/>
              <a:t>J</a:t>
            </a:r>
            <a:r>
              <a:rPr lang="en-US" altLang="zh-CN" dirty="0" smtClean="0"/>
              <a:t> = {</a:t>
            </a:r>
            <a:r>
              <a:rPr lang="en-US" altLang="zh-CN" dirty="0" err="1" smtClean="0"/>
              <a:t>t</a:t>
            </a:r>
            <a:r>
              <a:rPr lang="en-US" altLang="zh-CN" baseline="30000" dirty="0" err="1" smtClean="0"/>
              <a:t>I</a:t>
            </a:r>
            <a:r>
              <a:rPr lang="en-US" altLang="zh-CN" dirty="0" smtClean="0"/>
              <a:t> | t</a:t>
            </a:r>
            <a:r>
              <a:rPr lang="zh-CN" altLang="en-US" dirty="0" smtClean="0"/>
              <a:t>是一个基项，</a:t>
            </a:r>
            <a:r>
              <a:rPr lang="en-US" altLang="zh-CN" dirty="0" smtClean="0">
                <a:sym typeface="Symbol" panose="05050102010706020507" pitchFamily="18" charset="2"/>
              </a:rPr>
              <a:t>D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I</a:t>
            </a:r>
            <a:r>
              <a:rPr lang="en-US" altLang="zh-CN" dirty="0" smtClean="0"/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若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是常元，则</a:t>
            </a:r>
            <a:r>
              <a:rPr lang="en-US" altLang="zh-CN" dirty="0" err="1" smtClean="0"/>
              <a:t>c</a:t>
            </a:r>
            <a:r>
              <a:rPr lang="en-US" altLang="zh-CN" baseline="30000" dirty="0" err="1"/>
              <a:t>J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</a:t>
            </a:r>
            <a:r>
              <a:rPr lang="en-US" altLang="zh-CN" baseline="30000" dirty="0" err="1" smtClean="0"/>
              <a:t>I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若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元函词，则 </a:t>
            </a:r>
            <a:r>
              <a:rPr lang="en-US" altLang="zh-CN" dirty="0" smtClean="0"/>
              <a:t>f </a:t>
            </a:r>
            <a:r>
              <a:rPr lang="zh-CN" altLang="en-US" dirty="0" smtClean="0"/>
              <a:t>：</a:t>
            </a:r>
            <a:r>
              <a:rPr lang="en-US" altLang="zh-CN" dirty="0"/>
              <a:t> D</a:t>
            </a:r>
            <a:r>
              <a:rPr lang="en-US" altLang="zh-CN" baseline="-25000" dirty="0"/>
              <a:t>J </a:t>
            </a:r>
            <a:r>
              <a:rPr lang="en-US" altLang="zh-CN" dirty="0" smtClean="0"/>
              <a:t>… D</a:t>
            </a:r>
            <a:r>
              <a:rPr lang="en-US" altLang="zh-CN" baseline="-25000" dirty="0" smtClean="0"/>
              <a:t>J 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 D</a:t>
            </a:r>
            <a:r>
              <a:rPr lang="en-US" altLang="zh-CN" baseline="-25000" dirty="0" smtClean="0"/>
              <a:t>J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(</a:t>
            </a:r>
            <a:r>
              <a:rPr lang="en-US" altLang="zh-CN" dirty="0" err="1" smtClean="0"/>
              <a:t>t</a:t>
            </a:r>
            <a:r>
              <a:rPr lang="en-US" altLang="zh-CN" baseline="30000" dirty="0" err="1" smtClean="0"/>
              <a:t>I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t</a:t>
            </a:r>
            <a:r>
              <a:rPr lang="en-US" altLang="zh-CN" baseline="30000" dirty="0" err="1" smtClean="0"/>
              <a:t>I</a:t>
            </a:r>
            <a:r>
              <a:rPr lang="en-US" altLang="zh-CN" dirty="0" smtClean="0"/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 (f(</a:t>
            </a:r>
            <a:r>
              <a:rPr lang="en-US" altLang="zh-CN" dirty="0" err="1" smtClean="0"/>
              <a:t>t</a:t>
            </a:r>
            <a:r>
              <a:rPr lang="en-US" altLang="zh-CN" baseline="30000" dirty="0" err="1" smtClean="0"/>
              <a:t>I</a:t>
            </a:r>
            <a:r>
              <a:rPr lang="en-US" altLang="zh-CN" dirty="0"/>
              <a:t>,…,</a:t>
            </a:r>
            <a:r>
              <a:rPr lang="en-US" altLang="zh-CN" dirty="0" err="1"/>
              <a:t>t</a:t>
            </a:r>
            <a:r>
              <a:rPr lang="en-US" altLang="zh-CN" baseline="30000" dirty="0" err="1"/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))</a:t>
            </a:r>
            <a:r>
              <a:rPr lang="en-US" altLang="zh-CN" baseline="30000" dirty="0" smtClean="0">
                <a:sym typeface="Symbol" panose="05050102010706020507" pitchFamily="18" charset="2"/>
              </a:rPr>
              <a:t>I</a:t>
            </a:r>
            <a:r>
              <a:rPr lang="en-US" altLang="zh-CN" dirty="0" smtClean="0"/>
              <a:t>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若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元谓词，则</a:t>
            </a:r>
            <a:r>
              <a:rPr lang="en-US" altLang="zh-CN" dirty="0" smtClean="0"/>
              <a:t>P(</a:t>
            </a:r>
            <a:r>
              <a:rPr lang="en-US" altLang="zh-CN" dirty="0" err="1"/>
              <a:t>t</a:t>
            </a:r>
            <a:r>
              <a:rPr lang="en-US" altLang="zh-CN" baseline="30000" dirty="0" err="1"/>
              <a:t>I</a:t>
            </a:r>
            <a:r>
              <a:rPr lang="en-US" altLang="zh-CN" dirty="0"/>
              <a:t>,…,</a:t>
            </a:r>
            <a:r>
              <a:rPr lang="en-US" altLang="zh-CN" dirty="0" err="1"/>
              <a:t>t</a:t>
            </a:r>
            <a:r>
              <a:rPr lang="en-US" altLang="zh-CN" baseline="30000" dirty="0" err="1"/>
              <a:t>I</a:t>
            </a:r>
            <a:r>
              <a:rPr lang="en-US" altLang="zh-CN" dirty="0" smtClean="0"/>
              <a:t>) = P</a:t>
            </a:r>
            <a:r>
              <a:rPr lang="en-US" altLang="zh-CN" baseline="30000" dirty="0" smtClean="0"/>
              <a:t>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</a:t>
            </a:r>
            <a:r>
              <a:rPr lang="en-US" altLang="zh-CN" baseline="30000" dirty="0" err="1" smtClean="0"/>
              <a:t>I</a:t>
            </a:r>
            <a:r>
              <a:rPr lang="en-US" altLang="zh-CN" dirty="0"/>
              <a:t>,…,</a:t>
            </a:r>
            <a:r>
              <a:rPr lang="en-US" altLang="zh-CN" dirty="0" err="1" smtClean="0"/>
              <a:t>t</a:t>
            </a:r>
            <a:r>
              <a:rPr lang="en-US" altLang="zh-CN" baseline="30000" dirty="0" err="1" smtClean="0"/>
              <a:t>I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zh-CN" altLang="en-US" dirty="0" smtClean="0"/>
              <a:t>即，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的子模型。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5047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设</a:t>
            </a:r>
            <a:r>
              <a:rPr lang="en-US" altLang="zh-CN" sz="2800" dirty="0" smtClean="0"/>
              <a:t>C = {L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,…,L</a:t>
            </a:r>
            <a:r>
              <a:rPr lang="en-US" altLang="zh-CN" sz="2800" baseline="-25000" dirty="0" smtClean="0"/>
              <a:t>m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，则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表示为公式：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                   </a:t>
            </a:r>
            <a:r>
              <a:rPr lang="zh-CN" altLang="zh-CN" sz="2800" dirty="0" smtClean="0">
                <a:sym typeface="Symbol" panose="05050102010706020507" pitchFamily="18" charset="2"/>
              </a:rPr>
              <a:t></a:t>
            </a:r>
            <a:r>
              <a:rPr lang="en-US" altLang="zh-CN" sz="2800" dirty="0" smtClean="0">
                <a:sym typeface="Symbol" panose="05050102010706020507" pitchFamily="18" charset="2"/>
              </a:rPr>
              <a:t>x</a:t>
            </a:r>
            <a:r>
              <a:rPr lang="en-US" altLang="zh-CN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sz="2800" dirty="0" smtClean="0">
                <a:sym typeface="Symbol" panose="05050102010706020507" pitchFamily="18" charset="2"/>
              </a:rPr>
              <a:t>,…,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</a:t>
            </a:r>
            <a:r>
              <a:rPr lang="en-US" altLang="zh-CN" sz="2800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en-US" altLang="zh-CN" sz="2800" dirty="0" smtClean="0"/>
              <a:t>L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…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L</a:t>
            </a:r>
            <a:r>
              <a:rPr lang="en-US" altLang="zh-CN" sz="2800" baseline="-25000" dirty="0" smtClean="0"/>
              <a:t>m</a:t>
            </a:r>
            <a:r>
              <a:rPr lang="en-US" altLang="zh-CN" sz="2800" dirty="0" smtClean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    C</a:t>
            </a:r>
            <a:r>
              <a:rPr lang="zh-CN" altLang="en-US" sz="2800" dirty="0">
                <a:sym typeface="Symbol" panose="05050102010706020507" pitchFamily="18" charset="2"/>
              </a:rPr>
              <a:t>在</a:t>
            </a:r>
            <a:r>
              <a:rPr lang="zh-CN" altLang="en-US" sz="2800" dirty="0" smtClean="0">
                <a:sym typeface="Symbol" panose="05050102010706020507" pitchFamily="18" charset="2"/>
              </a:rPr>
              <a:t>解释</a:t>
            </a:r>
            <a:r>
              <a:rPr lang="en-US" altLang="zh-CN" sz="2800" dirty="0" smtClean="0">
                <a:sym typeface="Symbol" panose="05050102010706020507" pitchFamily="18" charset="2"/>
              </a:rPr>
              <a:t>J</a:t>
            </a:r>
            <a:r>
              <a:rPr lang="zh-CN" altLang="en-US" sz="2800" dirty="0">
                <a:sym typeface="Symbol" panose="05050102010706020507" pitchFamily="18" charset="2"/>
              </a:rPr>
              <a:t>可</a:t>
            </a:r>
            <a:r>
              <a:rPr lang="zh-CN" altLang="en-US" sz="2800" dirty="0" smtClean="0">
                <a:sym typeface="Symbol" panose="05050102010706020507" pitchFamily="18" charset="2"/>
              </a:rPr>
              <a:t>满足，即对任意</a:t>
            </a:r>
            <a:r>
              <a:rPr lang="en-US" altLang="zh-CN" sz="2800" dirty="0" smtClean="0">
                <a:sym typeface="Symbol" panose="05050102010706020507" pitchFamily="18" charset="2"/>
              </a:rPr>
              <a:t>d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,…,</a:t>
            </a:r>
            <a:r>
              <a:rPr lang="en-US" altLang="zh-CN" sz="2800" dirty="0" err="1" smtClean="0"/>
              <a:t>d</a:t>
            </a:r>
            <a:r>
              <a:rPr lang="en-US" altLang="zh-CN" sz="2800" baseline="-25000" dirty="0" err="1" smtClean="0"/>
              <a:t>n</a:t>
            </a:r>
            <a:r>
              <a:rPr lang="en-US" altLang="zh-CN" sz="2800" baseline="-25000" dirty="0" smtClean="0"/>
              <a:t> </a:t>
            </a:r>
            <a:r>
              <a:rPr lang="zh-CN" altLang="en-US" sz="2800" dirty="0" smtClean="0">
                <a:sym typeface="Symbol" panose="05050102010706020507" pitchFamily="18" charset="2"/>
              </a:rPr>
              <a:t>有赋值</a:t>
            </a:r>
            <a:r>
              <a:rPr lang="en-US" altLang="zh-CN" sz="2800" dirty="0" smtClean="0">
                <a:sym typeface="Symbol" panose="05050102010706020507" pitchFamily="18" charset="2"/>
              </a:rPr>
              <a:t>w</a:t>
            </a:r>
            <a:r>
              <a:rPr lang="zh-CN" altLang="en-US" sz="2800" dirty="0" smtClean="0">
                <a:sym typeface="Symbol" panose="05050102010706020507" pitchFamily="18" charset="2"/>
              </a:rPr>
              <a:t>，使得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               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w</a:t>
            </a:r>
            <a:r>
              <a:rPr lang="en-US" altLang="zh-CN" sz="2800" baseline="30000" dirty="0" err="1" smtClean="0">
                <a:sym typeface="Symbol" panose="05050102010706020507" pitchFamily="18" charset="2"/>
              </a:rPr>
              <a:t>J</a:t>
            </a:r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en-US" altLang="zh-CN" sz="2800" dirty="0" smtClean="0"/>
              <a:t>L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…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m</a:t>
            </a:r>
            <a:r>
              <a:rPr lang="en-US" altLang="zh-CN" sz="2800" dirty="0" smtClean="0">
                <a:sym typeface="Symbol" panose="05050102010706020507" pitchFamily="18" charset="2"/>
              </a:rPr>
              <a:t>) =1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   </a:t>
            </a:r>
            <a:r>
              <a:rPr lang="zh-CN" altLang="en-US" sz="2800" dirty="0" smtClean="0">
                <a:sym typeface="Symbol" panose="05050102010706020507" pitchFamily="18" charset="2"/>
              </a:rPr>
              <a:t>设</a:t>
            </a:r>
            <a:r>
              <a:rPr lang="en-US" altLang="zh-CN" sz="2800" dirty="0" smtClean="0">
                <a:sym typeface="Symbol" panose="05050102010706020507" pitchFamily="18" charset="2"/>
              </a:rPr>
              <a:t>d</a:t>
            </a:r>
            <a:r>
              <a:rPr lang="en-US" altLang="zh-CN" sz="2800" baseline="-25000" dirty="0" smtClean="0">
                <a:sym typeface="Symbol" panose="05050102010706020507" pitchFamily="18" charset="2"/>
              </a:rPr>
              <a:t>i</a:t>
            </a:r>
            <a:r>
              <a:rPr lang="en-US" altLang="zh-CN" sz="2800" dirty="0" smtClean="0">
                <a:sym typeface="Symbol" panose="05050102010706020507" pitchFamily="18" charset="2"/>
              </a:rPr>
              <a:t> =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t</a:t>
            </a:r>
            <a:r>
              <a:rPr lang="en-US" altLang="zh-CN" sz="2800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zh-CN" sz="2800" baseline="30000" dirty="0" err="1" smtClean="0">
                <a:sym typeface="Symbol" panose="05050102010706020507" pitchFamily="18" charset="2"/>
              </a:rPr>
              <a:t>I</a:t>
            </a:r>
            <a:r>
              <a:rPr lang="zh-CN" altLang="en-US" sz="2800" dirty="0" smtClean="0">
                <a:sym typeface="Symbol" panose="05050102010706020507" pitchFamily="18" charset="2"/>
              </a:rPr>
              <a:t>，代换 </a:t>
            </a:r>
            <a:r>
              <a:rPr lang="en-US" altLang="zh-CN" sz="2800" dirty="0" smtClean="0">
                <a:sym typeface="Symbol" panose="05050102010706020507" pitchFamily="18" charset="2"/>
              </a:rPr>
              <a:t>={x</a:t>
            </a:r>
            <a:r>
              <a:rPr lang="en-US" altLang="zh-CN" sz="2800" baseline="-25000" dirty="0" smtClean="0">
                <a:sym typeface="Symbol" panose="05050102010706020507" pitchFamily="18" charset="2"/>
              </a:rPr>
              <a:t>i</a:t>
            </a:r>
            <a:r>
              <a:rPr lang="en-US" altLang="zh-CN" sz="2800" dirty="0" smtClean="0">
                <a:sym typeface="Symbol" panose="05050102010706020507" pitchFamily="18" charset="2"/>
              </a:rPr>
              <a:t>/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t</a:t>
            </a:r>
            <a:r>
              <a:rPr lang="en-US" altLang="zh-CN" sz="2800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zh-CN" sz="2800" baseline="30000" dirty="0" err="1" smtClean="0">
                <a:sym typeface="Symbol" panose="05050102010706020507" pitchFamily="18" charset="2"/>
              </a:rPr>
              <a:t>I</a:t>
            </a:r>
            <a:r>
              <a:rPr lang="en-US" altLang="zh-CN" sz="2800" dirty="0" smtClean="0">
                <a:sym typeface="Symbol" panose="05050102010706020507" pitchFamily="18" charset="2"/>
              </a:rPr>
              <a:t>},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i</a:t>
            </a:r>
            <a:r>
              <a:rPr lang="en-US" altLang="zh-CN" sz="2800" dirty="0" smtClean="0">
                <a:sym typeface="Symbol" panose="05050102010706020507" pitchFamily="18" charset="2"/>
              </a:rPr>
              <a:t>=1,2,…n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   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ym typeface="Symbol" panose="05050102010706020507" pitchFamily="18" charset="2"/>
              </a:rPr>
              <a:t>w</a:t>
            </a:r>
            <a:r>
              <a:rPr lang="en-US" altLang="zh-CN" sz="2800" baseline="30000" dirty="0" err="1">
                <a:sym typeface="Symbol" panose="05050102010706020507" pitchFamily="18" charset="2"/>
              </a:rPr>
              <a:t>J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…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m</a:t>
            </a:r>
            <a:r>
              <a:rPr lang="en-US" altLang="zh-CN" sz="2800" dirty="0">
                <a:sym typeface="Symbol" panose="05050102010706020507" pitchFamily="18" charset="2"/>
              </a:rPr>
              <a:t>) = </a:t>
            </a:r>
            <a:r>
              <a:rPr lang="en-US" altLang="zh-CN" sz="2800" dirty="0" err="1">
                <a:sym typeface="Symbol" panose="05050102010706020507" pitchFamily="18" charset="2"/>
              </a:rPr>
              <a:t>w</a:t>
            </a:r>
            <a:r>
              <a:rPr lang="en-US" altLang="zh-CN" sz="2800" baseline="30000" dirty="0" err="1">
                <a:sym typeface="Symbol" panose="05050102010706020507" pitchFamily="18" charset="2"/>
              </a:rPr>
              <a:t>J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((</a:t>
            </a:r>
            <a:r>
              <a:rPr lang="en-US" altLang="zh-CN" sz="2800" dirty="0"/>
              <a:t>L1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…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m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                             = </a:t>
            </a:r>
            <a:r>
              <a:rPr lang="en-US" altLang="zh-CN" sz="2800" dirty="0" err="1">
                <a:sym typeface="Symbol" panose="05050102010706020507" pitchFamily="18" charset="2"/>
              </a:rPr>
              <a:t>v</a:t>
            </a:r>
            <a:r>
              <a:rPr lang="en-US" altLang="zh-CN" sz="2800" baseline="30000" dirty="0" err="1">
                <a:sym typeface="Symbol" panose="05050102010706020507" pitchFamily="18" charset="2"/>
              </a:rPr>
              <a:t>I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((</a:t>
            </a:r>
            <a:r>
              <a:rPr lang="en-US" altLang="zh-CN" sz="2800" dirty="0"/>
              <a:t>L1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…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m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                            =1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15047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>
                <a:solidFill>
                  <a:srgbClr val="C00000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800" dirty="0" smtClean="0">
                <a:sym typeface="Symbol" panose="05050102010706020507" pitchFamily="18" charset="2"/>
              </a:rPr>
              <a:t>(2) </a:t>
            </a:r>
            <a:r>
              <a:rPr lang="zh-CN" altLang="en-US" sz="2800" dirty="0" smtClean="0">
                <a:sym typeface="Symbol" panose="05050102010706020507" pitchFamily="18" charset="2"/>
              </a:rPr>
              <a:t>若</a:t>
            </a:r>
            <a:r>
              <a:rPr lang="en-US" altLang="zh-CN" sz="2800" dirty="0" smtClean="0">
                <a:sym typeface="Symbol" panose="05050102010706020507" pitchFamily="18" charset="2"/>
              </a:rPr>
              <a:t>C</a:t>
            </a:r>
            <a:r>
              <a:rPr lang="zh-CN" altLang="en-US" sz="2800" dirty="0" smtClean="0">
                <a:sym typeface="Symbol" panose="05050102010706020507" pitchFamily="18" charset="2"/>
              </a:rPr>
              <a:t>是可满足的，则</a:t>
            </a:r>
            <a:r>
              <a:rPr lang="el-GR" altLang="zh-CN" sz="2800" dirty="0" smtClean="0"/>
              <a:t>Γ</a:t>
            </a:r>
            <a:r>
              <a:rPr lang="zh-CN" altLang="en-US" sz="2800" dirty="0" smtClean="0"/>
              <a:t>是可满足的。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 smtClean="0"/>
              <a:t>    设</a:t>
            </a:r>
            <a:r>
              <a:rPr lang="en-US" altLang="zh-CN" sz="2800" dirty="0"/>
              <a:t>C = {L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,…,L</a:t>
            </a:r>
            <a:r>
              <a:rPr lang="en-US" altLang="zh-CN" sz="2800" baseline="-25000" dirty="0"/>
              <a:t>m</a:t>
            </a:r>
            <a:r>
              <a:rPr lang="en-US" altLang="zh-CN" sz="2800" dirty="0"/>
              <a:t>}</a:t>
            </a:r>
            <a:r>
              <a:rPr lang="zh-CN" altLang="en-US" sz="2800" dirty="0"/>
              <a:t>，则</a:t>
            </a:r>
            <a:r>
              <a:rPr lang="en-US" altLang="zh-CN" sz="2800" dirty="0"/>
              <a:t>C</a:t>
            </a:r>
            <a:r>
              <a:rPr lang="zh-CN" altLang="en-US" sz="2800" dirty="0"/>
              <a:t>表示为公式：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          </a:t>
            </a:r>
            <a:r>
              <a:rPr lang="zh-CN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sym typeface="Symbol" panose="05050102010706020507" pitchFamily="18" charset="2"/>
              </a:rPr>
              <a:t>x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,…,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baseline="-25000" dirty="0" err="1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…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m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 C</a:t>
            </a:r>
            <a:r>
              <a:rPr lang="zh-CN" altLang="en-US" sz="2800" dirty="0" smtClean="0"/>
              <a:t>可满足，则对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中的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i</a:t>
            </a:r>
            <a:r>
              <a:rPr lang="zh-CN" altLang="en-US" sz="2800" dirty="0" smtClean="0"/>
              <a:t>替换为任何实例均是可满足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sz="2800" dirty="0" smtClean="0"/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推论</a:t>
            </a:r>
            <a:r>
              <a:rPr lang="en-US" altLang="zh-CN" sz="2800" dirty="0" smtClean="0">
                <a:solidFill>
                  <a:srgbClr val="C00000"/>
                </a:solidFill>
              </a:rPr>
              <a:t>: </a:t>
            </a:r>
            <a:r>
              <a:rPr lang="zh-CN" altLang="en-US" sz="2800" dirty="0" smtClean="0"/>
              <a:t>子句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与它的所有基实例组成的集合</a:t>
            </a:r>
            <a:r>
              <a:rPr lang="el-GR" altLang="zh-CN" sz="2800" dirty="0" smtClean="0"/>
              <a:t>Γ</a:t>
            </a:r>
            <a:r>
              <a:rPr lang="zh-CN" altLang="en-US" sz="2800" dirty="0" smtClean="0"/>
              <a:t>的永假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性是等价的，即</a:t>
            </a:r>
            <a:r>
              <a:rPr lang="el-GR" altLang="zh-CN" sz="2800" dirty="0"/>
              <a:t>Γ</a:t>
            </a:r>
            <a:r>
              <a:rPr lang="zh-CN" altLang="en-US" sz="2800" dirty="0" smtClean="0"/>
              <a:t>是永假的当且仅当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永假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15047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从谓词逻辑到命题逻辑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>
                    <a:solidFill>
                      <a:srgbClr val="C00000"/>
                    </a:solidFill>
                  </a:rPr>
                  <a:t>定理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给定一阶语言</a:t>
                </a:r>
                <a:r>
                  <a:rPr lang="zh-CN" altLang="en-US" sz="2400" dirty="0" smtClean="0">
                    <a:latin typeface="Kunstler Script" pitchFamily="66" charset="0"/>
                  </a:rPr>
                  <a:t>，</a:t>
                </a:r>
                <a:r>
                  <a:rPr lang="el-GR" altLang="zh-CN" sz="2400" dirty="0" smtClean="0"/>
                  <a:t> Γ</a:t>
                </a:r>
                <a:r>
                  <a:rPr lang="zh-CN" altLang="en-US" dirty="0" smtClean="0"/>
                  <a:t>是一些基实例组成的集合，</a:t>
                </a:r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 smtClean="0"/>
                  <a:t>     (1) </a:t>
                </a:r>
                <a:r>
                  <a:rPr lang="zh-CN" altLang="en-US" dirty="0" smtClean="0"/>
                  <a:t>对于</a:t>
                </a:r>
                <a:r>
                  <a:rPr lang="el-GR" altLang="zh-CN" sz="2800" dirty="0" smtClean="0"/>
                  <a:t>Γ</a:t>
                </a:r>
                <a:r>
                  <a:rPr lang="zh-CN" altLang="en-US" dirty="0" smtClean="0"/>
                  <a:t>中出现的每个原子公式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，都定义一个相应的</a:t>
                </a:r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</a:t>
                </a:r>
                <a:r>
                  <a:rPr lang="zh-CN" altLang="en-US" dirty="0" smtClean="0"/>
                  <a:t>命题变元</a:t>
                </a:r>
                <a:r>
                  <a:rPr lang="en-US" altLang="zh-CN" dirty="0" err="1" smtClean="0"/>
                  <a:t>p</a:t>
                </a:r>
                <a:r>
                  <a:rPr lang="en-US" altLang="zh-CN" baseline="-25000" dirty="0" err="1" smtClean="0"/>
                  <a:t>A</a:t>
                </a:r>
                <a:r>
                  <a:rPr lang="zh-CN" altLang="en-US" dirty="0" smtClean="0"/>
                  <a:t>；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(2) </a:t>
                </a:r>
                <a:r>
                  <a:rPr lang="zh-CN" altLang="en-US" dirty="0" smtClean="0"/>
                  <a:t>将</a:t>
                </a:r>
                <a:r>
                  <a:rPr lang="el-GR" altLang="zh-CN" sz="2400" dirty="0" smtClean="0"/>
                  <a:t>Γ</a:t>
                </a:r>
                <a:r>
                  <a:rPr lang="zh-CN" altLang="en-US" dirty="0" smtClean="0"/>
                  <a:t>中出现的原子公式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都替换为相应的命题变元 </a:t>
                </a:r>
                <a:r>
                  <a:rPr lang="en-US" altLang="zh-CN" dirty="0" err="1" smtClean="0"/>
                  <a:t>p</a:t>
                </a:r>
                <a:r>
                  <a:rPr lang="en-US" altLang="zh-CN" baseline="-25000" dirty="0" err="1" smtClean="0"/>
                  <a:t>A</a:t>
                </a:r>
                <a:r>
                  <a:rPr lang="en-US" altLang="zh-CN" dirty="0" smtClean="0"/>
                  <a:t>, </a:t>
                </a:r>
                <a:endParaRPr lang="zh-CN" alt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</a:t>
                </a:r>
                <a:r>
                  <a:rPr lang="zh-CN" altLang="en-US" dirty="0" smtClean="0"/>
                  <a:t>这样得到命题逻辑的语句集合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0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dirty="0" smtClean="0"/>
                  <a:t>。</a:t>
                </a:r>
                <a:r>
                  <a:rPr lang="zh-CN" altLang="en-US" dirty="0"/>
                  <a:t>则有：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         </a:t>
                </a:r>
                <a:r>
                  <a:rPr lang="el-GR" altLang="zh-CN" dirty="0"/>
                  <a:t>Γ</a:t>
                </a:r>
                <a:r>
                  <a:rPr lang="zh-CN" altLang="en-US" dirty="0"/>
                  <a:t>是可满足的当且仅当是</a:t>
                </a:r>
                <a:r>
                  <a:rPr lang="el-GR" altLang="zh-CN" dirty="0"/>
                  <a:t>Δ</a:t>
                </a:r>
                <a:r>
                  <a:rPr lang="zh-CN" altLang="en-US" dirty="0"/>
                  <a:t>可满足的。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65" t="-1045" r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2603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归结方法的完备性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定理 </a:t>
            </a:r>
            <a:r>
              <a:rPr lang="en-US" altLang="zh-CN" dirty="0" smtClean="0">
                <a:solidFill>
                  <a:srgbClr val="C00000"/>
                </a:solidFill>
              </a:rPr>
              <a:t> (</a:t>
            </a:r>
            <a:r>
              <a:rPr lang="zh-CN" altLang="en-US" dirty="0" smtClean="0">
                <a:solidFill>
                  <a:srgbClr val="C00000"/>
                </a:solidFill>
              </a:rPr>
              <a:t>谓词逻辑归结方法的完备性</a:t>
            </a:r>
            <a:r>
              <a:rPr lang="en-US" altLang="zh-CN" dirty="0" smtClean="0">
                <a:solidFill>
                  <a:srgbClr val="C00000"/>
                </a:solidFill>
              </a:rPr>
              <a:t>): </a:t>
            </a:r>
            <a:r>
              <a:rPr lang="zh-CN" altLang="en-US" dirty="0" smtClean="0"/>
              <a:t>给定一阶语言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是子句集合，若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是不可满足的，则</a:t>
            </a:r>
            <a:r>
              <a:rPr lang="en-US" altLang="zh-CN" dirty="0" smtClean="0"/>
              <a:t>S</a:t>
            </a:r>
            <a:r>
              <a:rPr lang="zh-CN" altLang="en-US" dirty="0" smtClean="0"/>
              <a:t>有一个反驳</a:t>
            </a:r>
            <a:r>
              <a:rPr lang="en-US" altLang="zh-CN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    证明</a:t>
            </a:r>
            <a:r>
              <a:rPr lang="en-US" altLang="zh-CN" dirty="0" smtClean="0"/>
              <a:t>:</a:t>
            </a:r>
            <a:r>
              <a:rPr lang="zh-CN" altLang="en-US" dirty="0" smtClean="0"/>
              <a:t>分六步证明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 (1) S</a:t>
            </a:r>
            <a:r>
              <a:rPr lang="zh-CN" altLang="en-US" dirty="0" smtClean="0">
                <a:solidFill>
                  <a:srgbClr val="C00000"/>
                </a:solidFill>
              </a:rPr>
              <a:t>子句转换为基实例集合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     已知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是子句集合</a:t>
            </a:r>
            <a:r>
              <a:rPr lang="en-US" altLang="zh-CN" dirty="0" smtClean="0"/>
              <a:t>, </a:t>
            </a:r>
            <a:r>
              <a:rPr lang="zh-CN" altLang="en-US" dirty="0" smtClean="0"/>
              <a:t>假设</a:t>
            </a:r>
            <a:r>
              <a:rPr lang="el-GR" altLang="zh-CN" sz="2800" dirty="0" smtClean="0"/>
              <a:t>Γ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的中所有子句的所有基实例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组成的集合</a:t>
            </a:r>
            <a:r>
              <a:rPr lang="en-US" altLang="zh-CN" dirty="0" smtClean="0"/>
              <a:t>. 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是不可满足的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所以</a:t>
            </a:r>
            <a:r>
              <a:rPr lang="el-GR" altLang="zh-CN" sz="2400" dirty="0" smtClean="0"/>
              <a:t>Γ</a:t>
            </a:r>
            <a:r>
              <a:rPr lang="zh-CN" altLang="en-US" dirty="0" smtClean="0"/>
              <a:t>是不可满足的</a:t>
            </a:r>
            <a:r>
              <a:rPr lang="en-US" altLang="zh-CN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 (2)</a:t>
            </a:r>
            <a:r>
              <a:rPr lang="zh-CN" altLang="en-US" dirty="0" smtClean="0">
                <a:solidFill>
                  <a:srgbClr val="C00000"/>
                </a:solidFill>
              </a:rPr>
              <a:t>谓词逻辑语句集合</a:t>
            </a:r>
            <a:r>
              <a:rPr lang="el-GR" altLang="zh-CN" sz="2400" dirty="0" smtClean="0"/>
              <a:t>Γ</a:t>
            </a:r>
            <a:r>
              <a:rPr lang="zh-CN" altLang="en-US" dirty="0" smtClean="0">
                <a:solidFill>
                  <a:srgbClr val="C00000"/>
                </a:solidFill>
              </a:rPr>
              <a:t>转换为命题逻辑语句集合</a:t>
            </a:r>
            <a:r>
              <a:rPr lang="el-GR" altLang="zh-CN" dirty="0" smtClean="0"/>
              <a:t>Δ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     因为</a:t>
            </a:r>
            <a:r>
              <a:rPr lang="el-GR" altLang="zh-CN" sz="2800" dirty="0" smtClean="0"/>
              <a:t>Γ</a:t>
            </a:r>
            <a:r>
              <a:rPr lang="zh-CN" altLang="en-US" dirty="0" smtClean="0"/>
              <a:t>是不可满足的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所以</a:t>
            </a:r>
            <a:r>
              <a:rPr lang="el-GR" altLang="zh-CN" sz="2400" dirty="0" smtClean="0"/>
              <a:t>Δ</a:t>
            </a:r>
            <a:r>
              <a:rPr lang="en-US" altLang="zh-CN" sz="2400" dirty="0" smtClean="0">
                <a:solidFill>
                  <a:srgbClr val="C00000"/>
                </a:solidFill>
              </a:rPr>
              <a:t>.</a:t>
            </a:r>
            <a:r>
              <a:rPr lang="zh-CN" altLang="en-US" dirty="0" smtClean="0"/>
              <a:t>是不可满足的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77904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>
                  <a:lnSpc>
                    <a:spcPct val="100000"/>
                  </a:lnSpc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不出现变元的文字称为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基文字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.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不出现变元的子句称为</a:t>
                </a:r>
                <a:endParaRPr lang="en-US" altLang="zh-CN" dirty="0">
                  <a:solidFill>
                    <a:srgbClr val="000000"/>
                  </a:solidFill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   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基子句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.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空的子句称为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空子句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永假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 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altLang="zh-CN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>
                    <a:solidFill>
                      <a:srgbClr val="C00000"/>
                    </a:solidFill>
                  </a:rPr>
                  <a:t>代换</a:t>
                </a:r>
                <a:r>
                  <a:rPr lang="zh-CN" altLang="en-US" dirty="0"/>
                  <a:t>：称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 smtClean="0"/>
                  <a:t>=[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/t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,…, 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en-US" altLang="zh-CN" dirty="0"/>
                  <a:t>/</a:t>
                </a:r>
                <a:r>
                  <a:rPr lang="en-US" altLang="zh-CN" dirty="0" err="1"/>
                  <a:t>t</a:t>
                </a:r>
                <a:r>
                  <a:rPr lang="en-US" altLang="zh-CN" baseline="-25000" dirty="0" err="1"/>
                  <a:t>n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为一</a:t>
                </a:r>
                <a:r>
                  <a:rPr lang="zh-CN" altLang="en-US" dirty="0" smtClean="0"/>
                  <a:t>个代换</a:t>
                </a:r>
                <a:endParaRPr lang="zh-CN" altLang="en-US" dirty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800" dirty="0"/>
                  <a:t>如果</a:t>
                </a:r>
                <a:r>
                  <a:rPr lang="en-US" altLang="zh-CN" sz="2800" dirty="0"/>
                  <a:t>P</a:t>
                </a:r>
                <a:r>
                  <a:rPr lang="zh-CN" altLang="en-US" sz="2800" dirty="0"/>
                  <a:t>是文字，</a:t>
                </a:r>
                <a:r>
                  <a:rPr lang="zh-CN" altLang="en-US" sz="2800" dirty="0" smtClean="0"/>
                  <a:t>则</a:t>
                </a:r>
                <a:r>
                  <a:rPr lang="en-US" altLang="zh-CN" sz="2800" dirty="0" smtClean="0"/>
                  <a:t>P</a:t>
                </a:r>
                <a:r>
                  <a:rPr lang="pt-BR" altLang="zh-CN" sz="2800" dirty="0" smtClean="0"/>
                  <a:t>σ</a:t>
                </a:r>
                <a:r>
                  <a:rPr lang="zh-CN" altLang="en-US" sz="2800" dirty="0" smtClean="0"/>
                  <a:t>表示</a:t>
                </a:r>
                <a:r>
                  <a:rPr lang="zh-CN" altLang="en-US" sz="2800" dirty="0"/>
                  <a:t>：</a:t>
                </a:r>
                <a:endParaRPr lang="en-US" altLang="zh-CN" sz="2800" dirty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 smtClean="0"/>
                  <a:t>     ,   P[x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/t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/>
                  <a:t>,…, </a:t>
                </a:r>
                <a:r>
                  <a:rPr lang="en-US" altLang="zh-CN" sz="2400" dirty="0" err="1"/>
                  <a:t>x</a:t>
                </a:r>
                <a:r>
                  <a:rPr lang="en-US" altLang="zh-CN" sz="2400" baseline="-25000" dirty="0" err="1"/>
                  <a:t>n</a:t>
                </a:r>
                <a:r>
                  <a:rPr lang="en-US" altLang="zh-CN" sz="2400" dirty="0"/>
                  <a:t>/</a:t>
                </a:r>
                <a:r>
                  <a:rPr lang="en-US" altLang="zh-CN" sz="2400" dirty="0" err="1"/>
                  <a:t>t</a:t>
                </a:r>
                <a:r>
                  <a:rPr lang="en-US" altLang="zh-CN" sz="2400" baseline="-25000" dirty="0" err="1"/>
                  <a:t>n</a:t>
                </a:r>
                <a:r>
                  <a:rPr lang="en-US" altLang="zh-CN" sz="2400" dirty="0"/>
                  <a:t>]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800" dirty="0"/>
                  <a:t>如果</a:t>
                </a:r>
                <a:r>
                  <a:rPr lang="en-US" altLang="zh-CN" sz="2800" dirty="0"/>
                  <a:t>C</a:t>
                </a:r>
                <a:r>
                  <a:rPr lang="zh-CN" altLang="en-US" sz="2800" dirty="0"/>
                  <a:t>是子句</a:t>
                </a:r>
                <a:r>
                  <a:rPr lang="en-US" altLang="zh-CN" sz="2800" dirty="0"/>
                  <a:t>{P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 …, P</a:t>
                </a:r>
                <a:r>
                  <a:rPr lang="en-US" altLang="zh-CN" sz="2800" baseline="-25000" dirty="0"/>
                  <a:t>m</a:t>
                </a:r>
                <a:r>
                  <a:rPr lang="en-US" altLang="zh-CN" sz="2800" dirty="0"/>
                  <a:t>}</a:t>
                </a:r>
                <a:r>
                  <a:rPr lang="zh-CN" altLang="en-US" sz="2800" dirty="0"/>
                  <a:t>，</a:t>
                </a:r>
                <a:r>
                  <a:rPr lang="zh-CN" altLang="en-US" sz="2800" dirty="0" smtClean="0"/>
                  <a:t>则</a:t>
                </a:r>
                <a:r>
                  <a:rPr lang="en-US" altLang="zh-CN" sz="2800" dirty="0" smtClean="0"/>
                  <a:t>C</a:t>
                </a:r>
                <a:r>
                  <a:rPr lang="pt-BR" altLang="zh-CN" sz="2800" dirty="0" smtClean="0"/>
                  <a:t>σ</a:t>
                </a:r>
                <a:r>
                  <a:rPr lang="zh-CN" altLang="en-US" sz="2800" dirty="0" smtClean="0"/>
                  <a:t>表示</a:t>
                </a:r>
                <a:r>
                  <a:rPr lang="zh-CN" altLang="en-US" sz="2800" dirty="0"/>
                  <a:t>：</a:t>
                </a:r>
                <a:endParaRPr lang="en-US" altLang="zh-CN" sz="2800" dirty="0"/>
              </a:p>
              <a:p>
                <a:pPr lvl="2">
                  <a:lnSpc>
                    <a:spcPct val="100000"/>
                  </a:lnSpc>
                </a:pPr>
                <a:r>
                  <a:rPr lang="en-US" altLang="zh-CN" sz="2400" dirty="0"/>
                  <a:t>{P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[x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/t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,…, </a:t>
                </a:r>
                <a:r>
                  <a:rPr lang="en-US" altLang="zh-CN" sz="2400" dirty="0" err="1"/>
                  <a:t>x</a:t>
                </a:r>
                <a:r>
                  <a:rPr lang="en-US" altLang="zh-CN" sz="2400" baseline="-25000" dirty="0" err="1"/>
                  <a:t>n</a:t>
                </a:r>
                <a:r>
                  <a:rPr lang="en-US" altLang="zh-CN" sz="2400" dirty="0"/>
                  <a:t>/</a:t>
                </a:r>
                <a:r>
                  <a:rPr lang="en-US" altLang="zh-CN" sz="2400" dirty="0" err="1"/>
                  <a:t>t</a:t>
                </a:r>
                <a:r>
                  <a:rPr lang="en-US" altLang="zh-CN" sz="2400" baseline="-25000" dirty="0" err="1"/>
                  <a:t>n</a:t>
                </a:r>
                <a:r>
                  <a:rPr lang="en-US" altLang="zh-CN" sz="2400" dirty="0"/>
                  <a:t>], …, P</a:t>
                </a:r>
                <a:r>
                  <a:rPr lang="en-US" altLang="zh-CN" sz="2400" baseline="-25000" dirty="0"/>
                  <a:t>m</a:t>
                </a:r>
                <a:r>
                  <a:rPr lang="en-US" altLang="zh-CN" sz="2400" dirty="0"/>
                  <a:t>[x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/t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,…, </a:t>
                </a:r>
                <a:r>
                  <a:rPr lang="en-US" altLang="zh-CN" sz="2400" dirty="0" err="1"/>
                  <a:t>x</a:t>
                </a:r>
                <a:r>
                  <a:rPr lang="en-US" altLang="zh-CN" sz="2400" baseline="-25000" dirty="0" err="1"/>
                  <a:t>n</a:t>
                </a:r>
                <a:r>
                  <a:rPr lang="en-US" altLang="zh-CN" sz="2400" dirty="0"/>
                  <a:t>/</a:t>
                </a:r>
                <a:r>
                  <a:rPr lang="en-US" altLang="zh-CN" sz="2400" dirty="0" err="1"/>
                  <a:t>t</a:t>
                </a:r>
                <a:r>
                  <a:rPr lang="en-US" altLang="zh-CN" sz="2400" baseline="-25000" dirty="0" err="1"/>
                  <a:t>n</a:t>
                </a:r>
                <a:r>
                  <a:rPr lang="en-US" altLang="zh-CN" sz="2400" dirty="0" smtClean="0"/>
                  <a:t>]}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空代换定义为恒等代换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65" t="-1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5061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52870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(3).</a:t>
            </a:r>
            <a:r>
              <a:rPr lang="zh-CN" altLang="en-US" dirty="0">
                <a:solidFill>
                  <a:srgbClr val="C00000"/>
                </a:solidFill>
              </a:rPr>
              <a:t>由无限到有限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r>
              <a:rPr lang="zh-CN" altLang="en-US" dirty="0"/>
              <a:t>根据命题逻辑的紧致性定理</a:t>
            </a:r>
            <a:r>
              <a:rPr lang="en-US" altLang="zh-CN" dirty="0"/>
              <a:t>, </a:t>
            </a:r>
            <a:r>
              <a:rPr lang="zh-CN" altLang="en-US" dirty="0"/>
              <a:t>可知存在</a:t>
            </a:r>
            <a:r>
              <a:rPr lang="el-GR" altLang="zh-CN" sz="2800" dirty="0"/>
              <a:t>Δ</a:t>
            </a:r>
            <a:r>
              <a:rPr lang="zh-CN" altLang="en-US" dirty="0"/>
              <a:t>的不可满足的有限子集</a:t>
            </a:r>
            <a:r>
              <a:rPr lang="el-GR" altLang="zh-CN" sz="2400" dirty="0"/>
              <a:t>Δ</a:t>
            </a:r>
            <a:r>
              <a:rPr lang="en-US" altLang="zh-CN" sz="2400" dirty="0" smtClean="0"/>
              <a:t>’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(4).</a:t>
            </a:r>
            <a:r>
              <a:rPr lang="zh-CN" altLang="en-US" dirty="0" smtClean="0">
                <a:solidFill>
                  <a:srgbClr val="C00000"/>
                </a:solidFill>
              </a:rPr>
              <a:t>获得命题逻辑的反驳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根据命题逻辑归结法的完备性可知</a:t>
            </a:r>
            <a:r>
              <a:rPr lang="el-GR" altLang="zh-CN" sz="2800" dirty="0" smtClean="0"/>
              <a:t>Δ</a:t>
            </a:r>
            <a:r>
              <a:rPr lang="en-US" altLang="zh-CN" sz="2800" dirty="0" smtClean="0"/>
              <a:t>’</a:t>
            </a:r>
            <a:r>
              <a:rPr lang="zh-CN" altLang="en-US" dirty="0" smtClean="0"/>
              <a:t>有反驳</a:t>
            </a:r>
            <a:r>
              <a:rPr lang="en-US" altLang="zh-CN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(5).</a:t>
            </a:r>
            <a:r>
              <a:rPr lang="zh-CN" altLang="en-US" dirty="0" smtClean="0">
                <a:solidFill>
                  <a:srgbClr val="C00000"/>
                </a:solidFill>
              </a:rPr>
              <a:t>从命题逻辑的反驳到谓词逻辑的反驳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将这个反驳中出现的命题变元恢复为所对应的原子公式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则可得谓词逻辑的反驳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它是</a:t>
            </a:r>
            <a:r>
              <a:rPr lang="el-GR" altLang="zh-CN" sz="2400" dirty="0"/>
              <a:t>Γ</a:t>
            </a:r>
            <a:r>
              <a:rPr lang="zh-CN" altLang="en-US" dirty="0" smtClean="0"/>
              <a:t>的一个反驳</a:t>
            </a:r>
            <a:r>
              <a:rPr lang="en-US" altLang="zh-CN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(6).</a:t>
            </a:r>
            <a:r>
              <a:rPr lang="zh-CN" altLang="en-US" dirty="0" smtClean="0">
                <a:solidFill>
                  <a:srgbClr val="C00000"/>
                </a:solidFill>
              </a:rPr>
              <a:t>构造完整的反驳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根据上述构造完整的反驳。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8683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子句集：</a:t>
            </a:r>
            <a:r>
              <a:rPr lang="zh-CN" altLang="en-US" sz="2800" dirty="0"/>
              <a:t>子句的有限集合称为子句</a:t>
            </a:r>
            <a:r>
              <a:rPr lang="zh-CN" altLang="en-US" sz="2800" dirty="0" smtClean="0"/>
              <a:t>集</a:t>
            </a:r>
            <a:r>
              <a:rPr lang="en-US" altLang="zh-CN" sz="2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子句集</a:t>
            </a:r>
            <a:r>
              <a:rPr lang="en-US" altLang="zh-CN" sz="2800" dirty="0" smtClean="0"/>
              <a:t>{{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1,1</a:t>
            </a:r>
            <a:r>
              <a:rPr lang="en-US" altLang="zh-CN" sz="2800" dirty="0"/>
              <a:t>, …, 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1,m</a:t>
            </a:r>
            <a:r>
              <a:rPr lang="en-US" altLang="zh-CN" sz="2800" dirty="0" smtClean="0"/>
              <a:t>}, </a:t>
            </a:r>
            <a:r>
              <a:rPr lang="en-US" altLang="zh-CN" sz="2800" dirty="0"/>
              <a:t>… , {P</a:t>
            </a:r>
            <a:r>
              <a:rPr lang="en-US" altLang="zh-CN" sz="2800" baseline="-25000" dirty="0"/>
              <a:t>n,1</a:t>
            </a:r>
            <a:r>
              <a:rPr lang="en-US" altLang="zh-CN" sz="2800" dirty="0"/>
              <a:t>, …, </a:t>
            </a:r>
            <a:r>
              <a:rPr lang="en-US" altLang="zh-CN" sz="2800" dirty="0" err="1" smtClean="0"/>
              <a:t>P</a:t>
            </a:r>
            <a:r>
              <a:rPr lang="en-US" altLang="zh-CN" sz="2800" baseline="-25000" dirty="0" err="1" smtClean="0"/>
              <a:t>n,m</a:t>
            </a:r>
            <a:r>
              <a:rPr lang="en-US" altLang="zh-CN" sz="2800" dirty="0" smtClean="0"/>
              <a:t>}}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表示</a:t>
            </a:r>
            <a:r>
              <a:rPr lang="zh-CN" altLang="en-US" sz="2800" dirty="0"/>
              <a:t>公式</a:t>
            </a:r>
            <a:r>
              <a:rPr lang="en-US" altLang="zh-CN" sz="2800" dirty="0"/>
              <a:t>(P</a:t>
            </a:r>
            <a:r>
              <a:rPr lang="en-US" altLang="zh-CN" sz="2800" baseline="-25000" dirty="0"/>
              <a:t>1,1 </a:t>
            </a:r>
            <a:r>
              <a:rPr lang="pt-BR" altLang="zh-CN" sz="2800" dirty="0">
                <a:sym typeface="Symbol" pitchFamily="18" charset="2"/>
              </a:rPr>
              <a:t> </a:t>
            </a:r>
            <a:r>
              <a:rPr lang="en-US" altLang="zh-CN" sz="2800" dirty="0"/>
              <a:t>…</a:t>
            </a:r>
            <a:r>
              <a:rPr lang="pt-BR" altLang="zh-CN" sz="2800" dirty="0">
                <a:sym typeface="Symbol" pitchFamily="18" charset="2"/>
              </a:rPr>
              <a:t> 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1,m</a:t>
            </a:r>
            <a:r>
              <a:rPr lang="en-US" altLang="zh-CN" sz="2800" dirty="0"/>
              <a:t>)</a:t>
            </a:r>
            <a:r>
              <a:rPr lang="pt-BR" altLang="zh-CN" sz="2800" dirty="0">
                <a:sym typeface="Symbol" pitchFamily="18" charset="2"/>
              </a:rPr>
              <a:t> </a:t>
            </a:r>
            <a:r>
              <a:rPr lang="pt-BR" altLang="zh-CN" sz="2800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pt-BR" altLang="zh-CN" sz="2800" dirty="0">
                <a:sym typeface="Symbol" pitchFamily="18" charset="2"/>
              </a:rPr>
              <a:t> </a:t>
            </a:r>
            <a:r>
              <a:rPr lang="en-US" altLang="zh-CN" sz="2800" dirty="0"/>
              <a:t>…</a:t>
            </a:r>
            <a:r>
              <a:rPr lang="pt-BR" altLang="zh-CN" sz="2800" dirty="0">
                <a:sym typeface="Symbol" pitchFamily="18" charset="2"/>
              </a:rPr>
              <a:t>  </a:t>
            </a:r>
            <a:r>
              <a:rPr lang="pt-BR" altLang="zh-CN" sz="2800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zh-CN" sz="2800" dirty="0"/>
              <a:t> (P</a:t>
            </a:r>
            <a:r>
              <a:rPr lang="en-US" altLang="zh-CN" sz="2800" baseline="-25000" dirty="0"/>
              <a:t>n,1 </a:t>
            </a:r>
            <a:r>
              <a:rPr lang="pt-BR" altLang="zh-CN" sz="2800" dirty="0">
                <a:sym typeface="Symbol" pitchFamily="18" charset="2"/>
              </a:rPr>
              <a:t> </a:t>
            </a:r>
            <a:r>
              <a:rPr lang="en-US" altLang="zh-CN" sz="2800" dirty="0"/>
              <a:t>…</a:t>
            </a:r>
            <a:r>
              <a:rPr lang="pt-BR" altLang="zh-CN" sz="2800" dirty="0">
                <a:sym typeface="Symbol" pitchFamily="18" charset="2"/>
              </a:rPr>
              <a:t> 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n,m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的</a:t>
            </a:r>
            <a:endParaRPr lang="en-US" altLang="zh-CN" sz="2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 </a:t>
            </a:r>
            <a:r>
              <a:rPr lang="zh-CN" altLang="en-US" sz="2800" dirty="0" smtClean="0">
                <a:solidFill>
                  <a:srgbClr val="FF0000"/>
                </a:solidFill>
              </a:rPr>
              <a:t>闭包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sym typeface="Symbol" pitchFamily="18" charset="2"/>
              </a:rPr>
              <a:t>子句集合</a:t>
            </a:r>
            <a:r>
              <a:rPr lang="en-US" altLang="zh-CN" sz="2800" dirty="0">
                <a:sym typeface="Symbol" pitchFamily="18" charset="2"/>
              </a:rPr>
              <a:t>{{P(x)</a:t>
            </a:r>
            <a:r>
              <a:rPr lang="pt-BR" altLang="zh-CN" sz="2800" dirty="0">
                <a:sym typeface="Symbol" pitchFamily="18" charset="2"/>
              </a:rPr>
              <a:t>, </a:t>
            </a:r>
            <a:r>
              <a:rPr lang="en-US" altLang="zh-CN" sz="2800" dirty="0">
                <a:sym typeface="Symbol" pitchFamily="18" charset="2"/>
              </a:rPr>
              <a:t>Q(y)}, {P(c)</a:t>
            </a:r>
            <a:r>
              <a:rPr lang="pt-BR" altLang="zh-CN" sz="2800" dirty="0">
                <a:sym typeface="Symbol" pitchFamily="18" charset="2"/>
              </a:rPr>
              <a:t>, </a:t>
            </a:r>
            <a:r>
              <a:rPr lang="en-US" altLang="zh-CN" sz="2800" dirty="0">
                <a:sym typeface="Symbol" pitchFamily="18" charset="2"/>
              </a:rPr>
              <a:t>Q(z)}}</a:t>
            </a:r>
            <a:r>
              <a:rPr lang="zh-CN" altLang="en-US" sz="2800" dirty="0">
                <a:sym typeface="Symbol" pitchFamily="18" charset="2"/>
              </a:rPr>
              <a:t>表示</a:t>
            </a:r>
            <a:r>
              <a:rPr lang="en-US" altLang="zh-CN" sz="2800" dirty="0" err="1" smtClean="0">
                <a:sym typeface="Symbol" pitchFamily="18" charset="2"/>
              </a:rPr>
              <a:t>Skolem</a:t>
            </a:r>
            <a:endParaRPr lang="en-US" altLang="zh-CN" sz="2800" dirty="0" smtClean="0">
              <a:sym typeface="Symbol" pitchFamily="18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  </a:t>
            </a:r>
            <a:r>
              <a:rPr lang="zh-CN" altLang="en-US" sz="2800" dirty="0" smtClean="0">
                <a:sym typeface="Symbol" pitchFamily="18" charset="2"/>
              </a:rPr>
              <a:t>范式</a:t>
            </a:r>
            <a:r>
              <a:rPr lang="en-US" altLang="zh-CN" sz="2800" dirty="0">
                <a:sym typeface="Symbol" pitchFamily="18" charset="2"/>
              </a:rPr>
              <a:t>xyz((P(x)</a:t>
            </a:r>
            <a:r>
              <a:rPr lang="pt-BR" altLang="zh-CN" sz="2800" dirty="0">
                <a:sym typeface="Symbol" pitchFamily="18" charset="2"/>
              </a:rPr>
              <a:t></a:t>
            </a:r>
            <a:r>
              <a:rPr lang="en-US" altLang="zh-CN" sz="2800" dirty="0">
                <a:sym typeface="Symbol" pitchFamily="18" charset="2"/>
              </a:rPr>
              <a:t>Q(y))</a:t>
            </a:r>
            <a:r>
              <a:rPr lang="pt-BR" altLang="zh-CN" sz="2800" dirty="0">
                <a:sym typeface="Symbol" pitchFamily="18" charset="2"/>
              </a:rPr>
              <a:t>  </a:t>
            </a:r>
            <a:r>
              <a:rPr lang="en-US" altLang="zh-CN" sz="2800" dirty="0">
                <a:sym typeface="Symbol" pitchFamily="18" charset="2"/>
              </a:rPr>
              <a:t>(P(c) </a:t>
            </a:r>
            <a:r>
              <a:rPr lang="pt-BR" altLang="zh-CN" sz="2800" dirty="0">
                <a:sym typeface="Symbol" pitchFamily="18" charset="2"/>
              </a:rPr>
              <a:t> </a:t>
            </a:r>
            <a:r>
              <a:rPr lang="en-US" altLang="zh-CN" sz="2800" dirty="0">
                <a:sym typeface="Symbol" pitchFamily="18" charset="2"/>
              </a:rPr>
              <a:t>Q(z</a:t>
            </a:r>
            <a:r>
              <a:rPr lang="en-US" altLang="zh-CN" sz="2800" dirty="0" smtClean="0">
                <a:sym typeface="Symbol" pitchFamily="18" charset="2"/>
              </a:rPr>
              <a:t>)))</a:t>
            </a:r>
            <a:r>
              <a:rPr lang="en-US" altLang="zh-CN" sz="28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 smtClean="0"/>
          </a:p>
          <a:p>
            <a:pPr>
              <a:lnSpc>
                <a:spcPct val="150000"/>
              </a:lnSpc>
            </a:pPr>
            <a:endParaRPr lang="zh-CN" altLang="en-US" sz="2800" dirty="0" smtClean="0"/>
          </a:p>
          <a:p>
            <a:pPr>
              <a:lnSpc>
                <a:spcPct val="150000"/>
              </a:lnSpc>
            </a:pPr>
            <a:endParaRPr lang="zh-CN" altLang="en-US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en-US" sz="2800" dirty="0" smtClean="0"/>
          </a:p>
          <a:p>
            <a:pPr>
              <a:lnSpc>
                <a:spcPct val="150000"/>
              </a:lnSpc>
            </a:pPr>
            <a:endParaRPr lang="zh-CN" altLang="en-US" sz="2800" dirty="0" smtClean="0"/>
          </a:p>
          <a:p>
            <a:pPr>
              <a:lnSpc>
                <a:spcPct val="150000"/>
              </a:lnSpc>
            </a:pPr>
            <a:endParaRPr lang="zh-CN" altLang="en-US" sz="2800" dirty="0" smtClean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可满足性定义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, C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, C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, C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是子句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, S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是子句集合。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一个解释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满足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C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所表示的语句，记为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I</a:t>
                </a:r>
                <a:r>
                  <a:rPr lang="pt-BR" altLang="zh-CN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C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 。如果对</a:t>
                </a:r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于任意赋值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，当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I</a:t>
                </a:r>
                <a:r>
                  <a:rPr lang="pt-B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且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I</a:t>
                </a:r>
                <a:r>
                  <a:rPr lang="pt-B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时，有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I</a:t>
                </a:r>
                <a:r>
                  <a:rPr lang="pt-B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，则称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的推论，记为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, C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</a:rPr>
                  <a:t>2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 C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若存在</a:t>
                </a:r>
                <a:r>
                  <a:rPr lang="zh-CN" altLang="en-US" sz="2800" dirty="0" smtClean="0"/>
                  <a:t>解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释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满足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C,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则称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C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是可满足的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;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否则称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C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是不</a:t>
                </a:r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可满足的。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解释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满足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是指满足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所表示的 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</a:rPr>
                  <a:t>Skolem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范式。若存在解释满足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则称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是可满足的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;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否则称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是不可满</a:t>
                </a:r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足的。</a:t>
                </a:r>
                <a:endParaRPr lang="pt-BR" altLang="zh-CN" sz="2800" dirty="0" smtClean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lvl="1">
                  <a:lnSpc>
                    <a:spcPct val="100000"/>
                  </a:lnSpc>
                </a:pPr>
                <a:endParaRPr lang="pt-BR" altLang="zh-CN" sz="2800" dirty="0" smtClean="0">
                  <a:solidFill>
                    <a:schemeClr val="tx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9" t="-1161" r="-639" b="-3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/>
                  <a:t>设</a:t>
                </a:r>
                <a:r>
                  <a:rPr lang="en-US" altLang="zh-CN" sz="2800" dirty="0" smtClean="0"/>
                  <a:t>c</a:t>
                </a:r>
                <a:r>
                  <a:rPr lang="zh-CN" altLang="en-US" sz="2800" dirty="0" smtClean="0"/>
                  <a:t>为常元</a:t>
                </a:r>
                <a:r>
                  <a:rPr lang="zh-CN" altLang="en-US" sz="2800" dirty="0"/>
                  <a:t>，</a:t>
                </a:r>
                <a:r>
                  <a:rPr lang="en-US" altLang="zh-CN" sz="2800" dirty="0" err="1" smtClean="0"/>
                  <a:t>x,y</a:t>
                </a:r>
                <a:r>
                  <a:rPr lang="zh-CN" altLang="en-US" sz="2800" dirty="0" smtClean="0"/>
                  <a:t>是变元，</a:t>
                </a:r>
                <a:r>
                  <a:rPr lang="en-US" altLang="zh-CN" sz="2800" dirty="0" smtClean="0"/>
                  <a:t> P,Q</a:t>
                </a:r>
                <a:r>
                  <a:rPr lang="zh-CN" altLang="en-US" sz="2800" dirty="0" smtClean="0"/>
                  <a:t>是</a:t>
                </a:r>
                <a:r>
                  <a:rPr lang="zh-CN" altLang="en-US" sz="2800" dirty="0"/>
                  <a:t>一</a:t>
                </a:r>
                <a:r>
                  <a:rPr lang="zh-CN" altLang="en-US" sz="2800" dirty="0" smtClean="0"/>
                  <a:t>元谓词。</a:t>
                </a:r>
                <a:endParaRPr lang="en-US" altLang="zh-CN" sz="28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800" dirty="0" smtClean="0"/>
                  <a:t>子句</a:t>
                </a:r>
                <a:r>
                  <a:rPr lang="en-US" altLang="zh-CN" sz="2800" dirty="0" smtClean="0"/>
                  <a:t>{</a:t>
                </a:r>
                <a:r>
                  <a:rPr lang="en-US" altLang="zh-CN" sz="2800" dirty="0" smtClean="0">
                    <a:sym typeface="Symbol" pitchFamily="18" charset="2"/>
                  </a:rPr>
                  <a:t>P(c)</a:t>
                </a:r>
                <a:r>
                  <a:rPr lang="pt-BR" altLang="zh-CN" sz="2800" dirty="0" smtClean="0">
                    <a:sym typeface="Symbol" pitchFamily="18" charset="2"/>
                  </a:rPr>
                  <a:t> </a:t>
                </a:r>
                <a:r>
                  <a:rPr lang="en-US" altLang="zh-CN" sz="2800" dirty="0" smtClean="0">
                    <a:sym typeface="Symbol" pitchFamily="18" charset="2"/>
                  </a:rPr>
                  <a:t>, Q(x)}</a:t>
                </a:r>
                <a:r>
                  <a:rPr lang="zh-CN" altLang="en-US" sz="2800" dirty="0" smtClean="0"/>
                  <a:t>是可满足的</a:t>
                </a:r>
                <a:r>
                  <a:rPr lang="en-US" altLang="zh-CN" sz="2800" dirty="0" smtClean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800" dirty="0" smtClean="0"/>
                  <a:t>{</a:t>
                </a:r>
                <a:r>
                  <a:rPr lang="en-US" altLang="zh-CN" sz="2800" dirty="0" smtClean="0">
                    <a:sym typeface="Symbol" pitchFamily="18" charset="2"/>
                  </a:rPr>
                  <a:t>P(c)</a:t>
                </a:r>
                <a:r>
                  <a:rPr lang="pt-BR" altLang="zh-CN" sz="2800" dirty="0" smtClean="0">
                    <a:sym typeface="Symbol" pitchFamily="18" charset="2"/>
                  </a:rPr>
                  <a:t> </a:t>
                </a:r>
                <a:r>
                  <a:rPr lang="en-US" altLang="zh-CN" sz="2800" dirty="0" smtClean="0">
                    <a:sym typeface="Symbol" pitchFamily="18" charset="2"/>
                  </a:rPr>
                  <a:t>, Q(x</a:t>
                </a:r>
                <a:r>
                  <a:rPr lang="en-US" altLang="zh-CN" sz="2800" dirty="0" smtClean="0">
                    <a:sym typeface="Symbol" pitchFamily="18" charset="2"/>
                  </a:rPr>
                  <a:t>)}</a:t>
                </a:r>
                <a:r>
                  <a:rPr lang="zh-CN" altLang="en-US" sz="2800" dirty="0">
                    <a:sym typeface="Symbol" pitchFamily="18" charset="2"/>
                  </a:rPr>
                  <a:t> </a:t>
                </a:r>
                <a:r>
                  <a:rPr lang="zh-CN" altLang="en-US" sz="2800" dirty="0" smtClean="0">
                    <a:sym typeface="Symbol" pitchFamily="18" charset="2"/>
                  </a:rPr>
                  <a:t>         </a:t>
                </a:r>
                <a:r>
                  <a:rPr lang="pt-BR" altLang="zh-CN" sz="2800" dirty="0" smtClean="0">
                    <a:sym typeface="Symbol" pitchFamily="18" charset="2"/>
                  </a:rPr>
                  <a:t></a:t>
                </a:r>
                <a:r>
                  <a:rPr lang="en-US" altLang="zh-CN" sz="2800" dirty="0" smtClean="0">
                    <a:sym typeface="Symbol" pitchFamily="18" charset="2"/>
                  </a:rPr>
                  <a:t>Q(y</a:t>
                </a:r>
                <a:r>
                  <a:rPr lang="en-US" altLang="zh-CN" sz="2800" dirty="0" smtClean="0">
                    <a:sym typeface="Symbol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800" dirty="0" smtClean="0"/>
                  <a:t> </a:t>
                </a:r>
                <a:r>
                  <a:rPr lang="en-US" altLang="zh-CN" sz="2800" dirty="0" smtClean="0"/>
                  <a:t>P(c)</a:t>
                </a:r>
                <a:endParaRPr lang="zh-CN" altLang="en-US" sz="28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2800" dirty="0" smtClean="0"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归结子句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定义：设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C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是子句，若存在代换</a:t>
            </a:r>
            <a:r>
              <a:rPr lang="el-GR" altLang="zh-CN" sz="2800" dirty="0" smtClean="0"/>
              <a:t>σ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，</a:t>
            </a:r>
            <a:r>
              <a:rPr lang="el-GR" altLang="zh-CN" sz="2800" dirty="0" smtClean="0"/>
              <a:t>σ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和相反文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字</a:t>
            </a:r>
            <a:r>
              <a:rPr lang="en-US" altLang="zh-CN" sz="2800" dirty="0" smtClean="0"/>
              <a:t>L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L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，使得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1 </a:t>
            </a:r>
            <a:r>
              <a:rPr lang="zh-CN" altLang="en-US" sz="2800" dirty="0" smtClean="0">
                <a:sym typeface="Symbol" panose="05050102010706020507" pitchFamily="18" charset="2"/>
              </a:rPr>
              <a:t></a:t>
            </a:r>
            <a:r>
              <a:rPr lang="el-GR" altLang="zh-CN" sz="2800" dirty="0"/>
              <a:t> 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1</a:t>
            </a:r>
            <a:r>
              <a:rPr lang="el-GR" altLang="zh-CN" sz="2800" dirty="0" smtClean="0"/>
              <a:t>σ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L</a:t>
            </a:r>
            <a:r>
              <a:rPr lang="en-US" altLang="zh-CN" sz="2800" baseline="-25000" dirty="0" smtClean="0"/>
              <a:t>2 </a:t>
            </a:r>
            <a:r>
              <a:rPr lang="zh-CN" altLang="en-US" sz="2800" dirty="0">
                <a:sym typeface="Symbol" panose="05050102010706020507" pitchFamily="18" charset="2"/>
              </a:rPr>
              <a:t></a:t>
            </a:r>
            <a:r>
              <a:rPr lang="el-GR" altLang="zh-CN" sz="2800" dirty="0"/>
              <a:t> 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2</a:t>
            </a:r>
            <a:r>
              <a:rPr lang="el-GR" altLang="zh-CN" sz="2800" dirty="0" smtClean="0"/>
              <a:t>σ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，则称</a:t>
            </a:r>
            <a:r>
              <a:rPr lang="zh-CN" altLang="en-US" sz="2800" dirty="0" smtClean="0"/>
              <a:t>子句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3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en-US" altLang="zh-CN" sz="2800" dirty="0" smtClean="0"/>
              <a:t>  =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1</a:t>
            </a:r>
            <a:r>
              <a:rPr lang="el-GR" altLang="zh-CN" sz="2800" dirty="0" smtClean="0"/>
              <a:t>σ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-{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1</a:t>
            </a:r>
            <a:r>
              <a:rPr lang="en-US" altLang="zh-CN" sz="2800" dirty="0" smtClean="0"/>
              <a:t>})</a:t>
            </a:r>
            <a:r>
              <a:rPr lang="zh-CN" altLang="en-US" sz="2800" dirty="0" smtClean="0"/>
              <a:t>∪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(C</a:t>
            </a:r>
            <a:r>
              <a:rPr lang="en-US" altLang="zh-CN" sz="2800" baseline="-25000" dirty="0"/>
              <a:t>2</a:t>
            </a:r>
            <a:r>
              <a:rPr lang="el-GR" altLang="zh-CN" sz="2800" dirty="0" smtClean="0"/>
              <a:t>σ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–{L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})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的归结子句。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/>
              <a:t>如果子句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C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 C</a:t>
            </a:r>
            <a:r>
              <a:rPr lang="en-US" altLang="zh-CN" sz="2800" baseline="-25000" dirty="0" smtClean="0"/>
              <a:t>3</a:t>
            </a:r>
            <a:r>
              <a:rPr lang="zh-CN" altLang="en-US" sz="2800" dirty="0" smtClean="0"/>
              <a:t>具有上述关系，则记为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        C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C</a:t>
            </a:r>
            <a:r>
              <a:rPr lang="en-US" altLang="zh-CN" sz="2800" baseline="-25000" dirty="0" smtClean="0"/>
              <a:t>2 </a:t>
            </a:r>
            <a:r>
              <a:rPr lang="zh-CN" altLang="zh-CN" sz="2800" dirty="0" smtClean="0"/>
              <a:t>├</a:t>
            </a:r>
            <a:r>
              <a:rPr lang="en-US" altLang="zh-CN" sz="2800" baseline="-25000" dirty="0" smtClean="0"/>
              <a:t>res</a:t>
            </a:r>
            <a:r>
              <a:rPr lang="zh-CN" altLang="zh-CN" sz="2800" dirty="0" smtClean="0"/>
              <a:t> </a:t>
            </a:r>
            <a:r>
              <a:rPr lang="en-US" altLang="zh-CN" sz="2800" dirty="0" smtClean="0"/>
              <a:t> C</a:t>
            </a:r>
            <a:r>
              <a:rPr lang="en-US" altLang="zh-CN" sz="2800" baseline="-25000" dirty="0" smtClean="0"/>
              <a:t>3</a:t>
            </a: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31296</TotalTime>
  <Words>4608</Words>
  <Application>Microsoft Office PowerPoint</Application>
  <PresentationFormat>全屏显示(4:3)</PresentationFormat>
  <Paragraphs>431</Paragraphs>
  <Slides>50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黑体</vt:lpstr>
      <vt:lpstr>华文仿宋</vt:lpstr>
      <vt:lpstr>华文行楷</vt:lpstr>
      <vt:lpstr>华文中宋</vt:lpstr>
      <vt:lpstr>宋体</vt:lpstr>
      <vt:lpstr>Arial</vt:lpstr>
      <vt:lpstr>Cambria Math</vt:lpstr>
      <vt:lpstr>Kunstler Script</vt:lpstr>
      <vt:lpstr>Symbol</vt:lpstr>
      <vt:lpstr>Times New Roman</vt:lpstr>
      <vt:lpstr>Wingdings</vt:lpstr>
      <vt:lpstr>Grid</vt:lpstr>
      <vt:lpstr>位图图像</vt:lpstr>
      <vt:lpstr>第四章归结法原理</vt:lpstr>
      <vt:lpstr>例1</vt:lpstr>
      <vt:lpstr>PowerPoint 演示文稿</vt:lpstr>
      <vt:lpstr>定义</vt:lpstr>
      <vt:lpstr>PowerPoint 演示文稿</vt:lpstr>
      <vt:lpstr>定义</vt:lpstr>
      <vt:lpstr>可满足性定义</vt:lpstr>
      <vt:lpstr>例</vt:lpstr>
      <vt:lpstr>归结子句</vt:lpstr>
      <vt:lpstr>例</vt:lpstr>
      <vt:lpstr>反驳</vt:lpstr>
      <vt:lpstr>例</vt:lpstr>
      <vt:lpstr>归结推出与语义推出</vt:lpstr>
      <vt:lpstr>归结推出与语义推出</vt:lpstr>
      <vt:lpstr>归结法的正确性</vt:lpstr>
      <vt:lpstr>归结法的完备性</vt:lpstr>
      <vt:lpstr>例1</vt:lpstr>
      <vt:lpstr>例2</vt:lpstr>
      <vt:lpstr>PowerPoint 演示文稿</vt:lpstr>
      <vt:lpstr>PowerPoint 演示文稿</vt:lpstr>
      <vt:lpstr>PowerPoint 演示文稿</vt:lpstr>
      <vt:lpstr>PowerPoint 演示文稿</vt:lpstr>
      <vt:lpstr>例3：</vt:lpstr>
      <vt:lpstr>PowerPoint 演示文稿</vt:lpstr>
      <vt:lpstr>PowerPoint 演示文稿</vt:lpstr>
      <vt:lpstr>PowerPoint 演示文稿</vt:lpstr>
      <vt:lpstr>例4：</vt:lpstr>
      <vt:lpstr>PowerPoint 演示文稿</vt:lpstr>
      <vt:lpstr>例5：</vt:lpstr>
      <vt:lpstr>PowerPoint 演示文稿</vt:lpstr>
      <vt:lpstr>PowerPoint 演示文稿</vt:lpstr>
      <vt:lpstr>PowerPoint 演示文稿</vt:lpstr>
      <vt:lpstr>Herbrand域</vt:lpstr>
      <vt:lpstr>Herbrand域定义</vt:lpstr>
      <vt:lpstr>例1</vt:lpstr>
      <vt:lpstr>例2</vt:lpstr>
      <vt:lpstr>例3</vt:lpstr>
      <vt:lpstr>Herbrand解释</vt:lpstr>
      <vt:lpstr>基项的取值</vt:lpstr>
      <vt:lpstr>Herbrand解释中基项的取值</vt:lpstr>
      <vt:lpstr>子句的基实例</vt:lpstr>
      <vt:lpstr>子句和基实例</vt:lpstr>
      <vt:lpstr>子模型</vt:lpstr>
      <vt:lpstr>子模型性质</vt:lpstr>
      <vt:lpstr>PowerPoint 演示文稿</vt:lpstr>
      <vt:lpstr>PowerPoint 演示文稿</vt:lpstr>
      <vt:lpstr>PowerPoint 演示文稿</vt:lpstr>
      <vt:lpstr>从谓词逻辑到命题逻辑</vt:lpstr>
      <vt:lpstr>归结方法的完备性</vt:lpstr>
      <vt:lpstr>PowerPoint 演示文稿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数理逻辑-(4)归结法原理</dc:title>
  <dc:creator>Shuai Ma</dc:creator>
  <cp:lastModifiedBy>ljh</cp:lastModifiedBy>
  <cp:revision>3149</cp:revision>
  <dcterms:created xsi:type="dcterms:W3CDTF">2004-03-10T10:42:25Z</dcterms:created>
  <dcterms:modified xsi:type="dcterms:W3CDTF">2016-12-16T03:28:56Z</dcterms:modified>
</cp:coreProperties>
</file>