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94" r:id="rId3"/>
    <p:sldId id="295" r:id="rId4"/>
    <p:sldId id="311" r:id="rId5"/>
    <p:sldId id="312" r:id="rId6"/>
    <p:sldId id="313" r:id="rId7"/>
    <p:sldId id="325" r:id="rId8"/>
    <p:sldId id="314" r:id="rId9"/>
    <p:sldId id="315" r:id="rId10"/>
    <p:sldId id="316" r:id="rId11"/>
    <p:sldId id="317" r:id="rId12"/>
    <p:sldId id="320" r:id="rId13"/>
    <p:sldId id="321" r:id="rId14"/>
    <p:sldId id="318" r:id="rId15"/>
    <p:sldId id="319" r:id="rId16"/>
    <p:sldId id="322" r:id="rId17"/>
    <p:sldId id="323" r:id="rId18"/>
    <p:sldId id="324" r:id="rId19"/>
    <p:sldId id="32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27" r:id="rId29"/>
    <p:sldId id="305" r:id="rId30"/>
    <p:sldId id="306" r:id="rId31"/>
    <p:sldId id="307" r:id="rId32"/>
    <p:sldId id="308" r:id="rId33"/>
    <p:sldId id="309" r:id="rId34"/>
    <p:sldId id="310" r:id="rId35"/>
    <p:sldId id="289" r:id="rId36"/>
    <p:sldId id="290" r:id="rId37"/>
    <p:sldId id="291" r:id="rId38"/>
    <p:sldId id="292" r:id="rId39"/>
    <p:sldId id="293" r:id="rId40"/>
    <p:sldId id="266" r:id="rId41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4121" autoAdjust="0"/>
  </p:normalViewPr>
  <p:slideViewPr>
    <p:cSldViewPr snapToGrid="0">
      <p:cViewPr varScale="1">
        <p:scale>
          <a:sx n="59" d="100"/>
          <a:sy n="59" d="100"/>
        </p:scale>
        <p:origin x="16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5A87FE9-75A5-462C-8D51-764F1A403E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768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9499520-8645-492C-BF00-23EA9086FB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3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050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050.ht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64125.htm" TargetMode="External"/><Relationship Id="rId5" Type="http://schemas.openxmlformats.org/officeDocument/2006/relationships/hyperlink" Target="http://baike.baidu.com/view/284458.htm" TargetMode="External"/><Relationship Id="rId4" Type="http://schemas.openxmlformats.org/officeDocument/2006/relationships/hyperlink" Target="http://baike.baidu.com/view/2495554.htm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5AA3F-EDB9-4FDA-9439-27405928514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591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思维的形式：概念判断和推理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10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举一个三段论的例子</a:t>
            </a:r>
            <a:r>
              <a:rPr lang="en-US" altLang="zh-CN" dirty="0" smtClean="0"/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他把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命题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分为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种：①实然命题的形式是，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；②必然命题的形式是，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必然是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；③偶然命题的形式是，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偶然是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。后两者属于模态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53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研究事物间任意性质关系的逻辑推演规律的理论。关系是指若干事物之间的某种相互联系，它是逻辑学的重要概念之一。关系逻辑以具有任意性质的关系为其专门研究对象，特别是研究关系的和、关系的积、关系的逆、关系的否定等关系运算，以及各种复合关系的逻辑推演规律等等。关系逻辑是英国逻辑学家德摩根和美国逻辑学家、哲学家皮尔士首创的，后来，施罗德、罗素等人发展和完善了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6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89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是自然数；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②每一个确定的自然数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，都有一个确定的后继数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a'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a'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也是自然数（一个数的后继数就是紧接在这个数后面的数，例如，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等等）；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可是仅有这两个公理还不够完整地描述自然数，因为满足这两条的有可能不是自然数系统。比如考虑由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0, 1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构成的数字系统，其中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。这不符合我们对于自然数系统的期望，因为它只包含有限个数。因此，我们要对自然数结构再做一下限制：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不是任何自然数的后继数；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但这里面的漏洞防不胜防，此时仍不能排除如下的反例：数字系统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0, 1, 2, 3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。看来，我们设置的公理还不够严密。我们还得再加一条：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④如果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的后继数都是自然数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b=c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最后，为了排除一些自然数中不应存在的数（如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0.3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），同时也为了满足一会儿制定运算规则的需要，我们加上最后一条公理。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⑤任意关于自然数的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命题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，如果证明了它对自然数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是对的，又假定它对自然数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为真时，可以证明它对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n'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也真，那么，命题对所有自然数都真。（这条公理也叫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4"/>
              </a:rPr>
              <a:t>归纳公理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，保证了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5"/>
              </a:rPr>
              <a:t>数学归纳法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的正确性）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注：归纳公设可以用来证明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是唯一不是后继数的自然数，因为令命题为“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为其它数的后继数”，那么满足归纳公设的条件。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若将只考虑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6"/>
              </a:rPr>
              <a:t>正整数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，则公理中的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要换成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8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3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BCDE-368C-42C3-B5C8-6C263D76BF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2A3B-1104-4AF5-B04D-D67711F728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80534-9235-4120-874C-581981058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62C0-2F3F-4BC3-9BFE-1EA1B7CF2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36825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0AB8-9A14-42BC-BC5C-EE346D931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0400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239000" y="63726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79BA1418-1B25-40FB-A5DE-2C9FE0818F0E}" type="slidenum">
              <a:rPr lang="zh-CN" altLang="en-US" sz="2400" b="1" smtClean="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889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B165-A156-46A5-99A6-37D591480F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C7FB-5541-43DB-9097-7B1EA71EA5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9D96-2FE7-43E7-9D56-2DEAE9500E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3B003-F85B-4E04-94C0-13E1893AAC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18FCB-F612-459B-AD73-84C6A7EDA1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1602D-A438-4037-8FE1-B0CB0BB7B9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BB1AC-15E0-44FE-BA7D-6B17391D48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F8499866-757D-41B4-9613-19F54C9181AC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255263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081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7463" y="6341422"/>
            <a:ext cx="9144001" cy="5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2648207" y="6411913"/>
            <a:ext cx="212981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6450" y="6360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ea typeface="宋体" pitchFamily="2" charset="-122"/>
              </a:defRPr>
            </a:lvl1pPr>
          </a:lstStyle>
          <a:p>
            <a:pPr>
              <a:defRPr/>
            </a:pPr>
            <a:fld id="{9A7A0C5D-7BDD-4463-B1BF-DFE2589B9CC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lato.stanford.edu/entries/russell/russell.jpe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5138" y="724403"/>
            <a:ext cx="8266112" cy="1155759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数理逻辑</a:t>
            </a:r>
            <a:r>
              <a:rPr lang="en-US" altLang="zh-CN" sz="3600" b="0" dirty="0" smtClean="0"/>
              <a:t>-</a:t>
            </a:r>
            <a:r>
              <a:rPr lang="zh-CN" altLang="en-US" sz="3600" b="0" dirty="0" smtClean="0"/>
              <a:t>课程简介</a:t>
            </a:r>
            <a:endParaRPr lang="zh-CN" altLang="en-US" sz="3600" dirty="0" smtClean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 帅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13701068603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7648" y="4917511"/>
            <a:ext cx="7162800" cy="12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buClr>
                <a:srgbClr val="FF3300"/>
              </a:buClr>
              <a:buSzPct val="70000"/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吕江花</a:t>
            </a:r>
            <a:endParaRPr lang="en-US" altLang="zh-CN" b="1" kern="0" dirty="0" smtClean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algn="ctr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计算机学院</a:t>
            </a:r>
            <a:endParaRPr lang="en-US" altLang="zh-CN" b="1" kern="0" dirty="0" smtClean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集合的关系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</a:rPr>
              <a:t>包含关系：</a:t>
            </a:r>
          </a:p>
          <a:p>
            <a:pPr marL="638175" lvl="1" indent="-206375" defTabSz="755650" eaLnBrk="1" hangingPunct="1"/>
            <a:r>
              <a:rPr lang="zh-CN" altLang="en-US" sz="3200" dirty="0" smtClean="0"/>
              <a:t>如果集合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的元素都是集合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的元素，则称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的子集，记为</a:t>
            </a:r>
            <a:r>
              <a:rPr lang="en-US" altLang="zh-CN" sz="3200" dirty="0" smtClean="0"/>
              <a:t>A </a:t>
            </a:r>
            <a:r>
              <a:rPr lang="en-US" altLang="zh-CN" sz="3200" b="0" dirty="0" smtClean="0">
                <a:sym typeface="Symbol" pitchFamily="18" charset="2"/>
              </a:rPr>
              <a:t> B</a:t>
            </a:r>
            <a:endParaRPr lang="en-US" altLang="zh-CN" sz="3600" dirty="0" smtClean="0"/>
          </a:p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</a:rPr>
              <a:t>真包含关系</a:t>
            </a:r>
            <a:r>
              <a:rPr lang="zh-CN" altLang="en-US" sz="3400" dirty="0" smtClean="0"/>
              <a:t>：</a:t>
            </a:r>
            <a:r>
              <a:rPr lang="en-US" altLang="zh-CN" sz="3600" dirty="0" smtClean="0"/>
              <a:t>A </a:t>
            </a:r>
            <a:r>
              <a:rPr lang="en-US" altLang="zh-CN" sz="3600" b="0" dirty="0" smtClean="0">
                <a:sym typeface="Symbol" pitchFamily="18" charset="2"/>
              </a:rPr>
              <a:t> B</a:t>
            </a:r>
            <a:endParaRPr lang="en-US" altLang="zh-CN" sz="3600" dirty="0" smtClean="0"/>
          </a:p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</a:rPr>
              <a:t>不包含关系</a:t>
            </a:r>
            <a:r>
              <a:rPr lang="zh-CN" altLang="en-US" sz="3400" dirty="0" smtClean="0"/>
              <a:t>：</a:t>
            </a:r>
            <a:r>
              <a:rPr lang="en-US" altLang="zh-CN" sz="3200" dirty="0" smtClean="0"/>
              <a:t>A </a:t>
            </a:r>
            <a:r>
              <a:rPr lang="zh-CN" altLang="en-US" sz="3200" b="0" dirty="0" smtClean="0">
                <a:sym typeface="Symbol" pitchFamily="18" charset="2"/>
              </a:rPr>
              <a:t> </a:t>
            </a:r>
            <a:r>
              <a:rPr lang="en-US" altLang="zh-CN" sz="3200" b="0" dirty="0" smtClean="0">
                <a:sym typeface="Symbol" pitchFamily="18" charset="2"/>
              </a:rPr>
              <a:t>B</a:t>
            </a:r>
            <a:endParaRPr lang="en-US" altLang="zh-CN" sz="3200" dirty="0" smtClean="0"/>
          </a:p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</a:rPr>
              <a:t>等价关系</a:t>
            </a:r>
            <a:r>
              <a:rPr lang="zh-CN" altLang="en-US" sz="3400" dirty="0" smtClean="0"/>
              <a:t>：</a:t>
            </a:r>
          </a:p>
          <a:p>
            <a:pPr marL="638175" lvl="1" indent="-206375" defTabSz="755650" eaLnBrk="1" hangingPunct="1"/>
            <a:r>
              <a:rPr lang="zh-CN" altLang="en-US" sz="3200" dirty="0" smtClean="0"/>
              <a:t>如果集合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和集合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包含相同元素，则称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相等，记为</a:t>
            </a:r>
            <a:r>
              <a:rPr lang="en-US" altLang="zh-CN" sz="3200" dirty="0" smtClean="0"/>
              <a:t>A=B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412105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集合的操作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</a:rPr>
              <a:t>集合的并：</a:t>
            </a:r>
            <a:r>
              <a:rPr lang="en-US" altLang="zh-CN" sz="3400" dirty="0" smtClean="0"/>
              <a:t>A</a:t>
            </a:r>
            <a:r>
              <a:rPr lang="en-US" altLang="zh-CN" sz="3400" b="0" dirty="0" smtClean="0">
                <a:sym typeface="Symbol" pitchFamily="18" charset="2"/>
              </a:rPr>
              <a:t> ∪ B </a:t>
            </a:r>
          </a:p>
          <a:p>
            <a:pPr marL="674688" lvl="1" indent="-249238" defTabSz="755650" eaLnBrk="1" hangingPunct="1"/>
            <a:r>
              <a:rPr lang="en-US" altLang="zh-CN" sz="3200" b="0" dirty="0" smtClean="0">
                <a:sym typeface="Symbol" pitchFamily="18" charset="2"/>
              </a:rPr>
              <a:t> {x | x </a:t>
            </a:r>
            <a:r>
              <a:rPr lang="zh-CN" altLang="en-US" sz="3400" b="0" dirty="0" smtClean="0">
                <a:sym typeface="Symbol" pitchFamily="18" charset="2"/>
              </a:rPr>
              <a:t></a:t>
            </a:r>
            <a:r>
              <a:rPr lang="zh-CN" altLang="en-US" sz="3400" b="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400" b="0" dirty="0" smtClean="0">
                <a:sym typeface="Symbol" pitchFamily="18" charset="2"/>
              </a:rPr>
              <a:t>A</a:t>
            </a:r>
            <a:r>
              <a:rPr lang="zh-CN" altLang="en-US" sz="3400" b="0" dirty="0" smtClean="0">
                <a:sym typeface="Symbol" pitchFamily="18" charset="2"/>
              </a:rPr>
              <a:t>或者</a:t>
            </a:r>
            <a:r>
              <a:rPr lang="en-US" altLang="zh-CN" sz="3000" b="0" dirty="0" smtClean="0">
                <a:sym typeface="Symbol" pitchFamily="18" charset="2"/>
              </a:rPr>
              <a:t>x </a:t>
            </a:r>
            <a:r>
              <a:rPr lang="zh-CN" altLang="en-US" sz="3000" b="0" dirty="0" smtClean="0">
                <a:sym typeface="Symbol" pitchFamily="18" charset="2"/>
              </a:rPr>
              <a:t></a:t>
            </a:r>
            <a:r>
              <a:rPr lang="zh-CN" altLang="en-US" sz="3000" b="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000" b="0" dirty="0" smtClean="0">
                <a:sym typeface="Symbol" pitchFamily="18" charset="2"/>
              </a:rPr>
              <a:t>B</a:t>
            </a:r>
            <a:r>
              <a:rPr lang="en-US" altLang="zh-CN" sz="3200" b="0" dirty="0" smtClean="0">
                <a:sym typeface="Symbol" pitchFamily="18" charset="2"/>
              </a:rPr>
              <a:t>}</a:t>
            </a:r>
            <a:endParaRPr lang="zh-CN" altLang="en-US" sz="3200" dirty="0" smtClean="0">
              <a:solidFill>
                <a:srgbClr val="C00000"/>
              </a:solidFill>
            </a:endParaRPr>
          </a:p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</a:rPr>
              <a:t>集合的交</a:t>
            </a:r>
            <a:r>
              <a:rPr lang="zh-CN" altLang="en-US" sz="3400" dirty="0" smtClean="0"/>
              <a:t>：</a:t>
            </a:r>
            <a:r>
              <a:rPr lang="en-US" altLang="zh-CN" sz="3400" dirty="0" smtClean="0"/>
              <a:t>A </a:t>
            </a:r>
            <a:r>
              <a:rPr lang="en-US" altLang="zh-CN" sz="3400" b="0" dirty="0" smtClean="0">
                <a:sym typeface="Symbol" pitchFamily="18" charset="2"/>
              </a:rPr>
              <a:t>∩ B </a:t>
            </a:r>
          </a:p>
          <a:p>
            <a:pPr marL="674688" lvl="1" indent="-249238" defTabSz="755650" eaLnBrk="1" hangingPunct="1"/>
            <a:r>
              <a:rPr lang="en-US" altLang="zh-CN" sz="3200" b="0" dirty="0" smtClean="0">
                <a:sym typeface="Symbol" pitchFamily="18" charset="2"/>
              </a:rPr>
              <a:t> {x | x </a:t>
            </a:r>
            <a:r>
              <a:rPr lang="zh-CN" altLang="en-US" sz="3400" b="0" dirty="0" smtClean="0">
                <a:sym typeface="Symbol" pitchFamily="18" charset="2"/>
              </a:rPr>
              <a:t></a:t>
            </a:r>
            <a:r>
              <a:rPr lang="zh-CN" altLang="en-US" sz="3400" b="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400" b="0" dirty="0" smtClean="0">
                <a:sym typeface="Symbol" pitchFamily="18" charset="2"/>
              </a:rPr>
              <a:t>A</a:t>
            </a:r>
            <a:r>
              <a:rPr lang="zh-CN" altLang="en-US" sz="3400" b="0" dirty="0" smtClean="0">
                <a:sym typeface="Symbol" pitchFamily="18" charset="2"/>
              </a:rPr>
              <a:t>并且</a:t>
            </a:r>
            <a:r>
              <a:rPr lang="en-US" altLang="zh-CN" sz="3000" b="0" dirty="0" smtClean="0">
                <a:sym typeface="Symbol" pitchFamily="18" charset="2"/>
              </a:rPr>
              <a:t>x </a:t>
            </a:r>
            <a:r>
              <a:rPr lang="zh-CN" altLang="en-US" sz="3000" b="0" dirty="0" smtClean="0">
                <a:sym typeface="Symbol" pitchFamily="18" charset="2"/>
              </a:rPr>
              <a:t></a:t>
            </a:r>
            <a:r>
              <a:rPr lang="zh-CN" altLang="en-US" sz="3000" b="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000" b="0" dirty="0" smtClean="0">
                <a:sym typeface="Symbol" pitchFamily="18" charset="2"/>
              </a:rPr>
              <a:t>B</a:t>
            </a:r>
            <a:r>
              <a:rPr lang="en-US" altLang="zh-CN" sz="3200" b="0" dirty="0" smtClean="0">
                <a:sym typeface="Symbol" pitchFamily="18" charset="2"/>
              </a:rPr>
              <a:t>}</a:t>
            </a:r>
            <a:endParaRPr lang="en-US" altLang="zh-CN" sz="3200" dirty="0" smtClean="0"/>
          </a:p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</a:rPr>
              <a:t>集合的差</a:t>
            </a:r>
            <a:r>
              <a:rPr lang="zh-CN" altLang="en-US" sz="3400" dirty="0" smtClean="0"/>
              <a:t>：</a:t>
            </a:r>
            <a:r>
              <a:rPr lang="en-US" altLang="zh-CN" sz="3000" dirty="0" smtClean="0"/>
              <a:t>A</a:t>
            </a:r>
            <a:r>
              <a:rPr lang="zh-CN" altLang="en-US" sz="3000" b="0" dirty="0" smtClean="0">
                <a:sym typeface="Symbol" pitchFamily="18" charset="2"/>
              </a:rPr>
              <a:t> </a:t>
            </a:r>
            <a:r>
              <a:rPr lang="en-US" altLang="zh-CN" sz="3000" b="0" dirty="0" smtClean="0">
                <a:sym typeface="Symbol" pitchFamily="18" charset="2"/>
              </a:rPr>
              <a:t>– B </a:t>
            </a:r>
            <a:r>
              <a:rPr lang="zh-CN" altLang="en-US" b="0" dirty="0" smtClean="0">
                <a:sym typeface="Symbol" pitchFamily="18" charset="2"/>
              </a:rPr>
              <a:t>或者 </a:t>
            </a:r>
            <a:r>
              <a:rPr lang="en-US" altLang="zh-CN" sz="3000" dirty="0" smtClean="0"/>
              <a:t>A</a:t>
            </a:r>
            <a:r>
              <a:rPr lang="zh-CN" altLang="en-US" sz="3000" b="0" dirty="0" smtClean="0">
                <a:sym typeface="Symbol" pitchFamily="18" charset="2"/>
              </a:rPr>
              <a:t> </a:t>
            </a:r>
            <a:r>
              <a:rPr lang="en-US" altLang="zh-CN" sz="3000" b="0" dirty="0" smtClean="0">
                <a:sym typeface="Symbol" pitchFamily="18" charset="2"/>
              </a:rPr>
              <a:t>\ B</a:t>
            </a:r>
          </a:p>
          <a:p>
            <a:pPr marL="674688" lvl="1" indent="-249238" defTabSz="755650" eaLnBrk="1" hangingPunct="1"/>
            <a:r>
              <a:rPr lang="en-US" altLang="zh-CN" sz="2800" b="0" dirty="0" smtClean="0">
                <a:sym typeface="Symbol" pitchFamily="18" charset="2"/>
              </a:rPr>
              <a:t> {x | x </a:t>
            </a:r>
            <a:r>
              <a:rPr lang="zh-CN" altLang="en-US" sz="3200" b="0" dirty="0" smtClean="0">
                <a:sym typeface="Symbol" pitchFamily="18" charset="2"/>
              </a:rPr>
              <a:t></a:t>
            </a:r>
            <a:r>
              <a:rPr lang="zh-CN" altLang="en-US" sz="3200" b="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200" b="0" dirty="0" smtClean="0">
                <a:sym typeface="Symbol" pitchFamily="18" charset="2"/>
              </a:rPr>
              <a:t>A</a:t>
            </a:r>
            <a:r>
              <a:rPr lang="zh-CN" altLang="en-US" sz="3200" b="0" dirty="0" smtClean="0">
                <a:sym typeface="Symbol" pitchFamily="18" charset="2"/>
              </a:rPr>
              <a:t>并且</a:t>
            </a:r>
            <a:r>
              <a:rPr lang="en-US" altLang="zh-CN" sz="2800" b="0" dirty="0" smtClean="0">
                <a:sym typeface="Symbol" pitchFamily="18" charset="2"/>
              </a:rPr>
              <a:t>x </a:t>
            </a:r>
            <a:r>
              <a:rPr lang="zh-CN" altLang="en-US" sz="2800" b="0" dirty="0" smtClean="0">
                <a:sym typeface="Symbol" pitchFamily="18" charset="2"/>
              </a:rPr>
              <a:t> </a:t>
            </a:r>
            <a:r>
              <a:rPr lang="en-US" altLang="zh-CN" sz="2800" b="0" dirty="0" smtClean="0">
                <a:sym typeface="Symbol" pitchFamily="18" charset="2"/>
              </a:rPr>
              <a:t>B}</a:t>
            </a:r>
            <a:endParaRPr lang="en-US" altLang="zh-CN" sz="2800" dirty="0" smtClean="0"/>
          </a:p>
          <a:p>
            <a:pPr marL="274638" lvl="1" indent="-249238" defTabSz="755650" eaLnBrk="1" hangingPunct="1"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3200" dirty="0" smtClean="0">
                <a:solidFill>
                  <a:srgbClr val="C00000"/>
                </a:solidFill>
                <a:sym typeface="Symbol" pitchFamily="18" charset="2"/>
              </a:rPr>
              <a:t>集合的笛卡尔积</a:t>
            </a:r>
            <a:r>
              <a:rPr lang="zh-CN" altLang="en-US" sz="3600" dirty="0" smtClean="0">
                <a:sym typeface="Symbol" pitchFamily="18" charset="2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36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B </a:t>
            </a:r>
            <a:endParaRPr lang="en-US" altLang="zh-CN" sz="3600" dirty="0" smtClean="0">
              <a:sym typeface="Symbol" pitchFamily="18" charset="2"/>
            </a:endParaRPr>
          </a:p>
          <a:p>
            <a:pPr marL="674688" lvl="2" indent="-249238" defTabSz="755650" eaLnBrk="1" hangingPunct="1"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{(x, y) | x </a:t>
            </a:r>
            <a:r>
              <a:rPr lang="zh-CN" altLang="en-US" sz="32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zh-CN" altLang="en-US" sz="3200" b="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 y </a:t>
            </a:r>
            <a:r>
              <a:rPr lang="zh-CN" altLang="en-US" sz="32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zh-CN" altLang="en-US" sz="3200" b="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B}</a:t>
            </a:r>
          </a:p>
        </p:txBody>
      </p:sp>
      <p:sp>
        <p:nvSpPr>
          <p:cNvPr id="4" name="矩形 3"/>
          <p:cNvSpPr/>
          <p:nvPr/>
        </p:nvSpPr>
        <p:spPr>
          <a:xfrm>
            <a:off x="5353050" y="2447836"/>
            <a:ext cx="346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49238" defTabSz="755650" eaLnBrk="1" hangingPunct="1"/>
            <a:r>
              <a:rPr lang="zh-CN" altLang="en-US" b="1" dirty="0" smtClean="0">
                <a:solidFill>
                  <a:srgbClr val="C00000"/>
                </a:solidFill>
                <a:sym typeface="Symbol" pitchFamily="18" charset="2"/>
              </a:rPr>
              <a:t>集合的势</a:t>
            </a:r>
            <a:r>
              <a:rPr lang="zh-CN" altLang="en-US" b="1" dirty="0" smtClean="0">
                <a:sym typeface="Symbol" pitchFamily="18" charset="2"/>
              </a:rPr>
              <a:t>：</a:t>
            </a:r>
            <a:endParaRPr lang="en-US" altLang="zh-CN" b="1" dirty="0" smtClean="0">
              <a:sym typeface="Symbol" pitchFamily="18" charset="2"/>
            </a:endParaRPr>
          </a:p>
          <a:p>
            <a:pPr marL="274638" indent="-249238" defTabSz="755650" eaLnBrk="1" hangingPunct="1"/>
            <a:r>
              <a:rPr lang="zh-CN" altLang="en-US" b="1" dirty="0" smtClean="0">
                <a:sym typeface="Symbol" pitchFamily="18" charset="2"/>
              </a:rPr>
              <a:t>元素个数</a:t>
            </a:r>
            <a:r>
              <a:rPr lang="en-US" altLang="zh-CN" b="1" dirty="0" smtClean="0">
                <a:sym typeface="Symbol" pitchFamily="18" charset="2"/>
              </a:rPr>
              <a:t>|A|</a:t>
            </a:r>
          </a:p>
        </p:txBody>
      </p:sp>
    </p:spTree>
    <p:extLst>
      <p:ext uri="{BB962C8B-B14F-4D97-AF65-F5344CB8AC3E}">
        <p14:creationId xmlns:p14="http://schemas.microsoft.com/office/powerpoint/2010/main" val="2517062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smtClean="0"/>
              <a:t>函数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839788"/>
            <a:ext cx="8553450" cy="5313362"/>
          </a:xfrm>
        </p:spPr>
        <p:txBody>
          <a:bodyPr/>
          <a:lstStyle/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 smtClean="0"/>
              <a:t>设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是定义域，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是值域，如果对于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中每个元素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，都有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中唯一元素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与之对应，则称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上对应关系为</a:t>
            </a:r>
            <a:r>
              <a:rPr lang="zh-CN" altLang="en-US" sz="2800" dirty="0" smtClean="0">
                <a:solidFill>
                  <a:schemeClr val="accent2"/>
                </a:solidFill>
              </a:rPr>
              <a:t>函数</a:t>
            </a:r>
            <a:r>
              <a:rPr lang="en-US" altLang="zh-CN" sz="2800" dirty="0" smtClean="0">
                <a:solidFill>
                  <a:schemeClr val="accent2"/>
                </a:solidFill>
              </a:rPr>
              <a:t>(</a:t>
            </a:r>
            <a:r>
              <a:rPr lang="zh-CN" altLang="en-US" sz="2800" dirty="0" smtClean="0">
                <a:solidFill>
                  <a:schemeClr val="accent2"/>
                </a:solidFill>
              </a:rPr>
              <a:t>映射</a:t>
            </a:r>
            <a:r>
              <a:rPr lang="en-US" altLang="zh-CN" sz="2800" dirty="0" smtClean="0">
                <a:solidFill>
                  <a:schemeClr val="accent2"/>
                </a:solidFill>
              </a:rPr>
              <a:t>)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称为该函数的定义域，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称为该函数的值域。若该函数命名为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记作：</a:t>
            </a:r>
            <a:endParaRPr lang="en-US" altLang="zh-CN" sz="2800" dirty="0" smtClean="0"/>
          </a:p>
          <a:p>
            <a:pPr marL="0" indent="0" defTabSz="755650" eaLnBrk="1" hangingPunct="1">
              <a:lnSpc>
                <a:spcPct val="13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</a:t>
            </a:r>
            <a:r>
              <a:rPr lang="en-US" altLang="zh-CN" sz="2800" dirty="0" smtClean="0">
                <a:sym typeface="Symbol" panose="05050102010706020507" pitchFamily="18" charset="2"/>
              </a:rPr>
              <a:t>B</a:t>
            </a:r>
            <a:endParaRPr lang="en-US" altLang="zh-CN" sz="2800" dirty="0" smtClean="0"/>
          </a:p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是从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n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的函数，则称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上的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元函数，也称</a:t>
            </a:r>
            <a:r>
              <a:rPr lang="en-US" altLang="zh-CN" sz="2800" dirty="0" smtClean="0"/>
              <a:t> f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上的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元运算。</a:t>
            </a:r>
            <a:endParaRPr lang="en-US" altLang="zh-CN" sz="2800" dirty="0" smtClean="0"/>
          </a:p>
          <a:p>
            <a:pPr marL="0" indent="0" defTabSz="755650" eaLnBrk="1" hangingPunct="1">
              <a:lnSpc>
                <a:spcPct val="13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A×A×…×A </a:t>
            </a:r>
            <a:r>
              <a:rPr lang="en-US" altLang="zh-CN" sz="2800" dirty="0" smtClean="0"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5908159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smtClean="0"/>
              <a:t>函数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839788"/>
            <a:ext cx="8553450" cy="5313362"/>
          </a:xfrm>
        </p:spPr>
        <p:txBody>
          <a:bodyPr/>
          <a:lstStyle/>
          <a:p>
            <a:pPr marL="311150" lvl="1" indent="-311150" defTabSz="755650" eaLnBrk="1" hangingPunct="1">
              <a:lnSpc>
                <a:spcPct val="15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800" dirty="0" smtClean="0"/>
              <a:t>序列全体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n </a:t>
            </a:r>
            <a:r>
              <a:rPr lang="en-US" altLang="zh-CN" sz="2800" dirty="0" smtClean="0"/>
              <a:t>= A×A×…×A</a:t>
            </a:r>
          </a:p>
          <a:p>
            <a:pPr marL="711200" lvl="1" indent="-311150" defTabSz="755650" eaLnBrk="1" hangingPunct="1">
              <a:lnSpc>
                <a:spcPct val="150000"/>
              </a:lnSpc>
            </a:pP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n </a:t>
            </a:r>
            <a:r>
              <a:rPr lang="en-US" altLang="zh-CN" sz="2800" dirty="0" smtClean="0"/>
              <a:t>= {(x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) | x</a:t>
            </a:r>
            <a:r>
              <a:rPr lang="en-US" altLang="zh-CN" sz="2800" baseline="-25000" dirty="0" smtClean="0"/>
              <a:t>i</a:t>
            </a:r>
            <a:r>
              <a:rPr lang="zh-CN" altLang="en-US" sz="2800" b="0" dirty="0" smtClean="0">
                <a:sym typeface="Symbol" pitchFamily="18" charset="2"/>
              </a:rPr>
              <a:t></a:t>
            </a:r>
            <a:r>
              <a:rPr lang="en-US" altLang="zh-CN" sz="2800" dirty="0" smtClean="0"/>
              <a:t>A}</a:t>
            </a:r>
          </a:p>
          <a:p>
            <a:pPr marL="674688" lvl="1" indent="-249238" defTabSz="755650" eaLnBrk="1" hangingPunct="1">
              <a:lnSpc>
                <a:spcPct val="150000"/>
              </a:lnSpc>
            </a:pPr>
            <a:r>
              <a:rPr lang="en-US" altLang="zh-CN" sz="2800" dirty="0" smtClean="0"/>
              <a:t>A={0, 1}</a:t>
            </a:r>
          </a:p>
          <a:p>
            <a:pPr marL="674688" lvl="1" indent="-249238" defTabSz="755650" eaLnBrk="1" hangingPunct="1">
              <a:lnSpc>
                <a:spcPct val="150000"/>
              </a:lnSpc>
            </a:pP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3 </a:t>
            </a:r>
            <a:r>
              <a:rPr lang="en-US" altLang="zh-CN" sz="2800" dirty="0" smtClean="0"/>
              <a:t>={0, 1}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={(0, 0, 0), (0, 0, 1), (0, 1, 0), (0, 1, 1)</a:t>
            </a:r>
          </a:p>
          <a:p>
            <a:pPr marL="674688" lvl="1" indent="-249238" defTabSz="755650" eaLnBrk="1" hangingPunct="1">
              <a:lnSpc>
                <a:spcPct val="150000"/>
              </a:lnSpc>
              <a:buNone/>
            </a:pPr>
            <a:r>
              <a:rPr lang="en-US" altLang="zh-CN" sz="2800" dirty="0" smtClean="0"/>
              <a:t>				  (1, 0, 0), (1, 0, 1), (1, 1, 0), (1, 1, 1)}</a:t>
            </a:r>
          </a:p>
        </p:txBody>
      </p:sp>
    </p:spTree>
    <p:extLst>
      <p:ext uri="{BB962C8B-B14F-4D97-AF65-F5344CB8AC3E}">
        <p14:creationId xmlns:p14="http://schemas.microsoft.com/office/powerpoint/2010/main" val="4022165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可数（可枚举）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3200" dirty="0" smtClean="0"/>
                  <a:t>集合</a:t>
                </a:r>
                <a:r>
                  <a:rPr lang="en-US" altLang="zh-CN" sz="3200" dirty="0" smtClean="0"/>
                  <a:t>A</a:t>
                </a:r>
                <a:r>
                  <a:rPr lang="zh-CN" altLang="en-US" sz="3200" dirty="0" smtClean="0"/>
                  <a:t>是可数的（可枚举的），如果</a:t>
                </a:r>
                <a:r>
                  <a:rPr lang="en-US" altLang="zh-CN" sz="3200" dirty="0" smtClean="0"/>
                  <a:t>A</a:t>
                </a:r>
                <a:r>
                  <a:rPr lang="zh-CN" altLang="en-US" sz="3200" dirty="0" smtClean="0"/>
                  <a:t>中的元素可排成一个不可重复的有穷序列</a:t>
                </a:r>
                <a:endParaRPr lang="en-US" altLang="zh-CN" sz="32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,…,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3200" dirty="0" smtClean="0"/>
                  <a:t>    或无穷序列</a:t>
                </a:r>
                <a:endParaRPr lang="en-US" altLang="zh-CN" sz="32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      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,…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    </a:t>
                </a:r>
                <a:r>
                  <a:rPr lang="zh-CN" altLang="en-US" sz="3200" dirty="0" smtClean="0"/>
                  <a:t>其中，对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32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3200" dirty="0"/>
                  <a:t>  </a:t>
                </a:r>
                <a:r>
                  <a:rPr lang="zh-CN" altLang="en-US" sz="3200" dirty="0" smtClean="0"/>
                  <a:t>可数集</a:t>
                </a:r>
                <a:r>
                  <a:rPr lang="en-US" altLang="zh-CN" sz="3200" dirty="0" smtClean="0"/>
                  <a:t>(</a:t>
                </a:r>
                <a:r>
                  <a:rPr lang="zh-CN" altLang="en-US" sz="3200" dirty="0" smtClean="0"/>
                  <a:t>有穷和无穷</a:t>
                </a:r>
                <a:r>
                  <a:rPr lang="en-US" altLang="zh-CN" sz="3200" dirty="0" smtClean="0"/>
                  <a:t>)</a:t>
                </a:r>
                <a:r>
                  <a:rPr lang="zh-CN" altLang="en-US" sz="3200" dirty="0" smtClean="0"/>
                  <a:t>与</a:t>
                </a:r>
                <a:r>
                  <a:rPr lang="zh-CN" altLang="en-US" sz="3200" dirty="0"/>
                  <a:t>自然数存在一一对应</a:t>
                </a:r>
                <a:r>
                  <a:rPr lang="zh-CN" altLang="en-US" sz="3200" dirty="0" smtClean="0"/>
                  <a:t>关系。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1" t="-1626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023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可数（可枚举）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例：集合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是由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（或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个）符号构成的元素组成的集合，则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中的元素可以排成一个序列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smtClean="0">
                <a:sym typeface="Symbol" panose="05050102010706020507" pitchFamily="18" charset="2"/>
              </a:rPr>
              <a:t>, a, b, c,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aa</a:t>
            </a:r>
            <a:r>
              <a:rPr lang="en-US" altLang="zh-CN" sz="2800" dirty="0" smtClean="0">
                <a:sym typeface="Symbol" panose="05050102010706020507" pitchFamily="18" charset="2"/>
              </a:rPr>
              <a:t>, ab, ac,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ba</a:t>
            </a:r>
            <a:r>
              <a:rPr lang="en-US" altLang="zh-CN" sz="2800" dirty="0" smtClean="0">
                <a:sym typeface="Symbol" panose="05050102010706020507" pitchFamily="18" charset="2"/>
              </a:rPr>
              <a:t>, bb,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bc</a:t>
            </a:r>
            <a:r>
              <a:rPr lang="en-US" altLang="zh-CN" sz="2800" dirty="0" smtClean="0">
                <a:sym typeface="Symbol" panose="05050102010706020507" pitchFamily="18" charset="2"/>
              </a:rPr>
              <a:t>, ca,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cb</a:t>
            </a:r>
            <a:r>
              <a:rPr lang="en-US" altLang="zh-CN" sz="2800" dirty="0" smtClean="0">
                <a:sym typeface="Symbol" panose="05050102010706020507" pitchFamily="18" charset="2"/>
              </a:rPr>
              <a:t>, cc,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aaa</a:t>
            </a:r>
            <a:r>
              <a:rPr lang="en-US" altLang="zh-CN" sz="2800" dirty="0" smtClean="0">
                <a:sym typeface="Symbol" panose="05050102010706020507" pitchFamily="18" charset="2"/>
              </a:rPr>
              <a:t>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aab</a:t>
            </a:r>
            <a:r>
              <a:rPr lang="en-US" altLang="zh-CN" sz="2800" dirty="0" smtClean="0">
                <a:sym typeface="Symbol" panose="05050102010706020507" pitchFamily="18" charset="2"/>
              </a:rPr>
              <a:t>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aac</a:t>
            </a:r>
            <a:r>
              <a:rPr lang="en-US" altLang="zh-CN" sz="2800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     aba,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abb</a:t>
            </a:r>
            <a:r>
              <a:rPr lang="en-US" altLang="zh-CN" sz="2800" dirty="0" smtClean="0">
                <a:sym typeface="Symbol" panose="05050102010706020507" pitchFamily="18" charset="2"/>
              </a:rPr>
              <a:t>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abc</a:t>
            </a:r>
            <a:r>
              <a:rPr lang="en-US" altLang="zh-CN" sz="2800" dirty="0" smtClean="0">
                <a:sym typeface="Symbol" panose="05050102010706020507" pitchFamily="18" charset="2"/>
              </a:rPr>
              <a:t>,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    </a:t>
            </a:r>
            <a:r>
              <a:rPr lang="zh-CN" altLang="en-US" sz="2800" dirty="0" smtClean="0">
                <a:sym typeface="Symbol" panose="05050102010706020507" pitchFamily="18" charset="2"/>
              </a:rPr>
              <a:t>故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是可数的。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是可数集，则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也是可数的。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是可数的，则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是可数的。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逻辑演算中所有公式集是可数的。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416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归纳定义与归纳证明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098549"/>
            <a:ext cx="8587675" cy="4961287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/>
              <a:t> </a:t>
            </a:r>
            <a:r>
              <a:rPr lang="zh-CN" altLang="en-US" sz="3200" dirty="0" smtClean="0"/>
              <a:t>归纳定义：定义集合的一种方法。</a:t>
            </a:r>
            <a:endParaRPr lang="en-US" altLang="zh-CN" sz="3200" dirty="0" smtClean="0"/>
          </a:p>
          <a:p>
            <a:pPr marL="0" indent="0" defTabSz="755650" eaLnBrk="1" hangingPunct="1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给出若干规则用于生成集合中的元素；</a:t>
            </a:r>
            <a:endParaRPr lang="en-US" altLang="zh-CN" sz="3200" dirty="0" smtClean="0"/>
          </a:p>
          <a:p>
            <a:pPr marL="0" indent="0" defTabSz="755650" eaLnBrk="1" hangingPunct="1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再说明只有由这些规则生成的对象才是这个</a:t>
            </a:r>
            <a:endParaRPr lang="en-US" altLang="zh-CN" sz="3200" dirty="0" smtClean="0"/>
          </a:p>
          <a:p>
            <a:pPr marL="0" indent="0" defTabSz="755650" eaLnBrk="1" hangingPunct="1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集合中的元素。</a:t>
            </a:r>
            <a:endParaRPr lang="en-US" altLang="zh-CN" sz="3200" dirty="0" smtClean="0"/>
          </a:p>
          <a:p>
            <a:pPr marL="311150" indent="-311150" defTabSz="755650" eaLnBrk="1" hangingPunct="1"/>
            <a:endParaRPr lang="en-US" altLang="zh-CN" sz="3200" dirty="0" smtClean="0"/>
          </a:p>
          <a:p>
            <a:pPr marL="311150" indent="-311150" defTabSz="755650" eaLnBrk="1" hangingPunct="1"/>
            <a:r>
              <a:rPr lang="en-US" altLang="zh-CN" sz="3200" dirty="0" smtClean="0"/>
              <a:t> </a:t>
            </a:r>
            <a:r>
              <a:rPr lang="zh-CN" altLang="en-US" sz="3200" dirty="0" smtClean="0"/>
              <a:t>归纳证明：证明集合中的元素具有某个性质。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52103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归纳定义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98550"/>
            <a:ext cx="8045450" cy="4914792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600" dirty="0" smtClean="0">
                <a:solidFill>
                  <a:srgbClr val="3333CC"/>
                </a:solidFill>
              </a:rPr>
              <a:t>例：自然数集合 </a:t>
            </a:r>
            <a:r>
              <a:rPr lang="en-US" altLang="zh-CN" sz="3600" dirty="0" smtClean="0">
                <a:solidFill>
                  <a:srgbClr val="3333CC"/>
                </a:solidFill>
              </a:rPr>
              <a:t>N</a:t>
            </a:r>
            <a:r>
              <a:rPr lang="zh-CN" altLang="en-US" sz="3600" dirty="0" smtClean="0">
                <a:solidFill>
                  <a:srgbClr val="3333CC"/>
                </a:solidFill>
              </a:rPr>
              <a:t>的归纳定义</a:t>
            </a:r>
            <a:endParaRPr lang="zh-CN" altLang="en-US" sz="3600" dirty="0" smtClean="0"/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0</a:t>
            </a:r>
            <a:r>
              <a:rPr lang="en-US" altLang="zh-CN" sz="3200" dirty="0" smtClean="0">
                <a:sym typeface="Symbol" panose="05050102010706020507" pitchFamily="18" charset="2"/>
              </a:rPr>
              <a:t>N</a:t>
            </a:r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sym typeface="Symbol" panose="05050102010706020507" pitchFamily="18" charset="2"/>
              </a:rPr>
              <a:t>（</a:t>
            </a:r>
            <a:r>
              <a:rPr lang="en-US" altLang="zh-CN" sz="3200" dirty="0" smtClean="0">
                <a:sym typeface="Symbol" panose="05050102010706020507" pitchFamily="18" charset="2"/>
              </a:rPr>
              <a:t>2</a:t>
            </a:r>
            <a:r>
              <a:rPr lang="zh-CN" altLang="en-US" sz="3200" dirty="0" smtClean="0">
                <a:sym typeface="Symbol" panose="05050102010706020507" pitchFamily="18" charset="2"/>
              </a:rPr>
              <a:t>）对于任何</a:t>
            </a:r>
            <a:r>
              <a:rPr lang="en-US" altLang="zh-CN" sz="3200" dirty="0" smtClean="0">
                <a:sym typeface="Symbol" panose="05050102010706020507" pitchFamily="18" charset="2"/>
              </a:rPr>
              <a:t>n</a:t>
            </a:r>
            <a:r>
              <a:rPr lang="zh-CN" altLang="en-US" sz="3200" dirty="0" smtClean="0">
                <a:sym typeface="Symbol" panose="05050102010706020507" pitchFamily="18" charset="2"/>
              </a:rPr>
              <a:t>，如果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nN</a:t>
            </a:r>
            <a:r>
              <a:rPr lang="zh-CN" altLang="en-US" sz="3200" dirty="0" smtClean="0">
                <a:sym typeface="Symbol" panose="05050102010706020507" pitchFamily="18" charset="2"/>
              </a:rPr>
              <a:t>，</a:t>
            </a:r>
            <a:r>
              <a:rPr lang="en-US" altLang="zh-CN" sz="3200" dirty="0" smtClean="0"/>
              <a:t>n</a:t>
            </a:r>
            <a:r>
              <a:rPr lang="zh-CN" altLang="zh-CN" sz="3200" dirty="0"/>
              <a:t> '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是</a:t>
            </a:r>
            <a:r>
              <a:rPr lang="en-US" altLang="zh-CN" sz="3200" dirty="0"/>
              <a:t>n</a:t>
            </a:r>
            <a:r>
              <a:rPr lang="zh-CN" altLang="en-US" sz="3200" dirty="0"/>
              <a:t>的唯一</a:t>
            </a:r>
            <a:r>
              <a:rPr lang="zh-CN" altLang="en-US" sz="3200" dirty="0" smtClean="0"/>
              <a:t>后继，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n</a:t>
            </a:r>
            <a:r>
              <a:rPr lang="zh-CN" altLang="zh-CN" sz="3200" dirty="0"/>
              <a:t>'</a:t>
            </a:r>
            <a:r>
              <a:rPr lang="en-US" altLang="zh-CN" sz="3200" dirty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N</a:t>
            </a:r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sym typeface="Symbol" panose="05050102010706020507" pitchFamily="18" charset="2"/>
              </a:rPr>
              <a:t>（</a:t>
            </a:r>
            <a:r>
              <a:rPr lang="en-US" altLang="zh-CN" sz="3200" dirty="0" smtClean="0">
                <a:sym typeface="Symbol" panose="05050102010706020507" pitchFamily="18" charset="2"/>
              </a:rPr>
              <a:t>3</a:t>
            </a:r>
            <a:r>
              <a:rPr lang="zh-CN" altLang="en-US" sz="3200" dirty="0" smtClean="0">
                <a:sym typeface="Symbol" panose="05050102010706020507" pitchFamily="18" charset="2"/>
              </a:rPr>
              <a:t>）只有由</a:t>
            </a:r>
            <a:r>
              <a:rPr lang="en-US" altLang="zh-CN" sz="3200" dirty="0" smtClean="0">
                <a:sym typeface="Symbol" panose="05050102010706020507" pitchFamily="18" charset="2"/>
              </a:rPr>
              <a:t>(</a:t>
            </a:r>
            <a:r>
              <a:rPr lang="zh-CN" altLang="en-US" sz="3200" dirty="0" smtClean="0">
                <a:sym typeface="Symbol" panose="05050102010706020507" pitchFamily="18" charset="2"/>
              </a:rPr>
              <a:t>有限次使用</a:t>
            </a:r>
            <a:r>
              <a:rPr lang="en-US" altLang="zh-CN" sz="3200" dirty="0" smtClean="0">
                <a:sym typeface="Symbol" panose="05050102010706020507" pitchFamily="18" charset="2"/>
              </a:rPr>
              <a:t>)</a:t>
            </a:r>
            <a:r>
              <a:rPr lang="zh-CN" altLang="en-US" sz="3200" dirty="0" smtClean="0">
                <a:sym typeface="Symbol" panose="05050102010706020507" pitchFamily="18" charset="2"/>
              </a:rPr>
              <a:t>上述（</a:t>
            </a:r>
            <a:r>
              <a:rPr lang="en-US" altLang="zh-CN" sz="3200" dirty="0" smtClean="0">
                <a:sym typeface="Symbol" panose="05050102010706020507" pitchFamily="18" charset="2"/>
              </a:rPr>
              <a:t>1</a:t>
            </a:r>
            <a:r>
              <a:rPr lang="zh-CN" altLang="en-US" sz="3200" dirty="0" smtClean="0">
                <a:sym typeface="Symbol" panose="05050102010706020507" pitchFamily="18" charset="2"/>
              </a:rPr>
              <a:t>）和（</a:t>
            </a:r>
            <a:r>
              <a:rPr lang="en-US" altLang="zh-CN" sz="3200" dirty="0" smtClean="0">
                <a:sym typeface="Symbol" panose="05050102010706020507" pitchFamily="18" charset="2"/>
              </a:rPr>
              <a:t>2</a:t>
            </a:r>
            <a:r>
              <a:rPr lang="zh-CN" altLang="en-US" sz="3200" dirty="0" smtClean="0">
                <a:sym typeface="Symbol" panose="05050102010706020507" pitchFamily="18" charset="2"/>
              </a:rPr>
              <a:t>）生成的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nN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73166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归纳证明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4" y="950913"/>
            <a:ext cx="8347075" cy="5145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归纳法证明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200" dirty="0" smtClean="0"/>
              <a:t>设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是一个性质，</a:t>
            </a:r>
            <a:r>
              <a:rPr lang="en-US" altLang="zh-CN" sz="3200" dirty="0" smtClean="0"/>
              <a:t>R(x)</a:t>
            </a:r>
            <a:r>
              <a:rPr lang="zh-CN" altLang="en-US" sz="3200" dirty="0" smtClean="0"/>
              <a:t>表示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性质。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200" dirty="0" smtClean="0"/>
              <a:t>归纳证明步骤</a:t>
            </a:r>
            <a:endParaRPr lang="en-US" altLang="zh-CN" sz="32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 smtClean="0"/>
              <a:t>归纳基础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400" dirty="0" smtClean="0"/>
              <a:t>R(0)</a:t>
            </a:r>
            <a:endParaRPr lang="zh-CN" altLang="en-US" sz="2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 smtClean="0"/>
              <a:t>归纳假设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dirty="0" smtClean="0"/>
              <a:t>对于任何</a:t>
            </a:r>
            <a:r>
              <a:rPr lang="en-US" altLang="zh-CN" sz="2400" dirty="0" err="1" smtClean="0"/>
              <a:t>k</a:t>
            </a:r>
            <a:r>
              <a:rPr lang="en-US" altLang="zh-CN" sz="2000" b="0" dirty="0" err="1" smtClean="0">
                <a:sym typeface="Symbol" pitchFamily="18" charset="2"/>
              </a:rPr>
              <a:t></a:t>
            </a:r>
            <a:r>
              <a:rPr lang="en-US" altLang="zh-CN" sz="2400" dirty="0" err="1" smtClean="0"/>
              <a:t>N</a:t>
            </a:r>
            <a:r>
              <a:rPr lang="en-US" altLang="zh-CN" sz="2400" dirty="0" smtClean="0"/>
              <a:t>, R(k);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 smtClean="0"/>
              <a:t>证明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400" dirty="0" smtClean="0"/>
              <a:t>R(k</a:t>
            </a:r>
            <a:r>
              <a:rPr lang="zh-CN" altLang="zh-CN" sz="2400" dirty="0" smtClean="0"/>
              <a:t>'</a:t>
            </a:r>
            <a:r>
              <a:rPr lang="en-US" altLang="zh-CN" sz="24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 smtClean="0">
                <a:sym typeface="Symbol" pitchFamily="18" charset="2"/>
              </a:rPr>
              <a:t>归纳结论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dirty="0" smtClean="0"/>
              <a:t>对于任何</a:t>
            </a:r>
            <a:r>
              <a:rPr lang="en-US" altLang="zh-CN" sz="2400" dirty="0" smtClean="0">
                <a:solidFill>
                  <a:srgbClr val="C00000"/>
                </a:solidFill>
              </a:rPr>
              <a:t>n</a:t>
            </a:r>
            <a:r>
              <a:rPr lang="zh-CN" altLang="en-US" sz="2000" dirty="0" smtClean="0">
                <a:solidFill>
                  <a:srgbClr val="C00000"/>
                </a:solidFill>
                <a:sym typeface="Symbol" pitchFamily="18" charset="2"/>
              </a:rPr>
              <a:t></a:t>
            </a:r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zh-CN" altLang="en-US" sz="2000" dirty="0" smtClean="0">
                <a:solidFill>
                  <a:srgbClr val="C00000"/>
                </a:solidFill>
                <a:sym typeface="Symbol" pitchFamily="18" charset="2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R(n)</a:t>
            </a:r>
            <a:r>
              <a:rPr lang="zh-CN" altLang="en-US" sz="2000" b="0" dirty="0" smtClean="0">
                <a:sym typeface="Symbol" pitchFamily="18" charset="2"/>
              </a:rPr>
              <a:t>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2068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地位</a:t>
            </a:r>
            <a:endParaRPr lang="zh-CN" altLang="en-US" sz="3600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数理逻辑是计算机专业的理论基础；</a:t>
            </a:r>
          </a:p>
          <a:p>
            <a:pPr lvl="1" eaLnBrk="1" hangingPunct="1"/>
            <a:r>
              <a:rPr lang="zh-CN" altLang="en-US" sz="3200" dirty="0" smtClean="0"/>
              <a:t>集合论、图论、代数系统、形式语言与自动机理论</a:t>
            </a:r>
          </a:p>
          <a:p>
            <a:pPr lvl="1" eaLnBrk="1" hangingPunct="1"/>
            <a:r>
              <a:rPr lang="zh-CN" altLang="en-US" sz="3200" dirty="0" smtClean="0"/>
              <a:t>数字逻辑、计算机组成原理</a:t>
            </a:r>
          </a:p>
          <a:p>
            <a:pPr eaLnBrk="1" hangingPunct="1"/>
            <a:r>
              <a:rPr lang="zh-CN" altLang="en-US" sz="3200" dirty="0" smtClean="0"/>
              <a:t>数理逻辑是重要的理论工具</a:t>
            </a:r>
          </a:p>
          <a:p>
            <a:pPr lvl="1" eaLnBrk="1" hangingPunct="1"/>
            <a:r>
              <a:rPr lang="zh-CN" altLang="en-US" sz="2800" dirty="0" smtClean="0"/>
              <a:t>建立逻辑形式系统，严格地建立理论体系。</a:t>
            </a:r>
          </a:p>
          <a:p>
            <a:pPr lvl="1" eaLnBrk="1" hangingPunct="1"/>
            <a:r>
              <a:rPr lang="zh-CN" altLang="en-US" sz="2800" dirty="0" smtClean="0"/>
              <a:t>数字逻辑、计算机组成系统设计</a:t>
            </a:r>
          </a:p>
          <a:p>
            <a:pPr lvl="1" eaLnBrk="1" hangingPunct="1"/>
            <a:r>
              <a:rPr lang="zh-CN" altLang="en-US" sz="2800" dirty="0" smtClean="0"/>
              <a:t>软件可靠性与安全性证明与验证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安全攸关软件设计</a:t>
            </a:r>
          </a:p>
        </p:txBody>
      </p:sp>
    </p:spTree>
    <p:extLst>
      <p:ext uri="{BB962C8B-B14F-4D97-AF65-F5344CB8AC3E}">
        <p14:creationId xmlns:p14="http://schemas.microsoft.com/office/powerpoint/2010/main" val="17343588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426075"/>
          </a:xfrm>
        </p:spPr>
        <p:txBody>
          <a:bodyPr/>
          <a:lstStyle/>
          <a:p>
            <a:r>
              <a:rPr lang="zh-CN" altLang="en-US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吕江花</a:t>
            </a:r>
          </a:p>
          <a:p>
            <a:pPr marL="0" indent="0">
              <a:buNone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软件开发环境国家重点实验室 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北航新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主楼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G1135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Tel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82317643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Email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jhlv@nlsde.buaa.edu.cn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 jhlv@buaa.edu.cn 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研究方向：软件形式化、软件自动化、安全攸关系统可信性研究。主要包括航空任务电子系统、航天器的可靠性验证研究、互联网</a:t>
            </a:r>
            <a:r>
              <a:rPr lang="en-US" altLang="zh-CN" baseline="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社会应用系统研究等。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助教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：北航新主楼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G1136  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孙梅莹博士后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李勤勇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博士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730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史前时期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151438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400" dirty="0" smtClean="0"/>
              <a:t>古代希腊最伟大的哲学家，古典形式逻辑的创始人；</a:t>
            </a:r>
          </a:p>
          <a:p>
            <a:pPr marL="311150" indent="-311150" defTabSz="755650">
              <a:defRPr/>
            </a:pPr>
            <a:r>
              <a:rPr lang="zh-CN" altLang="en-US" sz="2400" dirty="0" smtClean="0"/>
              <a:t>在命题中引进了主谓项的变元，建立了三段论的理论；</a:t>
            </a:r>
          </a:p>
          <a:p>
            <a:pPr marL="311150" indent="-311150" defTabSz="755650">
              <a:defRPr/>
            </a:pPr>
            <a:r>
              <a:rPr lang="zh-CN" altLang="en-US" sz="2400" dirty="0" smtClean="0"/>
              <a:t>在逻辑史上第一次应用了形式化、公理化的的演绎系统，开创了逻辑的形式化研究；</a:t>
            </a:r>
          </a:p>
          <a:p>
            <a:pPr marL="311150" indent="-311150" defTabSz="755650">
              <a:defRPr/>
            </a:pPr>
            <a:r>
              <a:rPr lang="zh-CN" altLang="en-US" sz="2400" dirty="0" smtClean="0"/>
              <a:t>构造了模态三段论系统，开创了模态逻辑的研究；</a:t>
            </a:r>
          </a:p>
          <a:p>
            <a:pPr marL="311150" indent="-311150" defTabSz="755650"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工具论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中，总结了正确的推理方法，建立了形式逻辑；在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分析篇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提出公理学理论的基础。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23556" name="Picture 4" descr="Aristo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1825" y="1408113"/>
            <a:ext cx="315277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551488" y="5413375"/>
            <a:ext cx="34036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b="1" dirty="0" smtClean="0">
                <a:latin typeface="Tahoma" pitchFamily="34" charset="0"/>
                <a:cs typeface="Arial" pitchFamily="34" charset="0"/>
              </a:rPr>
              <a:t>亚里士多德</a:t>
            </a:r>
            <a:r>
              <a:rPr lang="en-US" altLang="zh-CN" sz="2400" b="1" dirty="0">
                <a:latin typeface="Tahoma" pitchFamily="34" charset="0"/>
                <a:cs typeface="Arial" pitchFamily="34" charset="0"/>
              </a:rPr>
              <a:t>(Aristotle</a:t>
            </a:r>
            <a:r>
              <a:rPr lang="zh-CN" altLang="en-US" sz="2400" b="1" dirty="0">
                <a:latin typeface="Tahoma" pitchFamily="34" charset="0"/>
                <a:cs typeface="Arial" pitchFamily="34" charset="0"/>
              </a:rPr>
              <a:t>，公元前</a:t>
            </a:r>
            <a:r>
              <a:rPr lang="en-US" altLang="zh-CN" sz="2400" b="1" dirty="0">
                <a:latin typeface="Tahoma" pitchFamily="34" charset="0"/>
                <a:cs typeface="Arial" pitchFamily="34" charset="0"/>
              </a:rPr>
              <a:t>384—322)</a:t>
            </a:r>
            <a:endParaRPr lang="zh-CN" altLang="en-US" sz="2400" b="1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16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/>
            <a:r>
              <a:rPr lang="zh-CN" altLang="en-US" smtClean="0"/>
              <a:t>传统逻辑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85838"/>
            <a:ext cx="8391525" cy="5175250"/>
          </a:xfrm>
        </p:spPr>
        <p:txBody>
          <a:bodyPr/>
          <a:lstStyle/>
          <a:p>
            <a:pPr marL="311150" indent="-311150" defTabSz="755650"/>
            <a:r>
              <a:rPr lang="zh-CN" altLang="en-US" sz="2400" dirty="0" smtClean="0"/>
              <a:t>传统逻辑主要是指亚里士多德逻辑</a:t>
            </a:r>
          </a:p>
          <a:p>
            <a:pPr marL="674688" lvl="1" indent="-249238" defTabSz="755650"/>
            <a:r>
              <a:rPr lang="zh-CN" altLang="en-US" dirty="0" smtClean="0"/>
              <a:t>经过中世纪的演变一直沿用到十九世纪</a:t>
            </a:r>
            <a:r>
              <a:rPr lang="en-US" altLang="zh-CN" dirty="0" smtClean="0"/>
              <a:t>;</a:t>
            </a:r>
          </a:p>
          <a:p>
            <a:pPr marL="674688" lvl="1" indent="-249238" defTabSz="755650"/>
            <a:r>
              <a:rPr lang="zh-CN" altLang="en-US" dirty="0" smtClean="0"/>
              <a:t>在中世纪被认为金科玉律、完美元缺</a:t>
            </a:r>
            <a:r>
              <a:rPr lang="en-US" altLang="zh-CN" dirty="0" smtClean="0"/>
              <a:t>;</a:t>
            </a:r>
          </a:p>
          <a:p>
            <a:pPr marL="674688" lvl="1" indent="-249238" defTabSz="755650"/>
            <a:r>
              <a:rPr lang="zh-CN" altLang="en-US" dirty="0" smtClean="0"/>
              <a:t>到了十九世纪，它的缺点突出，急需改革。</a:t>
            </a:r>
          </a:p>
          <a:p>
            <a:pPr marL="311150" indent="-311150" defTabSz="755650"/>
            <a:r>
              <a:rPr lang="zh-CN" altLang="en-US" sz="2400" dirty="0" smtClean="0"/>
              <a:t>传统逻辑主要缺点：</a:t>
            </a:r>
          </a:p>
          <a:p>
            <a:pPr marL="674688" lvl="1" indent="-249238" defTabSz="755650"/>
            <a:r>
              <a:rPr lang="zh-CN" altLang="en-US" dirty="0" smtClean="0"/>
              <a:t>传统逻辑所讨论的子句仅限于主宾式语句，分成四种：</a:t>
            </a:r>
          </a:p>
          <a:p>
            <a:pPr marL="1038225" lvl="2" indent="-206375" defTabSz="755650"/>
            <a:r>
              <a:rPr lang="zh-CN" altLang="en-US" dirty="0" smtClean="0"/>
              <a:t>全称肯定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Asp</a:t>
            </a:r>
            <a:r>
              <a:rPr lang="zh-CN" altLang="en-US" dirty="0" smtClean="0"/>
              <a:t>，凡</a:t>
            </a:r>
            <a:r>
              <a:rPr lang="en-US" altLang="zh-CN" dirty="0" smtClean="0"/>
              <a:t>s</a:t>
            </a:r>
            <a:r>
              <a:rPr lang="zh-CN" altLang="en-US" dirty="0" smtClean="0"/>
              <a:t>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</a:p>
          <a:p>
            <a:pPr marL="1038225" lvl="2" indent="-206375" defTabSz="755650"/>
            <a:r>
              <a:rPr lang="zh-CN" altLang="en-US" dirty="0" smtClean="0"/>
              <a:t>全称否定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，凡</a:t>
            </a:r>
            <a:r>
              <a:rPr lang="en-US" altLang="zh-CN" dirty="0" smtClean="0"/>
              <a:t>s</a:t>
            </a:r>
            <a:r>
              <a:rPr lang="zh-CN" altLang="en-US" dirty="0" smtClean="0"/>
              <a:t>均非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</a:p>
          <a:p>
            <a:pPr marL="1038225" lvl="2" indent="-206375" defTabSz="755650"/>
            <a:r>
              <a:rPr lang="zh-CN" altLang="en-US" dirty="0" smtClean="0"/>
              <a:t>特称肯定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Isp</a:t>
            </a:r>
            <a:r>
              <a:rPr lang="zh-CN" altLang="en-US" dirty="0" smtClean="0"/>
              <a:t>，有的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</a:p>
          <a:p>
            <a:pPr marL="1038225" lvl="2" indent="-206375" defTabSz="755650"/>
            <a:r>
              <a:rPr lang="zh-CN" altLang="en-US" dirty="0" smtClean="0"/>
              <a:t>特称否定</a:t>
            </a:r>
            <a:r>
              <a:rPr lang="en-US" altLang="zh-CN" dirty="0" smtClean="0"/>
              <a:t>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Osp</a:t>
            </a:r>
            <a:r>
              <a:rPr lang="zh-CN" altLang="en-US" dirty="0" smtClean="0"/>
              <a:t>；有的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非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</a:p>
          <a:p>
            <a:pPr marL="674688" lvl="1" indent="-249238" defTabSz="755650"/>
            <a:r>
              <a:rPr lang="zh-CN" altLang="en-US" dirty="0" smtClean="0"/>
              <a:t>限于三段论。</a:t>
            </a:r>
          </a:p>
          <a:p>
            <a:pPr marL="674688" lvl="1" indent="-249238" defTabSz="755650"/>
            <a:r>
              <a:rPr lang="zh-CN" altLang="en-US" dirty="0" smtClean="0"/>
              <a:t>没有关于量词的研究，没有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变元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的概念。</a:t>
            </a:r>
          </a:p>
        </p:txBody>
      </p:sp>
    </p:spTree>
    <p:extLst>
      <p:ext uri="{BB962C8B-B14F-4D97-AF65-F5344CB8AC3E}">
        <p14:creationId xmlns:p14="http://schemas.microsoft.com/office/powerpoint/2010/main" val="11121315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初创时期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080000" cy="5245100"/>
          </a:xfrm>
        </p:spPr>
        <p:txBody>
          <a:bodyPr/>
          <a:lstStyle/>
          <a:p>
            <a:pPr marL="311150" indent="-311150" defTabSz="755650"/>
            <a:r>
              <a:rPr lang="zh-CN" altLang="en-US" sz="2400" dirty="0" smtClean="0"/>
              <a:t>德国哲学家和数学家，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世纪末创建了数理逻辑。</a:t>
            </a:r>
          </a:p>
          <a:p>
            <a:pPr marL="311150" indent="-311150" defTabSz="755650"/>
            <a:r>
              <a:rPr lang="zh-CN" altLang="en-US" sz="2400" dirty="0" smtClean="0"/>
              <a:t>建立一种理想的</a:t>
            </a:r>
            <a:r>
              <a:rPr lang="zh-CN" altLang="en-US" sz="2400" dirty="0" smtClean="0">
                <a:latin typeface="Arial" pitchFamily="34" charset="0"/>
              </a:rPr>
              <a:t>“</a:t>
            </a:r>
            <a:r>
              <a:rPr lang="zh-CN" altLang="en-US" sz="2400" dirty="0" smtClean="0"/>
              <a:t>通用语言</a:t>
            </a:r>
            <a:r>
              <a:rPr lang="zh-CN" altLang="en-US" sz="2400" dirty="0" smtClean="0">
                <a:latin typeface="Arial" pitchFamily="34" charset="0"/>
              </a:rPr>
              <a:t>”</a:t>
            </a:r>
            <a:r>
              <a:rPr lang="zh-CN" altLang="en-US" sz="2400" dirty="0" smtClean="0"/>
              <a:t>进行推理。</a:t>
            </a:r>
          </a:p>
          <a:p>
            <a:pPr marL="311150" indent="-311150" defTabSz="755650"/>
            <a:r>
              <a:rPr lang="zh-CN" altLang="en-US" sz="2400" dirty="0" smtClean="0"/>
              <a:t>他曾经给一位友人的信上写道：</a:t>
            </a:r>
          </a:p>
          <a:p>
            <a:pPr marL="674688" lvl="1" indent="-249238" defTabSz="755650"/>
            <a:r>
              <a:rPr lang="zh-CN" altLang="en-US" sz="2000" dirty="0" smtClean="0">
                <a:latin typeface="Arial" pitchFamily="34" charset="0"/>
              </a:rPr>
              <a:t>“</a:t>
            </a:r>
            <a:r>
              <a:rPr lang="zh-CN" altLang="en-US" sz="2000" dirty="0" smtClean="0"/>
              <a:t>要是我少受搅扰，或者要是我更年青些，或有一些年青人来帮助我，我将作出一种 </a:t>
            </a:r>
            <a:r>
              <a:rPr lang="zh-CN" altLang="en-US" sz="2000" dirty="0" smtClean="0">
                <a:latin typeface="Arial" pitchFamily="34" charset="0"/>
              </a:rPr>
              <a:t>“</a:t>
            </a:r>
            <a:r>
              <a:rPr lang="zh-CN" altLang="en-US" sz="2000" dirty="0" smtClean="0"/>
              <a:t>通用代数</a:t>
            </a:r>
            <a:r>
              <a:rPr lang="zh-CN" altLang="en-US" sz="2000" dirty="0" smtClean="0">
                <a:latin typeface="Arial" pitchFamily="34" charset="0"/>
              </a:rPr>
              <a:t>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在其中，一切推理的正确性将化归于计算．</a:t>
            </a:r>
            <a:endParaRPr lang="en-US" altLang="zh-CN" sz="2000" dirty="0" smtClean="0"/>
          </a:p>
          <a:p>
            <a:pPr marL="674688" lvl="1" indent="-249238" defTabSz="755650"/>
            <a:r>
              <a:rPr lang="zh-CN" altLang="en-US" sz="2000" dirty="0" smtClean="0"/>
              <a:t>它同时又将是通用语言，但却和目前现有的一切语言完全不同；其中的字母和字将由推理来确定，除却事实的错误以外；所有的错误将只由于计算失误而来。要创作或发明这种语言或字母将是困难的，但要学习它，即使不用字典，也是很容易的。</a:t>
            </a:r>
            <a:r>
              <a:rPr lang="zh-CN" altLang="en-US" sz="2000" dirty="0" smtClean="0">
                <a:latin typeface="Arial" pitchFamily="34" charset="0"/>
              </a:rPr>
              <a:t>”</a:t>
            </a:r>
            <a:endParaRPr lang="zh-CN" altLang="en-US" dirty="0" smtClean="0"/>
          </a:p>
        </p:txBody>
      </p:sp>
      <p:pic>
        <p:nvPicPr>
          <p:cNvPr id="26628" name="Picture 4" descr="Leibni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3275" y="1400175"/>
            <a:ext cx="30384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689600" y="5227638"/>
            <a:ext cx="34544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莱布尼茨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(Leibniz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，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1646</a:t>
            </a:r>
            <a:r>
              <a:rPr lang="en-US" altLang="zh-CN" sz="2400" b="1">
                <a:ea typeface="仿宋_GB2312" pitchFamily="49" charset="-122"/>
                <a:cs typeface="Arial" pitchFamily="34" charset="0"/>
              </a:rPr>
              <a:t>—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1716)</a:t>
            </a:r>
            <a:endParaRPr lang="zh-CN" altLang="en-US" sz="2400" b="1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354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初创时期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4375" y="946150"/>
            <a:ext cx="5611813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800" dirty="0" smtClean="0"/>
              <a:t>德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摩根</a:t>
            </a:r>
            <a:r>
              <a:rPr lang="en-US" altLang="zh-CN" sz="2800" dirty="0" smtClean="0">
                <a:latin typeface="Arial" charset="0"/>
              </a:rPr>
              <a:t>—</a:t>
            </a:r>
            <a:r>
              <a:rPr lang="zh-CN" altLang="en-US" sz="2800" dirty="0" smtClean="0"/>
              <a:t>关系逻辑</a:t>
            </a:r>
            <a:endParaRPr lang="en-US" altLang="zh-CN" sz="2800" dirty="0" smtClean="0"/>
          </a:p>
          <a:p>
            <a:pPr marL="674688" lvl="1" indent="-249238" defTabSz="755650">
              <a:defRPr/>
            </a:pPr>
            <a:r>
              <a:rPr lang="en-US" altLang="zh-CN" sz="2800" dirty="0" smtClean="0"/>
              <a:t>19</a:t>
            </a:r>
            <a:r>
              <a:rPr lang="zh-CN" altLang="en-US" sz="2800" dirty="0" smtClean="0"/>
              <a:t>世纪英国数学家和逻辑学家，生于印度；</a:t>
            </a:r>
          </a:p>
          <a:p>
            <a:pPr marL="674688" lvl="1" indent="-249238" defTabSz="755650">
              <a:defRPr/>
            </a:pPr>
            <a:r>
              <a:rPr lang="en-US" altLang="zh-CN" sz="2800" dirty="0" smtClean="0"/>
              <a:t>1838</a:t>
            </a:r>
            <a:r>
              <a:rPr lang="zh-CN" altLang="en-US" sz="2800" dirty="0" smtClean="0"/>
              <a:t>年提出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zh-CN" altLang="en-US" sz="2800" dirty="0" smtClean="0"/>
              <a:t>数学归纳法</a:t>
            </a:r>
            <a:r>
              <a:rPr lang="zh-CN" altLang="en-US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的概念；</a:t>
            </a:r>
          </a:p>
          <a:p>
            <a:pPr marL="674688" lvl="1" indent="-249238" defTabSz="755650">
              <a:defRPr/>
            </a:pPr>
            <a:r>
              <a:rPr lang="zh-CN" altLang="en-US" sz="2800" dirty="0" smtClean="0"/>
              <a:t>首先提出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zh-CN" altLang="en-US" sz="2800" dirty="0" smtClean="0"/>
              <a:t>论域</a:t>
            </a:r>
            <a:r>
              <a:rPr lang="zh-CN" altLang="en-US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的概念，第一次明确用公式表达合取和析取的关系，称为德</a:t>
            </a:r>
            <a:r>
              <a:rPr lang="en-US" altLang="zh-CN" dirty="0" smtClean="0">
                <a:sym typeface="Wingdings" pitchFamily="2" charset="2"/>
              </a:rPr>
              <a:t></a:t>
            </a:r>
            <a:r>
              <a:rPr lang="zh-CN" altLang="en-US" sz="2800" dirty="0" smtClean="0"/>
              <a:t>摩根律；</a:t>
            </a:r>
          </a:p>
          <a:p>
            <a:pPr marL="674688" lvl="1" indent="-249238" defTabSz="755650">
              <a:defRPr/>
            </a:pPr>
            <a:r>
              <a:rPr lang="zh-CN" altLang="en-US" sz="2800" dirty="0" smtClean="0"/>
              <a:t>主张判断扩充为一般的关系语句，明确主张发展关系逻辑，逻辑代数的创始人之一。</a:t>
            </a:r>
            <a:endParaRPr lang="zh-CN" altLang="en-US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5399088"/>
            <a:ext cx="36591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DeMorgan 1806-1871</a:t>
            </a:r>
            <a:endParaRPr lang="zh-CN" altLang="en-US" sz="200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pic>
        <p:nvPicPr>
          <p:cNvPr id="28677" name="Picture 5" descr="De_Morg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573213"/>
            <a:ext cx="2979737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0047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初创时期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5663" y="946150"/>
            <a:ext cx="5470525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800" dirty="0" smtClean="0"/>
              <a:t>布尔</a:t>
            </a:r>
            <a:r>
              <a:rPr lang="en-US" altLang="zh-CN" sz="2800" dirty="0" smtClean="0">
                <a:latin typeface="Arial" charset="0"/>
              </a:rPr>
              <a:t>—</a:t>
            </a:r>
            <a:r>
              <a:rPr lang="zh-CN" altLang="en-US" sz="2800" dirty="0" smtClean="0"/>
              <a:t>英国数学家</a:t>
            </a:r>
          </a:p>
          <a:p>
            <a:pPr marL="674688" lvl="1" indent="-249238" defTabSz="755650">
              <a:defRPr/>
            </a:pPr>
            <a:r>
              <a:rPr lang="en-US" altLang="zh-CN" dirty="0" smtClean="0"/>
              <a:t>1847</a:t>
            </a:r>
            <a:r>
              <a:rPr lang="zh-CN" altLang="en-US" dirty="0" smtClean="0"/>
              <a:t>年，发表了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逻辑的数学分析，论演绎推理演算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1854</a:t>
            </a:r>
            <a:r>
              <a:rPr lang="zh-CN" altLang="en-US" dirty="0" smtClean="0"/>
              <a:t>年出版了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思维法则的探讨，作为逻辑与概率的数学理论的基础</a:t>
            </a:r>
            <a:r>
              <a:rPr lang="en-US" altLang="zh-CN" dirty="0" smtClean="0"/>
              <a:t>》</a:t>
            </a:r>
          </a:p>
          <a:p>
            <a:pPr marL="674688" lvl="1" indent="-249238" defTabSz="755650">
              <a:defRPr/>
            </a:pPr>
            <a:r>
              <a:rPr lang="zh-CN" altLang="en-US" dirty="0" smtClean="0"/>
              <a:t>建立了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布尔代数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，并创造一套符号系统，利用符号来表示逻辑中的各种概念，这是一种新的逻辑。</a:t>
            </a:r>
          </a:p>
          <a:p>
            <a:pPr marL="674688" lvl="1" indent="-249238" defTabSz="755650">
              <a:defRPr/>
            </a:pPr>
            <a:r>
              <a:rPr lang="zh-CN" altLang="en-US" dirty="0" smtClean="0"/>
              <a:t>建立了一系列的运算法则，利用代数的方法研究逻辑问题，初步奠定了数理逻辑的基础。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29700" name="Picture 4" descr="Boo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3" y="1731963"/>
            <a:ext cx="315277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813" y="5805488"/>
            <a:ext cx="34036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George Boole 1815-1864</a:t>
            </a:r>
          </a:p>
        </p:txBody>
      </p:sp>
    </p:spTree>
    <p:extLst>
      <p:ext uri="{BB962C8B-B14F-4D97-AF65-F5344CB8AC3E}">
        <p14:creationId xmlns:p14="http://schemas.microsoft.com/office/powerpoint/2010/main" val="9652119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初创时期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163" y="946150"/>
            <a:ext cx="5280025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3200" dirty="0" smtClean="0">
                <a:latin typeface="+mn-ea"/>
              </a:rPr>
              <a:t>皮尔斯</a:t>
            </a:r>
            <a:r>
              <a:rPr lang="en-US" altLang="zh-CN" sz="3200" dirty="0" err="1" smtClean="0">
                <a:latin typeface="+mn-ea"/>
              </a:rPr>
              <a:t>C.S.Peirce</a:t>
            </a:r>
            <a:endParaRPr lang="zh-CN" altLang="en-US" sz="3200" dirty="0" smtClean="0">
              <a:latin typeface="+mn-ea"/>
            </a:endParaRPr>
          </a:p>
          <a:p>
            <a:pPr marL="674688" lvl="1" indent="-249238" defTabSz="755650">
              <a:defRPr/>
            </a:pPr>
            <a:r>
              <a:rPr lang="en-US" altLang="zh-CN" sz="2000" dirty="0" smtClean="0">
                <a:latin typeface="+mn-ea"/>
              </a:rPr>
              <a:t>1885</a:t>
            </a:r>
            <a:r>
              <a:rPr lang="zh-CN" altLang="en-US" sz="2000" dirty="0" smtClean="0">
                <a:latin typeface="+mn-ea"/>
              </a:rPr>
              <a:t>年独立地引进了量词这个名称，以及存在量词</a:t>
            </a:r>
            <a:r>
              <a:rPr lang="zh-CN" altLang="en-US" sz="1800" dirty="0" smtClean="0">
                <a:latin typeface="+mn-ea"/>
                <a:sym typeface="Symbol" panose="05050102010706020507" pitchFamily="18" charset="2"/>
              </a:rPr>
              <a:t></a:t>
            </a:r>
            <a:r>
              <a:rPr lang="zh-CN" altLang="en-US" sz="2000" dirty="0" smtClean="0">
                <a:latin typeface="+mn-ea"/>
              </a:rPr>
              <a:t>和全称量词两个符号。</a:t>
            </a:r>
          </a:p>
          <a:p>
            <a:pPr marL="674688" lvl="1" indent="-249238" defTabSz="755650">
              <a:defRPr/>
            </a:pPr>
            <a:r>
              <a:rPr lang="zh-CN" altLang="en-US" sz="2000" dirty="0" smtClean="0">
                <a:latin typeface="+mn-ea"/>
              </a:rPr>
              <a:t>命题代数或命题演算．</a:t>
            </a:r>
          </a:p>
          <a:p>
            <a:pPr marL="674688" lvl="1" indent="-249238" defTabSz="755650">
              <a:defRPr/>
            </a:pPr>
            <a:r>
              <a:rPr lang="zh-CN" altLang="en-US" sz="2000" dirty="0" smtClean="0">
                <a:latin typeface="+mn-ea"/>
              </a:rPr>
              <a:t>“既非</a:t>
            </a:r>
            <a:r>
              <a:rPr lang="en-US" altLang="zh-CN" sz="2000" dirty="0" smtClean="0">
                <a:latin typeface="+mn-ea"/>
              </a:rPr>
              <a:t>…</a:t>
            </a:r>
            <a:r>
              <a:rPr lang="zh-CN" altLang="en-US" sz="2000" dirty="0" smtClean="0">
                <a:latin typeface="+mn-ea"/>
              </a:rPr>
              <a:t>，又非”作为逻辑作为初始运算。</a:t>
            </a:r>
          </a:p>
          <a:p>
            <a:pPr marL="674688" lvl="1" indent="-249238" defTabSz="755650">
              <a:defRPr/>
            </a:pPr>
            <a:r>
              <a:rPr lang="zh-CN" altLang="en-US" sz="2000" dirty="0" smtClean="0">
                <a:latin typeface="+mn-ea"/>
              </a:rPr>
              <a:t>在逻辑史上第一次全面、系统地建立了关系演算。</a:t>
            </a:r>
          </a:p>
          <a:p>
            <a:pPr marL="311150" indent="-311150" defTabSz="755650">
              <a:defRPr/>
            </a:pPr>
            <a:r>
              <a:rPr lang="zh-CN" altLang="en-US" sz="3200" dirty="0" smtClean="0">
                <a:latin typeface="+mn-ea"/>
              </a:rPr>
              <a:t>皮尔斯和弗雷格都明确指出命题只有真假二值，命题的研究实质上是真假值的研究。</a:t>
            </a:r>
            <a:endParaRPr lang="en-US" altLang="zh-CN" sz="3200" dirty="0" smtClean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31748" name="Picture 3" descr="Old_Pei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406525"/>
            <a:ext cx="285432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163513" y="5299075"/>
            <a:ext cx="4441826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Charles S. Peirce </a:t>
            </a:r>
            <a:r>
              <a:rPr lang="zh-CN" altLang="en-US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1839-1914</a:t>
            </a:r>
            <a:r>
              <a:rPr lang="zh-CN" altLang="en-US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9119411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奠基时期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199063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弗雷格，</a:t>
            </a:r>
            <a:r>
              <a:rPr lang="zh-CN" altLang="en-US" sz="2000" dirty="0" smtClean="0"/>
              <a:t>德国人，数学家，逻辑学家，哲学家</a:t>
            </a:r>
          </a:p>
          <a:p>
            <a:pPr marL="311150" indent="-311150" defTabSz="755650">
              <a:defRPr/>
            </a:pPr>
            <a:r>
              <a:rPr lang="en-US" altLang="zh-CN" sz="2000" dirty="0" smtClean="0"/>
              <a:t>1879</a:t>
            </a:r>
            <a:r>
              <a:rPr lang="zh-CN" altLang="en-US" sz="2000" dirty="0" smtClean="0"/>
              <a:t>年的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表意符号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引入和使用量词与约束变元。</a:t>
            </a:r>
            <a:endParaRPr lang="en-US" altLang="zh-CN" sz="2000" dirty="0" smtClean="0"/>
          </a:p>
          <a:p>
            <a:pPr marL="311150" indent="-311150" defTabSz="755650">
              <a:defRPr/>
            </a:pPr>
            <a:r>
              <a:rPr lang="en-US" altLang="zh-CN" sz="2000" dirty="0" smtClean="0"/>
              <a:t>1879</a:t>
            </a:r>
            <a:r>
              <a:rPr lang="zh-CN" altLang="en-US" sz="2000" dirty="0" smtClean="0"/>
              <a:t>年出版著作</a:t>
            </a:r>
            <a:r>
              <a:rPr lang="en-US" altLang="en-US" sz="2000" dirty="0" smtClean="0"/>
              <a:t>《</a:t>
            </a:r>
            <a:r>
              <a:rPr lang="en-US" altLang="en-US" sz="2000" dirty="0" err="1" smtClean="0"/>
              <a:t>概念文字：一种模仿算术语言构造的纯思维的形式语言</a:t>
            </a:r>
            <a:r>
              <a:rPr lang="en-US" altLang="en-US" sz="2000" dirty="0" smtClean="0"/>
              <a:t>》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11150" indent="-311150" defTabSz="755650">
              <a:defRPr/>
            </a:pPr>
            <a:r>
              <a:rPr lang="zh-CN" altLang="en-US" sz="2000" dirty="0" smtClean="0"/>
              <a:t>第一次把谓词演算形式化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完备地发展了命题演算和谓词演算；</a:t>
            </a:r>
            <a:endParaRPr lang="en-US" altLang="zh-CN" sz="2000" dirty="0" smtClean="0"/>
          </a:p>
          <a:p>
            <a:pPr marL="311150" indent="-311150" defTabSz="755650">
              <a:defRPr/>
            </a:pPr>
            <a:r>
              <a:rPr lang="zh-CN" altLang="en-US" sz="2000" dirty="0" smtClean="0"/>
              <a:t>历史上第一个严格的关于逻辑规律的公理系统；这个系统共有三个基本概念：蕴涵、否定和全称量词，共有九条公理。</a:t>
            </a:r>
          </a:p>
          <a:p>
            <a:pPr marL="311150" indent="-311150" defTabSz="755650">
              <a:defRPr/>
            </a:pPr>
            <a:r>
              <a:rPr lang="zh-CN" altLang="en-US" sz="2000" dirty="0" smtClean="0"/>
              <a:t>第一个引入了符号</a:t>
            </a:r>
            <a:r>
              <a:rPr lang="zh-CN" altLang="en-US" sz="2000" dirty="0" smtClean="0">
                <a:latin typeface="Arial" charset="0"/>
              </a:rPr>
              <a:t>“</a:t>
            </a:r>
            <a:r>
              <a:rPr lang="en-US" altLang="zh-CN" sz="2000" dirty="0" smtClean="0"/>
              <a:t>├</a:t>
            </a:r>
            <a:r>
              <a:rPr lang="en-US" altLang="zh-CN" sz="2000" dirty="0" smtClean="0">
                <a:latin typeface="Arial" charset="0"/>
              </a:rPr>
              <a:t>” 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11150" indent="-311150" defTabSz="755650">
              <a:defRPr/>
            </a:pPr>
            <a:r>
              <a:rPr lang="zh-CN" altLang="en-US" sz="2000" dirty="0" smtClean="0"/>
              <a:t>接近于完成数理逻辑整个基础，标志着数理逻辑的发展由创建时期进入奠基时期。</a:t>
            </a:r>
            <a:endParaRPr lang="zh-CN" altLang="en-US" sz="2800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2772" name="Picture 4" descr="Fre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8513" y="1393825"/>
            <a:ext cx="305276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08550" y="5483225"/>
            <a:ext cx="4624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Gottlob Frege 1848-1925</a:t>
            </a:r>
          </a:p>
        </p:txBody>
      </p:sp>
    </p:spTree>
    <p:extLst>
      <p:ext uri="{BB962C8B-B14F-4D97-AF65-F5344CB8AC3E}">
        <p14:creationId xmlns:p14="http://schemas.microsoft.com/office/powerpoint/2010/main" val="5397775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奠基时期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067300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皮亚诺</a:t>
            </a:r>
            <a:r>
              <a:rPr lang="zh-CN" altLang="en-US" sz="24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，</a:t>
            </a:r>
            <a:r>
              <a:rPr lang="zh-CN" altLang="en-US" sz="2400" dirty="0" smtClean="0"/>
              <a:t>意大利数理逻辑学家；</a:t>
            </a:r>
            <a:endParaRPr lang="en-US" altLang="zh-CN" sz="2400" dirty="0" smtClean="0"/>
          </a:p>
          <a:p>
            <a:pPr marL="311150" indent="-311150" defTabSz="755650">
              <a:defRPr/>
            </a:pPr>
            <a:r>
              <a:rPr lang="zh-CN" altLang="en-US" sz="2400" dirty="0" smtClean="0"/>
              <a:t>提出了自然数算术的一个公理系统</a:t>
            </a:r>
            <a:endParaRPr lang="zh-CN" altLang="en-US" sz="2800" dirty="0" smtClean="0"/>
          </a:p>
          <a:p>
            <a:pPr marL="674688" lvl="1" indent="-249238" defTabSz="755650">
              <a:defRPr/>
            </a:pPr>
            <a:r>
              <a:rPr lang="zh-CN" altLang="zh-CN" dirty="0" smtClean="0"/>
              <a:t>1894年出版《数学公式》，逻辑</a:t>
            </a:r>
            <a:r>
              <a:rPr lang="zh-CN" altLang="en-US" dirty="0" smtClean="0"/>
              <a:t>符号体系沿用至今；</a:t>
            </a:r>
            <a:endParaRPr lang="en-US" altLang="zh-CN" dirty="0" smtClean="0"/>
          </a:p>
          <a:p>
            <a:pPr marL="674688" lvl="1" indent="-249238" defTabSz="755650">
              <a:defRPr/>
            </a:pPr>
            <a:r>
              <a:rPr lang="zh-CN" altLang="zh-CN" dirty="0" smtClean="0"/>
              <a:t>用逻辑演算表述数学、推导数学</a:t>
            </a:r>
            <a:r>
              <a:rPr lang="zh-CN" altLang="en-US" dirty="0" smtClean="0"/>
              <a:t>；</a:t>
            </a:r>
          </a:p>
          <a:p>
            <a:pPr marL="674688" lvl="1" indent="-249238" defTabSz="755650">
              <a:defRPr/>
            </a:pPr>
            <a:r>
              <a:rPr lang="zh-CN" altLang="zh-CN" dirty="0" smtClean="0"/>
              <a:t>区分集合论中的</a:t>
            </a:r>
            <a:r>
              <a:rPr lang="zh-CN" altLang="zh-CN" dirty="0" smtClean="0">
                <a:latin typeface="Arial" charset="0"/>
              </a:rPr>
              <a:t>“</a:t>
            </a:r>
            <a:r>
              <a:rPr lang="zh-CN" altLang="zh-CN" dirty="0" smtClean="0"/>
              <a:t>属于</a:t>
            </a:r>
            <a:r>
              <a:rPr lang="zh-CN" altLang="zh-CN" dirty="0" smtClean="0">
                <a:latin typeface="Arial" charset="0"/>
              </a:rPr>
              <a:t>”</a:t>
            </a:r>
            <a:r>
              <a:rPr lang="zh-CN" altLang="zh-CN" dirty="0" smtClean="0"/>
              <a:t>关系和包含关系</a:t>
            </a:r>
            <a:r>
              <a:rPr lang="zh-CN" altLang="en-US" dirty="0" smtClean="0"/>
              <a:t>；</a:t>
            </a:r>
          </a:p>
          <a:p>
            <a:pPr marL="674688" lvl="1" indent="-249238" defTabSz="755650">
              <a:defRPr/>
            </a:pPr>
            <a:r>
              <a:rPr lang="zh-CN" altLang="zh-CN" dirty="0" smtClean="0"/>
              <a:t>关于自然数论的五个公理一直沿用到现在，成为自然数论的出发点。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3796" name="Picture 4" descr="Peano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0575" y="1022350"/>
            <a:ext cx="3059113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424488" y="5056188"/>
            <a:ext cx="40497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Giuseppe </a:t>
            </a:r>
            <a:r>
              <a:rPr lang="en-US" altLang="zh-CN" sz="2000" dirty="0" err="1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Peano</a:t>
            </a:r>
            <a:r>
              <a:rPr lang="en-US" altLang="zh-CN" sz="2000" dirty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 1858-1932</a:t>
            </a:r>
          </a:p>
        </p:txBody>
      </p:sp>
    </p:spTree>
    <p:extLst>
      <p:ext uri="{BB962C8B-B14F-4D97-AF65-F5344CB8AC3E}">
        <p14:creationId xmlns:p14="http://schemas.microsoft.com/office/powerpoint/2010/main" val="20460435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 smtClean="0">
                <a:latin typeface="Times New Roman" pitchFamily="18" charset="0"/>
              </a:rPr>
              <a:t>①  </a:t>
            </a:r>
            <a:r>
              <a:rPr lang="en-US" altLang="zh-CN" sz="2800" kern="1200" dirty="0" smtClean="0">
                <a:latin typeface="Times New Roman" pitchFamily="18" charset="0"/>
              </a:rPr>
              <a:t>0</a:t>
            </a:r>
            <a:r>
              <a:rPr lang="zh-CN" altLang="en-US" sz="2800" kern="1200" dirty="0">
                <a:latin typeface="Times New Roman" pitchFamily="18" charset="0"/>
              </a:rPr>
              <a:t>是自然数；</a:t>
            </a:r>
          </a:p>
          <a:p>
            <a:pPr marL="514350" indent="-514350">
              <a:lnSpc>
                <a:spcPct val="100000"/>
              </a:lnSpc>
              <a:buAutoNum type="circleNumDbPlain" startAt="2"/>
            </a:pPr>
            <a:r>
              <a:rPr lang="zh-CN" altLang="en-US" sz="2800" kern="1200" dirty="0" smtClean="0">
                <a:latin typeface="Times New Roman" pitchFamily="18" charset="0"/>
              </a:rPr>
              <a:t>每</a:t>
            </a:r>
            <a:r>
              <a:rPr lang="zh-CN" altLang="en-US" sz="2800" kern="1200" dirty="0">
                <a:latin typeface="Times New Roman" pitchFamily="18" charset="0"/>
              </a:rPr>
              <a:t>一个确定的自然数</a:t>
            </a:r>
            <a:r>
              <a:rPr lang="en-US" altLang="zh-CN" sz="2800" kern="1200" dirty="0">
                <a:latin typeface="Times New Roman" pitchFamily="18" charset="0"/>
              </a:rPr>
              <a:t>a</a:t>
            </a:r>
            <a:r>
              <a:rPr lang="zh-CN" altLang="en-US" sz="2800" kern="1200" dirty="0">
                <a:latin typeface="Times New Roman" pitchFamily="18" charset="0"/>
              </a:rPr>
              <a:t>，都有一个确定的后继数</a:t>
            </a:r>
            <a:r>
              <a:rPr lang="en-US" altLang="zh-CN" sz="2800" kern="1200" dirty="0">
                <a:latin typeface="Times New Roman" pitchFamily="18" charset="0"/>
              </a:rPr>
              <a:t>a' </a:t>
            </a:r>
            <a:r>
              <a:rPr lang="en-US" altLang="zh-CN" sz="2800" kern="1200" dirty="0" smtClean="0">
                <a:latin typeface="Times New Roman" pitchFamily="18" charset="0"/>
              </a:rPr>
              <a:t>a</a:t>
            </a:r>
            <a:r>
              <a:rPr lang="en-US" altLang="zh-CN" sz="2800" kern="1200" dirty="0">
                <a:latin typeface="Times New Roman" pitchFamily="18" charset="0"/>
              </a:rPr>
              <a:t>' </a:t>
            </a:r>
            <a:r>
              <a:rPr lang="zh-CN" altLang="en-US" sz="2800" kern="1200" dirty="0">
                <a:latin typeface="Times New Roman" pitchFamily="18" charset="0"/>
              </a:rPr>
              <a:t>也是</a:t>
            </a:r>
            <a:r>
              <a:rPr lang="zh-CN" altLang="en-US" sz="2800" kern="1200" dirty="0" smtClean="0">
                <a:latin typeface="Times New Roman" pitchFamily="18" charset="0"/>
              </a:rPr>
              <a:t>自然数；</a:t>
            </a:r>
            <a:endParaRPr lang="zh-CN" altLang="en-US" sz="2800" kern="1200" dirty="0">
              <a:latin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 smtClean="0">
                <a:latin typeface="Times New Roman" pitchFamily="18" charset="0"/>
              </a:rPr>
              <a:t>③  </a:t>
            </a:r>
            <a:r>
              <a:rPr lang="en-US" altLang="zh-CN" sz="2800" kern="1200" dirty="0" smtClean="0">
                <a:latin typeface="Times New Roman" pitchFamily="18" charset="0"/>
              </a:rPr>
              <a:t>0</a:t>
            </a:r>
            <a:r>
              <a:rPr lang="zh-CN" altLang="en-US" sz="2800" kern="1200" dirty="0">
                <a:latin typeface="Times New Roman" pitchFamily="18" charset="0"/>
              </a:rPr>
              <a:t>不是任何自然数的后继数；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 smtClean="0">
                <a:latin typeface="Times New Roman" pitchFamily="18" charset="0"/>
              </a:rPr>
              <a:t>④  如果</a:t>
            </a:r>
            <a:r>
              <a:rPr lang="en-US" altLang="zh-CN" sz="2800" kern="1200" dirty="0">
                <a:latin typeface="Times New Roman" pitchFamily="18" charset="0"/>
              </a:rPr>
              <a:t>b</a:t>
            </a:r>
            <a:r>
              <a:rPr lang="zh-CN" altLang="en-US" sz="2800" kern="1200" dirty="0">
                <a:latin typeface="Times New Roman" pitchFamily="18" charset="0"/>
              </a:rPr>
              <a:t>、</a:t>
            </a:r>
            <a:r>
              <a:rPr lang="en-US" altLang="zh-CN" sz="2800" kern="1200" dirty="0">
                <a:latin typeface="Times New Roman" pitchFamily="18" charset="0"/>
              </a:rPr>
              <a:t>c</a:t>
            </a:r>
            <a:r>
              <a:rPr lang="zh-CN" altLang="en-US" sz="2800" kern="1200" dirty="0">
                <a:latin typeface="Times New Roman" pitchFamily="18" charset="0"/>
              </a:rPr>
              <a:t>的后继数都是自然数</a:t>
            </a:r>
            <a:r>
              <a:rPr lang="en-US" altLang="zh-CN" sz="2800" kern="1200" dirty="0">
                <a:latin typeface="Times New Roman" pitchFamily="18" charset="0"/>
              </a:rPr>
              <a:t>a</a:t>
            </a:r>
            <a:r>
              <a:rPr lang="zh-CN" altLang="en-US" sz="2800" kern="1200" dirty="0">
                <a:latin typeface="Times New Roman" pitchFamily="18" charset="0"/>
              </a:rPr>
              <a:t>，那么</a:t>
            </a:r>
            <a:r>
              <a:rPr lang="en-US" altLang="zh-CN" sz="2800" kern="1200" dirty="0">
                <a:latin typeface="Times New Roman" pitchFamily="18" charset="0"/>
              </a:rPr>
              <a:t>b=c</a:t>
            </a:r>
            <a:r>
              <a:rPr lang="zh-CN" altLang="en-US" sz="2800" kern="1200" dirty="0">
                <a:latin typeface="Times New Roman" pitchFamily="18" charset="0"/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 smtClean="0">
                <a:latin typeface="Times New Roman" pitchFamily="18" charset="0"/>
              </a:rPr>
              <a:t>⑤  任意</a:t>
            </a:r>
            <a:r>
              <a:rPr lang="zh-CN" altLang="en-US" sz="2800" kern="1200" dirty="0">
                <a:latin typeface="Times New Roman" pitchFamily="18" charset="0"/>
              </a:rPr>
              <a:t>关于自然数</a:t>
            </a:r>
            <a:r>
              <a:rPr lang="zh-CN" altLang="en-US" sz="2800" kern="1200" dirty="0" smtClean="0">
                <a:latin typeface="Times New Roman" pitchFamily="18" charset="0"/>
              </a:rPr>
              <a:t>的命题，</a:t>
            </a:r>
            <a:r>
              <a:rPr lang="zh-CN" altLang="en-US" sz="2800" kern="1200" dirty="0">
                <a:latin typeface="Times New Roman" pitchFamily="18" charset="0"/>
              </a:rPr>
              <a:t>如果证明了它对自然数</a:t>
            </a:r>
            <a:r>
              <a:rPr lang="en-US" altLang="zh-CN" sz="2800" kern="1200" dirty="0">
                <a:latin typeface="Times New Roman" pitchFamily="18" charset="0"/>
              </a:rPr>
              <a:t>0</a:t>
            </a:r>
            <a:r>
              <a:rPr lang="zh-CN" altLang="en-US" sz="2800" kern="1200" dirty="0">
                <a:latin typeface="Times New Roman" pitchFamily="18" charset="0"/>
              </a:rPr>
              <a:t>是对的，又假定它对自然数</a:t>
            </a:r>
            <a:r>
              <a:rPr lang="en-US" altLang="zh-CN" sz="2800" kern="1200" dirty="0">
                <a:latin typeface="Times New Roman" pitchFamily="18" charset="0"/>
              </a:rPr>
              <a:t>n</a:t>
            </a:r>
            <a:r>
              <a:rPr lang="zh-CN" altLang="en-US" sz="2800" kern="1200" dirty="0">
                <a:latin typeface="Times New Roman" pitchFamily="18" charset="0"/>
              </a:rPr>
              <a:t>为真时，可以证明它对</a:t>
            </a:r>
            <a:r>
              <a:rPr lang="en-US" altLang="zh-CN" sz="2800" kern="1200" dirty="0" smtClean="0">
                <a:latin typeface="Times New Roman" pitchFamily="18" charset="0"/>
              </a:rPr>
              <a:t>n‘ </a:t>
            </a:r>
            <a:r>
              <a:rPr lang="zh-CN" altLang="en-US" sz="2800" kern="1200" dirty="0">
                <a:latin typeface="Times New Roman" pitchFamily="18" charset="0"/>
              </a:rPr>
              <a:t>也真，那么，命题对所有自然数都真。（这条公理也</a:t>
            </a:r>
            <a:r>
              <a:rPr lang="zh-CN" altLang="en-US" sz="2800" kern="1200" dirty="0" smtClean="0">
                <a:latin typeface="Times New Roman" pitchFamily="18" charset="0"/>
              </a:rPr>
              <a:t>叫归纳公理，</a:t>
            </a:r>
            <a:r>
              <a:rPr lang="zh-CN" altLang="en-US" sz="2800" kern="1200" dirty="0">
                <a:latin typeface="Times New Roman" pitchFamily="18" charset="0"/>
              </a:rPr>
              <a:t>保证了</a:t>
            </a:r>
            <a:r>
              <a:rPr lang="zh-CN" altLang="en-US" sz="2800" kern="1200" dirty="0" smtClean="0">
                <a:latin typeface="Times New Roman" pitchFamily="18" charset="0"/>
              </a:rPr>
              <a:t>数学</a:t>
            </a:r>
            <a:r>
              <a:rPr lang="zh-CN" altLang="en-US" sz="2800" kern="1200" dirty="0">
                <a:latin typeface="Times New Roman" pitchFamily="18" charset="0"/>
              </a:rPr>
              <a:t>归纳法</a:t>
            </a:r>
            <a:r>
              <a:rPr lang="zh-CN" altLang="en-US" sz="2800" kern="1200" dirty="0" smtClean="0">
                <a:latin typeface="Times New Roman" pitchFamily="18" charset="0"/>
              </a:rPr>
              <a:t>的</a:t>
            </a:r>
            <a:r>
              <a:rPr lang="zh-CN" altLang="en-US" sz="2800" kern="1200" dirty="0">
                <a:latin typeface="Times New Roman" pitchFamily="18" charset="0"/>
              </a:rPr>
              <a:t>正确性</a:t>
            </a:r>
            <a:r>
              <a:rPr lang="zh-CN" altLang="en-US" sz="2800" kern="1200" dirty="0" smtClean="0">
                <a:latin typeface="Times New Roman" pitchFamily="18" charset="0"/>
              </a:rPr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3986634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奠基时期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565775" cy="5245100"/>
          </a:xfrm>
        </p:spPr>
        <p:txBody>
          <a:bodyPr/>
          <a:lstStyle/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 smtClean="0"/>
              <a:t>罗素，英国逻辑学家，哲学家；</a:t>
            </a:r>
            <a:endParaRPr lang="en-US" altLang="zh-CN" sz="2800" dirty="0" smtClean="0"/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 smtClean="0"/>
              <a:t>继承皮亚诺的研究，完备了命题演算和谓词演算的成果；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 smtClean="0"/>
              <a:t>以集合论为基础，给出了自然数定义，证明了自然数满足皮亚诺的五个公理；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 smtClean="0"/>
              <a:t>罗素总结了数理逻辑的成果，和怀特海合著了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数学原理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，他的成果汇集成为一本巨著，奠定了数理逻辑的基础。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34820" name="Picture 4" descr="Photo of Bertrand Russel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9975" y="1241425"/>
            <a:ext cx="27559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521325" y="5246688"/>
            <a:ext cx="39195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Bertrand Russell 1872-1970</a:t>
            </a:r>
          </a:p>
        </p:txBody>
      </p:sp>
    </p:spTree>
    <p:extLst>
      <p:ext uri="{BB962C8B-B14F-4D97-AF65-F5344CB8AC3E}">
        <p14:creationId xmlns:p14="http://schemas.microsoft.com/office/powerpoint/2010/main" val="6532055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数理逻辑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逻辑</a:t>
            </a:r>
            <a:endParaRPr lang="en-US" altLang="zh-CN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dirty="0" smtClean="0">
                <a:latin typeface="+mn-ea"/>
              </a:rPr>
              <a:t>研究思维形式</a:t>
            </a:r>
            <a:r>
              <a:rPr lang="zh-CN" altLang="en-US" sz="2800" dirty="0">
                <a:latin typeface="+mn-ea"/>
              </a:rPr>
              <a:t>及其推理</a:t>
            </a:r>
            <a:r>
              <a:rPr lang="zh-CN" altLang="en-US" sz="2800" dirty="0" smtClean="0">
                <a:latin typeface="+mn-ea"/>
              </a:rPr>
              <a:t>规律的学科，</a:t>
            </a:r>
            <a:r>
              <a:rPr lang="zh-CN" altLang="en-US" sz="2800" dirty="0" smtClean="0"/>
              <a:t>探索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阐述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和</a:t>
            </a:r>
            <a:r>
              <a:rPr lang="zh-CN" altLang="en-US" sz="2800" dirty="0"/>
              <a:t>确立有效推理</a:t>
            </a:r>
            <a:r>
              <a:rPr lang="zh-CN" altLang="en-US" sz="2800" dirty="0" smtClean="0"/>
              <a:t>原则</a:t>
            </a:r>
            <a:endParaRPr lang="en-US" altLang="zh-CN" sz="2800" dirty="0">
              <a:latin typeface="+mn-ea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数理逻辑</a:t>
            </a:r>
            <a:endParaRPr lang="en-US" altLang="zh-CN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      用</a:t>
            </a:r>
            <a:r>
              <a:rPr lang="zh-CN" altLang="en-US" sz="2800" dirty="0">
                <a:latin typeface="+mn-ea"/>
              </a:rPr>
              <a:t>数学方法研究</a:t>
            </a:r>
            <a:r>
              <a:rPr lang="zh-CN" altLang="en-US" sz="2800" dirty="0" smtClean="0">
                <a:latin typeface="+mn-ea"/>
              </a:rPr>
              <a:t>逻辑称为数理逻辑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     </a:t>
            </a:r>
            <a:r>
              <a:rPr lang="zh-CN" altLang="en-US" sz="2800" dirty="0" smtClean="0">
                <a:latin typeface="+mn-ea"/>
              </a:rPr>
              <a:t>即用数学符号体系研究逻辑，故又称之为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      符号逻辑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    </a:t>
            </a:r>
          </a:p>
          <a:p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0188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希尔柏特规划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6925" y="946150"/>
            <a:ext cx="5529263" cy="5245100"/>
          </a:xfrm>
        </p:spPr>
        <p:txBody>
          <a:bodyPr/>
          <a:lstStyle/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 smtClean="0"/>
              <a:t>德国数学家</a:t>
            </a:r>
            <a:endParaRPr lang="en-US" altLang="zh-CN" sz="1700" dirty="0" smtClean="0"/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 smtClean="0"/>
              <a:t>希尔柏特</a:t>
            </a:r>
            <a:r>
              <a:rPr lang="zh-CN" altLang="en-US" sz="1700" dirty="0" smtClean="0"/>
              <a:t>规划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sz="1800" dirty="0" smtClean="0"/>
              <a:t>直接证明数学理论的相容性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sz="1800" dirty="0" smtClean="0"/>
              <a:t> 数学理论公理化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 smtClean="0"/>
              <a:t>一一规定数学基本概念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 smtClean="0"/>
              <a:t>一一列出基本概念的基本性质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作为公理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 smtClean="0"/>
              <a:t>一一列出逻辑概念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如命题联结词和量词等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 smtClean="0"/>
              <a:t>一一列出逻辑概念的基本性质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所谓逻辑法则</a:t>
            </a:r>
            <a:r>
              <a:rPr lang="en-US" altLang="zh-CN" sz="1600" dirty="0" smtClean="0"/>
              <a:t>)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sz="1800" dirty="0" smtClean="0"/>
              <a:t>数学上的推导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 smtClean="0"/>
              <a:t>不但不必再依靠空间关系、不必再依靠直觉，而且不必再依靠逻辑法则，可以纯粹机械地推演。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 smtClean="0"/>
              <a:t>每步推演表现为由某个逻辑式子变成另一个逻辑式子，逐步演算，便能够由公理出发，最后达到定理．即数学的推演表现为一系列逻辑式子的演变。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 smtClean="0"/>
              <a:t>证明论的数学基础是形式公理学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 smtClean="0"/>
              <a:t>证明数学理论的相容性，那便等于要求证明，在数学的推导中，只要从公理出发，绝不可能导出两个互相反对的矛盾命题。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1988" name="Picture 4" descr="Hilbe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530350"/>
            <a:ext cx="2959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98438" y="5305425"/>
            <a:ext cx="28892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David Hilbert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1826-1943</a:t>
            </a:r>
          </a:p>
        </p:txBody>
      </p:sp>
    </p:spTree>
    <p:extLst>
      <p:ext uri="{BB962C8B-B14F-4D97-AF65-F5344CB8AC3E}">
        <p14:creationId xmlns:p14="http://schemas.microsoft.com/office/powerpoint/2010/main" val="16411471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哥德尔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50" y="946150"/>
            <a:ext cx="5659438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奥地利逻辑学家</a:t>
            </a:r>
            <a:endParaRPr lang="en-US" altLang="zh-CN" sz="3000" dirty="0" smtClean="0"/>
          </a:p>
          <a:p>
            <a:pPr marL="311150" indent="-311150" defTabSz="755650">
              <a:defRPr/>
            </a:pPr>
            <a:r>
              <a:rPr lang="en-US" altLang="zh-CN" sz="3000" dirty="0" smtClean="0"/>
              <a:t>1931</a:t>
            </a:r>
            <a:r>
              <a:rPr lang="zh-CN" altLang="en-US" sz="3000" dirty="0" smtClean="0"/>
              <a:t>年发表了一篇论文</a:t>
            </a:r>
            <a:r>
              <a:rPr lang="en-US" altLang="zh-CN" sz="3000" dirty="0" smtClean="0"/>
              <a:t>《</a:t>
            </a:r>
            <a:r>
              <a:rPr lang="zh-CN" altLang="en-US" sz="3000" dirty="0" smtClean="0"/>
              <a:t>关于数学原理</a:t>
            </a:r>
            <a:r>
              <a:rPr lang="en-US" altLang="zh-CN" sz="3000" dirty="0" smtClean="0"/>
              <a:t>》</a:t>
            </a:r>
            <a:r>
              <a:rPr lang="zh-CN" altLang="en-US" sz="3000" dirty="0" smtClean="0"/>
              <a:t>一书，证明数理逻辑的不完全定理。在数理逻辑发展史上具有划时代意义。</a:t>
            </a:r>
          </a:p>
          <a:p>
            <a:pPr marL="674688" lvl="1" indent="-249238" defTabSz="755650">
              <a:defRPr/>
            </a:pPr>
            <a:r>
              <a:rPr lang="zh-CN" altLang="en-US" sz="2800" dirty="0" smtClean="0"/>
              <a:t>哥德尔完全性定理</a:t>
            </a:r>
          </a:p>
          <a:p>
            <a:pPr marL="674688" lvl="1" indent="-249238" defTabSz="755650">
              <a:defRPr/>
            </a:pPr>
            <a:r>
              <a:rPr lang="zh-CN" altLang="en-US" sz="2800" dirty="0" smtClean="0"/>
              <a:t>哥德尔不完全性定理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8132" name="Picture 4" descr="G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274763"/>
            <a:ext cx="2881312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8125" y="5092700"/>
            <a:ext cx="26828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Kurt Gödel's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1906-1978</a:t>
            </a:r>
          </a:p>
        </p:txBody>
      </p:sp>
    </p:spTree>
    <p:extLst>
      <p:ext uri="{BB962C8B-B14F-4D97-AF65-F5344CB8AC3E}">
        <p14:creationId xmlns:p14="http://schemas.microsoft.com/office/powerpoint/2010/main" val="460366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图灵机和可计算函数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448300" cy="3495675"/>
          </a:xfrm>
        </p:spPr>
        <p:txBody>
          <a:bodyPr/>
          <a:lstStyle/>
          <a:p>
            <a:pPr marL="274638" indent="-249238" defTabSz="755650">
              <a:defRPr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英国 数学家</a:t>
            </a:r>
            <a:endParaRPr lang="en-US" altLang="zh-CN" sz="2800" dirty="0" smtClean="0"/>
          </a:p>
          <a:p>
            <a:pPr marL="274638" indent="-249238" defTabSz="755650">
              <a:defRPr/>
            </a:pPr>
            <a:r>
              <a:rPr lang="en-US" altLang="zh-CN" sz="2800" dirty="0" smtClean="0"/>
              <a:t>1936</a:t>
            </a:r>
            <a:r>
              <a:rPr lang="zh-CN" altLang="en-US" sz="2800" dirty="0" smtClean="0"/>
              <a:t>年，图灵24岁时发表一篇论文 《论数字计算在判决难题中的应用》，提出著名的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zh-CN" altLang="en-US" sz="2800" dirty="0" smtClean="0"/>
              <a:t>图灵机</a:t>
            </a:r>
            <a:r>
              <a:rPr lang="zh-CN" altLang="en-US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的设想。这一思想奠定了现代计算机的基础。</a:t>
            </a:r>
          </a:p>
          <a:p>
            <a:pPr marL="274638" indent="-249238" defTabSz="755650">
              <a:defRPr/>
            </a:pPr>
            <a:r>
              <a:rPr lang="zh-CN" altLang="en-US" sz="2800" dirty="0" smtClean="0"/>
              <a:t>美国计算机协会在图灵去世12年后以他的名字命名了计算机领域的最高奖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zh-CN" altLang="en-US" sz="2800" dirty="0" smtClean="0"/>
              <a:t>图灵奖</a:t>
            </a:r>
            <a:r>
              <a:rPr lang="zh-CN" altLang="en-US" sz="2800" dirty="0" smtClean="0">
                <a:latin typeface="Arial" charset="0"/>
              </a:rPr>
              <a:t>”。</a:t>
            </a:r>
            <a:endParaRPr lang="zh-CN" altLang="en-US" sz="2800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50180" name="Picture 4" descr="图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9150" y="1409700"/>
            <a:ext cx="3052763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ltGray">
          <a:xfrm rot="10800000" flipV="1">
            <a:off x="5689600" y="5819775"/>
            <a:ext cx="3454400" cy="350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艾伦</a:t>
            </a:r>
            <a:r>
              <a:rPr lang="zh-CN" altLang="en-US" sz="2000">
                <a:ea typeface="仿宋_GB2312" pitchFamily="49" charset="-122"/>
              </a:rPr>
              <a:t>·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图灵（1912－1954）</a:t>
            </a:r>
          </a:p>
        </p:txBody>
      </p:sp>
    </p:spTree>
    <p:extLst>
      <p:ext uri="{BB962C8B-B14F-4D97-AF65-F5344CB8AC3E}">
        <p14:creationId xmlns:p14="http://schemas.microsoft.com/office/powerpoint/2010/main" val="28004108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能行可计算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862638" cy="5245100"/>
          </a:xfrm>
        </p:spPr>
        <p:txBody>
          <a:bodyPr/>
          <a:lstStyle/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 smtClean="0"/>
              <a:t>一般递归函数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dirty="0" smtClean="0"/>
              <a:t>作出一个形式系统，在其中利用代入及替换两个极有力的运算而能够计算该函数的值的，这个函数便叫做一般递归函数．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 smtClean="0"/>
              <a:t>图灵机（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A.M.Turing</a:t>
            </a:r>
            <a:r>
              <a:rPr lang="zh-CN" altLang="en-US" sz="2800" dirty="0" smtClean="0"/>
              <a:t>）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el-GR" altLang="zh-CN" sz="2800" dirty="0" smtClean="0">
                <a:cs typeface="Times New Roman" pitchFamily="18" charset="0"/>
              </a:rPr>
              <a:t>λ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演算（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A.Church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函数、自变量、替换规则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Church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理论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dirty="0" smtClean="0"/>
              <a:t>能行可计算的函数与一般递归函数、图灵机、 </a:t>
            </a:r>
            <a:r>
              <a:rPr lang="el-GR" altLang="zh-CN" dirty="0" smtClean="0">
                <a:cs typeface="Times New Roman" pitchFamily="18" charset="0"/>
              </a:rPr>
              <a:t>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演算相同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 smtClean="0"/>
              <a:t>波斯特（</a:t>
            </a:r>
            <a:r>
              <a:rPr lang="en-US" altLang="zh-CN" sz="2800" dirty="0" smtClean="0"/>
              <a:t>POST</a:t>
            </a:r>
            <a:r>
              <a:rPr lang="zh-CN" altLang="en-US" sz="2800" dirty="0" smtClean="0"/>
              <a:t>）的符号处理系统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51204" name="Picture 4" descr="Chu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7913" y="1543050"/>
            <a:ext cx="2986087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608763" y="5280025"/>
            <a:ext cx="2738437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Alonso Church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1903-1995</a:t>
            </a:r>
            <a:endParaRPr lang="zh-CN" altLang="en-US" sz="200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347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数理逻辑的主要内容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逻辑的分支</a:t>
            </a:r>
            <a:endParaRPr lang="en-US" altLang="zh-CN" sz="3600" dirty="0" smtClean="0"/>
          </a:p>
          <a:p>
            <a:pPr lvl="1">
              <a:lnSpc>
                <a:spcPct val="100000"/>
              </a:lnSpc>
            </a:pPr>
            <a:r>
              <a:rPr lang="en-US" altLang="zh-CN" sz="3400" dirty="0"/>
              <a:t> </a:t>
            </a:r>
            <a:r>
              <a:rPr lang="zh-CN" altLang="en-US" sz="2800" dirty="0"/>
              <a:t>逻辑演算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 公理</a:t>
            </a:r>
            <a:r>
              <a:rPr lang="zh-CN" altLang="en-US" sz="2800" dirty="0"/>
              <a:t>集合论：集合的无矛</a:t>
            </a:r>
            <a:r>
              <a:rPr lang="zh-CN" altLang="en-US" sz="2800" dirty="0" smtClean="0"/>
              <a:t>盾性。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证明论：数学系统的无矛盾性，以数学理论体系的概念、命题、证明为对象，研究逻辑结构和证明的规律。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递归论：研究可计算性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模型论：研究形式系统和数学模型之间的关系。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2285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课程的性质、目的和任务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介绍命题逻辑、谓词逻辑等数理逻辑的基础知识，是计算机科学的理论基础。</a:t>
            </a:r>
          </a:p>
          <a:p>
            <a:r>
              <a:rPr lang="zh-CN" altLang="zh-CN" dirty="0" smtClean="0"/>
              <a:t>通过学习，掌握数理逻辑的基本内容，认识形式化方法，熟练地进行形式推演，掌握公理系统的可靠性，对完全性有一定的认识，熟练归结法并将该方法应用于解决一些简单实际问题。</a:t>
            </a:r>
          </a:p>
          <a:p>
            <a:r>
              <a:rPr lang="zh-CN" altLang="en-US" dirty="0" smtClean="0"/>
              <a:t>是</a:t>
            </a:r>
            <a:r>
              <a:rPr lang="zh-CN" altLang="zh-CN" dirty="0" smtClean="0"/>
              <a:t>一门理论性较强的课程，在教学过程中，要求完成一定数量的作业，以便消化课内涉及的相关知识点和概念。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课时分配（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学分</a:t>
            </a:r>
            <a:r>
              <a:rPr lang="en-US" altLang="zh-CN" dirty="0" smtClean="0"/>
              <a:t>/48</a:t>
            </a:r>
            <a:r>
              <a:rPr lang="zh-CN" altLang="zh-CN" dirty="0" smtClean="0"/>
              <a:t>学时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第零节  课程简介（</a:t>
            </a:r>
            <a:r>
              <a:rPr lang="en-US" altLang="zh-CN" smtClean="0"/>
              <a:t>1~2</a:t>
            </a:r>
            <a:r>
              <a:rPr lang="zh-CN" altLang="zh-CN" dirty="0" smtClean="0"/>
              <a:t>学时）</a:t>
            </a:r>
            <a:endParaRPr lang="en-US" altLang="zh-CN" dirty="0" smtClean="0"/>
          </a:p>
          <a:p>
            <a:r>
              <a:rPr lang="zh-CN" altLang="zh-CN" dirty="0" smtClean="0"/>
              <a:t>第一章</a:t>
            </a:r>
            <a:r>
              <a:rPr lang="en-US" altLang="zh-CN" dirty="0" smtClean="0"/>
              <a:t>  </a:t>
            </a:r>
            <a:r>
              <a:rPr lang="zh-CN" altLang="zh-CN" dirty="0" smtClean="0"/>
              <a:t>命题逻辑（</a:t>
            </a:r>
            <a:r>
              <a:rPr lang="en-US" altLang="zh-CN" dirty="0" smtClean="0"/>
              <a:t>12~14</a:t>
            </a:r>
            <a:r>
              <a:rPr lang="zh-CN" altLang="zh-CN" dirty="0" smtClean="0"/>
              <a:t>学时）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命题与联结词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公式与真值赋值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等值演算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对偶定理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联结词的完全集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范式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 smtClean="0"/>
              <a:t>逻辑推论</a:t>
            </a:r>
            <a:endParaRPr lang="en-US" altLang="zh-CN" dirty="0" smtClean="0"/>
          </a:p>
          <a:p>
            <a:r>
              <a:rPr lang="zh-CN" altLang="zh-CN" dirty="0" smtClean="0"/>
              <a:t>第二章</a:t>
            </a:r>
            <a:r>
              <a:rPr lang="en-US" altLang="zh-CN" dirty="0" smtClean="0"/>
              <a:t>  </a:t>
            </a:r>
            <a:r>
              <a:rPr lang="zh-CN" altLang="zh-CN" dirty="0" smtClean="0"/>
              <a:t>谓词逻辑（</a:t>
            </a:r>
            <a:r>
              <a:rPr lang="en-US" altLang="zh-CN" dirty="0" smtClean="0"/>
              <a:t>12~14</a:t>
            </a:r>
            <a:r>
              <a:rPr lang="zh-CN" altLang="zh-CN" dirty="0" smtClean="0"/>
              <a:t>学时）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谓词和量词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项和公式</a:t>
            </a:r>
          </a:p>
          <a:p>
            <a:pPr lvl="1"/>
            <a:r>
              <a:rPr lang="zh-CN" altLang="zh-CN" dirty="0" smtClean="0"/>
              <a:t>解释和赋值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永真式</a:t>
            </a:r>
          </a:p>
          <a:p>
            <a:pPr lvl="1"/>
            <a:r>
              <a:rPr lang="zh-CN" altLang="zh-CN" dirty="0" smtClean="0"/>
              <a:t>等值演算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逻辑推论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课时分配（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学分</a:t>
            </a:r>
            <a:r>
              <a:rPr lang="en-US" altLang="zh-CN" dirty="0" smtClean="0"/>
              <a:t>/48</a:t>
            </a:r>
            <a:r>
              <a:rPr lang="zh-CN" altLang="zh-CN" dirty="0" smtClean="0"/>
              <a:t>学时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第三章</a:t>
            </a:r>
            <a:r>
              <a:rPr lang="en-US" altLang="zh-CN" dirty="0" smtClean="0"/>
              <a:t>  </a:t>
            </a:r>
            <a:r>
              <a:rPr lang="zh-CN" altLang="zh-CN" dirty="0" smtClean="0"/>
              <a:t>公理系统（</a:t>
            </a:r>
            <a:r>
              <a:rPr lang="en-US" altLang="zh-CN" dirty="0" smtClean="0"/>
              <a:t>10</a:t>
            </a:r>
            <a:r>
              <a:rPr lang="zh-CN" altLang="zh-CN" dirty="0" smtClean="0"/>
              <a:t>学时）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命题逻辑的公理系统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 smtClean="0"/>
              <a:t>谓词逻辑的公理系统</a:t>
            </a:r>
          </a:p>
          <a:p>
            <a:r>
              <a:rPr lang="zh-CN" altLang="zh-CN" dirty="0" smtClean="0"/>
              <a:t>第四章</a:t>
            </a:r>
            <a:r>
              <a:rPr lang="en-US" altLang="zh-CN" dirty="0" smtClean="0"/>
              <a:t>  </a:t>
            </a:r>
            <a:r>
              <a:rPr lang="zh-CN" altLang="zh-CN" dirty="0" smtClean="0"/>
              <a:t>归结法原理（</a:t>
            </a:r>
            <a:r>
              <a:rPr lang="en-US" altLang="zh-CN" dirty="0" smtClean="0"/>
              <a:t>10</a:t>
            </a:r>
            <a:r>
              <a:rPr lang="zh-CN" altLang="zh-CN" dirty="0" smtClean="0"/>
              <a:t>学时）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命题逻辑的归结法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 smtClean="0"/>
              <a:t>前束范式与斯科伦范式</a:t>
            </a:r>
          </a:p>
          <a:p>
            <a:pPr lvl="1"/>
            <a:r>
              <a:rPr lang="zh-CN" altLang="zh-CN" dirty="0" smtClean="0"/>
              <a:t>谓词逻辑的归结法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30%</a:t>
            </a:r>
            <a:r>
              <a:rPr lang="zh-CN" altLang="en-US" smtClean="0"/>
              <a:t>：平时</a:t>
            </a:r>
            <a:r>
              <a:rPr lang="zh-CN" altLang="en-US" dirty="0" smtClean="0"/>
              <a:t>上课、作业成绩</a:t>
            </a:r>
            <a:endParaRPr lang="en-US" altLang="zh-CN" dirty="0" smtClean="0"/>
          </a:p>
          <a:p>
            <a:r>
              <a:rPr lang="en-US" altLang="zh-CN" dirty="0" smtClean="0"/>
              <a:t>70%</a:t>
            </a:r>
            <a:r>
              <a:rPr lang="zh-CN" altLang="en-US" dirty="0" smtClean="0"/>
              <a:t>：考试成绩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377" y="157659"/>
            <a:ext cx="1517073" cy="533400"/>
          </a:xfrm>
        </p:spPr>
        <p:txBody>
          <a:bodyPr/>
          <a:lstStyle/>
          <a:p>
            <a:pPr algn="ctr"/>
            <a:r>
              <a:rPr lang="zh-CN" altLang="en-US" dirty="0" smtClean="0"/>
              <a:t>教材</a:t>
            </a:r>
            <a:endParaRPr lang="zh-CN" altLang="en-US" dirty="0"/>
          </a:p>
        </p:txBody>
      </p:sp>
      <p:pic>
        <p:nvPicPr>
          <p:cNvPr id="4" name="内容占位符 3" descr="book-beiha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0004" y="1166172"/>
            <a:ext cx="3477079" cy="3477079"/>
          </a:xfrm>
        </p:spPr>
      </p:pic>
      <p:pic>
        <p:nvPicPr>
          <p:cNvPr id="6" name="图片 5" descr="book-bei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36" y="1166172"/>
            <a:ext cx="3430781" cy="3430781"/>
          </a:xfrm>
          <a:prstGeom prst="rect">
            <a:avLst/>
          </a:prstGeom>
        </p:spPr>
      </p:pic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629380" y="5037755"/>
            <a:ext cx="3170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尹宝林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何自强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许光汉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檀凤琴等，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高等教育出版社，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2004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06294" y="5037755"/>
            <a:ext cx="3170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/>
          <a:p>
            <a:pPr lvl="0" indent="400050"/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耿素云，屈婉玲，王扞贫 编著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indent="400050"/>
            <a:r>
              <a:rPr lang="zh-CN" altLang="en-US" sz="1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北京大学出版社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2004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5628914" y="157659"/>
            <a:ext cx="27669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参考教材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从前提推出结论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例</a:t>
            </a:r>
            <a:endParaRPr lang="en-US" altLang="zh-CN" sz="28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前提：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在闭区间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f(a)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f(b)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符号相反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间存在一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f(c) = 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数理逻辑中的推理不涉及前提和结论的具体内容，而是研究前提和结论之间的形式关系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72157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5" descr="1"/>
          <p:cNvPicPr>
            <a:picLocks noChangeAspect="1" noChangeArrowheads="1"/>
          </p:cNvPicPr>
          <p:nvPr/>
        </p:nvPicPr>
        <p:blipFill>
          <a:blip r:embed="rId2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形式关系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&lt; 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a 0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 a &lt; 0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0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0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30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或Ｂ</a:t>
            </a:r>
            <a:endParaRPr lang="en-US" altLang="zh-CN" sz="3000" dirty="0" smtClean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30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非Ａ</a:t>
            </a:r>
            <a:endParaRPr lang="en-US" altLang="zh-CN" sz="3000" dirty="0" smtClean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0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结论：Ｂ</a:t>
            </a:r>
            <a:endParaRPr lang="zh-CN" altLang="en-US" sz="30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369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 smtClean="0"/>
              <a:t>为了研究推理，研究前提和结论之间的形式关系，需建立称之为</a:t>
            </a:r>
            <a:r>
              <a:rPr lang="zh-CN" altLang="en-US" sz="3200" dirty="0" smtClean="0">
                <a:solidFill>
                  <a:srgbClr val="3333CC"/>
                </a:solidFill>
              </a:rPr>
              <a:t>逻辑演算</a:t>
            </a:r>
            <a:r>
              <a:rPr lang="zh-CN" altLang="en-US" sz="3200" dirty="0" smtClean="0"/>
              <a:t>的形式系统。</a:t>
            </a:r>
            <a:endParaRPr lang="en-US" altLang="zh-CN" sz="3200" dirty="0" smtClean="0"/>
          </a:p>
          <a:p>
            <a:pPr>
              <a:lnSpc>
                <a:spcPct val="100000"/>
              </a:lnSpc>
            </a:pP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 smtClean="0"/>
              <a:t>形式系统</a:t>
            </a:r>
            <a:endParaRPr lang="en-US" altLang="zh-CN" sz="32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形式符号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形成规则和变形规则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5805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形式符号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命题符号：命题是具有真假意义的句子。命题符号是无穷序列的形式符号，一般用小写英文字母表示。</a:t>
            </a:r>
            <a:r>
              <a:rPr lang="en-US" altLang="zh-CN" sz="2800" dirty="0" smtClean="0"/>
              <a:t>p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个体符号：</a:t>
            </a:r>
            <a:r>
              <a:rPr lang="en-US" altLang="zh-CN" sz="2800" dirty="0" smtClean="0"/>
              <a:t>a, b ,c, 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函数符号：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h,…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谓词符号：表示个体具有的性质和个体间关系。一般用大写字母表示。</a:t>
            </a:r>
            <a:r>
              <a:rPr lang="en-US" altLang="zh-CN" sz="2800" dirty="0" smtClean="0"/>
              <a:t>P, Q, R,…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逻辑符号：</a:t>
            </a:r>
            <a:r>
              <a:rPr lang="zh-CN" altLang="en-US" sz="2800" dirty="0" smtClean="0">
                <a:sym typeface="Symbol" panose="05050102010706020507" pitchFamily="18" charset="2"/>
              </a:rPr>
              <a:t>，，，， ，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 约束符号：</a:t>
            </a:r>
            <a:r>
              <a:rPr lang="zh-CN" altLang="en-US" sz="2800" dirty="0" smtClean="0"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zh-CN" altLang="en-US" sz="2800" dirty="0" smtClean="0">
                <a:sym typeface="Symbol" panose="05050102010706020507" pitchFamily="18" charset="2"/>
              </a:rPr>
              <a:t>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辅助符号： （ ，）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133716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75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集合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960438"/>
            <a:ext cx="8582025" cy="5268912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000" dirty="0" smtClean="0">
                <a:solidFill>
                  <a:srgbClr val="C00000"/>
                </a:solidFill>
              </a:rPr>
              <a:t>定义</a:t>
            </a:r>
            <a:r>
              <a:rPr lang="zh-CN" altLang="en-US" sz="3000" dirty="0" smtClean="0"/>
              <a:t>：</a:t>
            </a:r>
            <a:r>
              <a:rPr lang="zh-CN" altLang="en-US" sz="2800" dirty="0" smtClean="0"/>
              <a:t>一些对象聚集为一个整体，称为</a:t>
            </a:r>
            <a:r>
              <a:rPr lang="zh-CN" altLang="en-US" sz="2800" dirty="0" smtClean="0">
                <a:solidFill>
                  <a:schemeClr val="accent2"/>
                </a:solidFill>
              </a:rPr>
              <a:t>集合</a:t>
            </a:r>
            <a:r>
              <a:rPr lang="zh-CN" altLang="en-US" sz="2800" dirty="0" smtClean="0"/>
              <a:t>，这些对象称为集合的</a:t>
            </a:r>
            <a:r>
              <a:rPr lang="zh-CN" altLang="en-US" sz="2800" dirty="0" smtClean="0">
                <a:solidFill>
                  <a:schemeClr val="accent2"/>
                </a:solidFill>
              </a:rPr>
              <a:t>元素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11150" indent="-311150" defTabSz="755650" eaLnBrk="1" hangingPunct="1"/>
            <a:r>
              <a:rPr lang="zh-CN" altLang="en-US" sz="3000" dirty="0" smtClean="0">
                <a:solidFill>
                  <a:srgbClr val="C00000"/>
                </a:solidFill>
              </a:rPr>
              <a:t>元素与集合的关系</a:t>
            </a:r>
          </a:p>
          <a:p>
            <a:pPr marL="674688" lvl="1" indent="-249238" defTabSz="755650" eaLnBrk="1" hangingPunct="1"/>
            <a:r>
              <a:rPr lang="en-US" altLang="zh-CN" sz="2800" dirty="0" smtClean="0"/>
              <a:t>a</a:t>
            </a:r>
            <a:r>
              <a:rPr lang="zh-CN" altLang="en-US" sz="2800" dirty="0" smtClean="0"/>
              <a:t>是集合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的元素，记为</a:t>
            </a:r>
            <a:r>
              <a:rPr lang="en-US" altLang="zh-CN" sz="2800" dirty="0" smtClean="0">
                <a:solidFill>
                  <a:schemeClr val="accent2"/>
                </a:solidFill>
              </a:rPr>
              <a:t>a </a:t>
            </a:r>
            <a:r>
              <a:rPr lang="zh-CN" altLang="en-US" b="0" dirty="0" smtClean="0">
                <a:solidFill>
                  <a:schemeClr val="accent2"/>
                </a:solidFill>
                <a:sym typeface="Symbol" pitchFamily="18" charset="2"/>
              </a:rPr>
              <a:t> </a:t>
            </a:r>
            <a:r>
              <a:rPr lang="en-US" altLang="zh-CN" b="0" dirty="0" smtClean="0">
                <a:solidFill>
                  <a:schemeClr val="accent2"/>
                </a:solidFill>
                <a:sym typeface="Symbol" pitchFamily="18" charset="2"/>
              </a:rPr>
              <a:t>S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marL="674688" lvl="1" indent="-249238" defTabSz="755650" eaLnBrk="1" hangingPunct="1"/>
            <a:r>
              <a:rPr lang="en-US" altLang="zh-CN" sz="2800" dirty="0" smtClean="0"/>
              <a:t>a</a:t>
            </a:r>
            <a:r>
              <a:rPr lang="zh-CN" altLang="en-US" sz="2800" dirty="0" smtClean="0"/>
              <a:t>不是集合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的元素，记为</a:t>
            </a:r>
            <a:r>
              <a:rPr lang="en-US" altLang="zh-CN" sz="2800" dirty="0" smtClean="0">
                <a:solidFill>
                  <a:schemeClr val="accent2"/>
                </a:solidFill>
              </a:rPr>
              <a:t>a </a:t>
            </a:r>
            <a:r>
              <a:rPr lang="zh-CN" altLang="en-US" b="0" dirty="0" smtClean="0">
                <a:solidFill>
                  <a:schemeClr val="accent2"/>
                </a:solidFill>
                <a:sym typeface="Symbol" pitchFamily="18" charset="2"/>
              </a:rPr>
              <a:t> </a:t>
            </a:r>
            <a:r>
              <a:rPr lang="en-US" altLang="zh-CN" b="0" dirty="0" smtClean="0">
                <a:solidFill>
                  <a:schemeClr val="accent2"/>
                </a:solidFill>
                <a:sym typeface="Symbol" pitchFamily="18" charset="2"/>
              </a:rPr>
              <a:t>S</a:t>
            </a:r>
          </a:p>
          <a:p>
            <a:pPr marL="274638" indent="-249238" defTabSz="755650" eaLnBrk="1" hangingPunct="1"/>
            <a:r>
              <a:rPr lang="zh-CN" altLang="en-US" sz="3000" dirty="0" smtClean="0">
                <a:solidFill>
                  <a:srgbClr val="C00000"/>
                </a:solidFill>
              </a:rPr>
              <a:t>集合的特点</a:t>
            </a:r>
            <a:r>
              <a:rPr lang="zh-CN" altLang="en-US" sz="3000" dirty="0" smtClean="0"/>
              <a:t>：</a:t>
            </a:r>
            <a:r>
              <a:rPr lang="zh-CN" altLang="en-US" sz="3000" dirty="0" smtClean="0">
                <a:solidFill>
                  <a:srgbClr val="3333CC"/>
                </a:solidFill>
              </a:rPr>
              <a:t>唯一性、无序性、确定性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marL="311150" indent="-311150" defTabSz="755650" eaLnBrk="1" hangingPunct="1"/>
            <a:r>
              <a:rPr lang="zh-CN" altLang="en-US" sz="3000" dirty="0" smtClean="0">
                <a:solidFill>
                  <a:srgbClr val="C00000"/>
                </a:solidFill>
              </a:rPr>
              <a:t>集合的表示</a:t>
            </a:r>
            <a:r>
              <a:rPr lang="zh-CN" altLang="en-US" sz="3000" dirty="0" smtClean="0"/>
              <a:t>：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空集：</a:t>
            </a:r>
            <a:r>
              <a:rPr lang="zh-CN" altLang="en-US" b="0" dirty="0" smtClean="0">
                <a:sym typeface="Symbol" pitchFamily="18" charset="2"/>
              </a:rPr>
              <a:t></a:t>
            </a:r>
            <a:endParaRPr lang="zh-CN" altLang="en-US" sz="2800" dirty="0" smtClean="0"/>
          </a:p>
          <a:p>
            <a:pPr marL="674688" lvl="1" indent="-249238" defTabSz="755650" eaLnBrk="1" hangingPunct="1"/>
            <a:r>
              <a:rPr lang="zh-CN" altLang="en-US" sz="2800" dirty="0" smtClean="0"/>
              <a:t>有穷集合：枚举法，</a:t>
            </a:r>
            <a:r>
              <a:rPr lang="en-US" altLang="zh-CN" sz="2800" dirty="0" smtClean="0"/>
              <a:t>S={x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}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无穷集合：描述法</a:t>
            </a:r>
            <a:r>
              <a:rPr lang="en-US" altLang="zh-CN" sz="2800" dirty="0" smtClean="0"/>
              <a:t>{ x | x</a:t>
            </a:r>
            <a:r>
              <a:rPr lang="zh-CN" altLang="en-US" sz="2800" dirty="0" smtClean="0"/>
              <a:t>是自然数</a:t>
            </a:r>
            <a:r>
              <a:rPr lang="en-US" altLang="zh-CN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4361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集合的外延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01700"/>
            <a:ext cx="7926388" cy="5289550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外延原则与概括原则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外延原则：一个集合由它的元素唯一地确定。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概括原则：每一</a:t>
            </a:r>
            <a:r>
              <a:rPr lang="zh-CN" altLang="en-US" sz="2800" dirty="0" smtClean="0"/>
              <a:t>性质产生</a:t>
            </a:r>
            <a:r>
              <a:rPr lang="zh-CN" altLang="en-US" sz="2800" dirty="0" smtClean="0"/>
              <a:t>一个集合。</a:t>
            </a:r>
          </a:p>
          <a:p>
            <a:pPr marL="311150" indent="-311150" defTabSz="755650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集合外延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集合所包含的元素全体。</a:t>
            </a:r>
          </a:p>
          <a:p>
            <a:pPr marL="311150" indent="-311150" defTabSz="755650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集合内涵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集合元素所共有的性质。</a:t>
            </a:r>
          </a:p>
          <a:p>
            <a:pPr marL="311150" indent="-311150" defTabSz="755650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示例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非负偶数集合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外延</a:t>
            </a:r>
            <a:r>
              <a:rPr lang="en-US" altLang="zh-CN" sz="2800" dirty="0" smtClean="0">
                <a:latin typeface="Arial" pitchFamily="34" charset="0"/>
              </a:rPr>
              <a:t>—</a:t>
            </a:r>
            <a:r>
              <a:rPr lang="en-US" altLang="zh-CN" sz="2800" dirty="0" smtClean="0"/>
              <a:t>{ 0, 2, 4 , 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dirty="0" smtClean="0"/>
              <a:t>}</a:t>
            </a:r>
          </a:p>
          <a:p>
            <a:pPr marL="674688" lvl="1" indent="-249238" defTabSz="755650" eaLnBrk="1" hangingPunct="1"/>
            <a:r>
              <a:rPr lang="zh-CN" altLang="en-US" sz="2800" dirty="0" smtClean="0"/>
              <a:t>内涵</a:t>
            </a:r>
            <a:r>
              <a:rPr lang="en-US" altLang="zh-CN" sz="2800" dirty="0" smtClean="0">
                <a:latin typeface="Arial" pitchFamily="34" charset="0"/>
              </a:rPr>
              <a:t>—</a:t>
            </a:r>
            <a:r>
              <a:rPr lang="en-US" altLang="zh-CN" sz="2800" dirty="0" smtClean="0"/>
              <a:t>{x | x</a:t>
            </a:r>
            <a:r>
              <a:rPr lang="zh-CN" altLang="en-US" sz="2800" dirty="0" smtClean="0"/>
              <a:t>是被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整除的自然数 </a:t>
            </a:r>
            <a:r>
              <a:rPr lang="en-US" altLang="zh-CN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0612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22555</TotalTime>
  <Words>3493</Words>
  <Application>Microsoft Office PowerPoint</Application>
  <PresentationFormat>全屏显示(4:3)</PresentationFormat>
  <Paragraphs>332</Paragraphs>
  <Slides>40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仿宋_GB2312</vt:lpstr>
      <vt:lpstr>黑体</vt:lpstr>
      <vt:lpstr>华文仿宋</vt:lpstr>
      <vt:lpstr>华文行楷</vt:lpstr>
      <vt:lpstr>华文中宋</vt:lpstr>
      <vt:lpstr>隶书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Grid</vt:lpstr>
      <vt:lpstr>位图图像</vt:lpstr>
      <vt:lpstr>数理逻辑-课程简介</vt:lpstr>
      <vt:lpstr>教师</vt:lpstr>
      <vt:lpstr>数理逻辑</vt:lpstr>
      <vt:lpstr>推理</vt:lpstr>
      <vt:lpstr>形式关系</vt:lpstr>
      <vt:lpstr>形式系统</vt:lpstr>
      <vt:lpstr>形式符号</vt:lpstr>
      <vt:lpstr>集合</vt:lpstr>
      <vt:lpstr>集合的外延/内涵</vt:lpstr>
      <vt:lpstr>集合的关系</vt:lpstr>
      <vt:lpstr>集合的操作</vt:lpstr>
      <vt:lpstr>函数</vt:lpstr>
      <vt:lpstr>函数</vt:lpstr>
      <vt:lpstr>可数（可枚举）</vt:lpstr>
      <vt:lpstr>可数（可枚举）</vt:lpstr>
      <vt:lpstr>归纳定义与归纳证明</vt:lpstr>
      <vt:lpstr>归纳定义</vt:lpstr>
      <vt:lpstr>归纳证明</vt:lpstr>
      <vt:lpstr>地位</vt:lpstr>
      <vt:lpstr>史前时期</vt:lpstr>
      <vt:lpstr>传统逻辑</vt:lpstr>
      <vt:lpstr>初创时期</vt:lpstr>
      <vt:lpstr>初创时期</vt:lpstr>
      <vt:lpstr>初创时期</vt:lpstr>
      <vt:lpstr>初创时期</vt:lpstr>
      <vt:lpstr>奠基时期</vt:lpstr>
      <vt:lpstr>奠基时期</vt:lpstr>
      <vt:lpstr>PowerPoint 演示文稿</vt:lpstr>
      <vt:lpstr>奠基时期</vt:lpstr>
      <vt:lpstr>希尔柏特规划</vt:lpstr>
      <vt:lpstr>哥德尔</vt:lpstr>
      <vt:lpstr>图灵机和可计算函数</vt:lpstr>
      <vt:lpstr>能行可计算</vt:lpstr>
      <vt:lpstr>数理逻辑的主要内容</vt:lpstr>
      <vt:lpstr>课程的性质、目的和任务</vt:lpstr>
      <vt:lpstr>课时分配（3学分/48学时）</vt:lpstr>
      <vt:lpstr>课时分配（3学分/48学时）</vt:lpstr>
      <vt:lpstr>考核方式</vt:lpstr>
      <vt:lpstr>教材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ljh</cp:lastModifiedBy>
  <cp:revision>2222</cp:revision>
  <dcterms:created xsi:type="dcterms:W3CDTF">2004-03-10T10:42:25Z</dcterms:created>
  <dcterms:modified xsi:type="dcterms:W3CDTF">2016-09-21T03:36:44Z</dcterms:modified>
</cp:coreProperties>
</file>