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447" r:id="rId3"/>
    <p:sldId id="318" r:id="rId4"/>
    <p:sldId id="446" r:id="rId5"/>
    <p:sldId id="444" r:id="rId6"/>
    <p:sldId id="445" r:id="rId7"/>
    <p:sldId id="319" r:id="rId8"/>
    <p:sldId id="448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22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2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数理逻辑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等值演算  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3663"/>
            <a:ext cx="7772400" cy="6937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等值式模式（续）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结合律</a:t>
            </a:r>
          </a:p>
          <a:p>
            <a:pPr lvl="1" eaLnBrk="1" hangingPunct="1"/>
            <a:r>
              <a:rPr lang="en-US" altLang="zh-CN" sz="2800" dirty="0" smtClean="0"/>
              <a:t>(A∨B)∨C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A∨(B∨C)</a:t>
            </a:r>
          </a:p>
          <a:p>
            <a:pPr lvl="1" eaLnBrk="1" hangingPunct="1"/>
            <a:r>
              <a:rPr lang="en-US" altLang="zh-CN" sz="2800" dirty="0" smtClean="0"/>
              <a:t>(A∧B)∧C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A∧(B∧C)</a:t>
            </a:r>
          </a:p>
          <a:p>
            <a:pPr lvl="1" eaLnBrk="1" hangingPunct="1"/>
            <a:r>
              <a:rPr lang="en-US" altLang="zh-CN" sz="2800" dirty="0" smtClean="0"/>
              <a:t>(A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B)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C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(B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C) 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分配律</a:t>
            </a:r>
          </a:p>
          <a:p>
            <a:pPr lvl="1" eaLnBrk="1" hangingPunct="1"/>
            <a:r>
              <a:rPr lang="en-US" altLang="zh-CN" sz="2800" dirty="0" smtClean="0"/>
              <a:t>A∨(B∧C)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(A∨B)∧(A∨C)  </a:t>
            </a:r>
          </a:p>
          <a:p>
            <a:pPr lvl="1" eaLnBrk="1" hangingPunct="1"/>
            <a:r>
              <a:rPr lang="en-US" altLang="zh-CN" sz="2800" dirty="0" smtClean="0"/>
              <a:t>A∧(B∨C)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(A∧B)∨(A∧C)</a:t>
            </a:r>
          </a:p>
          <a:p>
            <a:pPr lvl="1" eaLnBrk="1" hangingPunct="1"/>
            <a:r>
              <a:rPr lang="en-US" altLang="zh-CN" sz="2800" dirty="0" smtClean="0"/>
              <a:t>A∧(B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C)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(A∧B)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(A∧C) </a:t>
            </a: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等值式模式（续）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A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0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1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A→B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A∨B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</a:t>
            </a:r>
            <a:r>
              <a:rPr lang="zh-CN" altLang="en-US" sz="2800" b="0" dirty="0" smtClean="0">
                <a:sym typeface="Symbol" pitchFamily="18" charset="2"/>
              </a:rPr>
              <a:t></a:t>
            </a:r>
            <a:r>
              <a:rPr lang="en-US" altLang="zh-CN" sz="2800" dirty="0" smtClean="0"/>
              <a:t>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(A→B)∧(B→A)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A∧B)∨(A∧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B)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(A</a:t>
            </a:r>
            <a:r>
              <a:rPr lang="zh-CN" altLang="en-US" sz="2800" b="0" dirty="0" smtClean="0">
                <a:sym typeface="Symbol" pitchFamily="18" charset="2"/>
              </a:rPr>
              <a:t></a:t>
            </a:r>
            <a:r>
              <a:rPr lang="en-US" altLang="zh-CN" sz="2800" dirty="0" smtClean="0"/>
              <a:t>B)</a:t>
            </a: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endParaRPr lang="zh-CN" altLang="en-US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71081"/>
            <a:ext cx="7773988" cy="5232400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p→(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q→r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p∧q→r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311150" defTabSz="755650"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marL="0" indent="0" defTabSz="75565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p→(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q→r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755650" eaLnBrk="1" hangingPunct="1"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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p∨(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A→B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A∨B</a:t>
            </a:r>
          </a:p>
          <a:p>
            <a:pPr marL="0" indent="0" defTabSz="755650" eaLnBrk="1" hangingPunct="1"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q)∨r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</a:p>
          <a:p>
            <a:pPr marL="0" indent="0" defTabSz="755650" eaLnBrk="1" hangingPunct="1"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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p∧q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)∨r    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摩根律</a:t>
            </a:r>
          </a:p>
          <a:p>
            <a:pPr marL="0" indent="0" defTabSz="755650" eaLnBrk="1" hangingPunct="1"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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p∧q→r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A→B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A∨B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33438"/>
            <a:ext cx="8683625" cy="55673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例：证明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</a:rPr>
              <a:t>(p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r) </a:t>
            </a:r>
            <a:r>
              <a:rPr lang="en-US" altLang="zh-CN" b="0" dirty="0" smtClean="0">
                <a:solidFill>
                  <a:srgbClr val="C00000"/>
                </a:solidFill>
                <a:sym typeface="Symbol" pitchFamily="18" charset="2"/>
              </a:rPr>
              <a:t>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(p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r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</a:rPr>
              <a:t>    </a:t>
            </a:r>
            <a:r>
              <a:rPr lang="zh-CN" altLang="en-US" sz="2800" dirty="0" smtClean="0">
                <a:latin typeface="Times New Roman" pitchFamily="18" charset="0"/>
              </a:rPr>
              <a:t>证明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 smtClean="0">
                <a:latin typeface="Times New Roman" pitchFamily="18" charset="0"/>
              </a:rPr>
              <a:t>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r)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b="0" dirty="0" smtClean="0">
                <a:sym typeface="Symbol" pitchFamily="18" charset="2"/>
              </a:rPr>
              <a:t>    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r)                                     </a:t>
            </a:r>
            <a:r>
              <a:rPr lang="en-US" altLang="zh-CN" sz="2400" dirty="0" smtClean="0"/>
              <a:t>A→B</a:t>
            </a:r>
            <a:r>
              <a:rPr lang="en-US" altLang="zh-CN" b="0" dirty="0" smtClean="0">
                <a:sym typeface="Symbol" pitchFamily="18" charset="2"/>
              </a:rPr>
              <a:t></a:t>
            </a:r>
            <a:r>
              <a:rPr lang="zh-CN" altLang="en-US" sz="24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A∨B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b="0" dirty="0" smtClean="0">
                <a:sym typeface="Symbol" pitchFamily="18" charset="2"/>
              </a:rPr>
              <a:t>    </a:t>
            </a:r>
            <a:r>
              <a:rPr lang="en-US" altLang="zh-CN" b="0" dirty="0" smtClean="0">
                <a:sym typeface="Symbol" pitchFamily="18" charset="2"/>
              </a:rPr>
              <a:t>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 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zh-CN" altLang="en-US" sz="2400" dirty="0" smtClean="0"/>
              <a:t>分配律</a:t>
            </a:r>
            <a:endParaRPr lang="en-US" altLang="zh-CN" sz="24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b="0" dirty="0">
                <a:sym typeface="Symbol" pitchFamily="18" charset="2"/>
              </a:rPr>
              <a:t> </a:t>
            </a:r>
            <a:r>
              <a:rPr lang="en-US" altLang="zh-CN" sz="2400" b="0" dirty="0" smtClean="0">
                <a:sym typeface="Symbol" pitchFamily="18" charset="2"/>
              </a:rPr>
              <a:t>   </a:t>
            </a:r>
            <a:r>
              <a:rPr lang="en-US" altLang="zh-CN" b="0" dirty="0" smtClean="0">
                <a:sym typeface="Symbol" pitchFamily="18" charset="2"/>
              </a:rPr>
              <a:t>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 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q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            </a:t>
            </a:r>
            <a:r>
              <a:rPr lang="zh-CN" altLang="en-US" sz="2400" dirty="0" smtClean="0">
                <a:sym typeface="Symbol" pitchFamily="18" charset="2"/>
              </a:rPr>
              <a:t>幂等</a:t>
            </a:r>
            <a:r>
              <a:rPr lang="zh-CN" altLang="en-US" sz="2400" dirty="0" smtClean="0"/>
              <a:t>律</a:t>
            </a:r>
            <a:endParaRPr lang="en-US" altLang="zh-CN" sz="24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b="0" dirty="0" smtClean="0">
                <a:sym typeface="Symbol" pitchFamily="18" charset="2"/>
              </a:rPr>
              <a:t>    </a:t>
            </a:r>
            <a:r>
              <a:rPr lang="en-US" altLang="zh-CN" b="0" dirty="0" smtClean="0">
                <a:sym typeface="Symbol" pitchFamily="18" charset="2"/>
              </a:rPr>
              <a:t>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 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                                          </a:t>
            </a:r>
            <a:r>
              <a:rPr lang="zh-CN" altLang="en-US" sz="2400" dirty="0" smtClean="0"/>
              <a:t>吸收律</a:t>
            </a:r>
            <a:endParaRPr lang="en-US" altLang="zh-CN" sz="2800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b="0" dirty="0" smtClean="0">
                <a:sym typeface="Symbol" pitchFamily="18" charset="2"/>
              </a:rPr>
              <a:t>    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                                               </a:t>
            </a:r>
            <a:r>
              <a:rPr lang="zh-CN" altLang="en-US" dirty="0" smtClean="0"/>
              <a:t>摩根律</a:t>
            </a:r>
            <a:endParaRPr lang="en-US" altLang="zh-CN" sz="2800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b="0" dirty="0" smtClean="0">
                <a:sym typeface="Symbol" pitchFamily="18" charset="2"/>
              </a:rPr>
              <a:t>    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                                              </a:t>
            </a:r>
            <a:r>
              <a:rPr lang="en-US" altLang="zh-CN" sz="2400" dirty="0" smtClean="0"/>
              <a:t>A→B</a:t>
            </a:r>
            <a:r>
              <a:rPr lang="en-US" altLang="zh-CN" b="0" dirty="0" smtClean="0">
                <a:sym typeface="Symbol" pitchFamily="18" charset="2"/>
              </a:rPr>
              <a:t></a:t>
            </a:r>
            <a:r>
              <a:rPr lang="zh-CN" altLang="en-US" sz="24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A∨B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2414"/>
            <a:ext cx="7888288" cy="584240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例：证明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r) </a:t>
            </a:r>
            <a:r>
              <a:rPr lang="en-US" altLang="zh-CN" b="0" dirty="0" smtClean="0">
                <a:solidFill>
                  <a:srgbClr val="C00000"/>
                </a:solidFill>
                <a:sym typeface="Symbol" pitchFamily="18" charset="2"/>
              </a:rPr>
              <a:t>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(p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r)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itchFamily="18" charset="0"/>
              </a:rPr>
              <a:t>证明：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</a:rPr>
              <a:t>    p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Times New Roman" pitchFamily="18" charset="0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r)                                   </a:t>
            </a:r>
            <a:r>
              <a:rPr lang="en-US" altLang="zh-CN" dirty="0" smtClean="0">
                <a:latin typeface="Times New Roman" pitchFamily="18" charset="0"/>
              </a:rPr>
              <a:t>A→B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</a:rPr>
              <a:t>A∨B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Times New Roman" pitchFamily="18" charset="0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 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q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                                   </a:t>
            </a:r>
            <a:r>
              <a:rPr lang="en-US" altLang="zh-CN" dirty="0" smtClean="0">
                <a:latin typeface="Times New Roman" pitchFamily="18" charset="0"/>
              </a:rPr>
              <a:t>A→B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</a:rPr>
              <a:t>A∨B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Times New Roman" pitchFamily="18" charset="0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q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(p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p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                  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同一排</a:t>
            </a:r>
            <a:r>
              <a:rPr lang="zh-CN" altLang="en-US" dirty="0" smtClean="0">
                <a:latin typeface="Times New Roman" pitchFamily="18" charset="0"/>
              </a:rPr>
              <a:t>中律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Times New Roman" pitchFamily="18" charset="0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q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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q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                     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分配律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 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q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                                            </a:t>
            </a:r>
            <a:r>
              <a:rPr lang="zh-CN" altLang="en-US" dirty="0" smtClean="0">
                <a:latin typeface="Times New Roman" pitchFamily="18" charset="0"/>
              </a:rPr>
              <a:t>吸收律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q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                                           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交换律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p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q)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dirty="0" smtClean="0">
                <a:latin typeface="Times New Roman" pitchFamily="18" charset="0"/>
              </a:rPr>
              <a:t>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r                                     </a:t>
            </a:r>
            <a:r>
              <a:rPr lang="zh-CN" altLang="en-US" dirty="0" smtClean="0">
                <a:latin typeface="Times New Roman" pitchFamily="18" charset="0"/>
              </a:rPr>
              <a:t>摩根律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)                          </a:t>
            </a:r>
            <a:r>
              <a:rPr lang="en-US" altLang="zh-CN" dirty="0" smtClean="0">
                <a:latin typeface="Times New Roman" pitchFamily="18" charset="0"/>
              </a:rPr>
              <a:t>A→B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</a:rPr>
              <a:t>A∨B</a:t>
            </a: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   (p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(p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r)                             </a:t>
            </a:r>
            <a:r>
              <a:rPr lang="en-US" altLang="zh-CN" dirty="0" smtClean="0">
                <a:latin typeface="Times New Roman" pitchFamily="18" charset="0"/>
              </a:rPr>
              <a:t>A→B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</a:rPr>
              <a:t>A∨B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396015"/>
            <a:ext cx="7756525" cy="6159768"/>
          </a:xfrm>
        </p:spPr>
        <p:txBody>
          <a:bodyPr/>
          <a:lstStyle/>
          <a:p>
            <a:pPr marL="311150" indent="-311150" defTabSz="755650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</a:rPr>
              <a:t>1.6</a:t>
            </a:r>
            <a:r>
              <a:rPr lang="zh-CN" altLang="en-US" sz="2400" dirty="0" smtClean="0">
                <a:solidFill>
                  <a:srgbClr val="C00000"/>
                </a:solidFill>
              </a:rPr>
              <a:t>用等值演算证明</a:t>
            </a:r>
            <a:r>
              <a:rPr lang="en-US" altLang="zh-CN" sz="2400" dirty="0" smtClean="0">
                <a:solidFill>
                  <a:srgbClr val="C00000"/>
                </a:solidFill>
              </a:rPr>
              <a:t>p⊕(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q∧r</a:t>
            </a:r>
            <a:r>
              <a:rPr lang="en-US" altLang="zh-CN" sz="2400" dirty="0" smtClean="0">
                <a:solidFill>
                  <a:srgbClr val="C00000"/>
                </a:solidFill>
              </a:rPr>
              <a:t>)→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p∨q∨r</a:t>
            </a:r>
            <a:r>
              <a:rPr lang="zh-CN" altLang="en-US" sz="2400" dirty="0" smtClean="0">
                <a:solidFill>
                  <a:srgbClr val="C00000"/>
                </a:solidFill>
              </a:rPr>
              <a:t>是永真式。</a:t>
            </a:r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证明</a:t>
            </a:r>
            <a:endParaRPr lang="en-US" altLang="zh-CN" sz="2400" dirty="0" smtClean="0"/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p⊕(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olidFill>
                  <a:schemeClr val="accent2"/>
                </a:solidFill>
              </a:rPr>
              <a:t>→</a:t>
            </a:r>
            <a:r>
              <a:rPr lang="en-US" altLang="zh-CN" sz="2400" dirty="0" err="1" smtClean="0"/>
              <a:t>p∨q∨r</a:t>
            </a:r>
            <a:endParaRPr lang="en-US" altLang="zh-CN" sz="2400" dirty="0" smtClean="0"/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 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(p</a:t>
            </a:r>
            <a:r>
              <a:rPr lang="en-US" altLang="zh-CN" sz="2400" dirty="0" smtClean="0">
                <a:solidFill>
                  <a:schemeClr val="accent2"/>
                </a:solidFill>
              </a:rPr>
              <a:t>⊕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))∨</a:t>
            </a:r>
            <a:r>
              <a:rPr lang="en-US" altLang="zh-CN" sz="2400" dirty="0" err="1" smtClean="0"/>
              <a:t>p∨q∨r</a:t>
            </a:r>
            <a:endParaRPr lang="en-US" altLang="zh-CN" sz="2400" dirty="0" smtClean="0"/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 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dirty="0" smtClean="0"/>
              <a:t>(p∧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))∨(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p∧(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</a:t>
            </a:r>
            <a:r>
              <a:rPr lang="en-US" altLang="zh-CN" sz="2400" dirty="0" smtClean="0">
                <a:solidFill>
                  <a:schemeClr val="accent2"/>
                </a:solidFill>
              </a:rPr>
              <a:t>)</a:t>
            </a:r>
            <a:r>
              <a:rPr lang="en-US" altLang="zh-CN" sz="2400" dirty="0" smtClean="0"/>
              <a:t>∨</a:t>
            </a:r>
            <a:r>
              <a:rPr lang="en-US" altLang="zh-CN" sz="2400" dirty="0" err="1" smtClean="0"/>
              <a:t>p∨q∨r</a:t>
            </a:r>
            <a:endParaRPr lang="en-US" altLang="zh-CN" sz="2400" dirty="0" smtClean="0"/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 </a:t>
            </a:r>
            <a:r>
              <a:rPr lang="en-US" altLang="zh-CN" sz="2800" b="0" dirty="0" smtClean="0">
                <a:sym typeface="Symbol" pitchFamily="18" charset="2"/>
              </a:rPr>
              <a:t>   </a:t>
            </a:r>
            <a:r>
              <a:rPr lang="en-US" altLang="zh-CN" sz="2400" dirty="0" smtClean="0"/>
              <a:t> 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smtClean="0"/>
              <a:t>(p∧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</a:t>
            </a:r>
            <a:r>
              <a:rPr lang="en-US" altLang="zh-CN" sz="2400" dirty="0" smtClean="0">
                <a:solidFill>
                  <a:srgbClr val="3333CC"/>
                </a:solidFill>
              </a:rPr>
              <a:t>∧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smtClean="0"/>
              <a:t>(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p∧(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))∨</a:t>
            </a:r>
            <a:r>
              <a:rPr lang="en-US" altLang="zh-CN" sz="2400" dirty="0" err="1" smtClean="0"/>
              <a:t>p∨q∨r</a:t>
            </a:r>
            <a:endParaRPr lang="en-US" altLang="zh-CN" sz="2400" dirty="0" smtClean="0"/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(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olidFill>
                  <a:srgbClr val="3333CC"/>
                </a:solidFill>
              </a:rPr>
              <a:t>∨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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))∧(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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olidFill>
                  <a:srgbClr val="3333CC"/>
                </a:solidFill>
              </a:rPr>
              <a:t>∨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))∨</a:t>
            </a:r>
            <a:r>
              <a:rPr lang="en-US" altLang="zh-CN" sz="2400" dirty="0" err="1" smtClean="0"/>
              <a:t>p∨q∨r</a:t>
            </a:r>
            <a:endParaRPr lang="en-US" altLang="zh-CN" sz="2400" dirty="0" smtClean="0"/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(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p∨(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))</a:t>
            </a:r>
            <a:r>
              <a:rPr lang="en-US" altLang="zh-CN" sz="2400" dirty="0" smtClean="0">
                <a:solidFill>
                  <a:schemeClr val="accent2"/>
                </a:solidFill>
              </a:rPr>
              <a:t>∧</a:t>
            </a:r>
            <a:r>
              <a:rPr lang="en-US" altLang="zh-CN" sz="2400" dirty="0" smtClean="0"/>
              <a:t>(p∨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q∨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solidFill>
                  <a:schemeClr val="accent2"/>
                </a:solidFill>
              </a:rPr>
              <a:t>)∨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p∨q∨r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(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chemeClr val="accent2"/>
                </a:solidFill>
              </a:rPr>
              <a:t>p</a:t>
            </a:r>
            <a:r>
              <a:rPr lang="en-US" altLang="zh-CN" sz="2400" dirty="0" smtClean="0"/>
              <a:t>∨(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)∨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p</a:t>
            </a:r>
            <a:r>
              <a:rPr lang="en-US" altLang="zh-CN" sz="2400" dirty="0" err="1" smtClean="0"/>
              <a:t>∨q∨r</a:t>
            </a:r>
            <a:r>
              <a:rPr lang="en-US" altLang="zh-CN" sz="2400" dirty="0" smtClean="0"/>
              <a:t>)∧(p∨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q∨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2400" dirty="0" err="1" smtClean="0"/>
              <a:t>∨p∨q∨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2400" dirty="0" smtClean="0"/>
              <a:t>)</a:t>
            </a:r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(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p∨p</a:t>
            </a:r>
            <a:r>
              <a:rPr lang="en-US" altLang="zh-CN" sz="2400" dirty="0" smtClean="0"/>
              <a:t>∨(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)∨</a:t>
            </a:r>
            <a:r>
              <a:rPr lang="en-US" altLang="zh-CN" sz="2400" dirty="0" err="1" smtClean="0"/>
              <a:t>q∨r</a:t>
            </a:r>
            <a:r>
              <a:rPr lang="en-US" altLang="zh-CN" sz="2400" dirty="0" smtClean="0"/>
              <a:t>)∧(p∨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q</a:t>
            </a:r>
            <a:r>
              <a:rPr lang="en-US" altLang="zh-CN" sz="2400" dirty="0" err="1" smtClean="0"/>
              <a:t>∨p∨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q</a:t>
            </a:r>
            <a:r>
              <a:rPr lang="en-US" altLang="zh-CN" sz="2400" dirty="0" err="1" smtClean="0"/>
              <a:t>∨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2400" dirty="0" smtClean="0">
                <a:solidFill>
                  <a:schemeClr val="accent2"/>
                </a:solidFill>
              </a:rPr>
              <a:t>∨</a:t>
            </a:r>
            <a:r>
              <a:rPr lang="zh-CN" altLang="en-US" sz="1800" b="0" dirty="0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chemeClr val="accent2"/>
                </a:solidFill>
              </a:rPr>
              <a:t>r</a:t>
            </a:r>
            <a:r>
              <a:rPr lang="en-US" altLang="zh-CN" sz="2400" dirty="0" smtClean="0"/>
              <a:t>)</a:t>
            </a:r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(1∨(</a:t>
            </a:r>
            <a:r>
              <a:rPr lang="en-US" altLang="zh-CN" sz="2400" dirty="0" err="1" smtClean="0"/>
              <a:t>q∧r</a:t>
            </a:r>
            <a:r>
              <a:rPr lang="en-US" altLang="zh-CN" sz="2400" dirty="0" smtClean="0"/>
              <a:t>)∨</a:t>
            </a:r>
            <a:r>
              <a:rPr lang="en-US" altLang="zh-CN" sz="2400" dirty="0" err="1" smtClean="0"/>
              <a:t>q∨r</a:t>
            </a:r>
            <a:r>
              <a:rPr lang="en-US" altLang="zh-CN" sz="2400" dirty="0" smtClean="0"/>
              <a:t>)∧(p∨</a:t>
            </a:r>
            <a:r>
              <a:rPr lang="zh-CN" altLang="en-US" sz="1800" b="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q∨p∨q∨1)</a:t>
            </a:r>
          </a:p>
          <a:p>
            <a:pPr marL="0" indent="0" defTabSz="755650" eaLnBrk="1" hangingPunct="1">
              <a:lnSpc>
                <a:spcPct val="8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    </a:t>
            </a:r>
            <a:r>
              <a:rPr lang="en-US" altLang="zh-CN" sz="2400" dirty="0" smtClean="0"/>
              <a:t> 1∧1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400" dirty="0" smtClean="0"/>
              <a:t>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039138"/>
            <a:ext cx="8589963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例：分别给出公式</a:t>
            </a:r>
            <a:r>
              <a:rPr lang="zh-CN" altLang="en-US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>
                <a:sym typeface="Symbol" panose="05050102010706020507" pitchFamily="18" charset="2"/>
              </a:rPr>
              <a:t>(p</a:t>
            </a:r>
            <a:r>
              <a:rPr lang="zh-CN" altLang="en-US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>
                <a:sym typeface="Symbol" panose="05050102010706020507" pitchFamily="18" charset="2"/>
              </a:rPr>
              <a:t>q)</a:t>
            </a:r>
            <a:r>
              <a:rPr lang="zh-CN" altLang="en-US" sz="3200" dirty="0" smtClean="0">
                <a:sym typeface="Symbol" panose="05050102010706020507" pitchFamily="18" charset="2"/>
              </a:rPr>
              <a:t>和</a:t>
            </a:r>
            <a:r>
              <a:rPr lang="en-US" altLang="zh-CN" sz="3200" dirty="0" smtClean="0">
                <a:sym typeface="Symbol" panose="05050102010706020507" pitchFamily="18" charset="2"/>
              </a:rPr>
              <a:t>p</a:t>
            </a:r>
            <a:r>
              <a:rPr lang="zh-CN" altLang="en-US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>
                <a:sym typeface="Symbol" panose="05050102010706020507" pitchFamily="18" charset="2"/>
              </a:rPr>
              <a:t>q</a:t>
            </a:r>
            <a:r>
              <a:rPr lang="zh-CN" altLang="en-US" sz="3200" dirty="0" smtClean="0">
                <a:sym typeface="Symbol" panose="05050102010706020507" pitchFamily="18" charset="2"/>
              </a:rPr>
              <a:t>的真值表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3200" dirty="0"/>
          </a:p>
        </p:txBody>
      </p:sp>
      <p:graphicFrame>
        <p:nvGraphicFramePr>
          <p:cNvPr id="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6627"/>
              </p:ext>
            </p:extLst>
          </p:nvPr>
        </p:nvGraphicFramePr>
        <p:xfrm>
          <a:off x="398463" y="2349361"/>
          <a:ext cx="8261350" cy="3017838"/>
        </p:xfrm>
        <a:graphic>
          <a:graphicData uri="http://schemas.openxmlformats.org/drawingml/2006/table">
            <a:tbl>
              <a:tblPr/>
              <a:tblGrid>
                <a:gridCol w="776287"/>
                <a:gridCol w="796925"/>
                <a:gridCol w="1281113"/>
                <a:gridCol w="1695450"/>
                <a:gridCol w="846137"/>
                <a:gridCol w="1058863"/>
                <a:gridCol w="1806575"/>
              </a:tblGrid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p ∨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(p ∨ q)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2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 smtClean="0"/>
              <a:t>1.3 </a:t>
            </a:r>
            <a:r>
              <a:rPr lang="zh-CN" altLang="en-US" dirty="0" smtClean="0"/>
              <a:t>等值演算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011238"/>
            <a:ext cx="8466138" cy="2341562"/>
          </a:xfrm>
        </p:spPr>
        <p:txBody>
          <a:bodyPr/>
          <a:lstStyle/>
          <a:p>
            <a:pPr marL="311150" indent="-311150" defTabSz="755650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1.9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（逻辑等价）</a:t>
            </a:r>
            <a:r>
              <a:rPr lang="zh-CN" altLang="en-US" sz="3200" dirty="0" smtClean="0"/>
              <a:t>设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, B</a:t>
            </a:r>
            <a:r>
              <a:rPr lang="zh-CN" altLang="en-US" sz="3200" dirty="0" smtClean="0"/>
              <a:t>是公式，如果对于每个真值赋值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v(A) = v(B)</a:t>
            </a:r>
            <a:r>
              <a:rPr lang="zh-CN" altLang="en-US" sz="3200" dirty="0" smtClean="0"/>
              <a:t>，则称</a:t>
            </a:r>
            <a:r>
              <a:rPr lang="en-US" altLang="zh-CN" sz="3200" dirty="0"/>
              <a:t>A</a:t>
            </a:r>
            <a:r>
              <a:rPr lang="zh-CN" altLang="en-US" sz="3200" dirty="0" smtClean="0"/>
              <a:t>和</a:t>
            </a:r>
            <a:r>
              <a:rPr lang="en-US" altLang="zh-CN" sz="3200" dirty="0"/>
              <a:t>B</a:t>
            </a:r>
            <a:r>
              <a:rPr lang="zh-CN" altLang="en-US" sz="3200" dirty="0" smtClean="0"/>
              <a:t>等值，也称</a:t>
            </a:r>
            <a:r>
              <a:rPr lang="en-US" altLang="zh-CN" sz="3200" dirty="0"/>
              <a:t>A</a:t>
            </a:r>
            <a:r>
              <a:rPr lang="zh-CN" altLang="en-US" sz="3200" dirty="0" smtClean="0"/>
              <a:t>与</a:t>
            </a:r>
            <a:r>
              <a:rPr lang="en-US" altLang="zh-CN" sz="3200" dirty="0"/>
              <a:t>B</a:t>
            </a:r>
            <a:r>
              <a:rPr lang="zh-CN" altLang="en-US" sz="3200" dirty="0" smtClean="0"/>
              <a:t>逻辑等价，记为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 </a:t>
            </a:r>
            <a:r>
              <a:rPr lang="en-US" altLang="zh-CN" sz="3200" b="0" dirty="0" smtClean="0">
                <a:sym typeface="Symbol" pitchFamily="18" charset="2"/>
              </a:rPr>
              <a:t> </a:t>
            </a:r>
            <a:r>
              <a:rPr lang="en-US" altLang="zh-CN" sz="3200" dirty="0">
                <a:sym typeface="Symbol" pitchFamily="18" charset="2"/>
              </a:rPr>
              <a:t>B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311150" indent="-311150" defTabSz="755650" eaLnBrk="1" hangingPunct="1">
              <a:lnSpc>
                <a:spcPct val="150000"/>
              </a:lnSpc>
            </a:pPr>
            <a:endParaRPr lang="en-US" altLang="zh-CN" sz="1800" dirty="0" smtClean="0"/>
          </a:p>
          <a:p>
            <a:pPr marL="311150" indent="-311150" defTabSz="755650" eaLnBrk="1" hangingPunct="1">
              <a:lnSpc>
                <a:spcPct val="150000"/>
              </a:lnSpc>
            </a:pPr>
            <a:r>
              <a:rPr lang="zh-CN" altLang="en-US" sz="3200" dirty="0" smtClean="0"/>
              <a:t>若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B</a:t>
            </a:r>
            <a:r>
              <a:rPr lang="zh-CN" altLang="en-US" sz="3200" dirty="0"/>
              <a:t>等值</a:t>
            </a:r>
            <a:r>
              <a:rPr lang="zh-CN" altLang="en-US" sz="3200" dirty="0" smtClean="0"/>
              <a:t>当且仅当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</a:t>
            </a:r>
            <a:r>
              <a:rPr lang="en-US" altLang="zh-CN" sz="3200" dirty="0" smtClean="0">
                <a:sym typeface="Symbol" panose="05050102010706020507" pitchFamily="18" charset="2"/>
              </a:rPr>
              <a:t>B</a:t>
            </a:r>
            <a:r>
              <a:rPr lang="zh-CN" altLang="en-US" sz="3200" dirty="0" smtClean="0">
                <a:sym typeface="Symbol" panose="05050102010706020507" pitchFamily="18" charset="2"/>
              </a:rPr>
              <a:t>是</a:t>
            </a:r>
            <a:r>
              <a:rPr lang="zh-CN" altLang="en-US" sz="3200" dirty="0">
                <a:sym typeface="Symbol" panose="05050102010706020507" pitchFamily="18" charset="2"/>
              </a:rPr>
              <a:t>永真</a:t>
            </a:r>
            <a:r>
              <a:rPr lang="zh-CN" altLang="en-US" sz="3200" dirty="0" smtClean="0">
                <a:sym typeface="Symbol" panose="05050102010706020507" pitchFamily="18" charset="2"/>
              </a:rPr>
              <a:t>式</a:t>
            </a:r>
            <a:endParaRPr lang="en-US" altLang="zh-CN" sz="3200" dirty="0">
              <a:sym typeface="Symbol" panose="05050102010706020507" pitchFamily="18" charset="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ym typeface="Symbol" panose="05050102010706020507" pitchFamily="18" charset="2"/>
              </a:rPr>
              <a:t>若</a:t>
            </a:r>
            <a:r>
              <a:rPr lang="en-US" altLang="zh-CN" sz="3200" dirty="0" smtClean="0">
                <a:sym typeface="Symbol" panose="05050102010706020507" pitchFamily="18" charset="2"/>
              </a:rPr>
              <a:t>B</a:t>
            </a:r>
            <a:r>
              <a:rPr lang="zh-CN" altLang="en-US" sz="3200" dirty="0" smtClean="0">
                <a:sym typeface="Symbol" panose="05050102010706020507" pitchFamily="18" charset="2"/>
              </a:rPr>
              <a:t>是公式</a:t>
            </a:r>
            <a:r>
              <a:rPr lang="en-US" altLang="zh-CN" sz="3200" dirty="0" smtClean="0"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sym typeface="Symbol" panose="05050102010706020507" pitchFamily="18" charset="2"/>
              </a:rPr>
              <a:t>的一部分，并且</a:t>
            </a:r>
            <a:r>
              <a:rPr lang="en-US" altLang="zh-CN" sz="3200" dirty="0" smtClean="0">
                <a:sym typeface="Symbol" panose="05050102010706020507" pitchFamily="18" charset="2"/>
              </a:rPr>
              <a:t>B</a:t>
            </a:r>
            <a:r>
              <a:rPr lang="zh-CN" altLang="en-US" sz="3200" dirty="0" smtClean="0">
                <a:sym typeface="Symbol" panose="05050102010706020507" pitchFamily="18" charset="2"/>
              </a:rPr>
              <a:t>本身也是一公式，则称</a:t>
            </a:r>
            <a:r>
              <a:rPr lang="en-US" altLang="zh-CN" sz="3200" dirty="0" smtClean="0">
                <a:sym typeface="Symbol" panose="05050102010706020507" pitchFamily="18" charset="2"/>
              </a:rPr>
              <a:t>B</a:t>
            </a:r>
            <a:r>
              <a:rPr lang="zh-CN" altLang="en-US" sz="3200" dirty="0" smtClean="0">
                <a:sym typeface="Symbol" panose="05050102010706020507" pitchFamily="18" charset="2"/>
              </a:rPr>
              <a:t>为公式</a:t>
            </a:r>
            <a:r>
              <a:rPr lang="en-US" altLang="zh-CN" sz="3200" dirty="0" smtClean="0"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sym typeface="Symbol" panose="05050102010706020507" pitchFamily="18" charset="2"/>
              </a:rPr>
              <a:t>的子公式。</a:t>
            </a:r>
            <a:endParaRPr lang="en-US" altLang="zh-CN" sz="3200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32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sym typeface="Symbol" panose="05050102010706020507" pitchFamily="18" charset="2"/>
              </a:rPr>
              <a:t> </a:t>
            </a:r>
            <a:r>
              <a:rPr lang="zh-CN" altLang="en-US" sz="3200" dirty="0" smtClean="0">
                <a:sym typeface="Symbol" panose="05050102010706020507" pitchFamily="18" charset="2"/>
              </a:rPr>
              <a:t>公式的树型表示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9406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082691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定理：</a:t>
            </a:r>
            <a:r>
              <a:rPr lang="zh-CN" altLang="en-US" sz="3200" dirty="0" smtClean="0"/>
              <a:t>设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是公式，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1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的子公式，若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>
                <a:sym typeface="Symbol" pitchFamily="18" charset="2"/>
              </a:rPr>
              <a:t>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，则</a:t>
            </a:r>
            <a:r>
              <a:rPr lang="en-US" altLang="zh-CN" sz="3200" dirty="0" smtClean="0"/>
              <a:t>A</a:t>
            </a:r>
            <a:r>
              <a:rPr lang="en-US" altLang="zh-CN" sz="3200" dirty="0" smtClean="0">
                <a:sym typeface="Symbol" pitchFamily="18" charset="2"/>
              </a:rPr>
              <a:t>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 [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/B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]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证明：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  </a:t>
            </a:r>
            <a:r>
              <a:rPr lang="zh-CN" altLang="en-US" sz="3200" dirty="0" smtClean="0"/>
              <a:t>  由于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>
                <a:sym typeface="Symbol" pitchFamily="18" charset="2"/>
              </a:rPr>
              <a:t>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，所以，</a:t>
            </a:r>
            <a:r>
              <a:rPr lang="en-US" altLang="zh-CN" sz="3200" dirty="0" smtClean="0"/>
              <a:t>v(B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)= v(B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选一个不在公式</a:t>
            </a:r>
            <a:r>
              <a:rPr lang="pt-BR" altLang="zh-CN" sz="3200" dirty="0" smtClean="0"/>
              <a:t>A</a:t>
            </a:r>
            <a:r>
              <a:rPr lang="zh-CN" altLang="en-US" sz="3200" dirty="0" smtClean="0"/>
              <a:t>中出现的命题变元</a:t>
            </a:r>
            <a:r>
              <a:rPr lang="pt-BR" altLang="zh-CN" sz="3200" dirty="0" smtClean="0"/>
              <a:t>p</a:t>
            </a:r>
            <a:r>
              <a:rPr lang="zh-CN" altLang="en-US" sz="3200" dirty="0" smtClean="0"/>
              <a:t>。令</a:t>
            </a:r>
            <a:r>
              <a:rPr lang="pt-BR" altLang="zh-CN" sz="3200" dirty="0" smtClean="0"/>
              <a:t>p  </a:t>
            </a:r>
          </a:p>
          <a:p>
            <a:pPr marL="0" indent="0">
              <a:buNone/>
            </a:pPr>
            <a:r>
              <a:rPr lang="pt-BR" altLang="zh-CN" sz="3200" dirty="0"/>
              <a:t> </a:t>
            </a:r>
            <a:r>
              <a:rPr lang="pt-BR" altLang="zh-CN" sz="3200" dirty="0" smtClean="0"/>
              <a:t>   </a:t>
            </a:r>
            <a:r>
              <a:rPr lang="zh-CN" altLang="en-US" sz="3200" dirty="0" smtClean="0"/>
              <a:t>取代公式</a:t>
            </a:r>
            <a:r>
              <a:rPr lang="pt-BR" altLang="zh-CN" sz="3200" dirty="0" smtClean="0"/>
              <a:t>A</a:t>
            </a:r>
            <a:r>
              <a:rPr lang="zh-CN" altLang="en-US" sz="3200" dirty="0" smtClean="0"/>
              <a:t>中的</a:t>
            </a:r>
            <a:r>
              <a:rPr lang="en-US" altLang="zh-CN" sz="3200" dirty="0" smtClean="0"/>
              <a:t>B</a:t>
            </a:r>
            <a:r>
              <a:rPr lang="pt-BR" altLang="zh-CN" sz="3200" baseline="-25000" dirty="0" smtClean="0"/>
              <a:t>1</a:t>
            </a:r>
            <a:r>
              <a:rPr lang="zh-CN" altLang="en-US" sz="3200" dirty="0" smtClean="0"/>
              <a:t>而得公式为</a:t>
            </a:r>
            <a:r>
              <a:rPr lang="pt-BR" altLang="zh-CN" sz="3200" dirty="0" smtClean="0"/>
              <a:t>A'</a:t>
            </a:r>
            <a:r>
              <a:rPr lang="zh-CN" altLang="en-US" sz="3200" dirty="0" smtClean="0"/>
              <a:t>，则有：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        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'[</a:t>
            </a:r>
            <a:r>
              <a:rPr lang="en-US" altLang="zh-CN" sz="3200" dirty="0" smtClean="0"/>
              <a:t>p/B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]=A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'[</a:t>
            </a:r>
            <a:r>
              <a:rPr lang="en-US" altLang="zh-CN" sz="3200" dirty="0" smtClean="0"/>
              <a:t>p/B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/>
              <a:t>]= </a:t>
            </a:r>
            <a:r>
              <a:rPr lang="en-US" altLang="zh-CN" sz="3200" dirty="0" smtClean="0"/>
              <a:t>A[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/B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]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下面</a:t>
            </a:r>
            <a:r>
              <a:rPr lang="zh-CN" altLang="en-US" sz="3200" dirty="0" smtClean="0"/>
              <a:t>证明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'[</a:t>
            </a:r>
            <a:r>
              <a:rPr lang="en-US" altLang="zh-CN" sz="3200" dirty="0" smtClean="0"/>
              <a:t>p/B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/>
              <a:t>]=A</a:t>
            </a:r>
            <a:r>
              <a:rPr lang="en-US" altLang="zh-CN" sz="3200" dirty="0" smtClean="0"/>
              <a:t>' </a:t>
            </a:r>
            <a:r>
              <a:rPr lang="en-US" altLang="zh-CN" sz="3200" dirty="0"/>
              <a:t>[</a:t>
            </a:r>
            <a:r>
              <a:rPr lang="en-US" altLang="zh-CN" sz="3200" dirty="0" smtClean="0"/>
              <a:t>p/B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63812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对任意赋值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，有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v</a:t>
            </a:r>
            <a:r>
              <a:rPr lang="pt-BR" altLang="zh-CN" sz="3200" dirty="0" smtClean="0"/>
              <a:t>(</a:t>
            </a:r>
            <a:r>
              <a:rPr lang="en-US" altLang="zh-CN" sz="3200" dirty="0" smtClean="0"/>
              <a:t>A'</a:t>
            </a:r>
            <a:r>
              <a:rPr lang="pt-BR" altLang="zh-CN" sz="3200" dirty="0" smtClean="0"/>
              <a:t>[</a:t>
            </a:r>
            <a:r>
              <a:rPr lang="pt-BR" altLang="zh-CN" sz="3200" dirty="0" smtClean="0"/>
              <a:t>p/B</a:t>
            </a:r>
            <a:r>
              <a:rPr lang="pt-BR" altLang="zh-CN" sz="3200" baseline="-25000" dirty="0" smtClean="0"/>
              <a:t>1</a:t>
            </a:r>
            <a:r>
              <a:rPr lang="pt-BR" altLang="zh-CN" sz="3200" dirty="0" smtClean="0"/>
              <a:t>]) </a:t>
            </a:r>
            <a:r>
              <a:rPr lang="pt-BR" altLang="zh-CN" sz="3200" dirty="0" smtClean="0"/>
              <a:t>= </a:t>
            </a:r>
            <a:r>
              <a:rPr lang="pt-BR" altLang="zh-CN" sz="3200" dirty="0" smtClean="0"/>
              <a:t>v[p/v(B</a:t>
            </a:r>
            <a:r>
              <a:rPr lang="pt-BR" altLang="zh-CN" sz="3200" baseline="-25000" dirty="0" smtClean="0"/>
              <a:t>1</a:t>
            </a:r>
            <a:r>
              <a:rPr lang="pt-BR" altLang="zh-CN" sz="3200" dirty="0" smtClean="0"/>
              <a:t>)]</a:t>
            </a:r>
            <a:r>
              <a:rPr lang="en-US" altLang="zh-CN" sz="3200" dirty="0"/>
              <a:t>(</a:t>
            </a:r>
            <a:r>
              <a:rPr lang="pt-BR" altLang="zh-CN" sz="3200" dirty="0" smtClean="0"/>
              <a:t>A</a:t>
            </a:r>
            <a:r>
              <a:rPr lang="pt-BR" altLang="zh-CN" sz="3200" dirty="0" smtClean="0"/>
              <a:t>') </a:t>
            </a:r>
          </a:p>
          <a:p>
            <a:pPr marL="0" indent="0">
              <a:buNone/>
            </a:pPr>
            <a:r>
              <a:rPr lang="pt-BR" altLang="zh-CN" sz="3200" dirty="0" smtClean="0"/>
              <a:t>          </a:t>
            </a:r>
            <a:r>
              <a:rPr lang="pt-BR" altLang="zh-CN" sz="3200" dirty="0" smtClean="0"/>
              <a:t>v(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'</a:t>
            </a:r>
            <a:r>
              <a:rPr lang="pt-BR" altLang="zh-CN" sz="3200" dirty="0" smtClean="0"/>
              <a:t>[p/B</a:t>
            </a:r>
            <a:r>
              <a:rPr lang="pt-BR" altLang="zh-CN" sz="3200" baseline="-25000" dirty="0" smtClean="0"/>
              <a:t>2</a:t>
            </a:r>
            <a:r>
              <a:rPr lang="pt-BR" altLang="zh-CN" sz="3200" dirty="0" smtClean="0"/>
              <a:t>])= v[p/v(B</a:t>
            </a:r>
            <a:r>
              <a:rPr lang="pt-BR" altLang="zh-CN" sz="3200" baseline="-25000" dirty="0" smtClean="0"/>
              <a:t>2</a:t>
            </a:r>
            <a:r>
              <a:rPr lang="pt-BR" altLang="zh-CN" sz="3200" dirty="0" smtClean="0"/>
              <a:t>)](A</a:t>
            </a:r>
            <a:r>
              <a:rPr lang="pt-BR" altLang="zh-CN" sz="3200" dirty="0" smtClean="0"/>
              <a:t>')</a:t>
            </a:r>
            <a:endParaRPr lang="zh-CN" altLang="en-US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根据条件有</a:t>
            </a:r>
            <a:r>
              <a:rPr lang="pt-BR" altLang="zh-CN" sz="3200" dirty="0" smtClean="0"/>
              <a:t>v( [p/v(B</a:t>
            </a:r>
            <a:r>
              <a:rPr lang="pt-BR" altLang="zh-CN" sz="3200" baseline="-25000" dirty="0" smtClean="0"/>
              <a:t>1</a:t>
            </a:r>
            <a:r>
              <a:rPr lang="pt-BR" altLang="zh-CN" sz="3200" dirty="0" smtClean="0"/>
              <a:t>)]A')= v([p/v(B</a:t>
            </a:r>
            <a:r>
              <a:rPr lang="pt-BR" altLang="zh-CN" sz="3200" baseline="-25000" dirty="0" smtClean="0"/>
              <a:t>2</a:t>
            </a:r>
            <a:r>
              <a:rPr lang="pt-BR" altLang="zh-CN" sz="3200" dirty="0" smtClean="0"/>
              <a:t>)]A')</a:t>
            </a:r>
            <a:r>
              <a:rPr lang="zh-CN" altLang="en-US" sz="3200" dirty="0" smtClean="0"/>
              <a:t>。</a:t>
            </a:r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所以</a:t>
            </a:r>
            <a:r>
              <a:rPr lang="pt-BR" altLang="zh-CN" sz="3200" dirty="0" smtClean="0"/>
              <a:t>v(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'</a:t>
            </a:r>
            <a:r>
              <a:rPr lang="pt-BR" altLang="zh-CN" sz="3200" dirty="0" smtClean="0"/>
              <a:t> </a:t>
            </a:r>
            <a:r>
              <a:rPr lang="pt-BR" altLang="zh-CN" sz="3200" dirty="0" smtClean="0"/>
              <a:t>[p/B</a:t>
            </a:r>
            <a:r>
              <a:rPr lang="pt-BR" altLang="zh-CN" sz="3200" baseline="-25000" dirty="0" smtClean="0"/>
              <a:t>1</a:t>
            </a:r>
            <a:r>
              <a:rPr lang="pt-BR" altLang="zh-CN" sz="3200" dirty="0" smtClean="0"/>
              <a:t>])= v(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'</a:t>
            </a:r>
            <a:r>
              <a:rPr lang="pt-BR" altLang="zh-CN" sz="3200" dirty="0" smtClean="0"/>
              <a:t> </a:t>
            </a:r>
            <a:r>
              <a:rPr lang="pt-BR" altLang="zh-CN" sz="3200" dirty="0" smtClean="0"/>
              <a:t>[p/B</a:t>
            </a:r>
            <a:r>
              <a:rPr lang="pt-BR" altLang="zh-CN" sz="3200" baseline="-25000" dirty="0" smtClean="0"/>
              <a:t>2</a:t>
            </a:r>
            <a:r>
              <a:rPr lang="pt-BR" altLang="zh-CN" sz="3200" dirty="0" smtClean="0"/>
              <a:t>])</a:t>
            </a:r>
            <a:endParaRPr lang="zh-CN" altLang="en-US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即</a:t>
            </a:r>
            <a:r>
              <a:rPr lang="pt-BR" altLang="zh-CN" sz="3200" dirty="0" smtClean="0"/>
              <a:t>v(A)= </a:t>
            </a:r>
            <a:r>
              <a:rPr lang="pt-BR" altLang="zh-CN" sz="3200" dirty="0" smtClean="0"/>
              <a:t>v(</a:t>
            </a:r>
            <a:r>
              <a:rPr lang="en-US" altLang="zh-CN" sz="3200" dirty="0" smtClean="0"/>
              <a:t>A</a:t>
            </a:r>
            <a:r>
              <a:rPr lang="pt-BR" altLang="zh-CN" sz="3200" dirty="0" smtClean="0"/>
              <a:t>[B</a:t>
            </a:r>
            <a:r>
              <a:rPr lang="pt-BR" altLang="zh-CN" sz="3200" baseline="-25000" dirty="0" smtClean="0"/>
              <a:t>1</a:t>
            </a:r>
            <a:r>
              <a:rPr lang="pt-BR" altLang="zh-CN" sz="3200" dirty="0" smtClean="0"/>
              <a:t>/B</a:t>
            </a:r>
            <a:r>
              <a:rPr lang="pt-BR" altLang="zh-CN" sz="3200" baseline="-25000" dirty="0" smtClean="0"/>
              <a:t>2</a:t>
            </a:r>
            <a:r>
              <a:rPr lang="pt-BR" altLang="zh-CN" sz="3200" dirty="0" smtClean="0"/>
              <a:t>])</a:t>
            </a:r>
            <a:r>
              <a:rPr lang="zh-CN" altLang="en-US" sz="3200" dirty="0" smtClean="0"/>
              <a:t>。</a:t>
            </a:r>
          </a:p>
          <a:p>
            <a:pPr marL="0" indent="0">
              <a:buNone/>
            </a:pPr>
            <a:r>
              <a:rPr lang="zh-CN" altLang="en-US" sz="3200" dirty="0" smtClean="0"/>
              <a:t>  故有</a:t>
            </a:r>
            <a:r>
              <a:rPr lang="pt-BR" altLang="zh-CN" sz="3200" dirty="0" smtClean="0"/>
              <a:t>A</a:t>
            </a:r>
            <a:r>
              <a:rPr lang="pt-BR" altLang="zh-CN" sz="3200" dirty="0" smtClean="0">
                <a:sym typeface="Symbol" pitchFamily="18" charset="2"/>
              </a:rPr>
              <a:t></a:t>
            </a:r>
            <a:r>
              <a:rPr lang="pt-BR" altLang="zh-CN" sz="3200" dirty="0" smtClean="0"/>
              <a:t> </a:t>
            </a:r>
            <a:r>
              <a:rPr lang="pt-BR" altLang="zh-CN" sz="3200" dirty="0"/>
              <a:t>A [</a:t>
            </a:r>
            <a:r>
              <a:rPr lang="pt-BR" altLang="zh-CN" sz="3200" dirty="0" smtClean="0"/>
              <a:t>B</a:t>
            </a:r>
            <a:r>
              <a:rPr lang="pt-BR" altLang="zh-CN" sz="3200" baseline="-25000" dirty="0" smtClean="0"/>
              <a:t>1</a:t>
            </a:r>
            <a:r>
              <a:rPr lang="pt-BR" altLang="zh-CN" sz="3200" dirty="0" smtClean="0"/>
              <a:t>/B</a:t>
            </a:r>
            <a:r>
              <a:rPr lang="pt-BR" altLang="zh-CN" sz="3200" baseline="-25000" dirty="0" smtClean="0"/>
              <a:t>2</a:t>
            </a:r>
            <a:r>
              <a:rPr lang="pt-BR" altLang="zh-CN" sz="3200" dirty="0" smtClean="0"/>
              <a:t>]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证毕。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54223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等值式模式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演算规则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1961" y="1082541"/>
            <a:ext cx="6093821" cy="517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双重否定</a:t>
            </a: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</a:pPr>
            <a:r>
              <a:rPr lang="zh-CN" altLang="en-US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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endParaRPr lang="zh-CN" altLang="en-US" sz="2800" b="1" dirty="0">
              <a:ea typeface="仿宋_GB2312" pitchFamily="49" charset="-122"/>
              <a:cs typeface="Times New Roman" panose="02020603050405020304" pitchFamily="18" charset="0"/>
            </a:endParaRPr>
          </a:p>
          <a:p>
            <a:pPr marL="311150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矛盾律</a:t>
            </a: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</a:pP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∧</a:t>
            </a:r>
            <a:r>
              <a:rPr lang="zh-CN" altLang="en-US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</a:rPr>
              <a:t>0 </a:t>
            </a:r>
            <a:endParaRPr lang="zh-CN" altLang="en-US" sz="2800" b="1" dirty="0">
              <a:ea typeface="仿宋_GB2312" pitchFamily="49" charset="-122"/>
              <a:cs typeface="Times New Roman" panose="02020603050405020304" pitchFamily="18" charset="0"/>
            </a:endParaRPr>
          </a:p>
          <a:p>
            <a:pPr marL="311150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排中律</a:t>
            </a:r>
          </a:p>
          <a:p>
            <a:pPr marL="674688" lvl="1" indent="-249238" algn="l" defTabSz="755650">
              <a:spcBef>
                <a:spcPct val="25000"/>
              </a:spcBef>
              <a:buClr>
                <a:srgbClr val="336699"/>
              </a:buClr>
              <a:buFontTx/>
              <a:buChar char="•"/>
            </a:pP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∨</a:t>
            </a:r>
            <a:r>
              <a:rPr lang="zh-CN" altLang="en-US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ea typeface="仿宋_GB2312" pitchFamily="49" charset="-122"/>
              <a:cs typeface="Times New Roman" panose="02020603050405020304" pitchFamily="18" charset="0"/>
            </a:endParaRPr>
          </a:p>
          <a:p>
            <a:pPr marL="311150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3200" b="1" dirty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假言</a:t>
            </a:r>
            <a:r>
              <a:rPr lang="zh-CN" altLang="en-US" sz="3200" b="1" dirty="0" smtClean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易位</a:t>
            </a:r>
            <a:r>
              <a:rPr lang="en-US" altLang="zh-CN" sz="3200" b="1" dirty="0" smtClean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逆否命题</a:t>
            </a:r>
            <a:r>
              <a:rPr lang="en-US" altLang="zh-CN" sz="3200" b="1" dirty="0" smtClean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C00000"/>
              </a:solidFill>
              <a:ea typeface="仿宋_GB2312" pitchFamily="49" charset="-122"/>
              <a:cs typeface="Times New Roman" panose="02020603050405020304" pitchFamily="18" charset="0"/>
            </a:endParaRPr>
          </a:p>
          <a:p>
            <a:pPr marL="768350" lvl="1" indent="-311150" algn="l" defTabSz="755650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→B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800" b="1" dirty="0" smtClean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ea typeface="仿宋_GB2312" pitchFamily="49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零律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A∨1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1        A∧</a:t>
            </a:r>
            <a:r>
              <a:rPr lang="en-US" altLang="zh-CN" sz="2800" dirty="0" smtClean="0"/>
              <a:t>0 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0 </a:t>
            </a:r>
            <a:endParaRPr lang="zh-CN" altLang="en-US" sz="2800" dirty="0" smtClean="0"/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幂等律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A∨A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    A∧A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</a:t>
            </a:r>
            <a:endParaRPr lang="zh-CN" altLang="en-US" sz="2800" dirty="0" smtClean="0"/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吸收律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A∨(A∧B)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     A∧(A∨B)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</a:t>
            </a:r>
            <a:endParaRPr lang="zh-CN" altLang="en-US" sz="2800" dirty="0" smtClean="0"/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C00000"/>
                </a:solidFill>
              </a:rPr>
              <a:t>同一律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A∧1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     A∨0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     A </a:t>
            </a:r>
            <a:r>
              <a:rPr lang="zh-CN" altLang="en-US" sz="2800" b="0" dirty="0" smtClean="0">
                <a:sym typeface="Symbol" pitchFamily="18" charset="2"/>
              </a:rPr>
              <a:t> </a:t>
            </a:r>
            <a:r>
              <a:rPr lang="en-US" altLang="zh-CN" sz="2800" dirty="0" smtClean="0"/>
              <a:t>0 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A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9837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等值式模式（续）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868363"/>
            <a:ext cx="8010310" cy="5191125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德</a:t>
            </a:r>
            <a:r>
              <a:rPr lang="zh-CN" altLang="en-US" sz="2800" dirty="0" smtClean="0">
                <a:solidFill>
                  <a:srgbClr val="C00000"/>
                </a:solidFill>
                <a:sym typeface="Wingdings" pitchFamily="2" charset="2"/>
              </a:rPr>
              <a:t></a:t>
            </a:r>
            <a:r>
              <a:rPr lang="zh-CN" altLang="en-US" sz="2800" dirty="0" smtClean="0">
                <a:solidFill>
                  <a:srgbClr val="C00000"/>
                </a:solidFill>
              </a:rPr>
              <a:t>摩根律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(A∨B)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A∧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B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(A∧B)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A∨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B </a:t>
            </a:r>
            <a:endParaRPr lang="zh-CN" altLang="en-US" sz="2800" dirty="0" smtClean="0"/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交换律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A∨B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B∨A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A∧B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B∧A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/>
              <a:t>A </a:t>
            </a:r>
            <a:r>
              <a:rPr lang="zh-CN" altLang="en-US" sz="2800" b="0" dirty="0" smtClean="0">
                <a:sym typeface="Symbol" pitchFamily="18" charset="2"/>
              </a:rPr>
              <a:t> </a:t>
            </a:r>
            <a:r>
              <a:rPr lang="en-US" altLang="zh-CN" sz="2800" dirty="0" smtClean="0"/>
              <a:t>B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B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A </a:t>
            </a: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32241</TotalTime>
  <Words>1384</Words>
  <Application>Microsoft Office PowerPoint</Application>
  <PresentationFormat>全屏显示(4:3)</PresentationFormat>
  <Paragraphs>149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仿宋_GB2312</vt:lpstr>
      <vt:lpstr>黑体</vt:lpstr>
      <vt:lpstr>华文仿宋</vt:lpstr>
      <vt:lpstr>华文行楷</vt:lpstr>
      <vt:lpstr>华文中宋</vt:lpstr>
      <vt:lpstr>宋体</vt:lpstr>
      <vt:lpstr>Arial</vt:lpstr>
      <vt:lpstr>Symbol</vt:lpstr>
      <vt:lpstr>Times New Roman</vt:lpstr>
      <vt:lpstr>Wingdings</vt:lpstr>
      <vt:lpstr>Grid</vt:lpstr>
      <vt:lpstr>位图图像</vt:lpstr>
      <vt:lpstr>数理逻辑</vt:lpstr>
      <vt:lpstr>PowerPoint 演示文稿</vt:lpstr>
      <vt:lpstr>1.3 等值演算 </vt:lpstr>
      <vt:lpstr>  </vt:lpstr>
      <vt:lpstr>PowerPoint 演示文稿</vt:lpstr>
      <vt:lpstr>PowerPoint 演示文稿</vt:lpstr>
      <vt:lpstr>等值式模式(演算规则)</vt:lpstr>
      <vt:lpstr>PowerPoint 演示文稿</vt:lpstr>
      <vt:lpstr>等值式模式（续）</vt:lpstr>
      <vt:lpstr>等值式模式（续）</vt:lpstr>
      <vt:lpstr>等值式模式（续）</vt:lpstr>
      <vt:lpstr>PowerPoint 演示文稿</vt:lpstr>
      <vt:lpstr> 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2522</cp:revision>
  <dcterms:created xsi:type="dcterms:W3CDTF">2004-03-10T10:42:25Z</dcterms:created>
  <dcterms:modified xsi:type="dcterms:W3CDTF">2016-10-14T03:09:12Z</dcterms:modified>
</cp:coreProperties>
</file>