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61" d="100"/>
          <a:sy n="61" d="100"/>
        </p:scale>
        <p:origin x="15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6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数理逻辑</a:t>
            </a:r>
            <a:endParaRPr lang="zh-CN" altLang="en-US" sz="3600" dirty="0" smtClean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对偶定理  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en-US" altLang="zh-CN" dirty="0" smtClean="0"/>
              <a:t>1.4 </a:t>
            </a:r>
            <a:r>
              <a:rPr lang="zh-CN" altLang="en-US" dirty="0" smtClean="0"/>
              <a:t>对偶定理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946150"/>
            <a:ext cx="8415337" cy="4940300"/>
          </a:xfrm>
        </p:spPr>
        <p:txBody>
          <a:bodyPr/>
          <a:lstStyle/>
          <a:p>
            <a:pPr marL="311150" indent="-311150" defTabSz="755650" eaLnBrk="1" hangingPunct="1">
              <a:lnSpc>
                <a:spcPct val="8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对偶</a:t>
            </a:r>
            <a:r>
              <a:rPr lang="zh-CN" altLang="en-US" sz="2800" dirty="0" smtClean="0">
                <a:solidFill>
                  <a:srgbClr val="C00000"/>
                </a:solidFill>
              </a:rPr>
              <a:t>式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311150" indent="-311150" defTabSz="755650" eaLnBrk="1" hangingPunct="1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	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是由</a:t>
            </a:r>
            <a:r>
              <a:rPr lang="en-US" altLang="zh-CN" sz="2800" dirty="0" smtClean="0"/>
              <a:t>{0,1,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,∨,∧}</a:t>
            </a:r>
            <a:r>
              <a:rPr lang="zh-CN" altLang="en-US" sz="2800" dirty="0" smtClean="0"/>
              <a:t>生成的公式，将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>
                <a:solidFill>
                  <a:srgbClr val="3333CC"/>
                </a:solidFill>
              </a:rPr>
              <a:t>∨</a:t>
            </a:r>
            <a:r>
              <a:rPr lang="zh-CN" altLang="en-US" sz="2800" dirty="0" smtClean="0">
                <a:solidFill>
                  <a:srgbClr val="3333CC"/>
                </a:solidFill>
              </a:rPr>
              <a:t>和</a:t>
            </a:r>
            <a:r>
              <a:rPr lang="en-US" altLang="zh-CN" sz="2800" dirty="0" smtClean="0">
                <a:solidFill>
                  <a:srgbClr val="3333CC"/>
                </a:solidFill>
              </a:rPr>
              <a:t>∧</a:t>
            </a:r>
            <a:r>
              <a:rPr lang="zh-CN" altLang="en-US" sz="2800" dirty="0" smtClean="0">
                <a:solidFill>
                  <a:srgbClr val="3333CC"/>
                </a:solidFill>
              </a:rPr>
              <a:t>互换</a:t>
            </a:r>
            <a:r>
              <a:rPr lang="zh-CN" altLang="en-US" sz="2800" dirty="0" smtClean="0"/>
              <a:t>，</a:t>
            </a:r>
            <a:r>
              <a:rPr lang="en-US" altLang="zh-CN" sz="2800" dirty="0" smtClean="0">
                <a:solidFill>
                  <a:srgbClr val="3333CC"/>
                </a:solidFill>
              </a:rPr>
              <a:t>0</a:t>
            </a:r>
            <a:r>
              <a:rPr lang="zh-CN" altLang="en-US" sz="2800" dirty="0" smtClean="0">
                <a:solidFill>
                  <a:srgbClr val="3333CC"/>
                </a:solidFill>
              </a:rPr>
              <a:t>和</a:t>
            </a:r>
            <a:r>
              <a:rPr lang="en-US" altLang="zh-CN" sz="2800" dirty="0" smtClean="0">
                <a:solidFill>
                  <a:srgbClr val="3333CC"/>
                </a:solidFill>
              </a:rPr>
              <a:t>1</a:t>
            </a:r>
            <a:r>
              <a:rPr lang="zh-CN" altLang="en-US" sz="2800" dirty="0" smtClean="0"/>
              <a:t>互换得到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*</a:t>
            </a:r>
            <a:r>
              <a:rPr lang="zh-CN" altLang="en-US" sz="2800" dirty="0" smtClean="0"/>
              <a:t>，称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*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互为对偶式。</a:t>
            </a:r>
          </a:p>
          <a:p>
            <a:pPr marL="711200" lvl="1" indent="-311150" defTabSz="755650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</a:rPr>
              <a:t>A  = (</a:t>
            </a:r>
            <a:r>
              <a:rPr lang="en-US" altLang="zh-CN" dirty="0" err="1" smtClean="0">
                <a:latin typeface="Times New Roman" pitchFamily="18" charset="0"/>
              </a:rPr>
              <a:t>p</a:t>
            </a:r>
            <a:r>
              <a:rPr lang="en-US" altLang="zh-CN" dirty="0" err="1" smtClean="0"/>
              <a:t>∨q</a:t>
            </a:r>
            <a:r>
              <a:rPr lang="en-US" altLang="zh-CN" dirty="0" smtClean="0"/>
              <a:t>)∧r</a:t>
            </a:r>
            <a:r>
              <a:rPr lang="zh-CN" altLang="en-US" dirty="0" smtClean="0">
                <a:solidFill>
                  <a:schemeClr val="accent2"/>
                </a:solidFill>
              </a:rPr>
              <a:t>  </a:t>
            </a:r>
            <a:r>
              <a:rPr lang="en-US" altLang="zh-CN" dirty="0" smtClean="0">
                <a:solidFill>
                  <a:schemeClr val="accent2"/>
                </a:solidFill>
              </a:rPr>
              <a:t>		 </a:t>
            </a:r>
            <a:r>
              <a:rPr lang="en-US" altLang="zh-CN" dirty="0" smtClean="0"/>
              <a:t>B  =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</a:rPr>
              <a:t>(p∨0) ∧1</a:t>
            </a:r>
          </a:p>
          <a:p>
            <a:pPr marL="711200" lvl="1" indent="-311150" defTabSz="755650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en-US" altLang="zh-CN" baseline="30000" dirty="0" smtClean="0"/>
              <a:t>*</a:t>
            </a:r>
            <a:r>
              <a:rPr lang="en-US" altLang="zh-CN" dirty="0" smtClean="0">
                <a:latin typeface="Times New Roman" pitchFamily="18" charset="0"/>
              </a:rPr>
              <a:t> = (</a:t>
            </a:r>
            <a:r>
              <a:rPr lang="en-US" altLang="zh-CN" dirty="0" err="1" smtClean="0">
                <a:latin typeface="Times New Roman" pitchFamily="18" charset="0"/>
              </a:rPr>
              <a:t>p</a:t>
            </a:r>
            <a:r>
              <a:rPr lang="en-US" altLang="zh-CN" dirty="0" err="1" smtClean="0"/>
              <a:t>∧q</a:t>
            </a:r>
            <a:r>
              <a:rPr lang="en-US" altLang="zh-CN" dirty="0" smtClean="0"/>
              <a:t>)∨r   		 B</a:t>
            </a:r>
            <a:r>
              <a:rPr lang="en-US" altLang="zh-CN" baseline="30000" dirty="0" smtClean="0"/>
              <a:t>* </a:t>
            </a:r>
            <a:r>
              <a:rPr lang="en-US" altLang="zh-CN" dirty="0" smtClean="0"/>
              <a:t>=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</a:rPr>
              <a:t>(p∧1)∨0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11150" indent="-311150" defTabSz="755650" eaLnBrk="1" hangingPunct="1">
              <a:lnSpc>
                <a:spcPct val="80000"/>
              </a:lnSpc>
              <a:spcBef>
                <a:spcPts val="24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相反</a:t>
            </a:r>
            <a:r>
              <a:rPr lang="zh-CN" altLang="en-US" sz="2800" dirty="0" smtClean="0">
                <a:solidFill>
                  <a:srgbClr val="C00000"/>
                </a:solidFill>
              </a:rPr>
              <a:t>真值赋值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311150" indent="-311150" defTabSz="755650"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	 </a:t>
            </a:r>
            <a:r>
              <a:rPr lang="zh-CN" altLang="en-US" sz="2800" dirty="0"/>
              <a:t>如果对每个命题变元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真值</a:t>
            </a:r>
            <a:r>
              <a:rPr lang="zh-CN" altLang="en-US" sz="2800" dirty="0" smtClean="0"/>
              <a:t>赋值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满足</a:t>
            </a:r>
            <a:endParaRPr lang="en-US" altLang="zh-CN" sz="2800" dirty="0" smtClean="0"/>
          </a:p>
          <a:p>
            <a:pPr marL="311150" indent="-311150" defTabSz="755650" eaLnBrk="1" hangingPunct="1">
              <a:lnSpc>
                <a:spcPct val="80000"/>
              </a:lnSpc>
              <a:buNone/>
            </a:pPr>
            <a:r>
              <a:rPr lang="zh-CN" altLang="en-US" sz="2800" dirty="0" smtClean="0"/>
              <a:t>    则</a:t>
            </a:r>
            <a:r>
              <a:rPr lang="zh-CN" altLang="en-US" sz="2800" dirty="0" smtClean="0"/>
              <a:t>称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是相反的。</a:t>
            </a:r>
          </a:p>
          <a:p>
            <a:pPr marL="711200" lvl="1" indent="-311150" defTabSz="755650"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25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 = &lt;p</a:t>
            </a:r>
            <a:r>
              <a:rPr lang="en-US" altLang="zh-CN" sz="2800" baseline="30000" dirty="0" smtClean="0">
                <a:latin typeface="Times New Roman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</a:rPr>
              <a:t>, q</a:t>
            </a:r>
            <a:r>
              <a:rPr lang="en-US" altLang="zh-CN" sz="2800" baseline="30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, t</a:t>
            </a:r>
            <a:r>
              <a:rPr lang="en-US" altLang="zh-CN" sz="2800" baseline="30000" dirty="0" smtClean="0">
                <a:latin typeface="Times New Roman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 marL="711200" lvl="1" indent="-311150" defTabSz="755650"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25000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</a:rPr>
              <a:t> = &lt;p</a:t>
            </a:r>
            <a:r>
              <a:rPr lang="en-US" altLang="zh-CN" sz="2800" baseline="30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, q</a:t>
            </a:r>
            <a:r>
              <a:rPr lang="en-US" altLang="zh-CN" sz="2800" baseline="30000" dirty="0" smtClean="0">
                <a:latin typeface="Times New Roman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</a:rPr>
              <a:t>, t</a:t>
            </a:r>
            <a:r>
              <a:rPr lang="en-US" altLang="zh-CN" sz="2800" baseline="30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0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135172"/>
              </p:ext>
            </p:extLst>
          </p:nvPr>
        </p:nvGraphicFramePr>
        <p:xfrm>
          <a:off x="7786960" y="3688274"/>
          <a:ext cx="1502841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公式" r:id="rId3" imgW="583920" imgH="228600" progId="Equation.3">
                  <p:embed/>
                </p:oleObj>
              </mc:Choice>
              <mc:Fallback>
                <p:oleObj name="公式" r:id="rId3" imgW="5839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960" y="3688274"/>
                        <a:ext cx="1502841" cy="579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09625"/>
            <a:ext cx="8474075" cy="5322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(p∨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q∨0)∧r∧1    v(p)=1,v(q)=0,v(r)=1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(p∧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q∧1)∨r∨0    v'(p)=0,v'(q)=1,v'(r)=0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v((p∨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q∨0)∧r∧1)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    =(v(p)∨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v(</a:t>
            </a:r>
            <a:r>
              <a:rPr lang="en-US" altLang="zh-CN" sz="2800" dirty="0" smtClean="0"/>
              <a:t>q)∨v(0))∧v(r)∧v(1)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    =(1∨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0</a:t>
            </a:r>
            <a:r>
              <a:rPr lang="en-US" altLang="zh-CN" sz="2800" dirty="0" smtClean="0"/>
              <a:t>∨0)∧1∧1=1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v'((p∧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q∧1)∨r∨0 )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    = (v'(p)∧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sz="2800" dirty="0" smtClean="0"/>
              <a:t>v'(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/>
              <a:t>q)∧v'(1))∨v'(r)∨v'(0)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    = (0∧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1</a:t>
            </a:r>
            <a:r>
              <a:rPr lang="en-US" altLang="zh-CN" sz="2800" dirty="0" smtClean="0"/>
              <a:t>∧1)∨0∨0=0= 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对偶式的真值赋值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62013"/>
            <a:ext cx="8420100" cy="507206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C00000"/>
                </a:solidFill>
              </a:rPr>
              <a:t>定理</a:t>
            </a:r>
            <a:r>
              <a:rPr lang="en-US" altLang="zh-CN" sz="3200" dirty="0" smtClean="0">
                <a:solidFill>
                  <a:srgbClr val="C00000"/>
                </a:solidFill>
              </a:rPr>
              <a:t>1.14</a:t>
            </a:r>
            <a:r>
              <a:rPr lang="zh-CN" altLang="en-US" sz="3200" dirty="0" smtClean="0">
                <a:solidFill>
                  <a:srgbClr val="C00000"/>
                </a:solidFill>
              </a:rPr>
              <a:t>：</a:t>
            </a:r>
            <a:r>
              <a:rPr lang="zh-CN" altLang="en-US" sz="3200" dirty="0" smtClean="0"/>
              <a:t>设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是由</a:t>
            </a:r>
            <a:r>
              <a:rPr lang="en-US" altLang="zh-CN" sz="3200" dirty="0" smtClean="0"/>
              <a:t>{0,1,</a:t>
            </a:r>
            <a:r>
              <a:rPr lang="zh-CN" altLang="en-US" sz="32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 smtClean="0"/>
              <a:t>,∨,∧}</a:t>
            </a:r>
            <a:r>
              <a:rPr lang="zh-CN" altLang="en-US" sz="3200" dirty="0" smtClean="0"/>
              <a:t>生成的公式，</a:t>
            </a:r>
            <a:r>
              <a:rPr lang="en-US" altLang="zh-CN" sz="3200" dirty="0" smtClean="0"/>
              <a:t>A</a:t>
            </a:r>
            <a:r>
              <a:rPr lang="en-US" altLang="zh-CN" sz="3200" baseline="30000" dirty="0" smtClean="0"/>
              <a:t>*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互为对偶式，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v'</a:t>
            </a:r>
            <a:r>
              <a:rPr lang="zh-CN" altLang="en-US" sz="3200" dirty="0" smtClean="0"/>
              <a:t>是相反的真值赋值，则</a:t>
            </a:r>
            <a:r>
              <a:rPr lang="en-US" altLang="zh-CN" sz="3200" dirty="0" smtClean="0"/>
              <a:t>v(A</a:t>
            </a:r>
            <a:r>
              <a:rPr lang="en-US" altLang="zh-CN" sz="3200" baseline="30000" dirty="0" smtClean="0"/>
              <a:t>*</a:t>
            </a:r>
            <a:r>
              <a:rPr lang="en-US" altLang="zh-CN" sz="3200" dirty="0" smtClean="0"/>
              <a:t>)=</a:t>
            </a:r>
            <a:r>
              <a:rPr lang="zh-CN" altLang="en-US" sz="32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 smtClean="0"/>
              <a:t>v'(A)</a:t>
            </a:r>
            <a:r>
              <a:rPr lang="zh-CN" altLang="en-US" sz="3200" dirty="0" smtClean="0"/>
              <a:t>。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C00000"/>
                </a:solidFill>
              </a:rPr>
              <a:t>证明：归纳证明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3200" dirty="0" smtClean="0"/>
              <a:t>若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层</a:t>
            </a:r>
            <a:r>
              <a:rPr lang="zh-CN" altLang="en-US" sz="3200" dirty="0" smtClean="0"/>
              <a:t>数为</a:t>
            </a:r>
            <a:r>
              <a:rPr lang="en-US" altLang="zh-CN" sz="3200" dirty="0" smtClean="0"/>
              <a:t>0</a:t>
            </a:r>
            <a:endParaRPr lang="en-US" altLang="zh-CN" sz="3200" dirty="0"/>
          </a:p>
          <a:p>
            <a:pPr marL="1074738" lvl="2" indent="-249238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为命题变元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*</a:t>
            </a:r>
            <a:r>
              <a:rPr lang="zh-CN" altLang="en-US" sz="2800" dirty="0" smtClean="0"/>
              <a:t>也为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v(p)=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v'(p)</a:t>
            </a:r>
            <a:endParaRPr lang="zh-CN" altLang="en-US" sz="2800" dirty="0" smtClean="0"/>
          </a:p>
          <a:p>
            <a:pPr marL="1074738" lvl="2" indent="-249238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*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v(1)=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v'(0)</a:t>
            </a:r>
            <a:r>
              <a:rPr lang="zh-CN" altLang="en-US" sz="2800" dirty="0" smtClean="0"/>
              <a:t>。</a:t>
            </a:r>
          </a:p>
          <a:p>
            <a:pPr marL="1074738" lvl="2" indent="-249238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*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v(0)=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v'(1)</a:t>
            </a:r>
            <a:r>
              <a:rPr lang="zh-CN" altLang="en-US" sz="2800" dirty="0" smtClean="0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63885"/>
            <a:ext cx="8942387" cy="5605920"/>
          </a:xfrm>
        </p:spPr>
        <p:txBody>
          <a:bodyPr/>
          <a:lstStyle/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zh-CN" altLang="en-US" sz="3200" dirty="0" smtClean="0"/>
              <a:t>假设</a:t>
            </a:r>
            <a:r>
              <a:rPr lang="zh-CN" altLang="en-US" sz="3200" dirty="0" smtClean="0"/>
              <a:t>对于层数不</a:t>
            </a:r>
            <a:r>
              <a:rPr lang="zh-CN" altLang="en-US" sz="3200" dirty="0" smtClean="0"/>
              <a:t>超过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的每个公式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v(B</a:t>
            </a:r>
            <a:r>
              <a:rPr lang="en-US" altLang="zh-CN" sz="3200" baseline="30000" dirty="0" smtClean="0"/>
              <a:t>*</a:t>
            </a:r>
            <a:r>
              <a:rPr lang="en-US" altLang="zh-CN" sz="3200" dirty="0" smtClean="0"/>
              <a:t>)=</a:t>
            </a:r>
            <a:r>
              <a:rPr lang="zh-CN" altLang="en-US" sz="32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 smtClean="0"/>
              <a:t>v'(B)</a:t>
            </a:r>
            <a:r>
              <a:rPr lang="zh-CN" altLang="en-US" sz="3200" dirty="0" smtClean="0"/>
              <a:t>。</a:t>
            </a:r>
          </a:p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zh-CN" altLang="en-US" sz="3200" dirty="0" smtClean="0"/>
              <a:t>证明层数等于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，定理成立。</a:t>
            </a:r>
            <a:endParaRPr lang="en-US" altLang="zh-CN" sz="3200" dirty="0" smtClean="0"/>
          </a:p>
          <a:p>
            <a:pPr marL="1111250" lvl="2" indent="-311150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若</a:t>
            </a:r>
            <a:r>
              <a:rPr lang="en-US" altLang="zh-CN" sz="2800" dirty="0" smtClean="0">
                <a:solidFill>
                  <a:schemeClr val="accent2"/>
                </a:solidFill>
              </a:rPr>
              <a:t>A</a:t>
            </a:r>
            <a:r>
              <a:rPr lang="zh-CN" altLang="en-US" sz="2800" dirty="0" smtClean="0">
                <a:solidFill>
                  <a:schemeClr val="accent2"/>
                </a:solidFill>
              </a:rPr>
              <a:t>为</a:t>
            </a:r>
            <a:r>
              <a:rPr lang="zh-CN" altLang="en-US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chemeClr val="accent2"/>
                </a:solidFill>
              </a:rPr>
              <a:t>B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A</a:t>
            </a:r>
            <a:r>
              <a:rPr lang="en-US" altLang="zh-CN" sz="2800" baseline="30000" dirty="0"/>
              <a:t>*</a:t>
            </a:r>
            <a:r>
              <a:rPr lang="zh-CN" altLang="en-US" sz="2800" dirty="0"/>
              <a:t>为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B</a:t>
            </a:r>
            <a:r>
              <a:rPr lang="en-US" altLang="zh-CN" sz="2800" baseline="30000" dirty="0" smtClean="0"/>
              <a:t>*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：</a:t>
            </a:r>
            <a:endParaRPr lang="zh-CN" altLang="en-US" sz="2800" dirty="0" smtClean="0"/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zh-CN" altLang="en-US" sz="2800" dirty="0" smtClean="0"/>
              <a:t>              </a:t>
            </a:r>
            <a:r>
              <a:rPr lang="en-US" altLang="zh-CN" sz="2800" dirty="0" smtClean="0"/>
              <a:t>v(A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)=v(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B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)=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v(B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)=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</a:t>
            </a:r>
            <a:r>
              <a:rPr lang="en-US" altLang="zh-CN" sz="2800" dirty="0" smtClean="0"/>
              <a:t>v'(B)=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B)= 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v'(A)</a:t>
            </a:r>
          </a:p>
          <a:p>
            <a:pPr marL="1111250" lvl="2" indent="-311150" defTabSz="755650" eaLnBrk="1" hangingPunct="1">
              <a:lnSpc>
                <a:spcPct val="100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为</a:t>
            </a:r>
            <a:r>
              <a:rPr lang="en-US" altLang="zh-CN" sz="2800" dirty="0"/>
              <a:t>B∧C</a:t>
            </a:r>
            <a:r>
              <a:rPr lang="zh-CN" altLang="en-US" sz="2800" dirty="0"/>
              <a:t>，</a:t>
            </a:r>
            <a:r>
              <a:rPr lang="en-US" altLang="zh-CN" sz="2800" dirty="0"/>
              <a:t>v(B*)=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 smtClean="0"/>
              <a:t>v</a:t>
            </a:r>
            <a:r>
              <a:rPr lang="en-US" altLang="zh-CN" sz="2800" dirty="0"/>
              <a:t>'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B)</a:t>
            </a:r>
            <a:r>
              <a:rPr lang="zh-CN" altLang="en-US" sz="2800" dirty="0"/>
              <a:t>且</a:t>
            </a:r>
            <a:r>
              <a:rPr lang="en-US" altLang="zh-CN" sz="2800" dirty="0"/>
              <a:t>v(C*)=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 smtClean="0"/>
              <a:t>v</a:t>
            </a:r>
            <a:r>
              <a:rPr lang="en-US" altLang="zh-CN" sz="2800" dirty="0"/>
              <a:t>'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C)</a:t>
            </a:r>
            <a:r>
              <a:rPr lang="zh-CN" altLang="en-US" sz="2800" dirty="0"/>
              <a:t>，并且</a:t>
            </a:r>
            <a:r>
              <a:rPr lang="en-US" altLang="zh-CN" sz="2800" dirty="0"/>
              <a:t>A*</a:t>
            </a:r>
            <a:r>
              <a:rPr lang="zh-CN" altLang="en-US" sz="2800" dirty="0"/>
              <a:t>为</a:t>
            </a:r>
            <a:r>
              <a:rPr lang="en-US" altLang="zh-CN" sz="2800" dirty="0"/>
              <a:t>B*∨C*</a:t>
            </a:r>
            <a:r>
              <a:rPr lang="zh-CN" altLang="en-US" sz="2800" dirty="0" smtClean="0"/>
              <a:t>。因此有：  </a:t>
            </a:r>
            <a:endParaRPr lang="en-US" altLang="zh-CN" sz="2800" dirty="0" smtClean="0"/>
          </a:p>
          <a:p>
            <a:pPr marL="800100" lvl="2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 smtClean="0"/>
              <a:t>            v(A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)=v(B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∨C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)=v(B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)∨v(C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 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 smtClean="0"/>
              <a:t>                             =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v'(B)∨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v'(C)= v'(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B∨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C)=v'(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(B∧C))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 smtClean="0"/>
              <a:t>                             = 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v'(B∧C) = 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v'(A)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907046"/>
            <a:ext cx="8589963" cy="4400765"/>
          </a:xfrm>
        </p:spPr>
        <p:txBody>
          <a:bodyPr/>
          <a:lstStyle/>
          <a:p>
            <a:pPr lvl="2" eaLnBrk="1" hangingPunct="1">
              <a:lnSpc>
                <a:spcPct val="100000"/>
              </a:lnSpc>
            </a:pPr>
            <a:r>
              <a:rPr lang="zh-CN" altLang="en-US" sz="2800" dirty="0" smtClean="0"/>
              <a:t>若</a:t>
            </a:r>
            <a:r>
              <a:rPr lang="en-US" altLang="zh-CN" sz="2800" dirty="0" smtClean="0">
                <a:solidFill>
                  <a:schemeClr val="accent2"/>
                </a:solidFill>
              </a:rPr>
              <a:t>A</a:t>
            </a:r>
            <a:r>
              <a:rPr lang="zh-CN" altLang="en-US" sz="2800" dirty="0" smtClean="0">
                <a:solidFill>
                  <a:schemeClr val="accent2"/>
                </a:solidFill>
              </a:rPr>
              <a:t>为</a:t>
            </a:r>
            <a:r>
              <a:rPr lang="en-US" altLang="zh-CN" sz="2800" dirty="0" smtClean="0">
                <a:solidFill>
                  <a:schemeClr val="accent2"/>
                </a:solidFill>
              </a:rPr>
              <a:t>B∨C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v(B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)=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v‘(B)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v(C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)=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v’(C)</a:t>
            </a:r>
            <a:r>
              <a:rPr lang="zh-CN" altLang="en-US" sz="2800" dirty="0" smtClean="0"/>
              <a:t>，  </a:t>
            </a:r>
            <a:endParaRPr lang="en-US" altLang="zh-CN" sz="2800" dirty="0" smtClean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并且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*</a:t>
            </a:r>
            <a:r>
              <a:rPr lang="zh-CN" altLang="en-US" sz="2800" dirty="0" smtClean="0"/>
              <a:t>为</a:t>
            </a:r>
            <a:r>
              <a:rPr lang="en-US" altLang="zh-CN" sz="2800" dirty="0" smtClean="0">
                <a:solidFill>
                  <a:schemeClr val="accent2"/>
                </a:solidFill>
              </a:rPr>
              <a:t>B</a:t>
            </a:r>
            <a:r>
              <a:rPr lang="en-US" altLang="zh-CN" sz="2800" baseline="30000" dirty="0" smtClean="0">
                <a:solidFill>
                  <a:schemeClr val="accent2"/>
                </a:solidFill>
              </a:rPr>
              <a:t>*</a:t>
            </a:r>
            <a:r>
              <a:rPr lang="en-US" altLang="zh-CN" sz="2800" dirty="0" smtClean="0">
                <a:solidFill>
                  <a:schemeClr val="accent2"/>
                </a:solidFill>
              </a:rPr>
              <a:t>∧C</a:t>
            </a:r>
            <a:r>
              <a:rPr lang="en-US" altLang="zh-CN" sz="2800" baseline="30000" dirty="0" smtClean="0">
                <a:solidFill>
                  <a:schemeClr val="accent2"/>
                </a:solidFill>
              </a:rPr>
              <a:t>*</a:t>
            </a:r>
            <a:r>
              <a:rPr lang="zh-CN" altLang="en-US" sz="2800" dirty="0" smtClean="0"/>
              <a:t>。因此有：</a:t>
            </a:r>
            <a:endParaRPr lang="en-US" altLang="zh-CN" sz="28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v(A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)=v(B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∧C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)=v(B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)∧v(C</a:t>
            </a:r>
            <a:r>
              <a:rPr lang="en-US" altLang="zh-CN" sz="2800" baseline="30000" dirty="0" smtClean="0"/>
              <a:t>*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 smtClean="0"/>
              <a:t>                          =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v'(B)∧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v'(C)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= v'(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B∧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C) = v'(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(B∨C))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= 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v'(B∨C)= 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/>
              <a:t>v'(A)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/>
              <a:t>证</a:t>
            </a:r>
            <a:r>
              <a:rPr lang="zh-CN" altLang="en-US" sz="2800" dirty="0" smtClean="0"/>
              <a:t>毕。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对偶定理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809625"/>
            <a:ext cx="8502650" cy="5429250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200" dirty="0" smtClean="0">
                <a:solidFill>
                  <a:srgbClr val="C00000"/>
                </a:solidFill>
              </a:rPr>
              <a:t>定理</a:t>
            </a:r>
            <a:r>
              <a:rPr lang="en-US" altLang="zh-CN" sz="3200" dirty="0" smtClean="0">
                <a:solidFill>
                  <a:srgbClr val="C00000"/>
                </a:solidFill>
              </a:rPr>
              <a:t>1.5 (</a:t>
            </a:r>
            <a:r>
              <a:rPr lang="zh-CN" altLang="en-US" sz="3200" dirty="0" smtClean="0">
                <a:solidFill>
                  <a:srgbClr val="C00000"/>
                </a:solidFill>
              </a:rPr>
              <a:t>对偶定理</a:t>
            </a:r>
            <a:r>
              <a:rPr lang="en-US" altLang="zh-CN" sz="3200" dirty="0" smtClean="0">
                <a:solidFill>
                  <a:srgbClr val="C00000"/>
                </a:solidFill>
              </a:rPr>
              <a:t>)</a:t>
            </a:r>
            <a:r>
              <a:rPr lang="zh-CN" altLang="en-US" sz="3200" dirty="0" smtClean="0">
                <a:solidFill>
                  <a:srgbClr val="C00000"/>
                </a:solidFill>
              </a:rPr>
              <a:t>：</a:t>
            </a:r>
            <a:r>
              <a:rPr lang="zh-CN" altLang="en-US" sz="3200" dirty="0" smtClean="0"/>
              <a:t>设</a:t>
            </a:r>
            <a:r>
              <a:rPr lang="en-US" altLang="zh-CN" sz="3200" dirty="0" smtClean="0"/>
              <a:t>A, B</a:t>
            </a:r>
            <a:r>
              <a:rPr lang="zh-CN" altLang="en-US" sz="3200" dirty="0" smtClean="0"/>
              <a:t>是由</a:t>
            </a:r>
            <a:r>
              <a:rPr lang="en-US" altLang="zh-CN" sz="3200" dirty="0" smtClean="0"/>
              <a:t>{0, 1, 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 smtClean="0"/>
              <a:t>, ∨, ∧}</a:t>
            </a:r>
            <a:r>
              <a:rPr lang="zh-CN" altLang="en-US" sz="3200" dirty="0" smtClean="0"/>
              <a:t>生成的公式，</a:t>
            </a:r>
            <a:r>
              <a:rPr lang="en-US" altLang="zh-CN" sz="3200" dirty="0" smtClean="0"/>
              <a:t>A</a:t>
            </a:r>
            <a:r>
              <a:rPr lang="en-US" altLang="zh-CN" sz="3200" baseline="30000" dirty="0" smtClean="0"/>
              <a:t>*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互为对偶式，</a:t>
            </a:r>
            <a:r>
              <a:rPr lang="en-US" altLang="zh-CN" sz="3200" dirty="0" smtClean="0"/>
              <a:t>B</a:t>
            </a:r>
            <a:r>
              <a:rPr lang="en-US" altLang="zh-CN" sz="3200" baseline="30000" dirty="0" smtClean="0"/>
              <a:t>*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互为对偶式。如果</a:t>
            </a:r>
            <a:r>
              <a:rPr lang="en-US" altLang="zh-CN" sz="3200" dirty="0" smtClean="0"/>
              <a:t>A </a:t>
            </a:r>
            <a:r>
              <a:rPr lang="en-US" altLang="zh-CN" sz="3200" b="0" dirty="0" smtClean="0">
                <a:sym typeface="Symbol" pitchFamily="18" charset="2"/>
              </a:rPr>
              <a:t></a:t>
            </a:r>
            <a:r>
              <a:rPr lang="en-US" altLang="zh-CN" sz="3200" b="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，则</a:t>
            </a:r>
            <a:r>
              <a:rPr lang="en-US" altLang="zh-CN" sz="3200" dirty="0" smtClean="0"/>
              <a:t>A</a:t>
            </a:r>
            <a:r>
              <a:rPr lang="en-US" altLang="zh-CN" sz="3200" baseline="30000" dirty="0" smtClean="0"/>
              <a:t>* </a:t>
            </a:r>
            <a:r>
              <a:rPr lang="en-US" altLang="zh-CN" sz="3200" b="0" dirty="0" smtClean="0">
                <a:sym typeface="Symbol" pitchFamily="18" charset="2"/>
              </a:rPr>
              <a:t></a:t>
            </a:r>
            <a:r>
              <a:rPr lang="en-US" altLang="zh-CN" sz="3200" baseline="30000" dirty="0" smtClean="0"/>
              <a:t> </a:t>
            </a:r>
            <a:r>
              <a:rPr lang="en-US" altLang="zh-CN" sz="3200" dirty="0" smtClean="0"/>
              <a:t>B</a:t>
            </a:r>
            <a:r>
              <a:rPr lang="en-US" altLang="zh-CN" sz="3200" baseline="30000" dirty="0" smtClean="0"/>
              <a:t>*</a:t>
            </a:r>
            <a:r>
              <a:rPr lang="zh-CN" altLang="en-US" sz="3200" dirty="0" smtClean="0"/>
              <a:t>。</a:t>
            </a:r>
          </a:p>
          <a:p>
            <a:pPr marL="311150" indent="-311150" defTabSz="755650" eaLnBrk="1" hangingPunct="1"/>
            <a:r>
              <a:rPr lang="zh-CN" altLang="en-US" sz="3200" dirty="0" smtClean="0">
                <a:solidFill>
                  <a:srgbClr val="C00000"/>
                </a:solidFill>
              </a:rPr>
              <a:t>证明：</a:t>
            </a:r>
          </a:p>
          <a:p>
            <a:pPr marL="674688" lvl="1" indent="-249238" defTabSz="755650" eaLnBrk="1" hangingPunct="1"/>
            <a:r>
              <a:rPr lang="zh-CN" altLang="en-US" sz="3200" dirty="0" smtClean="0"/>
              <a:t>任取真值赋值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，令</a:t>
            </a:r>
            <a:r>
              <a:rPr lang="en-US" altLang="zh-CN" sz="3200" dirty="0" smtClean="0"/>
              <a:t>v'</a:t>
            </a:r>
            <a:r>
              <a:rPr lang="zh-CN" altLang="en-US" sz="3200" dirty="0" smtClean="0"/>
              <a:t>是与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相反的真值赋值，因为</a:t>
            </a:r>
            <a:r>
              <a:rPr lang="en-US" altLang="zh-CN" sz="3200" dirty="0" smtClean="0"/>
              <a:t>A</a:t>
            </a:r>
            <a:r>
              <a:rPr lang="en-US" altLang="zh-CN" sz="3200" b="0" dirty="0" smtClean="0">
                <a:sym typeface="Symbol" pitchFamily="18" charset="2"/>
              </a:rPr>
              <a:t>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，所以</a:t>
            </a:r>
            <a:r>
              <a:rPr lang="en-US" altLang="zh-CN" sz="3200" dirty="0" smtClean="0"/>
              <a:t>v'(A)=v'(B)</a:t>
            </a:r>
            <a:r>
              <a:rPr lang="zh-CN" altLang="en-US" sz="3200" dirty="0" smtClean="0"/>
              <a:t>，因此，</a:t>
            </a:r>
            <a:r>
              <a:rPr lang="en-US" altLang="zh-CN" sz="3200" dirty="0" smtClean="0"/>
              <a:t>v(A</a:t>
            </a:r>
            <a:r>
              <a:rPr lang="en-US" altLang="zh-CN" sz="3200" baseline="30000" dirty="0" smtClean="0"/>
              <a:t>*</a:t>
            </a:r>
            <a:r>
              <a:rPr lang="en-US" altLang="zh-CN" sz="3200" dirty="0" smtClean="0"/>
              <a:t>)=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 smtClean="0"/>
              <a:t>v'(A)= 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 smtClean="0"/>
              <a:t>v'(B)=v(B</a:t>
            </a:r>
            <a:r>
              <a:rPr lang="en-US" altLang="zh-CN" sz="3200" baseline="30000" dirty="0" smtClean="0"/>
              <a:t>*</a:t>
            </a:r>
            <a:r>
              <a:rPr lang="en-US" altLang="zh-CN" sz="3200" dirty="0" smtClean="0"/>
              <a:t>)</a:t>
            </a:r>
          </a:p>
          <a:p>
            <a:pPr marL="674688" lvl="1" indent="-249238" defTabSz="755650" eaLnBrk="1" hangingPunct="1"/>
            <a:r>
              <a:rPr lang="zh-CN" altLang="en-US" sz="3200" dirty="0" smtClean="0"/>
              <a:t>所以，</a:t>
            </a:r>
            <a:r>
              <a:rPr lang="en-US" altLang="zh-CN" sz="3200" dirty="0" smtClean="0"/>
              <a:t>A</a:t>
            </a:r>
            <a:r>
              <a:rPr lang="en-US" altLang="zh-CN" sz="3200" baseline="30000" dirty="0" smtClean="0"/>
              <a:t>* </a:t>
            </a:r>
            <a:r>
              <a:rPr lang="en-US" altLang="zh-CN" sz="3200" b="0" dirty="0" smtClean="0">
                <a:sym typeface="Symbol" pitchFamily="18" charset="2"/>
              </a:rPr>
              <a:t></a:t>
            </a:r>
            <a:r>
              <a:rPr lang="en-US" altLang="zh-CN" sz="2800" b="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3200" dirty="0" smtClean="0"/>
              <a:t>B</a:t>
            </a:r>
            <a:r>
              <a:rPr lang="en-US" altLang="zh-CN" sz="3200" baseline="30000" dirty="0" smtClean="0"/>
              <a:t>*</a:t>
            </a:r>
            <a:r>
              <a:rPr lang="zh-CN" altLang="en-US" sz="3200" dirty="0" smtClean="0"/>
              <a:t>。</a:t>
            </a:r>
          </a:p>
          <a:p>
            <a:pPr marL="311150" indent="-311150" defTabSz="755650" eaLnBrk="1" hangingPunct="1"/>
            <a:r>
              <a:rPr lang="zh-CN" altLang="en-US" sz="3200" dirty="0" smtClean="0">
                <a:solidFill>
                  <a:srgbClr val="C00000"/>
                </a:solidFill>
              </a:rPr>
              <a:t>证毕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借助对偶定理的证明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17563"/>
            <a:ext cx="6843713" cy="5438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000" dirty="0" smtClean="0"/>
              <a:t>例</a:t>
            </a:r>
            <a:r>
              <a:rPr lang="en-US" altLang="zh-CN" sz="3000" dirty="0" smtClean="0"/>
              <a:t>1.9</a:t>
            </a:r>
            <a:r>
              <a:rPr lang="zh-CN" altLang="en-US" sz="3000" dirty="0" smtClean="0"/>
              <a:t> 证明等值式：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3000" dirty="0" smtClean="0">
                <a:latin typeface="Times New Roman" pitchFamily="18" charset="0"/>
              </a:rPr>
              <a:t>   (1) (p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3000" dirty="0" smtClean="0">
                <a:latin typeface="Times New Roman" pitchFamily="18" charset="0"/>
              </a:rPr>
              <a:t>)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q))  </a:t>
            </a:r>
            <a:r>
              <a:rPr lang="en-US" altLang="zh-CN" sz="3000" b="0" dirty="0" smtClean="0">
                <a:sym typeface="Symbol" pitchFamily="18" charset="2"/>
              </a:rPr>
              <a:t></a:t>
            </a:r>
            <a:r>
              <a:rPr lang="en-US" altLang="zh-CN" sz="30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q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   (2) </a:t>
            </a:r>
            <a:r>
              <a:rPr lang="en-US" altLang="zh-CN" sz="3000" dirty="0" smtClean="0">
                <a:latin typeface="Times New Roman" pitchFamily="18" charset="0"/>
              </a:rPr>
              <a:t>(p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3000" dirty="0" smtClean="0">
                <a:latin typeface="Times New Roman" pitchFamily="18" charset="0"/>
              </a:rPr>
              <a:t>)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q)) </a:t>
            </a:r>
            <a:r>
              <a:rPr lang="en-US" altLang="zh-CN" sz="3000" b="0" dirty="0" smtClean="0">
                <a:sym typeface="Symbol" pitchFamily="18" charset="2"/>
              </a:rPr>
              <a:t></a:t>
            </a:r>
            <a:r>
              <a:rPr lang="en-US" altLang="zh-CN" sz="30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q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证明：等值式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(1)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q))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</a:t>
            </a:r>
            <a:r>
              <a:rPr lang="en-US" altLang="zh-CN" sz="26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q) </a:t>
            </a:r>
            <a:endParaRPr lang="zh-CN" altLang="en-US" sz="2800" dirty="0" smtClean="0">
              <a:latin typeface="Times New Roman" pitchFamily="18" charset="0"/>
              <a:sym typeface="Symbol" pitchFamily="18" charset="2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</a:t>
            </a:r>
            <a:r>
              <a:rPr lang="en-US" altLang="zh-CN" sz="26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(p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</a:t>
            </a:r>
            <a:endParaRPr lang="en-US" altLang="zh-CN" sz="2800" dirty="0" smtClean="0">
              <a:latin typeface="Times New Roman" pitchFamily="18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</a:t>
            </a:r>
            <a:r>
              <a:rPr lang="en-US" altLang="zh-CN" sz="26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3000" dirty="0" smtClean="0">
                <a:latin typeface="Times New Roman" pitchFamily="18" charset="0"/>
                <a:sym typeface="Symbol" pitchFamily="18" charset="2"/>
              </a:rPr>
              <a:t>证明：等值式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(2)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对偶定理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等值式证明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2800" dirty="0" smtClean="0"/>
              <a:t>真值表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等值演算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对偶定理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85417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32241</TotalTime>
  <Words>801</Words>
  <Application>Microsoft Office PowerPoint</Application>
  <PresentationFormat>全屏显示(4:3)</PresentationFormat>
  <Paragraphs>71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华文仿宋</vt:lpstr>
      <vt:lpstr>华文行楷</vt:lpstr>
      <vt:lpstr>华文中宋</vt:lpstr>
      <vt:lpstr>宋体</vt:lpstr>
      <vt:lpstr>Symbol</vt:lpstr>
      <vt:lpstr>Times New Roman</vt:lpstr>
      <vt:lpstr>Wingdings</vt:lpstr>
      <vt:lpstr>Grid</vt:lpstr>
      <vt:lpstr>位图图像</vt:lpstr>
      <vt:lpstr>公式</vt:lpstr>
      <vt:lpstr>数理逻辑</vt:lpstr>
      <vt:lpstr>1.4 对偶定理</vt:lpstr>
      <vt:lpstr>例</vt:lpstr>
      <vt:lpstr>对偶式的真值赋值</vt:lpstr>
      <vt:lpstr>PowerPoint 演示文稿</vt:lpstr>
      <vt:lpstr>PowerPoint 演示文稿</vt:lpstr>
      <vt:lpstr>对偶定理</vt:lpstr>
      <vt:lpstr>借助对偶定理的证明</vt:lpstr>
      <vt:lpstr>等值式证明方法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ljh</cp:lastModifiedBy>
  <cp:revision>2520</cp:revision>
  <dcterms:created xsi:type="dcterms:W3CDTF">2004-03-10T10:42:25Z</dcterms:created>
  <dcterms:modified xsi:type="dcterms:W3CDTF">2016-10-14T03:09:15Z</dcterms:modified>
</cp:coreProperties>
</file>