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7" r:id="rId4"/>
    <p:sldId id="264" r:id="rId5"/>
    <p:sldId id="262" r:id="rId6"/>
    <p:sldId id="269" r:id="rId7"/>
    <p:sldId id="270" r:id="rId8"/>
    <p:sldId id="271" r:id="rId9"/>
    <p:sldId id="266" r:id="rId10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CCFF"/>
    <a:srgbClr val="3333CC"/>
    <a:srgbClr val="009999"/>
    <a:srgbClr val="0099CC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9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3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8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8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信息大类</a:t>
            </a:r>
            <a:r>
              <a:rPr lang="en-US" altLang="zh-CN" sz="6000" b="0" dirty="0"/>
              <a:t>-</a:t>
            </a:r>
            <a:r>
              <a:rPr lang="zh-CN" altLang="en-US" sz="6000" b="0" dirty="0"/>
              <a:t>离散数学</a:t>
            </a:r>
            <a:r>
              <a:rPr lang="en-US" altLang="zh-CN" sz="6000" b="0" dirty="0"/>
              <a:t>1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课程教学简介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231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EC8B7-062F-4C4D-9ED4-1D33A80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45292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  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代数系统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有限自动机理论</a:t>
            </a:r>
          </a:p>
        </p:txBody>
      </p:sp>
    </p:spTree>
    <p:extLst>
      <p:ext uri="{BB962C8B-B14F-4D97-AF65-F5344CB8AC3E}">
        <p14:creationId xmlns:p14="http://schemas.microsoft.com/office/powerpoint/2010/main" val="507723999"/>
      </p:ext>
    </p:extLst>
  </p:cSld>
  <p:clrMapOvr>
    <a:masterClrMapping/>
  </p:clrMapOvr>
  <p:transition advTm="29451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EC8B7-062F-4C4D-9ED4-1D33A80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45292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数理逻辑  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D2513D-3AF8-4F32-A7B0-3D88A079B5A9}"/>
              </a:ext>
            </a:extLst>
          </p:cNvPr>
          <p:cNvSpPr txBox="1">
            <a:spLocks/>
          </p:cNvSpPr>
          <p:nvPr/>
        </p:nvSpPr>
        <p:spPr bwMode="auto">
          <a:xfrm>
            <a:off x="661356" y="1779224"/>
            <a:ext cx="3249173" cy="413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命题逻辑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谓词逻辑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公理系统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归结原理</a:t>
            </a:r>
          </a:p>
        </p:txBody>
      </p:sp>
    </p:spTree>
    <p:extLst>
      <p:ext uri="{BB962C8B-B14F-4D97-AF65-F5344CB8AC3E}">
        <p14:creationId xmlns:p14="http://schemas.microsoft.com/office/powerpoint/2010/main" val="231096123"/>
      </p:ext>
    </p:extLst>
  </p:cSld>
  <p:clrMapOvr>
    <a:masterClrMapping/>
  </p:clrMapOvr>
  <p:transition advTm="29451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EC8B7-062F-4C4D-9ED4-1D33A80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5876"/>
            <a:ext cx="8589963" cy="5126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在线教学方案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授课方式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：按照原教学班授课，各班采用统一录播视频方式讲授，允许学生课后回放和复习。</a:t>
            </a:r>
          </a:p>
          <a:p>
            <a:pPr lvl="1">
              <a:lnSpc>
                <a:spcPct val="150000"/>
              </a:lnSpc>
            </a:pP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：采用微信群方式，教学班分别由授课教师和助教在微信群布置作业，安排集中线上答疑及离线答疑。</a:t>
            </a:r>
          </a:p>
          <a:p>
            <a:pPr lvl="1">
              <a:lnSpc>
                <a:spcPct val="150000"/>
              </a:lnSpc>
            </a:pP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：主要是教材上的习题，作业由学生在线下完成，在指定时间节点前，将电子版发给各教学班的助教批阅。</a:t>
            </a:r>
          </a:p>
          <a:p>
            <a:pPr lvl="1">
              <a:lnSpc>
                <a:spcPct val="150000"/>
              </a:lnSpc>
            </a:pPr>
            <a:r>
              <a:rPr lang="zh-CN" altLang="en-US" sz="20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成绩评定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平时成绩（作业成绩）、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期末考试成绩。</a:t>
            </a:r>
          </a:p>
          <a:p>
            <a:pPr lvl="1">
              <a:lnSpc>
                <a:spcPct val="150000"/>
              </a:lnSpc>
            </a:pP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149599"/>
      </p:ext>
    </p:extLst>
  </p:cSld>
  <p:clrMapOvr>
    <a:masterClrMapping/>
  </p:clrMapOvr>
  <p:transition advTm="29451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EC8B7-062F-4C4D-9ED4-1D33A80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5133057" cy="51461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授课教师 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位教师）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郑征  北航自动化学院              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贾经冬   北航软件学院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马帅    北航计算机学院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马殿富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吕江花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FA40E1-4CB6-4E84-9134-4AF7386DA0A8}"/>
              </a:ext>
            </a:extLst>
          </p:cNvPr>
          <p:cNvSpPr txBox="1"/>
          <p:nvPr/>
        </p:nvSpPr>
        <p:spPr>
          <a:xfrm>
            <a:off x="3981221" y="1612046"/>
            <a:ext cx="4329628" cy="2900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李卫国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北航软件学院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张玉平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杜博文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北航计算机学院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6D73DF-C42F-4575-98A2-B01D9359E364}"/>
              </a:ext>
            </a:extLst>
          </p:cNvPr>
          <p:cNvSpPr txBox="1"/>
          <p:nvPr/>
        </p:nvSpPr>
        <p:spPr>
          <a:xfrm>
            <a:off x="96396" y="5063438"/>
            <a:ext cx="8771379" cy="84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0" hangingPunct="0">
              <a:lnSpc>
                <a:spcPct val="15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l" eaLnBrk="0" hangingPunct="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latin typeface="+mn-lt"/>
                <a:ea typeface="+mn-ea"/>
              </a:defRPr>
            </a:lvl2pPr>
            <a:lvl3pPr marL="114300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latin typeface="+mn-lt"/>
                <a:ea typeface="+mn-ea"/>
              </a:defRPr>
            </a:lvl3pPr>
            <a:lvl4pPr marL="160020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latin typeface="+mn-lt"/>
                <a:ea typeface="+mn-ea"/>
              </a:defRPr>
            </a:lvl4pPr>
            <a:lvl5pPr marL="205740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itchFamily="2" charset="2"/>
              <a:buChar char="§"/>
              <a:defRPr sz="1600" b="1">
                <a:latin typeface="+mn-lt"/>
                <a:ea typeface="+mn-ea"/>
              </a:defRPr>
            </a:lvl5pPr>
            <a:lvl6pPr marL="2514600" indent="-2286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latin typeface="+mn-lt"/>
                <a:ea typeface="+mn-ea"/>
              </a:defRPr>
            </a:lvl6pPr>
            <a:lvl7pPr marL="2971800" indent="-2286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latin typeface="+mn-lt"/>
                <a:ea typeface="+mn-ea"/>
              </a:defRPr>
            </a:lvl7pPr>
            <a:lvl8pPr marL="3429000" indent="-2286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latin typeface="+mn-lt"/>
                <a:ea typeface="+mn-ea"/>
              </a:defRPr>
            </a:lvl8pPr>
            <a:lvl9pPr marL="3886200" indent="-22860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课程视频由</a:t>
            </a:r>
            <a:r>
              <a:rPr lang="en-US" altLang="zh-CN" dirty="0"/>
              <a:t>10</a:t>
            </a:r>
            <a:r>
              <a:rPr lang="zh-CN" altLang="en-US" dirty="0"/>
              <a:t>位教师轮流统一录制</a:t>
            </a:r>
          </a:p>
        </p:txBody>
      </p:sp>
    </p:spTree>
    <p:extLst>
      <p:ext uri="{BB962C8B-B14F-4D97-AF65-F5344CB8AC3E}">
        <p14:creationId xmlns:p14="http://schemas.microsoft.com/office/powerpoint/2010/main" val="2457059"/>
      </p:ext>
    </p:extLst>
  </p:cSld>
  <p:clrMapOvr>
    <a:masterClrMapping/>
  </p:clrMapOvr>
  <p:transition advTm="29451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EC8B7-062F-4C4D-9ED4-1D33A80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394701" cy="51461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课程视频录制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课程责任教授马殿富老师将在课程最后介绍数理逻辑的发展历史，总结归纳数理逻辑整个知识体系。 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22680F1-217F-4BF6-8C32-459255F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30888"/>
              </p:ext>
            </p:extLst>
          </p:nvPr>
        </p:nvGraphicFramePr>
        <p:xfrm>
          <a:off x="473074" y="2754217"/>
          <a:ext cx="8197852" cy="3399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478">
                  <a:extLst>
                    <a:ext uri="{9D8B030D-6E8A-4147-A177-3AD203B41FA5}">
                      <a16:colId xmlns:a16="http://schemas.microsoft.com/office/drawing/2014/main" val="2585661419"/>
                    </a:ext>
                  </a:extLst>
                </a:gridCol>
                <a:gridCol w="896320">
                  <a:extLst>
                    <a:ext uri="{9D8B030D-6E8A-4147-A177-3AD203B41FA5}">
                      <a16:colId xmlns:a16="http://schemas.microsoft.com/office/drawing/2014/main" val="1505872868"/>
                    </a:ext>
                  </a:extLst>
                </a:gridCol>
                <a:gridCol w="1262880">
                  <a:extLst>
                    <a:ext uri="{9D8B030D-6E8A-4147-A177-3AD203B41FA5}">
                      <a16:colId xmlns:a16="http://schemas.microsoft.com/office/drawing/2014/main" val="878465399"/>
                    </a:ext>
                  </a:extLst>
                </a:gridCol>
                <a:gridCol w="3981566">
                  <a:extLst>
                    <a:ext uri="{9D8B030D-6E8A-4147-A177-3AD203B41FA5}">
                      <a16:colId xmlns:a16="http://schemas.microsoft.com/office/drawing/2014/main" val="3186347861"/>
                    </a:ext>
                  </a:extLst>
                </a:gridCol>
                <a:gridCol w="1516608">
                  <a:extLst>
                    <a:ext uri="{9D8B030D-6E8A-4147-A177-3AD203B41FA5}">
                      <a16:colId xmlns:a16="http://schemas.microsoft.com/office/drawing/2014/main" val="3160054347"/>
                    </a:ext>
                  </a:extLst>
                </a:gridCol>
              </a:tblGrid>
              <a:tr h="6389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教学周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日期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76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教学内容 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学习要求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录制教师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856737"/>
                  </a:ext>
                </a:extLst>
              </a:tr>
              <a:tr h="10406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2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24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命题和联结词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掌握命题含义；掌握联结词的含义以及与自然语言连词的关联关系和区别；能够对自然语言描述的命题进行符号化表示。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郑征</a:t>
                      </a:r>
                      <a:endParaRPr lang="zh-CN" sz="1400" b="1" kern="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贾经冬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4769621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2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2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公式和真假赋值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掌握命题公式的结构化定义方法及命题公式的求值；能熟练判断命题公式是否可满足、永真和永假。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马帅</a:t>
                      </a:r>
                      <a:endParaRPr lang="zh-CN" sz="1400" b="1" kern="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535207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9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等值演算和对偶定理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掌握命题逻辑的等值演算模式；熟练对命题逻辑公式进行等值证明和演算；掌握命题公式的对偶关系。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李卫国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1299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79891"/>
      </p:ext>
    </p:extLst>
  </p:cSld>
  <p:clrMapOvr>
    <a:masterClrMapping/>
  </p:clrMapOvr>
  <p:transition advTm="29451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E093614-B6CD-4860-BEA0-6B11671D5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1646"/>
              </p:ext>
            </p:extLst>
          </p:nvPr>
        </p:nvGraphicFramePr>
        <p:xfrm>
          <a:off x="319489" y="978851"/>
          <a:ext cx="8608611" cy="501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658">
                  <a:extLst>
                    <a:ext uri="{9D8B030D-6E8A-4147-A177-3AD203B41FA5}">
                      <a16:colId xmlns:a16="http://schemas.microsoft.com/office/drawing/2014/main" val="1411141351"/>
                    </a:ext>
                  </a:extLst>
                </a:gridCol>
                <a:gridCol w="1079132">
                  <a:extLst>
                    <a:ext uri="{9D8B030D-6E8A-4147-A177-3AD203B41FA5}">
                      <a16:colId xmlns:a16="http://schemas.microsoft.com/office/drawing/2014/main" val="4187608468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674788755"/>
                    </a:ext>
                  </a:extLst>
                </a:gridCol>
                <a:gridCol w="4902506">
                  <a:extLst>
                    <a:ext uri="{9D8B030D-6E8A-4147-A177-3AD203B41FA5}">
                      <a16:colId xmlns:a16="http://schemas.microsoft.com/office/drawing/2014/main" val="4253874365"/>
                    </a:ext>
                  </a:extLst>
                </a:gridCol>
                <a:gridCol w="1017989">
                  <a:extLst>
                    <a:ext uri="{9D8B030D-6E8A-4147-A177-3AD203B41FA5}">
                      <a16:colId xmlns:a16="http://schemas.microsoft.com/office/drawing/2014/main" val="3806211757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23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命题逻辑联结词的完备集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掌握命题逻辑联结词的完备集；掌握结构归纳法，并能够使用结构归纳法进行联结词完备集证明。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张玉平</a:t>
                      </a:r>
                      <a:endParaRPr lang="zh-CN" sz="1400" b="1" kern="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吕江花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4330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3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30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范式和逻辑推论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掌握命题公式的各种范式定义；能够熟练对命题公式进行范式化；掌握公式范式和公式永真性的关系；掌握命题公式的逻辑推论，掌握命题公式之间的语义蕴含关系并能够用结构归纳法给出证明。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罗杰</a:t>
                      </a:r>
                      <a:endParaRPr lang="zh-CN" sz="1400" b="1" kern="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杜博文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544588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6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谓词和量词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掌握谓词和量词定义；能够对自然语言描述的命题进行符号化表示；掌握项的结构化定义。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郑征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79308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7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13 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项和公式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掌握谓词公式的结构化定义；熟练掌握谓词公式中变元辖域和自由变元的判别；掌握谓词公式的解释；注意谓词和函数的区别。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马帅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326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8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4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20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谓词公式解释和赋值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掌握谓词公式的变元赋值；熟练掌握谓词公式的求值； 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贾经冬</a:t>
                      </a:r>
                      <a:endParaRPr lang="zh-CN" sz="1400" b="1" kern="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7462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9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4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谓词逻辑的永真式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掌握谓词公式永真性的判定方法；能够熟练给出永真式的证明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吕江花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51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81229"/>
      </p:ext>
    </p:extLst>
  </p:cSld>
  <p:clrMapOvr>
    <a:masterClrMapping/>
  </p:clrMapOvr>
  <p:transition advTm="29451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532-0698-4F98-B2B9-B9109D6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数理逻辑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255D68-2DFF-411C-8AA5-B648D2E5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39788"/>
              </p:ext>
            </p:extLst>
          </p:nvPr>
        </p:nvGraphicFramePr>
        <p:xfrm>
          <a:off x="330199" y="867095"/>
          <a:ext cx="8394701" cy="5368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674">
                  <a:extLst>
                    <a:ext uri="{9D8B030D-6E8A-4147-A177-3AD203B41FA5}">
                      <a16:colId xmlns:a16="http://schemas.microsoft.com/office/drawing/2014/main" val="1549715176"/>
                    </a:ext>
                  </a:extLst>
                </a:gridCol>
                <a:gridCol w="1030625">
                  <a:extLst>
                    <a:ext uri="{9D8B030D-6E8A-4147-A177-3AD203B41FA5}">
                      <a16:colId xmlns:a16="http://schemas.microsoft.com/office/drawing/2014/main" val="1666172158"/>
                    </a:ext>
                  </a:extLst>
                </a:gridCol>
                <a:gridCol w="1690541">
                  <a:extLst>
                    <a:ext uri="{9D8B030D-6E8A-4147-A177-3AD203B41FA5}">
                      <a16:colId xmlns:a16="http://schemas.microsoft.com/office/drawing/2014/main" val="3536548536"/>
                    </a:ext>
                  </a:extLst>
                </a:gridCol>
                <a:gridCol w="4484173">
                  <a:extLst>
                    <a:ext uri="{9D8B030D-6E8A-4147-A177-3AD203B41FA5}">
                      <a16:colId xmlns:a16="http://schemas.microsoft.com/office/drawing/2014/main" val="3727589947"/>
                    </a:ext>
                  </a:extLst>
                </a:gridCol>
                <a:gridCol w="748688">
                  <a:extLst>
                    <a:ext uri="{9D8B030D-6E8A-4147-A177-3AD203B41FA5}">
                      <a16:colId xmlns:a16="http://schemas.microsoft.com/office/drawing/2014/main" val="1568598464"/>
                    </a:ext>
                  </a:extLst>
                </a:gridCol>
              </a:tblGrid>
              <a:tr h="8579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10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11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谓词逻辑的等值演算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掌握谓词逻辑的等值演算及定理；能够熟练判断谓词公式是否等值；熟练掌握谓词公式的等值模式；能够熟练利用等式逻辑和等值模式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李卫国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3601898720"/>
                  </a:ext>
                </a:extLst>
              </a:tr>
              <a:tr h="10317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11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18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谓词公式前束范式和逻辑推论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掌握谓词公式前束范式含义，能够熟练将公式转化为前述范式；掌握谓词公式的逻辑推论；掌握谓词公式之间的语义蕴含关系并能够用结构归纳法给出证明。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张玉平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2702227075"/>
                  </a:ext>
                </a:extLst>
              </a:tr>
              <a:tr h="8579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12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5</a:t>
                      </a:r>
                      <a:r>
                        <a:rPr lang="zh-CN" sz="1800" b="1" kern="100" dirty="0">
                          <a:effectLst/>
                        </a:rPr>
                        <a:t>月</a:t>
                      </a:r>
                      <a:r>
                        <a:rPr lang="en-US" sz="1800" b="1" kern="100" dirty="0">
                          <a:effectLst/>
                        </a:rPr>
                        <a:t>25</a:t>
                      </a:r>
                      <a:r>
                        <a:rPr lang="zh-CN" sz="1800" b="1" kern="100" dirty="0">
                          <a:effectLst/>
                        </a:rPr>
                        <a:t>日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命题逻辑的公理系统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掌握命题逻辑公理系统中三个公理模式和</a:t>
                      </a:r>
                      <a:r>
                        <a:rPr lang="en-US" sz="1400" b="1" kern="100">
                          <a:effectLst/>
                        </a:rPr>
                        <a:t>MP</a:t>
                      </a:r>
                      <a:r>
                        <a:rPr lang="zh-CN" sz="1400" b="1" kern="100">
                          <a:effectLst/>
                        </a:rPr>
                        <a:t>推理规则；掌握命题逻辑的演绎定理；能够应用公理系统和演绎定理进行命题逻辑公理证明。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罗杰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1872221904"/>
                  </a:ext>
                </a:extLst>
              </a:tr>
              <a:tr h="5517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13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1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命题逻辑的可靠性和完备性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了解命题逻辑可靠性和完备性定理；了解命题逻辑的可靠性和完备性定理。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杜博文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657185582"/>
                  </a:ext>
                </a:extLst>
              </a:tr>
              <a:tr h="10317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14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8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谓词逻辑的公理系统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掌握谓词逻辑公理系统中五个公理模式和</a:t>
                      </a:r>
                      <a:r>
                        <a:rPr lang="en-US" sz="1400" b="1" kern="100">
                          <a:effectLst/>
                        </a:rPr>
                        <a:t>MP</a:t>
                      </a:r>
                      <a:r>
                        <a:rPr lang="zh-CN" sz="1400" b="1" kern="100">
                          <a:effectLst/>
                        </a:rPr>
                        <a:t>规则、</a:t>
                      </a:r>
                      <a:r>
                        <a:rPr lang="en-US" sz="1400" b="1" kern="100">
                          <a:effectLst/>
                        </a:rPr>
                        <a:t>UG</a:t>
                      </a:r>
                      <a:r>
                        <a:rPr lang="zh-CN" sz="1400" b="1" kern="100">
                          <a:effectLst/>
                        </a:rPr>
                        <a:t>规则；掌握谓词逻辑的演绎定理；能够应用公理系统和演绎定理进行谓词逻辑公理证明。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马帅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2276719831"/>
                  </a:ext>
                </a:extLst>
              </a:tr>
              <a:tr h="5517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15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15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谓词逻辑的可靠性和完备性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了解谓词逻辑可靠性和完备性定理；了解谓词逻辑的可靠性和完备性定理。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马帅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3638647918"/>
                  </a:ext>
                </a:extLst>
              </a:tr>
              <a:tr h="3621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16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</a:t>
                      </a:r>
                      <a:r>
                        <a:rPr lang="zh-CN" sz="1800" b="1" kern="100">
                          <a:effectLst/>
                        </a:rPr>
                        <a:t>月</a:t>
                      </a:r>
                      <a:r>
                        <a:rPr lang="en-US" sz="1800" b="1" kern="100">
                          <a:effectLst/>
                        </a:rPr>
                        <a:t>22</a:t>
                      </a:r>
                      <a:r>
                        <a:rPr lang="zh-CN" sz="1800" b="1" kern="100">
                          <a:effectLst/>
                        </a:rPr>
                        <a:t>日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总结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619" marR="3261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马殿富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1805" marR="61805" marT="0" marB="0" anchor="ctr"/>
                </a:tc>
                <a:extLst>
                  <a:ext uri="{0D108BD9-81ED-4DB2-BD59-A6C34878D82A}">
                    <a16:rowId xmlns:a16="http://schemas.microsoft.com/office/drawing/2014/main" val="358995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262207"/>
      </p:ext>
    </p:extLst>
  </p:cSld>
  <p:clrMapOvr>
    <a:masterClrMapping/>
  </p:clrMapOvr>
  <p:transition advTm="29451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4E424-FBFB-450F-9ACC-1BAC8BE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63BDC-22DC-4E9E-9D0B-2B1DB009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B82898-7C49-4051-A9EA-869A63F1358D}"/>
              </a:ext>
            </a:extLst>
          </p:cNvPr>
          <p:cNvSpPr/>
          <p:nvPr/>
        </p:nvSpPr>
        <p:spPr>
          <a:xfrm>
            <a:off x="323889" y="2691537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谢谢各位同学的理解和配合</a:t>
            </a:r>
            <a:endParaRPr lang="en-US" altLang="zh-CN" sz="5400" b="1" dirty="0">
              <a:ln w="22225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ctr"/>
            <a:r>
              <a:rPr lang="zh-CN" altLang="en-US" sz="54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让我们一起努力！</a:t>
            </a:r>
          </a:p>
        </p:txBody>
      </p:sp>
    </p:spTree>
    <p:extLst>
      <p:ext uri="{BB962C8B-B14F-4D97-AF65-F5344CB8AC3E}">
        <p14:creationId xmlns:p14="http://schemas.microsoft.com/office/powerpoint/2010/main" val="208890742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34608</TotalTime>
  <Words>861</Words>
  <Application>Microsoft Office PowerPoint</Application>
  <PresentationFormat>全屏显示(4:3)</PresentationFormat>
  <Paragraphs>139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华文仿宋</vt:lpstr>
      <vt:lpstr>华文行楷</vt:lpstr>
      <vt:lpstr>华文中宋</vt:lpstr>
      <vt:lpstr>微软雅黑</vt:lpstr>
      <vt:lpstr>Times New Roman</vt:lpstr>
      <vt:lpstr>Wingdings</vt:lpstr>
      <vt:lpstr>Grid</vt:lpstr>
      <vt:lpstr>位图图像</vt:lpstr>
      <vt:lpstr>信息大类-离散数学1</vt:lpstr>
      <vt:lpstr>离散数学</vt:lpstr>
      <vt:lpstr>离散数学</vt:lpstr>
      <vt:lpstr>数理逻辑</vt:lpstr>
      <vt:lpstr>数理逻辑</vt:lpstr>
      <vt:lpstr>数理逻辑</vt:lpstr>
      <vt:lpstr>数理逻辑</vt:lpstr>
      <vt:lpstr>数理逻辑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2609</cp:revision>
  <dcterms:created xsi:type="dcterms:W3CDTF">2004-03-10T10:42:25Z</dcterms:created>
  <dcterms:modified xsi:type="dcterms:W3CDTF">2020-02-19T04:52:03Z</dcterms:modified>
</cp:coreProperties>
</file>