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59" r:id="rId2"/>
    <p:sldId id="294" r:id="rId3"/>
    <p:sldId id="295" r:id="rId4"/>
    <p:sldId id="311" r:id="rId5"/>
    <p:sldId id="312" r:id="rId6"/>
    <p:sldId id="313" r:id="rId7"/>
    <p:sldId id="259" r:id="rId8"/>
    <p:sldId id="460" r:id="rId9"/>
    <p:sldId id="267" r:id="rId10"/>
    <p:sldId id="269" r:id="rId11"/>
    <p:sldId id="270" r:id="rId12"/>
    <p:sldId id="271" r:id="rId13"/>
    <p:sldId id="400" r:id="rId14"/>
    <p:sldId id="273" r:id="rId15"/>
    <p:sldId id="457" r:id="rId16"/>
    <p:sldId id="458" r:id="rId17"/>
    <p:sldId id="274" r:id="rId18"/>
    <p:sldId id="454" r:id="rId19"/>
    <p:sldId id="443" r:id="rId20"/>
    <p:sldId id="275" r:id="rId21"/>
    <p:sldId id="276" r:id="rId22"/>
    <p:sldId id="444" r:id="rId23"/>
    <p:sldId id="445" r:id="rId24"/>
    <p:sldId id="277" r:id="rId25"/>
    <p:sldId id="446" r:id="rId26"/>
    <p:sldId id="447" r:id="rId27"/>
    <p:sldId id="448" r:id="rId28"/>
    <p:sldId id="449" r:id="rId29"/>
    <p:sldId id="450" r:id="rId30"/>
    <p:sldId id="451" r:id="rId31"/>
    <p:sldId id="281" r:id="rId32"/>
    <p:sldId id="282" r:id="rId33"/>
    <p:sldId id="452" r:id="rId34"/>
    <p:sldId id="453" r:id="rId35"/>
    <p:sldId id="437" r:id="rId36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58" d="100"/>
          <a:sy n="58" d="100"/>
        </p:scale>
        <p:origin x="14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11.xml"/><Relationship Id="rId7" Type="http://schemas.openxmlformats.org/officeDocument/2006/relationships/slide" Target="slides/slide16.xml"/><Relationship Id="rId2" Type="http://schemas.openxmlformats.org/officeDocument/2006/relationships/slide" Target="slides/slide10.xml"/><Relationship Id="rId1" Type="http://schemas.openxmlformats.org/officeDocument/2006/relationships/slide" Target="slides/slide9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5AA3F-EDB9-4FDA-9439-27405928514D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1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思维的形式：概念判断和推理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99520-8645-492C-BF00-23EA9086FBB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0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C9F6E-7C75-449F-A7EF-8B6F5ABBF15B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05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73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充分条件：条件成立，则结论必然成立</a:t>
            </a:r>
            <a:endParaRPr lang="en-US" altLang="zh-CN" dirty="0"/>
          </a:p>
          <a:p>
            <a:r>
              <a:rPr lang="zh-CN" altLang="en-US" dirty="0"/>
              <a:t>必要条件：条件成立之后，结论才有可能成立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61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“我们都是好学生”时，┐</a:t>
            </a:r>
            <a:r>
              <a:rPr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表示“并非我们都是好学生”或“我们不都是好学生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53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8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386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2386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555A-287E-40E3-949A-F12BB1F34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762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386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762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2386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94E52-8AC8-41EA-8977-736E254761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  <p:sldLayoutId id="2147484451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5138" y="724403"/>
            <a:ext cx="8266112" cy="1155759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数理逻辑</a:t>
            </a:r>
            <a:endParaRPr lang="zh-CN" altLang="en-US" sz="3600" dirty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 帅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13701068603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/>
              <a:t>语句表达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50913"/>
            <a:ext cx="3446463" cy="4594225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4400"/>
              <a:t>陈述句</a:t>
            </a:r>
          </a:p>
          <a:p>
            <a:pPr marL="311150" indent="-311150" defTabSz="755650" eaLnBrk="1" hangingPunct="1"/>
            <a:r>
              <a:rPr lang="zh-CN" altLang="en-US" sz="4400"/>
              <a:t>疑问句</a:t>
            </a:r>
          </a:p>
          <a:p>
            <a:pPr marL="311150" indent="-311150" defTabSz="755650" eaLnBrk="1" hangingPunct="1"/>
            <a:r>
              <a:rPr lang="zh-CN" altLang="en-US" sz="4400"/>
              <a:t>祈使句</a:t>
            </a:r>
          </a:p>
          <a:p>
            <a:pPr marL="311150" indent="-311150" defTabSz="755650" eaLnBrk="1" hangingPunct="1"/>
            <a:r>
              <a:rPr lang="zh-CN" altLang="en-US" sz="4400"/>
              <a:t>感叹句</a:t>
            </a:r>
            <a:endParaRPr lang="zh-CN" altLang="en-US"/>
          </a:p>
          <a:p>
            <a:pPr marL="311150" indent="-311150" defTabSz="755650" eaLnBrk="1" hangingPunct="1"/>
            <a:endParaRPr lang="zh-CN" altLang="en-US"/>
          </a:p>
        </p:txBody>
      </p:sp>
      <p:sp>
        <p:nvSpPr>
          <p:cNvPr id="867332" name="Rectangle 4"/>
          <p:cNvSpPr>
            <a:spLocks noChangeArrowheads="1"/>
          </p:cNvSpPr>
          <p:nvPr/>
        </p:nvSpPr>
        <p:spPr bwMode="auto">
          <a:xfrm>
            <a:off x="4297363" y="920750"/>
            <a:ext cx="391477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雪是白的。        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3200" b="1" dirty="0">
                <a:latin typeface="+mn-ea"/>
                <a:ea typeface="+mn-ea"/>
              </a:rPr>
              <a:t>2</a:t>
            </a:r>
            <a:r>
              <a:rPr lang="zh-CN" altLang="en-US" sz="3200" b="1" dirty="0">
                <a:latin typeface="+mn-ea"/>
                <a:ea typeface="+mn-ea"/>
              </a:rPr>
              <a:t>是奇数。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3200" b="1" dirty="0">
                <a:latin typeface="+mn-ea"/>
                <a:ea typeface="+mn-ea"/>
              </a:rPr>
              <a:t>X+Y&gt;5</a:t>
            </a:r>
            <a:r>
              <a:rPr lang="zh-CN" altLang="en-US" sz="3200" b="1" dirty="0">
                <a:latin typeface="+mn-ea"/>
                <a:ea typeface="+mn-ea"/>
              </a:rPr>
              <a:t>。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你是谁？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我正在说谎。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北京是中国的首都。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前进！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天空多漂亮</a:t>
            </a:r>
            <a:r>
              <a:rPr lang="en-US" altLang="zh-CN" sz="3200" b="1" dirty="0">
                <a:latin typeface="+mn-ea"/>
                <a:ea typeface="+mn-ea"/>
              </a:rPr>
              <a:t>!</a:t>
            </a:r>
            <a:endParaRPr lang="en-US" altLang="zh-CN" sz="2600" b="1" dirty="0">
              <a:latin typeface="+mn-ea"/>
              <a:ea typeface="+mn-ea"/>
            </a:endParaRPr>
          </a:p>
        </p:txBody>
      </p:sp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174625" y="4645025"/>
            <a:ext cx="3976688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zh-CN" altLang="en-US" sz="32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  <a:cs typeface="Arial" pitchFamily="34" charset="0"/>
              </a:rPr>
              <a:t>特点：有的语句可以判断真假。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2" grpId="0"/>
      <p:bldP spid="8673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命题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955675"/>
            <a:ext cx="7839075" cy="5103813"/>
          </a:xfrm>
        </p:spPr>
        <p:txBody>
          <a:bodyPr/>
          <a:lstStyle/>
          <a:p>
            <a:pPr marL="274638" indent="-249238" defTabSz="755650" eaLnBrk="1" hangingPunct="1"/>
            <a:r>
              <a:rPr lang="zh-CN" altLang="en-US" sz="3200" dirty="0"/>
              <a:t>陈述句是陈述一个事实或者说话人的看法，它包括肯定句和否定句两种。仅有陈述句能够确定句子的含义是真还是假。</a:t>
            </a:r>
            <a:endParaRPr lang="en-US" altLang="zh-CN" sz="3200" dirty="0"/>
          </a:p>
          <a:p>
            <a:pPr marL="274638" indent="-249238" defTabSz="755650" eaLnBrk="1" hangingPunct="1"/>
            <a:endParaRPr lang="en-US" altLang="zh-CN" sz="3200" dirty="0"/>
          </a:p>
          <a:p>
            <a:pPr marL="25400" indent="0" defTabSz="755650" eaLnBrk="1" hangingPunct="1">
              <a:buNone/>
            </a:pPr>
            <a:endParaRPr lang="en-US" altLang="zh-CN" sz="3200" dirty="0"/>
          </a:p>
          <a:p>
            <a:pPr marL="274638" indent="-249238" defTabSz="755650" eaLnBrk="1" hangingPunct="1"/>
            <a:r>
              <a:rPr lang="zh-CN" altLang="en-US" sz="3200" dirty="0"/>
              <a:t>命题为具有</a:t>
            </a:r>
            <a:r>
              <a:rPr lang="zh-CN" altLang="en-US" sz="3200" dirty="0">
                <a:solidFill>
                  <a:schemeClr val="accent2"/>
                </a:solidFill>
              </a:rPr>
              <a:t>确定真假意义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chemeClr val="accent2"/>
                </a:solidFill>
              </a:rPr>
              <a:t>陈述句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/>
              <a:t>命题示例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925513"/>
            <a:ext cx="4576763" cy="5133975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2400" dirty="0"/>
              <a:t>雪是白的。        </a:t>
            </a:r>
          </a:p>
          <a:p>
            <a:pPr marL="311150" indent="-311150" defTabSz="755650" eaLnBrk="1" hangingPunct="1"/>
            <a:r>
              <a:rPr lang="en-US" altLang="zh-CN" sz="2400" dirty="0"/>
              <a:t>2</a:t>
            </a:r>
            <a:r>
              <a:rPr lang="zh-CN" altLang="en-US" sz="2400" dirty="0"/>
              <a:t>是奇数。</a:t>
            </a:r>
          </a:p>
          <a:p>
            <a:pPr marL="311150" indent="-311150" defTabSz="755650" eaLnBrk="1" hangingPunct="1"/>
            <a:r>
              <a:rPr lang="en-US" altLang="zh-CN" sz="2400" dirty="0"/>
              <a:t>X+Y&gt;5</a:t>
            </a:r>
            <a:r>
              <a:rPr lang="zh-CN" altLang="en-US" sz="2400" dirty="0"/>
              <a:t>。</a:t>
            </a:r>
          </a:p>
          <a:p>
            <a:pPr marL="311150" indent="-311150" defTabSz="755650" eaLnBrk="1" hangingPunct="1"/>
            <a:r>
              <a:rPr lang="zh-CN" altLang="en-US" sz="2400" dirty="0"/>
              <a:t>你是谁？</a:t>
            </a:r>
          </a:p>
          <a:p>
            <a:pPr marL="311150" indent="-311150" defTabSz="755650" eaLnBrk="1" hangingPunct="1"/>
            <a:r>
              <a:rPr lang="zh-CN" altLang="en-US" sz="2400" dirty="0"/>
              <a:t>我正在说谎。</a:t>
            </a:r>
          </a:p>
          <a:p>
            <a:pPr marL="311150" indent="-311150" defTabSz="755650" eaLnBrk="1" hangingPunct="1"/>
            <a:r>
              <a:rPr lang="zh-CN" altLang="en-US" sz="2400" dirty="0"/>
              <a:t>北京是中国的首都。</a:t>
            </a:r>
          </a:p>
          <a:p>
            <a:pPr marL="311150" indent="-311150" defTabSz="755650" eaLnBrk="1" hangingPunct="1"/>
            <a:r>
              <a:rPr lang="zh-CN" altLang="en-US" sz="2400" dirty="0"/>
              <a:t>每个不小于</a:t>
            </a:r>
            <a:r>
              <a:rPr lang="en-US" altLang="zh-CN" sz="2400" dirty="0"/>
              <a:t>6</a:t>
            </a:r>
            <a:r>
              <a:rPr lang="zh-CN" altLang="en-US" sz="2400" dirty="0"/>
              <a:t>的偶数都是两个奇素数之和（歌德巴赫猜想）</a:t>
            </a:r>
          </a:p>
          <a:p>
            <a:pPr marL="311150" indent="-311150" defTabSz="755650" eaLnBrk="1" hangingPunct="1"/>
            <a:r>
              <a:rPr lang="en-US" altLang="zh-CN" sz="2400" dirty="0"/>
              <a:t>21</a:t>
            </a:r>
            <a:r>
              <a:rPr lang="zh-CN" altLang="en-US" sz="2400" dirty="0"/>
              <a:t>世纪有人住在月球上。</a:t>
            </a:r>
          </a:p>
          <a:p>
            <a:pPr marL="311150" indent="-311150" defTabSz="755650" eaLnBrk="1" hangingPunct="1"/>
            <a:r>
              <a:rPr lang="zh-CN" altLang="en-US" sz="2400" dirty="0"/>
              <a:t>他很高。</a:t>
            </a:r>
          </a:p>
          <a:p>
            <a:pPr marL="311150" indent="-311150" defTabSz="755650" eaLnBrk="1" hangingPunct="1"/>
            <a:r>
              <a:rPr lang="zh-CN" altLang="en-US" sz="2400" dirty="0"/>
              <a:t>一个自然数不是合数就是素数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4787900" y="1036638"/>
            <a:ext cx="43561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命题，真</a:t>
            </a:r>
            <a:r>
              <a:rPr lang="en-US" altLang="zh-CN" sz="2400" b="1" dirty="0">
                <a:latin typeface="+mn-ea"/>
                <a:ea typeface="+mn-ea"/>
              </a:rPr>
              <a:t>        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命题，假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不确定，非命题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疑问句，非命题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悖论，非命题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命题，真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命题，真，有唯一真假值。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命题，真或假，有唯一真假值。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无法确定，非命题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+mn-ea"/>
                <a:ea typeface="+mn-ea"/>
              </a:rPr>
              <a:t>命题，假，</a:t>
            </a:r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不是合数和素数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命题的抽象表示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194122"/>
            <a:ext cx="8589963" cy="4850217"/>
          </a:xfrm>
        </p:spPr>
        <p:txBody>
          <a:bodyPr/>
          <a:lstStyle/>
          <a:p>
            <a:pPr marL="311150" indent="-311150" defTabSz="755650" eaLnBrk="1" hangingPunct="1">
              <a:defRPr/>
            </a:pPr>
            <a:r>
              <a:rPr lang="zh-CN" altLang="en-US" sz="2800" dirty="0"/>
              <a:t>自然语言具有</a:t>
            </a:r>
            <a:r>
              <a:rPr lang="zh-CN" altLang="en-US" sz="2800" dirty="0">
                <a:solidFill>
                  <a:srgbClr val="3333CC"/>
                </a:solidFill>
              </a:rPr>
              <a:t>二义性</a:t>
            </a:r>
            <a:endParaRPr lang="en-US" altLang="zh-CN" sz="2800" dirty="0">
              <a:solidFill>
                <a:srgbClr val="3333CC"/>
              </a:solidFill>
            </a:endParaRPr>
          </a:p>
          <a:p>
            <a:pPr marL="311150" indent="-311150" defTabSz="755650" eaLnBrk="1" hangingPunct="1">
              <a:defRPr/>
            </a:pPr>
            <a:r>
              <a:rPr lang="zh-CN" altLang="en-US" sz="2800" dirty="0"/>
              <a:t>命题逻辑不关注语句的内容，也不关注语句为何是真或为假，而是仅仅关注语句能够为真或假。</a:t>
            </a:r>
            <a:endParaRPr lang="en-US" altLang="zh-CN" sz="2800" dirty="0"/>
          </a:p>
          <a:p>
            <a:pPr marL="311150" indent="-311150" defTabSz="755650" eaLnBrk="1" hangingPunct="1">
              <a:defRPr/>
            </a:pPr>
            <a:r>
              <a:rPr lang="zh-CN" altLang="en-US" sz="2800" dirty="0">
                <a:solidFill>
                  <a:srgbClr val="C00000"/>
                </a:solidFill>
              </a:rPr>
              <a:t>命题的表示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sz="2800" dirty="0"/>
              <a:t>用小写字母表示命题，取值为</a:t>
            </a:r>
            <a:r>
              <a:rPr lang="en-US" altLang="zh-CN" sz="2800" dirty="0"/>
              <a:t>{0,1}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674688" lvl="1" indent="-249238" defTabSz="755650" eaLnBrk="1" hangingPunct="1">
              <a:defRPr/>
            </a:pPr>
            <a:r>
              <a:rPr lang="zh-CN" altLang="en-US" sz="2800" dirty="0"/>
              <a:t>对命题符号指派后才能确定其真价值。</a:t>
            </a:r>
          </a:p>
          <a:p>
            <a:pPr marL="311150" indent="-311150" defTabSz="755650" eaLnBrk="1" hangingPunct="1">
              <a:defRPr/>
            </a:pPr>
            <a:r>
              <a:rPr lang="zh-CN" altLang="en-US" sz="2800" dirty="0">
                <a:solidFill>
                  <a:srgbClr val="C00000"/>
                </a:solidFill>
              </a:rPr>
              <a:t>命题真值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sz="2800" dirty="0"/>
              <a:t>陈述句的意义为真，称为</a:t>
            </a:r>
            <a:r>
              <a:rPr lang="zh-CN" altLang="en-US" sz="2800" dirty="0">
                <a:solidFill>
                  <a:srgbClr val="3333CC"/>
                </a:solidFill>
              </a:rPr>
              <a:t>真命题</a:t>
            </a:r>
            <a:r>
              <a:rPr lang="zh-CN" altLang="en-US" sz="2800" dirty="0"/>
              <a:t>，真值为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sz="2800" dirty="0"/>
              <a:t>陈述句的意义为假，称为</a:t>
            </a:r>
            <a:r>
              <a:rPr lang="zh-CN" altLang="en-US" sz="2800" dirty="0">
                <a:solidFill>
                  <a:srgbClr val="3333CC"/>
                </a:solidFill>
              </a:rPr>
              <a:t>假命题</a:t>
            </a:r>
            <a:r>
              <a:rPr lang="zh-CN" altLang="en-US" sz="2800" dirty="0"/>
              <a:t>，真值为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命题分类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20750"/>
            <a:ext cx="8521754" cy="5195888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000" dirty="0">
                <a:solidFill>
                  <a:srgbClr val="0033CC"/>
                </a:solidFill>
              </a:rPr>
              <a:t>简单命题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2800" dirty="0"/>
              <a:t>由简单陈述句表述的命题称为简单命题。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2800" dirty="0"/>
              <a:t>命题逻辑不再进一步分析简单命题的内部结构</a:t>
            </a:r>
            <a:endParaRPr lang="en-US" altLang="zh-CN" sz="2800" dirty="0"/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r>
              <a:rPr lang="zh-CN" altLang="en-US" sz="2800" dirty="0"/>
              <a:t>从</a:t>
            </a:r>
            <a:r>
              <a:rPr lang="zh-CN" altLang="en-US" sz="2800" dirty="0">
                <a:solidFill>
                  <a:srgbClr val="FF0000"/>
                </a:solidFill>
              </a:rPr>
              <a:t>语义</a:t>
            </a:r>
            <a:r>
              <a:rPr lang="zh-CN" altLang="en-US" sz="2800" dirty="0"/>
              <a:t>上分为：</a:t>
            </a:r>
            <a:endParaRPr lang="en-US" altLang="zh-CN" sz="2800" dirty="0"/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直言命题</a:t>
            </a:r>
            <a:endParaRPr lang="en-US" altLang="zh-CN" sz="2800" dirty="0"/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“…</a:t>
            </a:r>
            <a:r>
              <a:rPr lang="zh-CN" altLang="en-US" sz="2800" dirty="0"/>
              <a:t>是</a:t>
            </a:r>
            <a:r>
              <a:rPr lang="en-US" altLang="zh-CN" sz="2800" dirty="0"/>
              <a:t>…”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关系命题</a:t>
            </a:r>
            <a:r>
              <a:rPr lang="en-US" altLang="zh-CN" sz="2800" dirty="0"/>
              <a:t>:</a:t>
            </a:r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“</a:t>
            </a:r>
            <a:r>
              <a:rPr lang="zh-CN" altLang="en-US" sz="2800" dirty="0"/>
              <a:t>大于、小于、多于、少于、之前、之后、高于、低于、早于、晚于</a:t>
            </a:r>
            <a:r>
              <a:rPr lang="en-US" altLang="zh-CN" sz="2800" dirty="0"/>
              <a:t>”</a:t>
            </a:r>
            <a:r>
              <a:rPr lang="zh-CN" altLang="en-US" sz="2800" dirty="0"/>
              <a:t>等等。</a:t>
            </a:r>
            <a:endParaRPr lang="en-US" altLang="zh-CN" sz="2800" dirty="0"/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命题分类</a:t>
            </a:r>
          </a:p>
        </p:txBody>
      </p:sp>
      <p:sp>
        <p:nvSpPr>
          <p:cNvPr id="871428" name="Rectangle 4"/>
          <p:cNvSpPr>
            <a:spLocks noChangeArrowheads="1"/>
          </p:cNvSpPr>
          <p:nvPr/>
        </p:nvSpPr>
        <p:spPr bwMode="auto">
          <a:xfrm>
            <a:off x="228600" y="2092271"/>
            <a:ext cx="83947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  <a:ea typeface="+mn-ea"/>
              </a:rPr>
              <a:t>语句联结词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并且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或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否定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如果</a:t>
            </a:r>
            <a:r>
              <a:rPr lang="en-US" altLang="zh-CN" sz="2800" b="1" dirty="0">
                <a:latin typeface="+mn-ea"/>
                <a:ea typeface="+mn-ea"/>
              </a:rPr>
              <a:t>…,</a:t>
            </a:r>
            <a:r>
              <a:rPr lang="zh-CN" altLang="en-US" sz="2800" b="1" dirty="0">
                <a:latin typeface="+mn-ea"/>
                <a:ea typeface="+mn-ea"/>
              </a:rPr>
              <a:t>则</a:t>
            </a:r>
            <a:r>
              <a:rPr lang="en-US" altLang="zh-CN" sz="2800" b="1" dirty="0">
                <a:latin typeface="+mn-ea"/>
                <a:ea typeface="+mn-ea"/>
              </a:rPr>
              <a:t>…</a:t>
            </a:r>
            <a:endParaRPr lang="zh-CN" altLang="en-US" sz="2800" b="1" dirty="0">
              <a:latin typeface="+mn-ea"/>
              <a:ea typeface="+mn-ea"/>
            </a:endParaRP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当且仅当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既不</a:t>
            </a:r>
            <a:r>
              <a:rPr lang="en-US" altLang="zh-CN" sz="2800" b="1" dirty="0">
                <a:latin typeface="+mn-ea"/>
                <a:ea typeface="+mn-ea"/>
              </a:rPr>
              <a:t>…</a:t>
            </a:r>
            <a:r>
              <a:rPr lang="zh-CN" altLang="en-US" sz="2800" b="1" dirty="0">
                <a:latin typeface="+mn-ea"/>
                <a:ea typeface="+mn-ea"/>
              </a:rPr>
              <a:t>，也不</a:t>
            </a:r>
            <a:r>
              <a:rPr lang="en-US" altLang="zh-CN" sz="2800" b="1" dirty="0">
                <a:latin typeface="+mn-ea"/>
                <a:ea typeface="+mn-ea"/>
              </a:rPr>
              <a:t>…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因为</a:t>
            </a:r>
            <a:r>
              <a:rPr lang="en-US" altLang="zh-CN" sz="2800" b="1" dirty="0">
                <a:latin typeface="+mn-ea"/>
                <a:ea typeface="+mn-ea"/>
              </a:rPr>
              <a:t>…, </a:t>
            </a:r>
            <a:r>
              <a:rPr lang="zh-CN" altLang="en-US" sz="2800" b="1" dirty="0">
                <a:latin typeface="+mn-ea"/>
                <a:ea typeface="+mn-ea"/>
              </a:rPr>
              <a:t>所以</a:t>
            </a:r>
            <a:r>
              <a:rPr lang="en-US" altLang="zh-CN" sz="2800" b="1" dirty="0">
                <a:latin typeface="+mn-ea"/>
                <a:ea typeface="+mn-ea"/>
              </a:rPr>
              <a:t>…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871429" name="Rectangle 5"/>
          <p:cNvSpPr>
            <a:spLocks noChangeArrowheads="1"/>
          </p:cNvSpPr>
          <p:nvPr/>
        </p:nvSpPr>
        <p:spPr bwMode="auto">
          <a:xfrm>
            <a:off x="228600" y="996950"/>
            <a:ext cx="8729420" cy="109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algn="l" defTabSz="755650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solidFill>
                  <a:srgbClr val="0033CC"/>
                </a:solidFill>
                <a:latin typeface="+mn-ea"/>
                <a:ea typeface="+mn-ea"/>
              </a:rPr>
              <a:t>复合命题</a:t>
            </a:r>
          </a:p>
          <a:p>
            <a:pPr marL="674688" lvl="1" indent="-249238" algn="l" defTabSz="755650">
              <a:lnSpc>
                <a:spcPct val="8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用联结词可以将若干个简单命题组合成复合命题。</a:t>
            </a:r>
          </a:p>
        </p:txBody>
      </p:sp>
    </p:spTree>
    <p:extLst>
      <p:ext uri="{BB962C8B-B14F-4D97-AF65-F5344CB8AC3E}">
        <p14:creationId xmlns:p14="http://schemas.microsoft.com/office/powerpoint/2010/main" val="4569035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1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1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1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命题分类</a:t>
            </a:r>
          </a:p>
        </p:txBody>
      </p:sp>
      <p:sp>
        <p:nvSpPr>
          <p:cNvPr id="871429" name="Rectangle 5"/>
          <p:cNvSpPr>
            <a:spLocks noChangeArrowheads="1"/>
          </p:cNvSpPr>
          <p:nvPr/>
        </p:nvSpPr>
        <p:spPr bwMode="auto">
          <a:xfrm>
            <a:off x="228600" y="841967"/>
            <a:ext cx="8729420" cy="538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algn="l" defTabSz="755650"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600" b="1" dirty="0">
                <a:solidFill>
                  <a:srgbClr val="0033CC"/>
                </a:solidFill>
                <a:latin typeface="+mn-ea"/>
                <a:ea typeface="+mn-ea"/>
              </a:rPr>
              <a:t>复合命题</a:t>
            </a: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zh-CN" altLang="en-US" sz="2600" b="1" dirty="0">
                <a:latin typeface="+mn-ea"/>
                <a:ea typeface="+mn-ea"/>
              </a:rPr>
              <a:t>语义分为：</a:t>
            </a:r>
            <a:endParaRPr lang="en-US" altLang="zh-CN" sz="2600" b="1" dirty="0">
              <a:latin typeface="+mn-ea"/>
              <a:ea typeface="+mn-ea"/>
            </a:endParaRPr>
          </a:p>
          <a:p>
            <a:pPr marL="674688" lvl="1" indent="-249238" algn="l" defTabSz="755650"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600" b="1" dirty="0">
                <a:latin typeface="+mn-ea"/>
                <a:ea typeface="+mn-ea"/>
              </a:rPr>
              <a:t>联言命题</a:t>
            </a:r>
            <a:endParaRPr lang="en-US" altLang="zh-CN" sz="2600" b="1" dirty="0">
              <a:latin typeface="+mn-ea"/>
              <a:ea typeface="+mn-ea"/>
            </a:endParaRP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en-US" altLang="zh-CN" sz="2600" b="1" dirty="0">
                <a:latin typeface="+mn-ea"/>
                <a:ea typeface="+mn-ea"/>
              </a:rPr>
              <a:t>     </a:t>
            </a:r>
            <a:r>
              <a:rPr lang="zh-CN" altLang="en-US" sz="2600" b="1" dirty="0">
                <a:latin typeface="+mn-ea"/>
                <a:ea typeface="+mn-ea"/>
              </a:rPr>
              <a:t>“并且”“而且”“还”等</a:t>
            </a:r>
            <a:endParaRPr lang="en-US" altLang="zh-CN" sz="2600" b="1" dirty="0">
              <a:latin typeface="+mn-ea"/>
              <a:ea typeface="+mn-ea"/>
            </a:endParaRPr>
          </a:p>
          <a:p>
            <a:pPr marL="674688" lvl="1" indent="-249238" algn="l" defTabSz="755650"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600" b="1" dirty="0">
                <a:latin typeface="+mn-ea"/>
                <a:ea typeface="+mn-ea"/>
              </a:rPr>
              <a:t>选言命题</a:t>
            </a:r>
            <a:endParaRPr lang="en-US" altLang="zh-CN" sz="2600" b="1" dirty="0">
              <a:latin typeface="+mn-ea"/>
              <a:ea typeface="+mn-ea"/>
            </a:endParaRP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en-US" altLang="zh-CN" sz="2600" b="1" dirty="0">
                <a:latin typeface="+mn-ea"/>
                <a:ea typeface="+mn-ea"/>
              </a:rPr>
              <a:t>      </a:t>
            </a:r>
            <a:r>
              <a:rPr lang="zh-CN" altLang="en-US" sz="2600" b="1" dirty="0">
                <a:latin typeface="+mn-ea"/>
                <a:ea typeface="+mn-ea"/>
              </a:rPr>
              <a:t>“或者，或者”；“要么，要么”</a:t>
            </a:r>
            <a:endParaRPr lang="en-US" altLang="zh-CN" sz="2600" b="1" dirty="0">
              <a:latin typeface="+mn-ea"/>
              <a:ea typeface="+mn-ea"/>
            </a:endParaRPr>
          </a:p>
          <a:p>
            <a:pPr marL="674688" lvl="1" indent="-249238" algn="l" defTabSz="755650"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600" b="1" dirty="0">
                <a:latin typeface="+mn-ea"/>
                <a:ea typeface="+mn-ea"/>
              </a:rPr>
              <a:t>假言命题</a:t>
            </a:r>
            <a:endParaRPr lang="en-US" altLang="zh-CN" sz="2600" b="1" dirty="0">
              <a:latin typeface="+mn-ea"/>
              <a:ea typeface="+mn-ea"/>
            </a:endParaRP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en-US" altLang="zh-CN" sz="2600" b="1" dirty="0">
                <a:latin typeface="+mn-ea"/>
                <a:ea typeface="+mn-ea"/>
              </a:rPr>
              <a:t>    </a:t>
            </a:r>
            <a:r>
              <a:rPr lang="zh-CN" altLang="en-US" sz="2600" b="1" dirty="0">
                <a:latin typeface="+mn-ea"/>
                <a:ea typeface="+mn-ea"/>
              </a:rPr>
              <a:t>“如果</a:t>
            </a:r>
            <a:r>
              <a:rPr lang="en-US" altLang="zh-CN" sz="2600" b="1" dirty="0">
                <a:latin typeface="+mn-ea"/>
                <a:ea typeface="+mn-ea"/>
              </a:rPr>
              <a:t>,</a:t>
            </a:r>
            <a:r>
              <a:rPr lang="zh-CN" altLang="en-US" sz="2600" b="1" dirty="0">
                <a:latin typeface="+mn-ea"/>
                <a:ea typeface="+mn-ea"/>
              </a:rPr>
              <a:t>那么”“只要，就” “除非”（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充分条件）</a:t>
            </a:r>
            <a:endParaRPr lang="en-US" altLang="zh-CN" sz="2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en-US" altLang="zh-CN" sz="2600" b="1" dirty="0">
                <a:latin typeface="+mn-ea"/>
                <a:ea typeface="+mn-ea"/>
              </a:rPr>
              <a:t>       </a:t>
            </a:r>
            <a:r>
              <a:rPr lang="zh-CN" altLang="en-US" sz="2600" b="1" dirty="0">
                <a:latin typeface="+mn-ea"/>
                <a:ea typeface="+mn-ea"/>
              </a:rPr>
              <a:t>“只有，才”                                      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（必要条件）</a:t>
            </a:r>
            <a:endParaRPr lang="en-US" altLang="zh-CN" sz="2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25450" lvl="1" algn="l" defTabSz="755650">
              <a:spcBef>
                <a:spcPct val="25000"/>
              </a:spcBef>
              <a:buClr>
                <a:srgbClr val="336699"/>
              </a:buClr>
              <a:defRPr/>
            </a:pPr>
            <a:r>
              <a:rPr lang="en-US" altLang="zh-CN" sz="2600" b="1" dirty="0">
                <a:latin typeface="+mn-ea"/>
                <a:ea typeface="+mn-ea"/>
              </a:rPr>
              <a:t>        </a:t>
            </a:r>
            <a:r>
              <a:rPr lang="zh-CN" altLang="en-US" sz="2600" b="1" dirty="0">
                <a:latin typeface="+mn-ea"/>
                <a:ea typeface="+mn-ea"/>
              </a:rPr>
              <a:t>“当且仅当，     ”                    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（充分必要条件）</a:t>
            </a:r>
            <a:endParaRPr lang="en-US" altLang="zh-CN" sz="2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674688" lvl="1" indent="-249238" algn="l" defTabSz="755650"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600" b="1" dirty="0">
                <a:latin typeface="+mn-ea"/>
                <a:ea typeface="+mn-ea"/>
              </a:rPr>
              <a:t>负命题 ： “并非”</a:t>
            </a:r>
          </a:p>
        </p:txBody>
      </p:sp>
    </p:spTree>
    <p:extLst>
      <p:ext uri="{BB962C8B-B14F-4D97-AF65-F5344CB8AC3E}">
        <p14:creationId xmlns:p14="http://schemas.microsoft.com/office/powerpoint/2010/main" val="11938552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75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/>
              <a:t>逻辑联结词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1937" y="923925"/>
            <a:ext cx="8459787" cy="5057775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2800" dirty="0">
                <a:solidFill>
                  <a:srgbClr val="C00000"/>
                </a:solidFill>
              </a:rPr>
              <a:t>联结词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674688" lvl="1" indent="-249238" defTabSz="755650" eaLnBrk="1" hangingPunct="1"/>
            <a:r>
              <a:rPr lang="zh-CN" altLang="en-US" dirty="0"/>
              <a:t>设</a:t>
            </a:r>
            <a:r>
              <a:rPr lang="en-US" altLang="zh-CN" dirty="0"/>
              <a:t>n&gt;0,</a:t>
            </a:r>
            <a:r>
              <a:rPr lang="zh-CN" altLang="en-US" dirty="0"/>
              <a:t>称为</a:t>
            </a:r>
            <a:r>
              <a:rPr lang="en-US" altLang="zh-CN" dirty="0"/>
              <a:t>{0,1}</a:t>
            </a:r>
            <a:r>
              <a:rPr lang="en-US" altLang="zh-CN" baseline="30000" dirty="0"/>
              <a:t>n</a:t>
            </a:r>
            <a:r>
              <a:rPr lang="zh-CN" altLang="en-US" dirty="0"/>
              <a:t>到</a:t>
            </a:r>
            <a:r>
              <a:rPr lang="en-US" altLang="zh-CN" dirty="0"/>
              <a:t>{0,1}</a:t>
            </a:r>
            <a:r>
              <a:rPr lang="zh-CN" altLang="en-US" dirty="0"/>
              <a:t>的函数为</a:t>
            </a:r>
            <a:r>
              <a:rPr lang="en-US" altLang="zh-CN" dirty="0"/>
              <a:t>n</a:t>
            </a:r>
            <a:r>
              <a:rPr lang="zh-CN" altLang="en-US" dirty="0"/>
              <a:t>元函数，真值函数也称为</a:t>
            </a:r>
            <a:r>
              <a:rPr lang="zh-CN" altLang="en-US" dirty="0">
                <a:solidFill>
                  <a:schemeClr val="accent2"/>
                </a:solidFill>
              </a:rPr>
              <a:t>联结词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74688" lvl="1" indent="-249238" defTabSz="755650" eaLnBrk="1" hangingPunct="1"/>
            <a:r>
              <a:rPr lang="zh-CN" altLang="en-US" dirty="0"/>
              <a:t>若</a:t>
            </a:r>
            <a:r>
              <a:rPr lang="en-US" altLang="zh-CN" dirty="0"/>
              <a:t>n =0</a:t>
            </a:r>
            <a:r>
              <a:rPr lang="zh-CN" altLang="en-US" dirty="0"/>
              <a:t>，则称为</a:t>
            </a:r>
            <a:r>
              <a:rPr lang="en-US" altLang="zh-CN" dirty="0"/>
              <a:t>0</a:t>
            </a:r>
            <a:r>
              <a:rPr lang="zh-CN" altLang="en-US" dirty="0"/>
              <a:t>元函数。</a:t>
            </a:r>
          </a:p>
          <a:p>
            <a:pPr marL="311150" indent="-311150" defTabSz="755650" eaLnBrk="1" hangingPunct="1"/>
            <a:r>
              <a:rPr lang="zh-CN" altLang="en-US" sz="2800" dirty="0">
                <a:solidFill>
                  <a:srgbClr val="C00000"/>
                </a:solidFill>
              </a:rPr>
              <a:t>命题联结词</a:t>
            </a:r>
          </a:p>
          <a:p>
            <a:pPr marL="674688" lvl="1" indent="-249238" defTabSz="755650" eaLnBrk="1" hangingPunct="1"/>
            <a:r>
              <a:rPr lang="zh-CN" altLang="en-US" dirty="0"/>
              <a:t>非            </a:t>
            </a:r>
            <a:r>
              <a:rPr lang="zh-CN" altLang="en-US" b="0" dirty="0">
                <a:sym typeface="Symbol" pitchFamily="18" charset="2"/>
              </a:rPr>
              <a:t></a:t>
            </a:r>
            <a:endParaRPr lang="zh-CN" altLang="en-US" sz="2800" dirty="0"/>
          </a:p>
          <a:p>
            <a:pPr marL="674688" lvl="1" indent="-249238" defTabSz="755650" eaLnBrk="1" hangingPunct="1"/>
            <a:r>
              <a:rPr lang="zh-CN" altLang="en-US" dirty="0"/>
              <a:t>与            </a:t>
            </a:r>
            <a:r>
              <a:rPr lang="zh-CN" altLang="en-US" b="0" dirty="0">
                <a:sym typeface="Symbol" pitchFamily="18" charset="2"/>
              </a:rPr>
              <a:t></a:t>
            </a:r>
            <a:endParaRPr lang="zh-CN" altLang="en-US" dirty="0"/>
          </a:p>
          <a:p>
            <a:pPr marL="674688" lvl="1" indent="-249238" defTabSz="755650" eaLnBrk="1" hangingPunct="1"/>
            <a:r>
              <a:rPr lang="zh-CN" altLang="en-US" dirty="0"/>
              <a:t>或            </a:t>
            </a:r>
            <a:r>
              <a:rPr lang="zh-CN" altLang="en-US" b="0" dirty="0">
                <a:sym typeface="Symbol" pitchFamily="18" charset="2"/>
              </a:rPr>
              <a:t></a:t>
            </a:r>
            <a:endParaRPr lang="zh-CN" altLang="en-US" dirty="0"/>
          </a:p>
          <a:p>
            <a:pPr marL="674688" lvl="1" indent="-249238" defTabSz="755650" eaLnBrk="1" hangingPunct="1"/>
            <a:r>
              <a:rPr lang="zh-CN" altLang="en-US" dirty="0"/>
              <a:t>如果</a:t>
            </a:r>
            <a:r>
              <a:rPr lang="en-US" altLang="zh-CN" dirty="0">
                <a:latin typeface="Arial" pitchFamily="34" charset="0"/>
              </a:rPr>
              <a:t>…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>
                <a:latin typeface="Arial" pitchFamily="34" charset="0"/>
              </a:rPr>
              <a:t>…</a:t>
            </a:r>
            <a:r>
              <a:rPr lang="zh-CN" altLang="en-US" dirty="0"/>
              <a:t>。 </a:t>
            </a:r>
            <a:r>
              <a:rPr lang="zh-CN" altLang="en-US" b="0" dirty="0">
                <a:sym typeface="Symbol" pitchFamily="18" charset="2"/>
              </a:rPr>
              <a:t></a:t>
            </a:r>
            <a:endParaRPr lang="zh-CN" altLang="en-US" sz="2800" dirty="0"/>
          </a:p>
          <a:p>
            <a:pPr marL="674688" lvl="1" indent="-249238" defTabSz="755650" eaLnBrk="1" hangingPunct="1"/>
            <a:r>
              <a:rPr lang="zh-CN" altLang="en-US" dirty="0"/>
              <a:t>当且仅当      </a:t>
            </a:r>
            <a:r>
              <a:rPr lang="zh-CN" altLang="en-US" b="0" dirty="0">
                <a:sym typeface="Symbol" pitchFamily="18" charset="2"/>
              </a:rPr>
              <a:t></a:t>
            </a:r>
          </a:p>
          <a:p>
            <a:pPr marL="674688" lvl="1" indent="-249238" defTabSz="755650" eaLnBrk="1" hangingPunct="1"/>
            <a:r>
              <a:rPr lang="zh-CN" altLang="en-US" dirty="0"/>
              <a:t>异或          </a:t>
            </a:r>
            <a:r>
              <a:rPr lang="zh-CN" altLang="en-US" b="0" dirty="0">
                <a:sym typeface="Symbol" pitchFamily="18" charset="2"/>
              </a:rPr>
              <a:t></a:t>
            </a:r>
            <a:endParaRPr lang="zh-CN" altLang="en-US" b="0" dirty="0">
              <a:sym typeface="Wingdings" pitchFamily="2" charset="2"/>
            </a:endParaRPr>
          </a:p>
        </p:txBody>
      </p:sp>
      <p:sp>
        <p:nvSpPr>
          <p:cNvPr id="872453" name="Rectangle 5"/>
          <p:cNvSpPr>
            <a:spLocks noChangeArrowheads="1"/>
          </p:cNvSpPr>
          <p:nvPr/>
        </p:nvSpPr>
        <p:spPr bwMode="auto">
          <a:xfrm>
            <a:off x="4657080" y="3052521"/>
            <a:ext cx="35687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100" b="1" dirty="0">
                <a:latin typeface="+mn-ea"/>
                <a:ea typeface="+mn-ea"/>
              </a:rPr>
              <a:t>0</a:t>
            </a:r>
            <a:r>
              <a:rPr lang="zh-CN" altLang="en-US" sz="2100" b="1" dirty="0">
                <a:latin typeface="+mn-ea"/>
                <a:ea typeface="+mn-ea"/>
              </a:rPr>
              <a:t>元函数</a:t>
            </a:r>
          </a:p>
          <a:p>
            <a:pPr marL="742950" lvl="1" indent="-285750" algn="l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100" b="1" dirty="0">
                <a:latin typeface="+mn-ea"/>
                <a:ea typeface="+mn-ea"/>
              </a:rPr>
              <a:t>1</a:t>
            </a:r>
            <a:r>
              <a:rPr lang="zh-CN" altLang="en-US" sz="2100" b="1" dirty="0">
                <a:latin typeface="+mn-ea"/>
                <a:ea typeface="+mn-ea"/>
              </a:rPr>
              <a:t>元函数</a:t>
            </a:r>
          </a:p>
          <a:p>
            <a:pPr marL="742950" lvl="1" indent="-285750" algn="l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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100" b="1" dirty="0">
                <a:latin typeface="+mn-ea"/>
                <a:ea typeface="+mn-ea"/>
              </a:rPr>
              <a:t>2</a:t>
            </a:r>
            <a:r>
              <a:rPr lang="zh-CN" altLang="en-US" sz="2100" b="1" dirty="0">
                <a:latin typeface="+mn-ea"/>
                <a:ea typeface="+mn-ea"/>
              </a:rPr>
              <a:t>元函数</a:t>
            </a:r>
            <a:endParaRPr lang="zh-CN" altLang="en-US" sz="2400" b="1" dirty="0">
              <a:latin typeface="+mn-ea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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</a:t>
            </a:r>
            <a:r>
              <a:rPr lang="zh-CN" altLang="en-US" sz="2400" b="1" dirty="0">
                <a:latin typeface="+mn-ea"/>
                <a:ea typeface="+mn-ea"/>
                <a:cs typeface="Arial" pitchFamily="34" charset="0"/>
              </a:rPr>
              <a:t>、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、 、</a:t>
            </a:r>
            <a:endParaRPr lang="en-US" altLang="zh-CN" sz="2400" b="1" dirty="0">
              <a:latin typeface="+mn-ea"/>
              <a:ea typeface="+mn-ea"/>
              <a:sym typeface="Symbol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599" y="194536"/>
            <a:ext cx="7772400" cy="533400"/>
          </a:xfrm>
        </p:spPr>
        <p:txBody>
          <a:bodyPr/>
          <a:lstStyle/>
          <a:p>
            <a:r>
              <a:rPr lang="zh-CN" altLang="en-US" dirty="0"/>
              <a:t>命题真值表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76224" y="1085581"/>
            <a:ext cx="7724775" cy="474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>
              <a:lnSpc>
                <a:spcPct val="15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en-US" sz="4000" b="1" dirty="0" err="1">
                <a:solidFill>
                  <a:srgbClr val="3333CC"/>
                </a:solidFill>
                <a:latin typeface="+mn-ea"/>
                <a:ea typeface="+mn-ea"/>
              </a:rPr>
              <a:t>真值</a:t>
            </a:r>
            <a:r>
              <a:rPr lang="zh-CN" altLang="en-US" sz="4000" b="1" dirty="0">
                <a:solidFill>
                  <a:srgbClr val="3333CC"/>
                </a:solidFill>
                <a:latin typeface="+mn-ea"/>
                <a:ea typeface="+mn-ea"/>
              </a:rPr>
              <a:t>表</a:t>
            </a:r>
            <a:endParaRPr lang="en-US" altLang="zh-CN" sz="4000" b="1" dirty="0">
              <a:solidFill>
                <a:srgbClr val="3333CC"/>
              </a:solidFill>
              <a:latin typeface="+mn-ea"/>
              <a:ea typeface="+mn-ea"/>
            </a:endParaRPr>
          </a:p>
          <a:p>
            <a:pPr marL="742950" lvl="1" indent="-285750" algn="l">
              <a:lnSpc>
                <a:spcPct val="15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</a:rPr>
              <a:t>用小写字母</a:t>
            </a:r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q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r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zh-CN" altLang="en-US" sz="2800" b="1" dirty="0">
                <a:latin typeface="+mn-ea"/>
              </a:rPr>
              <a:t>等表示命题变元，即在集合在</a:t>
            </a:r>
            <a:r>
              <a:rPr lang="en-US" altLang="zh-CN" sz="2800" dirty="0">
                <a:latin typeface="+mn-ea"/>
              </a:rPr>
              <a:t>{0,1}</a:t>
            </a:r>
            <a:r>
              <a:rPr lang="zh-CN" altLang="en-US" sz="2800" dirty="0">
                <a:latin typeface="+mn-ea"/>
              </a:rPr>
              <a:t>中取值的变元，将真值函数</a:t>
            </a:r>
            <a:r>
              <a:rPr lang="en-US" altLang="zh-CN" sz="2800" dirty="0">
                <a:latin typeface="+mn-ea"/>
              </a:rPr>
              <a:t>F </a:t>
            </a:r>
            <a:r>
              <a:rPr lang="zh-CN" altLang="en-US" sz="2800" dirty="0">
                <a:latin typeface="+mn-ea"/>
              </a:rPr>
              <a:t>在其自变量所有可能取值下得到的值列成的表称为</a:t>
            </a:r>
            <a:r>
              <a:rPr lang="en-US" altLang="zh-CN" sz="2800" dirty="0">
                <a:latin typeface="+mn-ea"/>
              </a:rPr>
              <a:t>F</a:t>
            </a:r>
            <a:r>
              <a:rPr lang="zh-CN" altLang="en-US" sz="2800" dirty="0">
                <a:latin typeface="+mn-ea"/>
              </a:rPr>
              <a:t>的真值表。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11507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599" y="194536"/>
            <a:ext cx="7772400" cy="533400"/>
          </a:xfrm>
        </p:spPr>
        <p:txBody>
          <a:bodyPr/>
          <a:lstStyle/>
          <a:p>
            <a:r>
              <a:rPr lang="zh-CN" altLang="en-US" dirty="0"/>
              <a:t>命题真值表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65769970"/>
              </p:ext>
            </p:extLst>
          </p:nvPr>
        </p:nvGraphicFramePr>
        <p:xfrm>
          <a:off x="728419" y="3394127"/>
          <a:ext cx="7272580" cy="212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75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aseline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2400" baseline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400" baseline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2400" baseline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400" baseline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2400" baseline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400" baseline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2400" baseline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75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75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76224" y="1085581"/>
            <a:ext cx="7724775" cy="216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0" indent="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None/>
              <a:defRPr/>
            </a:pPr>
            <a:endParaRPr lang="en-US" altLang="zh-CN" sz="2800" b="1" dirty="0">
              <a:latin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  <a:defRPr/>
            </a:pPr>
            <a:r>
              <a:rPr lang="zh-CN" altLang="en-US" sz="2800" dirty="0">
                <a:latin typeface="+mn-ea"/>
              </a:rPr>
              <a:t>例如：一元真值函数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816802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426075"/>
          </a:xfrm>
        </p:spPr>
        <p:txBody>
          <a:bodyPr/>
          <a:lstStyle/>
          <a:p>
            <a:r>
              <a:rPr lang="zh-CN" altLang="en-US" dirty="0">
                <a:solidFill>
                  <a:srgbClr val="33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吕江花</a:t>
            </a:r>
          </a:p>
          <a:p>
            <a:pPr marL="0" indent="0"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软件开发环境国家重点实验室 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北航新主楼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G1135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Tel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82317643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Email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jhlv@nlsde.buaa.edu.cn</a:t>
            </a:r>
          </a:p>
          <a:p>
            <a:pPr marL="0" indent="0"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研究方向：软件与理论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主要研究软件形式化、软件自动化、安全攸关系统可信性研究。主要包括航空任务电子系统、航天器的可靠性验证研究、互联网</a:t>
            </a:r>
            <a:r>
              <a:rPr lang="en-US" altLang="zh-CN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社会应用系统研究等。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助教：北航新主楼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G1136  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孙梅莹博士后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两名硕士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497305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2875"/>
            <a:ext cx="71755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逻辑联结词</a:t>
            </a:r>
            <a:r>
              <a:rPr lang="en-US" altLang="zh-CN" dirty="0">
                <a:latin typeface="Arial" pitchFamily="34" charset="0"/>
              </a:rPr>
              <a:t>—</a:t>
            </a:r>
            <a:r>
              <a:rPr lang="zh-CN" altLang="en-US" dirty="0">
                <a:latin typeface="Arial" pitchFamily="34" charset="0"/>
              </a:rPr>
              <a:t>非</a:t>
            </a:r>
            <a:r>
              <a:rPr lang="en-US" altLang="zh-CN" dirty="0">
                <a:latin typeface="Arial" pitchFamily="34" charset="0"/>
              </a:rPr>
              <a:t>(</a:t>
            </a:r>
            <a:r>
              <a:rPr lang="zh-CN" altLang="en-US" dirty="0">
                <a:sym typeface="Symbol" pitchFamily="18" charset="2"/>
              </a:rPr>
              <a:t>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   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338649" y="1182686"/>
            <a:ext cx="8293907" cy="151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</a:rPr>
              <a:t>命题</a:t>
            </a:r>
            <a:r>
              <a:rPr lang="en-US" altLang="zh-CN" sz="3200" b="1" dirty="0">
                <a:latin typeface="+mn-ea"/>
                <a:ea typeface="+mn-ea"/>
              </a:rPr>
              <a:t>p</a:t>
            </a:r>
            <a:r>
              <a:rPr lang="zh-CN" altLang="en-US" sz="3200" b="1" dirty="0">
                <a:latin typeface="+mn-ea"/>
                <a:ea typeface="+mn-ea"/>
              </a:rPr>
              <a:t>的否定记为</a:t>
            </a:r>
            <a:r>
              <a:rPr lang="zh-CN" altLang="en-US" sz="3200" b="1" dirty="0">
                <a:latin typeface="+mn-ea"/>
                <a:ea typeface="+mn-ea"/>
                <a:sym typeface="Symbol" pitchFamily="18" charset="2"/>
              </a:rPr>
              <a:t></a:t>
            </a:r>
            <a:r>
              <a:rPr lang="en-US" altLang="zh-CN" sz="3200" b="1" dirty="0">
                <a:latin typeface="+mn-ea"/>
                <a:ea typeface="+mn-ea"/>
                <a:sym typeface="Symbol" pitchFamily="18" charset="2"/>
              </a:rPr>
              <a:t>p,</a:t>
            </a:r>
            <a:r>
              <a:rPr lang="zh-CN" altLang="en-US" sz="3200" b="1" dirty="0">
                <a:latin typeface="+mn-ea"/>
                <a:ea typeface="+mn-ea"/>
                <a:sym typeface="Symbol" pitchFamily="18" charset="2"/>
              </a:rPr>
              <a:t>读作非</a:t>
            </a:r>
            <a:r>
              <a:rPr lang="en-US" altLang="zh-CN" sz="3200" b="1" dirty="0">
                <a:latin typeface="+mn-ea"/>
                <a:ea typeface="+mn-ea"/>
                <a:sym typeface="Symbol" pitchFamily="18" charset="2"/>
              </a:rPr>
              <a:t>p</a:t>
            </a:r>
          </a:p>
          <a:p>
            <a:pPr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defRPr/>
            </a:pPr>
            <a:r>
              <a:rPr lang="zh-CN" altLang="en-US" sz="3200" b="1" dirty="0">
                <a:latin typeface="+mn-ea"/>
                <a:ea typeface="+mn-ea"/>
              </a:rPr>
              <a:t>   设</a:t>
            </a:r>
            <a:r>
              <a:rPr lang="en-US" altLang="zh-CN" sz="3200" b="1" dirty="0">
                <a:latin typeface="+mn-ea"/>
                <a:ea typeface="+mn-ea"/>
              </a:rPr>
              <a:t>p</a:t>
            </a:r>
            <a:r>
              <a:rPr lang="zh-CN" altLang="en-US" sz="3200" b="1" dirty="0">
                <a:latin typeface="+mn-ea"/>
                <a:ea typeface="+mn-ea"/>
              </a:rPr>
              <a:t>为一命题，</a:t>
            </a:r>
            <a:r>
              <a:rPr lang="en-US" altLang="zh-CN" sz="3200" b="1" dirty="0">
                <a:latin typeface="+mn-ea"/>
                <a:ea typeface="+mn-ea"/>
              </a:rPr>
              <a:t>p</a:t>
            </a:r>
            <a:r>
              <a:rPr lang="zh-CN" altLang="en-US" sz="3200" b="1" dirty="0">
                <a:latin typeface="+mn-ea"/>
                <a:ea typeface="+mn-ea"/>
              </a:rPr>
              <a:t>的否定为一个新的命题</a:t>
            </a:r>
            <a:endParaRPr lang="en-US" altLang="zh-CN" sz="3200" b="1" dirty="0">
              <a:latin typeface="+mn-ea"/>
              <a:ea typeface="+mn-ea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57409077"/>
              </p:ext>
            </p:extLst>
          </p:nvPr>
        </p:nvGraphicFramePr>
        <p:xfrm>
          <a:off x="1372110" y="3169443"/>
          <a:ext cx="5261164" cy="170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984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itchFamily="18" charset="2"/>
                        </a:rPr>
                        <a:t>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itchFamily="18" charset="2"/>
                        </a:rPr>
                        <a:t>p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84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984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4949" y="5300417"/>
            <a:ext cx="7811146" cy="53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>
            <a:defPPr>
              <a:defRPr lang="en-US"/>
            </a:defPPr>
            <a:lvl1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32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含义同自然语言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0229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逻辑联结词</a:t>
            </a:r>
            <a:r>
              <a:rPr lang="en-US" altLang="zh-CN" dirty="0">
                <a:latin typeface="Arial" pitchFamily="34" charset="0"/>
              </a:rPr>
              <a:t>—</a:t>
            </a:r>
            <a:r>
              <a:rPr lang="en-US" altLang="zh-CN" dirty="0"/>
              <a:t> </a:t>
            </a:r>
            <a:r>
              <a:rPr lang="zh-CN" altLang="en-US" dirty="0"/>
              <a:t>合取</a:t>
            </a:r>
            <a:r>
              <a:rPr lang="en-US" altLang="zh-CN" dirty="0"/>
              <a:t>(</a:t>
            </a:r>
            <a:r>
              <a:rPr lang="zh-CN" altLang="en-US" dirty="0">
                <a:sym typeface="Symbol" pitchFamily="18" charset="2"/>
              </a:rPr>
              <a:t>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 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28600" y="939911"/>
            <a:ext cx="8915400" cy="212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  <a:sym typeface="Symbol" pitchFamily="18" charset="2"/>
              </a:rPr>
              <a:t>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称为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的合取。相当于“并且” 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设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p, 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为命题，则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且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，或 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合取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 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为真当且仅当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同时为真，否则为假。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41284225"/>
              </p:ext>
            </p:extLst>
          </p:nvPr>
        </p:nvGraphicFramePr>
        <p:xfrm>
          <a:off x="728824" y="3487119"/>
          <a:ext cx="7396161" cy="235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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2425" y="1132076"/>
            <a:ext cx="7696200" cy="2220913"/>
          </a:xfrm>
        </p:spPr>
        <p:txBody>
          <a:bodyPr/>
          <a:lstStyle/>
          <a:p>
            <a:r>
              <a:rPr lang="zh-CN" altLang="en-US" sz="2800" dirty="0"/>
              <a:t>含义与自然语言不同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p</a:t>
            </a:r>
            <a:r>
              <a:rPr lang="zh-CN" altLang="en-US" sz="2800" dirty="0"/>
              <a:t>：今天下雨了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q</a:t>
            </a:r>
            <a:r>
              <a:rPr lang="zh-CN" altLang="en-US" sz="2800" dirty="0"/>
              <a:t>：会议室有人在开会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52425" y="3352989"/>
            <a:ext cx="8652090" cy="2220912"/>
          </a:xfrm>
        </p:spPr>
        <p:txBody>
          <a:bodyPr/>
          <a:lstStyle/>
          <a:p>
            <a:r>
              <a:rPr lang="en-US" altLang="zh-CN" sz="2800" dirty="0"/>
              <a:t> 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q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为数理逻辑中的一新命题，具有真假值</a:t>
            </a:r>
            <a:endParaRPr lang="en-US" altLang="zh-CN" sz="2800" dirty="0">
              <a:sym typeface="Symbol" panose="05050102010706020507" pitchFamily="18" charset="2"/>
            </a:endParaRPr>
          </a:p>
          <a:p>
            <a:r>
              <a:rPr lang="zh-CN" altLang="en-US" sz="2800" dirty="0">
                <a:sym typeface="Symbol" panose="05050102010706020507" pitchFamily="18" charset="2"/>
              </a:rPr>
              <a:t>在自然语言中，“</a:t>
            </a:r>
            <a:r>
              <a:rPr lang="zh-CN" altLang="en-US" sz="2800" dirty="0"/>
              <a:t>今天下雨了且会议室有人在开会”没有意义。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76225" y="225425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逻辑联结词</a:t>
            </a:r>
            <a:r>
              <a:rPr lang="en-US" altLang="zh-CN" dirty="0">
                <a:latin typeface="Arial" pitchFamily="34" charset="0"/>
              </a:rPr>
              <a:t>—</a:t>
            </a:r>
            <a:r>
              <a:rPr lang="en-US" altLang="zh-CN" dirty="0"/>
              <a:t> </a:t>
            </a:r>
            <a:r>
              <a:rPr lang="zh-CN" altLang="en-US" dirty="0"/>
              <a:t>合取</a:t>
            </a:r>
            <a:r>
              <a:rPr lang="en-US" altLang="zh-CN" dirty="0"/>
              <a:t>(</a:t>
            </a:r>
            <a:r>
              <a:rPr lang="zh-CN" altLang="en-US" dirty="0">
                <a:sym typeface="Symbol" pitchFamily="18" charset="2"/>
              </a:rPr>
              <a:t>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72720687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0229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逻辑联结词</a:t>
            </a:r>
            <a:r>
              <a:rPr lang="en-US" altLang="zh-CN" dirty="0">
                <a:latin typeface="Arial" pitchFamily="34" charset="0"/>
              </a:rPr>
              <a:t>—</a:t>
            </a:r>
            <a:r>
              <a:rPr lang="en-US" altLang="zh-CN" dirty="0"/>
              <a:t> </a:t>
            </a:r>
            <a:r>
              <a:rPr lang="zh-CN" altLang="en-US" dirty="0"/>
              <a:t>析取</a:t>
            </a:r>
            <a:r>
              <a:rPr lang="en-US" altLang="zh-CN" dirty="0"/>
              <a:t>(</a:t>
            </a:r>
            <a:r>
              <a:rPr lang="zh-CN" altLang="en-US" dirty="0">
                <a:sym typeface="Symbol" pitchFamily="18" charset="2"/>
              </a:rPr>
              <a:t>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 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28600" y="1094891"/>
            <a:ext cx="8915400" cy="212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3200" b="1" dirty="0" err="1">
                <a:latin typeface="+mn-ea"/>
                <a:ea typeface="+mn-ea"/>
                <a:cs typeface="Arial" pitchFamily="34" charset="0"/>
              </a:rPr>
              <a:t>p</a:t>
            </a:r>
            <a:r>
              <a:rPr lang="en-US" altLang="zh-CN" sz="3200" b="1" dirty="0" err="1">
                <a:latin typeface="+mn-ea"/>
                <a:ea typeface="+mn-ea"/>
                <a:cs typeface="Arial" pitchFamily="34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 err="1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称为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的析取。相当于“或” 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设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p, 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为命题，则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或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，或 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析取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 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为假当且仅当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同时为假，否则为真。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</a:t>
            </a: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28517884"/>
              </p:ext>
            </p:extLst>
          </p:nvPr>
        </p:nvGraphicFramePr>
        <p:xfrm>
          <a:off x="1054289" y="3394129"/>
          <a:ext cx="7396161" cy="249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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347484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3405"/>
            <a:ext cx="7254875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逻辑联结词</a:t>
            </a:r>
            <a:r>
              <a:rPr lang="en-US" altLang="zh-CN" dirty="0">
                <a:latin typeface="Arial" pitchFamily="34" charset="0"/>
              </a:rPr>
              <a:t>—</a:t>
            </a:r>
            <a:r>
              <a:rPr lang="zh-CN" altLang="en-US" dirty="0">
                <a:latin typeface="Arial" pitchFamily="34" charset="0"/>
              </a:rPr>
              <a:t>析取</a:t>
            </a:r>
            <a:r>
              <a:rPr lang="en-US" altLang="zh-CN" dirty="0">
                <a:latin typeface="Arial" pitchFamily="34" charset="0"/>
              </a:rPr>
              <a:t>(</a:t>
            </a:r>
            <a:r>
              <a:rPr lang="zh-CN" altLang="en-US" dirty="0">
                <a:sym typeface="Symbol" pitchFamily="18" charset="2"/>
              </a:rPr>
              <a:t>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   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28600" y="1262656"/>
            <a:ext cx="8558940" cy="25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含义不同于自然语言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 r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：今天晚上我在家看电视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或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去剧场看戏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 s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：我若今天回来得早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或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不累就去找你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 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599" y="3812583"/>
            <a:ext cx="7861516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自然语言中，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为排斥或，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s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为可兼或。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在数理逻辑中，析取指的是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s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，可兼或。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0229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逻辑联结词</a:t>
            </a:r>
            <a:r>
              <a:rPr lang="en-US" altLang="zh-CN" dirty="0">
                <a:latin typeface="Arial" pitchFamily="34" charset="0"/>
              </a:rPr>
              <a:t>—</a:t>
            </a:r>
            <a:r>
              <a:rPr lang="en-US" altLang="zh-CN" dirty="0"/>
              <a:t> </a:t>
            </a:r>
            <a:r>
              <a:rPr lang="zh-CN" altLang="en-US" dirty="0"/>
              <a:t>异或</a:t>
            </a:r>
            <a:r>
              <a:rPr lang="en-US" altLang="zh-CN" dirty="0"/>
              <a:t>(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 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28600" y="1094891"/>
            <a:ext cx="8419454" cy="212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  <a:sym typeface="Symbol" panose="05050102010706020507" pitchFamily="18" charset="2"/>
              </a:rPr>
              <a:t>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称为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的异或。相当于“或” 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设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p, 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为命题，则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异或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为真当且仅当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不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同，否则为假。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04555685"/>
              </p:ext>
            </p:extLst>
          </p:nvPr>
        </p:nvGraphicFramePr>
        <p:xfrm>
          <a:off x="728824" y="3487119"/>
          <a:ext cx="7396161" cy="235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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495819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3405"/>
            <a:ext cx="7254875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逻辑联结词</a:t>
            </a:r>
            <a:r>
              <a:rPr lang="en-US" altLang="zh-CN" dirty="0">
                <a:latin typeface="Arial" pitchFamily="34" charset="0"/>
              </a:rPr>
              <a:t>—</a:t>
            </a:r>
            <a:r>
              <a:rPr lang="zh-CN" altLang="en-US" dirty="0">
                <a:latin typeface="Arial" pitchFamily="34" charset="0"/>
              </a:rPr>
              <a:t>异或</a:t>
            </a:r>
            <a:r>
              <a:rPr lang="en-US" altLang="zh-CN" dirty="0">
                <a:latin typeface="Arial" pitchFamily="34" charset="0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   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28600" y="1262656"/>
            <a:ext cx="8558940" cy="25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含义不同于自然语言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 r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：今天晚上我在家看电视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或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去剧场看戏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 s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：我若今天回来得早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或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不累就去找你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 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599" y="3812583"/>
            <a:ext cx="7861516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自然语言中，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为排斥或，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s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为可兼或。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在数理逻辑中，异或指的是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，</a:t>
            </a:r>
            <a:r>
              <a:rPr lang="zh-CN" altLang="en-US" sz="3200" b="1" dirty="0">
                <a:latin typeface="+mn-ea"/>
                <a:cs typeface="Arial" pitchFamily="34" charset="0"/>
              </a:rPr>
              <a:t>排斥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或。</a:t>
            </a:r>
          </a:p>
        </p:txBody>
      </p:sp>
    </p:spTree>
    <p:extLst>
      <p:ext uri="{BB962C8B-B14F-4D97-AF65-F5344CB8AC3E}">
        <p14:creationId xmlns:p14="http://schemas.microsoft.com/office/powerpoint/2010/main" val="11538987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0229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逻辑联结词</a:t>
            </a:r>
            <a:r>
              <a:rPr lang="en-US" altLang="zh-CN" dirty="0">
                <a:latin typeface="Arial" pitchFamily="34" charset="0"/>
              </a:rPr>
              <a:t>—</a:t>
            </a:r>
            <a:r>
              <a:rPr lang="en-US" altLang="zh-CN" dirty="0"/>
              <a:t> </a:t>
            </a:r>
            <a:r>
              <a:rPr lang="zh-CN" altLang="en-US" dirty="0"/>
              <a:t>蕴含</a:t>
            </a:r>
            <a:r>
              <a:rPr lang="en-US" altLang="zh-CN" dirty="0"/>
              <a:t>(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 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28600" y="815922"/>
            <a:ext cx="8465949" cy="22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称为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蕴含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。相当于</a:t>
            </a:r>
            <a:r>
              <a:rPr lang="zh-CN" altLang="en-US" sz="2800" b="1" dirty="0">
                <a:latin typeface="+mn-ea"/>
                <a:cs typeface="Arial" pitchFamily="34" charset="0"/>
              </a:rPr>
              <a:t>“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如果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…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则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…</a:t>
            </a:r>
            <a:r>
              <a:rPr lang="zh-CN" altLang="en-US" sz="2800" b="1" dirty="0">
                <a:latin typeface="+mn-ea"/>
                <a:cs typeface="Arial" pitchFamily="34" charset="0"/>
              </a:rPr>
              <a:t>”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 。</a:t>
            </a:r>
            <a:endParaRPr lang="en-US" altLang="zh-CN" sz="28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   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设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p, q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为命题，则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蕴含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为假当且仅当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为真且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为假</a:t>
            </a:r>
            <a:endParaRPr lang="en-US" altLang="zh-CN" sz="28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   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否则为真。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称为前件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条件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)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为后件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结论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)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。</a:t>
            </a:r>
            <a:endParaRPr lang="en-US" altLang="zh-CN" sz="28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12391390"/>
              </p:ext>
            </p:extLst>
          </p:nvPr>
        </p:nvGraphicFramePr>
        <p:xfrm>
          <a:off x="806316" y="3226457"/>
          <a:ext cx="7396161" cy="235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141162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3405"/>
            <a:ext cx="7254875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逻辑联结词</a:t>
            </a:r>
            <a:r>
              <a:rPr lang="en-US" altLang="zh-CN" dirty="0">
                <a:latin typeface="Arial" pitchFamily="34" charset="0"/>
              </a:rPr>
              <a:t>—</a:t>
            </a:r>
            <a:r>
              <a:rPr lang="zh-CN" altLang="en-US" dirty="0">
                <a:latin typeface="Arial" pitchFamily="34" charset="0"/>
              </a:rPr>
              <a:t>蕴含</a:t>
            </a:r>
            <a:r>
              <a:rPr lang="en-US" altLang="zh-CN" dirty="0">
                <a:latin typeface="Arial" pitchFamily="34" charset="0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   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28599" y="969730"/>
            <a:ext cx="8558940" cy="304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含义不同于自然语言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 r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：如果太阳从西边出来，则雪是黑的。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 s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：如果明天下雨，则不开运动会。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</a:t>
            </a: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 t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：如果我今天死，则我长生不老。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598" y="3812582"/>
            <a:ext cx="8558941" cy="229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自然语言中，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t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是无意义的。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在数理逻辑中，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s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t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都可表示，且</a:t>
            </a:r>
            <a:r>
              <a:rPr lang="en-US" altLang="zh-CN" sz="3200" b="1" dirty="0" err="1">
                <a:latin typeface="+mn-ea"/>
                <a:ea typeface="+mn-ea"/>
                <a:cs typeface="Arial" pitchFamily="34" charset="0"/>
              </a:rPr>
              <a:t>r,t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是真命题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.  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蕴含称为实质蕴含。</a:t>
            </a:r>
          </a:p>
        </p:txBody>
      </p:sp>
    </p:spTree>
    <p:extLst>
      <p:ext uri="{BB962C8B-B14F-4D97-AF65-F5344CB8AC3E}">
        <p14:creationId xmlns:p14="http://schemas.microsoft.com/office/powerpoint/2010/main" val="19649658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40229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逻辑联结词</a:t>
            </a:r>
            <a:r>
              <a:rPr lang="en-US" altLang="zh-CN" dirty="0">
                <a:latin typeface="Arial" pitchFamily="34" charset="0"/>
              </a:rPr>
              <a:t>—</a:t>
            </a:r>
            <a:r>
              <a:rPr lang="en-US" altLang="zh-CN" dirty="0"/>
              <a:t> </a:t>
            </a:r>
            <a:r>
              <a:rPr lang="zh-CN" altLang="en-US" dirty="0"/>
              <a:t>等价</a:t>
            </a:r>
            <a:r>
              <a:rPr lang="en-US" altLang="zh-CN" dirty="0"/>
              <a:t>(</a:t>
            </a:r>
            <a:r>
              <a:rPr lang="zh-CN" altLang="en-US" dirty="0">
                <a:sym typeface="Symbol" panose="05050102010706020507" pitchFamily="18" charset="2"/>
              </a:rPr>
              <a:t>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 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28600" y="815922"/>
            <a:ext cx="8465949" cy="22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  <a:sym typeface="Symbol" panose="05050102010706020507" pitchFamily="18" charset="2"/>
              </a:rPr>
              <a:t>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称为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等价于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。相当 </a:t>
            </a:r>
            <a:r>
              <a:rPr lang="zh-CN" altLang="en-US" sz="2800" b="1" dirty="0">
                <a:latin typeface="+mn-ea"/>
                <a:cs typeface="Arial" pitchFamily="34" charset="0"/>
              </a:rPr>
              <a:t>“当且仅当</a:t>
            </a:r>
            <a:r>
              <a:rPr lang="en-US" altLang="zh-CN" sz="2800" b="1" dirty="0" err="1">
                <a:latin typeface="+mn-ea"/>
                <a:cs typeface="Arial" pitchFamily="34" charset="0"/>
              </a:rPr>
              <a:t>iff</a:t>
            </a:r>
            <a:r>
              <a:rPr lang="zh-CN" altLang="en-US" sz="2800" b="1" dirty="0">
                <a:latin typeface="+mn-ea"/>
                <a:cs typeface="Arial" pitchFamily="34" charset="0"/>
              </a:rPr>
              <a:t>”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 。</a:t>
            </a:r>
            <a:endParaRPr lang="en-US" altLang="zh-CN" sz="28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   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设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p, q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为命题，则 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等价于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q 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为真当且仅当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p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 与</a:t>
            </a: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q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真值   </a:t>
            </a:r>
            <a:endParaRPr lang="en-US" altLang="zh-CN" sz="28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2800" b="1" dirty="0">
                <a:latin typeface="+mn-ea"/>
                <a:ea typeface="+mn-ea"/>
                <a:cs typeface="Arial" pitchFamily="34" charset="0"/>
              </a:rPr>
              <a:t>   </a:t>
            </a:r>
            <a:r>
              <a:rPr lang="zh-CN" altLang="en-US" sz="2800" b="1" dirty="0">
                <a:latin typeface="+mn-ea"/>
                <a:ea typeface="+mn-ea"/>
                <a:cs typeface="Arial" pitchFamily="34" charset="0"/>
              </a:rPr>
              <a:t>相等，否则为假。</a:t>
            </a:r>
            <a:endParaRPr lang="en-US" altLang="zh-CN" sz="2800" b="1" dirty="0">
              <a:latin typeface="+mn-ea"/>
              <a:ea typeface="+mn-ea"/>
              <a:cs typeface="Arial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28389664"/>
              </p:ext>
            </p:extLst>
          </p:nvPr>
        </p:nvGraphicFramePr>
        <p:xfrm>
          <a:off x="806316" y="3226457"/>
          <a:ext cx="7396161" cy="235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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q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19901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数理逻辑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逻辑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dirty="0">
                <a:latin typeface="+mn-ea"/>
              </a:rPr>
              <a:t>研究思维形式及其推理规律的学科，</a:t>
            </a:r>
            <a:r>
              <a:rPr lang="zh-CN" altLang="en-US" sz="2800" dirty="0"/>
              <a:t>探索、阐述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和确立有效推理原则</a:t>
            </a:r>
            <a:endParaRPr lang="en-US" altLang="zh-CN" sz="2800" dirty="0">
              <a:latin typeface="+mn-ea"/>
            </a:endParaRPr>
          </a:p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数理逻辑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    用数学方法研究逻辑称为数理逻辑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     </a:t>
            </a:r>
            <a:r>
              <a:rPr lang="zh-CN" altLang="en-US" sz="2800" dirty="0">
                <a:latin typeface="+mn-ea"/>
              </a:rPr>
              <a:t>即用数学符号体系研究逻辑，故又称之为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    符号逻辑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     </a:t>
            </a:r>
          </a:p>
          <a:p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018864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3405"/>
            <a:ext cx="7254875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逻辑联结词</a:t>
            </a:r>
            <a:r>
              <a:rPr lang="en-US" altLang="zh-CN" dirty="0">
                <a:latin typeface="Arial" pitchFamily="34" charset="0"/>
              </a:rPr>
              <a:t>—</a:t>
            </a:r>
            <a:r>
              <a:rPr lang="zh-CN" altLang="en-US" dirty="0">
                <a:latin typeface="Arial" pitchFamily="34" charset="0"/>
              </a:rPr>
              <a:t>等价</a:t>
            </a:r>
            <a:r>
              <a:rPr lang="en-US" altLang="zh-CN" dirty="0">
                <a:latin typeface="Arial" pitchFamily="34" charset="0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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   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28599" y="969730"/>
            <a:ext cx="8558940" cy="304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含义不同于自然语言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 r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：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2+2=4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当且仅当雪是白的。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    s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：两个三角形全等，当且仅当它们的三组对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buClr>
                <a:srgbClr val="336699"/>
              </a:buClr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         应边相等。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598" y="4045056"/>
            <a:ext cx="8558941" cy="229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自然语言中，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是无意义的。</a:t>
            </a:r>
            <a:endParaRPr lang="en-US" altLang="zh-CN" sz="3200" b="1" dirty="0">
              <a:latin typeface="+mn-ea"/>
              <a:ea typeface="+mn-ea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在数理逻辑中，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r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，</a:t>
            </a:r>
            <a:r>
              <a:rPr lang="en-US" altLang="zh-CN" sz="3200" b="1" dirty="0">
                <a:latin typeface="+mn-ea"/>
                <a:ea typeface="+mn-ea"/>
                <a:cs typeface="Arial" pitchFamily="34" charset="0"/>
              </a:rPr>
              <a:t>s</a:t>
            </a:r>
            <a:r>
              <a:rPr lang="zh-CN" altLang="en-US" sz="3200" b="1" dirty="0">
                <a:latin typeface="+mn-ea"/>
                <a:ea typeface="+mn-ea"/>
                <a:cs typeface="Arial" pitchFamily="34" charset="0"/>
              </a:rPr>
              <a:t>都可表示。</a:t>
            </a:r>
          </a:p>
        </p:txBody>
      </p:sp>
    </p:spTree>
    <p:extLst>
      <p:ext uri="{BB962C8B-B14F-4D97-AF65-F5344CB8AC3E}">
        <p14:creationId xmlns:p14="http://schemas.microsoft.com/office/powerpoint/2010/main" val="39408848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0338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命题逻辑联结词数目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3688" y="952500"/>
            <a:ext cx="8437562" cy="1323975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200" dirty="0"/>
              <a:t>联结词中的变元个数为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altLang="zh-CN" sz="3200" dirty="0"/>
              <a:t>2,</a:t>
            </a:r>
            <a:r>
              <a:rPr lang="en-US" altLang="zh-CN" sz="3200" dirty="0">
                <a:latin typeface="Arial" pitchFamily="34" charset="0"/>
              </a:rPr>
              <a:t>…</a:t>
            </a:r>
            <a:r>
              <a:rPr lang="en-US" altLang="zh-CN" sz="3200" dirty="0"/>
              <a:t>,n</a:t>
            </a:r>
            <a:r>
              <a:rPr lang="zh-CN" altLang="en-US" sz="3200" dirty="0"/>
              <a:t>时对应的联结词数目</a:t>
            </a:r>
          </a:p>
        </p:txBody>
      </p:sp>
      <p:graphicFrame>
        <p:nvGraphicFramePr>
          <p:cNvPr id="984068" name="Group 4"/>
          <p:cNvGraphicFramePr>
            <a:graphicFrameLocks noGrp="1"/>
          </p:cNvGraphicFramePr>
          <p:nvPr>
            <p:ph sz="quarter" idx="2"/>
          </p:nvPr>
        </p:nvGraphicFramePr>
        <p:xfrm>
          <a:off x="450850" y="2184400"/>
          <a:ext cx="7772400" cy="1282573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4145" name="Group 81"/>
          <p:cNvGraphicFramePr>
            <a:graphicFrameLocks noGrp="1"/>
          </p:cNvGraphicFramePr>
          <p:nvPr/>
        </p:nvGraphicFramePr>
        <p:xfrm>
          <a:off x="315913" y="3973513"/>
          <a:ext cx="8421687" cy="2103120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5413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/>
              <a:t>命题逻辑函数数目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1075" y="3937000"/>
            <a:ext cx="2457450" cy="2076450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200" dirty="0"/>
              <a:t>变元数为</a:t>
            </a:r>
            <a:r>
              <a:rPr lang="en-US" altLang="zh-CN" sz="3200" dirty="0"/>
              <a:t>n</a:t>
            </a:r>
          </a:p>
          <a:p>
            <a:pPr marL="311150" indent="-311150" defTabSz="755650" eaLnBrk="1" hangingPunct="1"/>
            <a:r>
              <a:rPr lang="zh-CN" altLang="en-US" sz="2800" dirty="0"/>
              <a:t>变元组合数</a:t>
            </a:r>
          </a:p>
          <a:p>
            <a:pPr marL="311150" indent="-311150" defTabSz="755650" eaLnBrk="1" hangingPunct="1"/>
            <a:r>
              <a:rPr lang="zh-CN" altLang="en-US" sz="2800" dirty="0"/>
              <a:t>联结词数</a:t>
            </a:r>
            <a:r>
              <a:rPr lang="zh-CN" altLang="en-US" sz="3200" dirty="0"/>
              <a:t> </a:t>
            </a:r>
          </a:p>
        </p:txBody>
      </p:sp>
      <p:graphicFrame>
        <p:nvGraphicFramePr>
          <p:cNvPr id="985092" name="Group 4"/>
          <p:cNvGraphicFramePr>
            <a:graphicFrameLocks noGrp="1"/>
          </p:cNvGraphicFramePr>
          <p:nvPr>
            <p:ph sz="quarter" idx="2"/>
          </p:nvPr>
        </p:nvGraphicFramePr>
        <p:xfrm>
          <a:off x="441325" y="1095375"/>
          <a:ext cx="8420100" cy="2346326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85208" name="Object 1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62650" y="4292600"/>
          <a:ext cx="7366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公式" r:id="rId3" imgW="177480" imgH="190440" progId="Equation.3">
                  <p:embed/>
                </p:oleObj>
              </mc:Choice>
              <mc:Fallback>
                <p:oleObj name="公式" r:id="rId3" imgW="177480" imgH="19044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4292600"/>
                        <a:ext cx="73660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5209" name="Object 121"/>
          <p:cNvGraphicFramePr>
            <a:graphicFrameLocks noChangeAspect="1"/>
          </p:cNvGraphicFramePr>
          <p:nvPr/>
        </p:nvGraphicFramePr>
        <p:xfrm>
          <a:off x="5953125" y="4787900"/>
          <a:ext cx="10287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公式" r:id="rId5" imgW="228600" imgH="215640" progId="Equation.3">
                  <p:embed/>
                </p:oleObj>
              </mc:Choice>
              <mc:Fallback>
                <p:oleObj name="公式" r:id="rId5" imgW="228600" imgH="21564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4787900"/>
                        <a:ext cx="10287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" name="Rectangle 122"/>
          <p:cNvSpPr>
            <a:spLocks noChangeArrowheads="1"/>
          </p:cNvSpPr>
          <p:nvPr/>
        </p:nvSpPr>
        <p:spPr bwMode="auto">
          <a:xfrm>
            <a:off x="0" y="4006850"/>
            <a:ext cx="35210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en-US" altLang="zh-CN" baseline="-25000"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(p,q)=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？</a:t>
            </a:r>
            <a:endParaRPr lang="en-US" altLang="zh-CN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5" y="241031"/>
            <a:ext cx="7772400" cy="533400"/>
          </a:xfr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0025" y="933949"/>
            <a:ext cx="8666297" cy="2589010"/>
          </a:xfrm>
        </p:spPr>
        <p:txBody>
          <a:bodyPr/>
          <a:lstStyle/>
          <a:p>
            <a:r>
              <a:rPr lang="zh-CN" altLang="en-US" dirty="0"/>
              <a:t>李明是计算机系的学生，他住在</a:t>
            </a:r>
            <a:r>
              <a:rPr lang="en-US" altLang="zh-CN" dirty="0"/>
              <a:t>312</a:t>
            </a:r>
            <a:r>
              <a:rPr lang="zh-CN" altLang="en-US" dirty="0"/>
              <a:t>室或</a:t>
            </a:r>
            <a:r>
              <a:rPr lang="en-US" altLang="zh-CN" dirty="0"/>
              <a:t>313</a:t>
            </a:r>
            <a:r>
              <a:rPr lang="zh-CN" altLang="en-US" dirty="0"/>
              <a:t>室。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p</a:t>
            </a:r>
            <a:r>
              <a:rPr lang="zh-CN" altLang="en-US" dirty="0"/>
              <a:t>：李明是计算机系的学生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q</a:t>
            </a:r>
            <a:r>
              <a:rPr lang="zh-CN" altLang="en-US" dirty="0"/>
              <a:t>：他住在</a:t>
            </a:r>
            <a:r>
              <a:rPr lang="en-US" altLang="zh-CN" dirty="0"/>
              <a:t>312</a:t>
            </a:r>
            <a:r>
              <a:rPr lang="zh-CN" altLang="en-US" dirty="0"/>
              <a:t>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r</a:t>
            </a:r>
            <a:r>
              <a:rPr lang="zh-CN" altLang="en-US" dirty="0"/>
              <a:t>：他住在</a:t>
            </a:r>
            <a:r>
              <a:rPr lang="en-US" altLang="zh-CN" dirty="0"/>
              <a:t>313</a:t>
            </a:r>
            <a:r>
              <a:rPr lang="zh-CN" altLang="en-US" dirty="0"/>
              <a:t>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3333CC"/>
                </a:solidFill>
              </a:rPr>
              <a:t>   p 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 (</a:t>
            </a:r>
            <a:r>
              <a:rPr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qr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00024" y="3837459"/>
            <a:ext cx="8666297" cy="2220913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燕子飞回来是春天来了的必要条件。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p</a:t>
            </a:r>
            <a:r>
              <a:rPr lang="zh-CN" altLang="en-US" dirty="0"/>
              <a:t>：燕子飞回来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q</a:t>
            </a:r>
            <a:r>
              <a:rPr lang="zh-CN" altLang="en-US" dirty="0"/>
              <a:t>：春天来了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3333CC"/>
                </a:solidFill>
              </a:rPr>
              <a:t>   q 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p</a:t>
            </a:r>
            <a:endParaRPr lang="zh-CN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0170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5" y="241031"/>
            <a:ext cx="7772400" cy="533400"/>
          </a:xfr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0025" y="933949"/>
            <a:ext cx="8666297" cy="2589010"/>
          </a:xfrm>
        </p:spPr>
        <p:txBody>
          <a:bodyPr/>
          <a:lstStyle/>
          <a:p>
            <a:r>
              <a:rPr lang="zh-CN" altLang="en-US" dirty="0"/>
              <a:t>如果我下班早且不累，就去商店看看。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p</a:t>
            </a:r>
            <a:r>
              <a:rPr lang="zh-CN" altLang="en-US" dirty="0"/>
              <a:t>：我下班早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q</a:t>
            </a:r>
            <a:r>
              <a:rPr lang="zh-CN" altLang="en-US" dirty="0"/>
              <a:t>：我累了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r</a:t>
            </a:r>
            <a:r>
              <a:rPr lang="zh-CN" altLang="en-US" dirty="0"/>
              <a:t>：我去商店看看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3333CC"/>
                </a:solidFill>
              </a:rPr>
              <a:t>  (p 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 (q ))r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00024" y="3682477"/>
            <a:ext cx="8666297" cy="260983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如果明天下雨，就不开运动会而照常上课。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p</a:t>
            </a:r>
            <a:r>
              <a:rPr lang="zh-CN" altLang="en-US" dirty="0"/>
              <a:t>：明天下雨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q</a:t>
            </a:r>
            <a:r>
              <a:rPr lang="zh-CN" altLang="en-US" dirty="0"/>
              <a:t>：明天开运动会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r</a:t>
            </a:r>
            <a:r>
              <a:rPr lang="zh-CN" altLang="en-US" dirty="0"/>
              <a:t>：明天照常上课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3333CC"/>
                </a:solidFill>
              </a:rPr>
              <a:t>  p 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((q</a:t>
            </a:r>
            <a:r>
              <a:rPr lang="zh-CN" altLang="en-US" dirty="0">
                <a:solidFill>
                  <a:srgbClr val="3333CC"/>
                </a:solidFill>
                <a:sym typeface="Symbol" panose="05050102010706020507" pitchFamily="18" charset="2"/>
              </a:rPr>
              <a:t>） 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r )</a:t>
            </a:r>
            <a:endParaRPr lang="zh-CN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49183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1.1</a:t>
            </a:r>
            <a:r>
              <a:rPr lang="zh-CN" altLang="en-US" sz="3200" dirty="0"/>
              <a:t>命题和联结词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1.2</a:t>
            </a:r>
            <a:r>
              <a:rPr lang="zh-CN" altLang="en-US" sz="3200" dirty="0">
                <a:solidFill>
                  <a:srgbClr val="FF0000"/>
                </a:solidFill>
              </a:rPr>
              <a:t>公式和真值赋值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1.3</a:t>
            </a:r>
            <a:r>
              <a:rPr lang="zh-CN" altLang="en-US" sz="3200" dirty="0"/>
              <a:t>等值演算 </a:t>
            </a:r>
            <a:endParaRPr lang="en-US" altLang="zh-CN" sz="3200" dirty="0"/>
          </a:p>
          <a:p>
            <a:r>
              <a:rPr lang="en-US" altLang="zh-CN" sz="3200" dirty="0"/>
              <a:t>1.4</a:t>
            </a:r>
            <a:r>
              <a:rPr lang="zh-CN" altLang="en-US" sz="3200" dirty="0"/>
              <a:t>对偶定理</a:t>
            </a:r>
            <a:endParaRPr lang="en-US" altLang="zh-CN" sz="3200" dirty="0"/>
          </a:p>
          <a:p>
            <a:r>
              <a:rPr lang="en-US" altLang="zh-CN" sz="3200" dirty="0"/>
              <a:t>1.5</a:t>
            </a:r>
            <a:r>
              <a:rPr lang="zh-CN" altLang="en-US" sz="3200" dirty="0"/>
              <a:t>联结词的完全集</a:t>
            </a:r>
            <a:endParaRPr lang="en-US" altLang="zh-CN" sz="3200" dirty="0"/>
          </a:p>
          <a:p>
            <a:r>
              <a:rPr lang="en-US" altLang="zh-CN" sz="3200" dirty="0"/>
              <a:t>1.6</a:t>
            </a:r>
            <a:r>
              <a:rPr lang="zh-CN" altLang="en-US" sz="3200" dirty="0"/>
              <a:t>范式</a:t>
            </a:r>
            <a:endParaRPr lang="en-US" altLang="zh-CN" sz="3200" dirty="0"/>
          </a:p>
          <a:p>
            <a:r>
              <a:rPr lang="en-US" altLang="zh-CN" sz="3200" dirty="0"/>
              <a:t>1.7</a:t>
            </a:r>
            <a:r>
              <a:rPr lang="zh-CN" altLang="en-US" sz="3200" dirty="0"/>
              <a:t>逻辑推论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从前提推出结论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例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前提：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在闭区间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是连续的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符号相反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间存在一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f(c) = 0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数理逻辑中的推理不涉及前提和结论的具体内容，而是研究前提和结论之间的形式关系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721579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=0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&lt; 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a 0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 a &lt; 0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3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3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或Ｂ</a:t>
            </a:r>
            <a:endParaRPr lang="en-US" altLang="zh-CN" sz="30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zh-CN" altLang="en-US" sz="3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非Ａ</a:t>
            </a:r>
            <a:endParaRPr lang="en-US" altLang="zh-CN" sz="30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结论：Ｂ</a:t>
            </a:r>
          </a:p>
        </p:txBody>
      </p:sp>
    </p:spTree>
    <p:extLst>
      <p:ext uri="{BB962C8B-B14F-4D97-AF65-F5344CB8AC3E}">
        <p14:creationId xmlns:p14="http://schemas.microsoft.com/office/powerpoint/2010/main" val="48503690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为了研究推理，研究前提和结论之间的形式关系，需建立称之为</a:t>
            </a:r>
            <a:r>
              <a:rPr lang="zh-CN" altLang="en-US" sz="3200" dirty="0">
                <a:solidFill>
                  <a:srgbClr val="3333CC"/>
                </a:solidFill>
              </a:rPr>
              <a:t>逻辑演算</a:t>
            </a:r>
            <a:r>
              <a:rPr lang="zh-CN" altLang="en-US" sz="3200" dirty="0"/>
              <a:t>的形式系统。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形式系统</a:t>
            </a:r>
            <a:endParaRPr lang="en-US" altLang="zh-CN" sz="3200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形式符号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形成规则和变形规则</a:t>
            </a:r>
          </a:p>
        </p:txBody>
      </p:sp>
    </p:spTree>
    <p:extLst>
      <p:ext uri="{BB962C8B-B14F-4D97-AF65-F5344CB8AC3E}">
        <p14:creationId xmlns:p14="http://schemas.microsoft.com/office/powerpoint/2010/main" val="127580545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944" y="521102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第一章命题逻辑</a:t>
            </a:r>
            <a:endParaRPr lang="zh-CN" altLang="en-US" sz="3600" dirty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95183"/>
            <a:ext cx="6400800" cy="1462077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节 命题和联结词</a:t>
            </a: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1.1</a:t>
            </a:r>
            <a:r>
              <a:rPr lang="zh-CN" altLang="en-US" sz="3200" dirty="0">
                <a:solidFill>
                  <a:srgbClr val="FF0000"/>
                </a:solidFill>
              </a:rPr>
              <a:t>命题和联结词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1.2</a:t>
            </a:r>
            <a:r>
              <a:rPr lang="zh-CN" altLang="en-US" sz="3200" dirty="0"/>
              <a:t>公式和真值赋值</a:t>
            </a:r>
            <a:endParaRPr lang="en-US" altLang="zh-CN" sz="3200" dirty="0"/>
          </a:p>
          <a:p>
            <a:r>
              <a:rPr lang="en-US" altLang="zh-CN" sz="3200" dirty="0"/>
              <a:t>1.3</a:t>
            </a:r>
            <a:r>
              <a:rPr lang="zh-CN" altLang="en-US" sz="3200" dirty="0"/>
              <a:t>等值演算 </a:t>
            </a:r>
            <a:endParaRPr lang="en-US" altLang="zh-CN" sz="3200" dirty="0"/>
          </a:p>
          <a:p>
            <a:r>
              <a:rPr lang="en-US" altLang="zh-CN" sz="3200" dirty="0"/>
              <a:t>1.4</a:t>
            </a:r>
            <a:r>
              <a:rPr lang="zh-CN" altLang="en-US" sz="3200" dirty="0"/>
              <a:t>对偶定理</a:t>
            </a:r>
            <a:endParaRPr lang="en-US" altLang="zh-CN" sz="3200" dirty="0"/>
          </a:p>
          <a:p>
            <a:r>
              <a:rPr lang="en-US" altLang="zh-CN" sz="3200" dirty="0"/>
              <a:t>1.5</a:t>
            </a:r>
            <a:r>
              <a:rPr lang="zh-CN" altLang="en-US" sz="3200" dirty="0"/>
              <a:t>联结词的完全集</a:t>
            </a:r>
            <a:endParaRPr lang="en-US" altLang="zh-CN" sz="3200" dirty="0"/>
          </a:p>
          <a:p>
            <a:r>
              <a:rPr lang="en-US" altLang="zh-CN" sz="3200" dirty="0"/>
              <a:t>1.6</a:t>
            </a:r>
            <a:r>
              <a:rPr lang="zh-CN" altLang="en-US" sz="3200" dirty="0"/>
              <a:t>范式</a:t>
            </a:r>
            <a:endParaRPr lang="en-US" altLang="zh-CN" sz="3200" dirty="0"/>
          </a:p>
          <a:p>
            <a:r>
              <a:rPr lang="en-US" altLang="zh-CN" sz="3200" dirty="0"/>
              <a:t>1.7</a:t>
            </a:r>
            <a:r>
              <a:rPr lang="zh-CN" altLang="en-US" sz="3200" dirty="0"/>
              <a:t>逻辑推论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4403152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数理逻辑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09625"/>
            <a:ext cx="8491538" cy="5932138"/>
          </a:xfrm>
        </p:spPr>
        <p:txBody>
          <a:bodyPr/>
          <a:lstStyle/>
          <a:p>
            <a:pPr marL="311150" indent="-311150" defTabSz="755650" eaLnBrk="1" hangingPunct="1">
              <a:defRPr/>
            </a:pPr>
            <a:r>
              <a:rPr lang="zh-CN" altLang="en-US" sz="2800" dirty="0"/>
              <a:t>推理形式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dirty="0"/>
              <a:t>正确前提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dirty="0"/>
              <a:t>正确的推理过程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dirty="0"/>
              <a:t>得出正确的结论</a:t>
            </a:r>
            <a:endParaRPr lang="en-US" altLang="zh-CN" dirty="0"/>
          </a:p>
          <a:p>
            <a:pPr marL="425450" lvl="1" indent="0" defTabSz="755650" eaLnBrk="1" hangingPunct="1">
              <a:buNone/>
              <a:defRPr/>
            </a:pPr>
            <a:endParaRPr lang="en-US" altLang="zh-CN" dirty="0"/>
          </a:p>
          <a:p>
            <a:pPr marL="274638" indent="-249238" defTabSz="755650" eaLnBrk="1" hangingPunct="1">
              <a:defRPr/>
            </a:pPr>
            <a:r>
              <a:rPr lang="zh-CN" altLang="en-US" dirty="0"/>
              <a:t>数理逻辑是用数学方法研究推理。</a:t>
            </a:r>
            <a:r>
              <a:rPr lang="zh-CN" altLang="en-US" sz="2400" dirty="0"/>
              <a:t>使用数学上的表意符号符号描述推理，亦称为符号逻辑。</a:t>
            </a:r>
            <a:endParaRPr lang="zh-CN" altLang="en-US" dirty="0"/>
          </a:p>
          <a:p>
            <a:pPr marL="274638" indent="-249238" defTabSz="755650" eaLnBrk="1" hangingPunct="1">
              <a:defRPr/>
            </a:pPr>
            <a:r>
              <a:rPr lang="zh-CN" altLang="en-US" dirty="0"/>
              <a:t>命题逻辑、谓词逻辑（一阶逻辑）</a:t>
            </a:r>
          </a:p>
          <a:p>
            <a:pPr marL="311150" indent="-311150" defTabSz="755650" eaLnBrk="1" hangingPunct="1">
              <a:defRPr/>
            </a:pPr>
            <a:r>
              <a:rPr lang="zh-CN" altLang="en-US" sz="2800" dirty="0"/>
              <a:t>逻辑研究对象</a:t>
            </a:r>
            <a:r>
              <a:rPr lang="en-US" altLang="zh-CN" sz="2800" dirty="0">
                <a:latin typeface="Arial" charset="0"/>
              </a:rPr>
              <a:t>—</a:t>
            </a:r>
            <a:r>
              <a:rPr lang="zh-CN" altLang="en-US" sz="2800" dirty="0"/>
              <a:t>逻辑真值</a:t>
            </a:r>
          </a:p>
          <a:p>
            <a:pPr marL="674688" lvl="1" indent="-249238" defTabSz="755650" eaLnBrk="1" hangingPunct="1">
              <a:defRPr/>
            </a:pPr>
            <a:r>
              <a:rPr lang="zh-CN" altLang="en-US" dirty="0"/>
              <a:t>真，表示为</a:t>
            </a:r>
            <a:r>
              <a:rPr lang="en-US" altLang="zh-CN" dirty="0"/>
              <a:t>T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zh-CN" altLang="en-US" dirty="0"/>
          </a:p>
          <a:p>
            <a:pPr marL="674688" lvl="1" indent="-249238" defTabSz="755650" eaLnBrk="1" hangingPunct="1">
              <a:defRPr/>
            </a:pPr>
            <a:r>
              <a:rPr lang="zh-CN" altLang="en-US" dirty="0"/>
              <a:t>假，表示为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31813</TotalTime>
  <Words>2170</Words>
  <Application>Microsoft Office PowerPoint</Application>
  <PresentationFormat>全屏显示(4:3)</PresentationFormat>
  <Paragraphs>517</Paragraphs>
  <Slides>35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仿宋_GB2312</vt:lpstr>
      <vt:lpstr>黑体</vt:lpstr>
      <vt:lpstr>华文仿宋</vt:lpstr>
      <vt:lpstr>华文行楷</vt:lpstr>
      <vt:lpstr>华文中宋</vt:lpstr>
      <vt:lpstr>隶书</vt:lpstr>
      <vt:lpstr>Arial</vt:lpstr>
      <vt:lpstr>Times New Roman</vt:lpstr>
      <vt:lpstr>Wingdings</vt:lpstr>
      <vt:lpstr>Grid</vt:lpstr>
      <vt:lpstr>位图图像</vt:lpstr>
      <vt:lpstr>公式</vt:lpstr>
      <vt:lpstr>数理逻辑</vt:lpstr>
      <vt:lpstr>教师</vt:lpstr>
      <vt:lpstr>数理逻辑</vt:lpstr>
      <vt:lpstr>推理</vt:lpstr>
      <vt:lpstr>形式关系</vt:lpstr>
      <vt:lpstr>形式系统</vt:lpstr>
      <vt:lpstr>第一章命题逻辑</vt:lpstr>
      <vt:lpstr>提纲</vt:lpstr>
      <vt:lpstr>数理逻辑</vt:lpstr>
      <vt:lpstr>语句表达</vt:lpstr>
      <vt:lpstr>命题</vt:lpstr>
      <vt:lpstr>命题示例</vt:lpstr>
      <vt:lpstr>命题的抽象表示</vt:lpstr>
      <vt:lpstr>命题分类</vt:lpstr>
      <vt:lpstr>命题分类</vt:lpstr>
      <vt:lpstr>命题分类</vt:lpstr>
      <vt:lpstr>逻辑联结词</vt:lpstr>
      <vt:lpstr>命题真值表</vt:lpstr>
      <vt:lpstr>命题真值表</vt:lpstr>
      <vt:lpstr>逻辑联结词—非()    </vt:lpstr>
      <vt:lpstr>逻辑联结词— 合取()  </vt:lpstr>
      <vt:lpstr>逻辑联结词— 合取()  </vt:lpstr>
      <vt:lpstr>逻辑联结词— 析取()  </vt:lpstr>
      <vt:lpstr>逻辑联结词—析取()    </vt:lpstr>
      <vt:lpstr>逻辑联结词— 异或()  </vt:lpstr>
      <vt:lpstr>逻辑联结词—异或()    </vt:lpstr>
      <vt:lpstr>逻辑联结词— 蕴含()  </vt:lpstr>
      <vt:lpstr>逻辑联结词—蕴含()    </vt:lpstr>
      <vt:lpstr>逻辑联结词— 等价()  </vt:lpstr>
      <vt:lpstr>逻辑联结词—等价()    </vt:lpstr>
      <vt:lpstr>命题逻辑联结词数目</vt:lpstr>
      <vt:lpstr>命题逻辑函数数目</vt:lpstr>
      <vt:lpstr>例子</vt:lpstr>
      <vt:lpstr>例子</vt:lpstr>
      <vt:lpstr>提纲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bobo677@163.com</cp:lastModifiedBy>
  <cp:revision>2541</cp:revision>
  <dcterms:created xsi:type="dcterms:W3CDTF">2004-03-10T10:42:25Z</dcterms:created>
  <dcterms:modified xsi:type="dcterms:W3CDTF">2019-03-05T15:10:26Z</dcterms:modified>
</cp:coreProperties>
</file>