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9" r:id="rId2"/>
    <p:sldId id="286" r:id="rId3"/>
    <p:sldId id="403" r:id="rId4"/>
    <p:sldId id="439" r:id="rId5"/>
    <p:sldId id="390" r:id="rId6"/>
    <p:sldId id="450" r:id="rId7"/>
    <p:sldId id="287" r:id="rId8"/>
    <p:sldId id="288" r:id="rId9"/>
    <p:sldId id="440" r:id="rId10"/>
    <p:sldId id="290" r:id="rId11"/>
    <p:sldId id="454" r:id="rId12"/>
    <p:sldId id="292" r:id="rId13"/>
    <p:sldId id="293" r:id="rId14"/>
    <p:sldId id="405" r:id="rId15"/>
    <p:sldId id="402" r:id="rId16"/>
    <p:sldId id="442" r:id="rId17"/>
    <p:sldId id="444" r:id="rId18"/>
    <p:sldId id="445" r:id="rId19"/>
    <p:sldId id="446" r:id="rId20"/>
    <p:sldId id="447" r:id="rId21"/>
    <p:sldId id="307" r:id="rId22"/>
    <p:sldId id="308" r:id="rId23"/>
    <p:sldId id="309" r:id="rId24"/>
    <p:sldId id="310" r:id="rId25"/>
    <p:sldId id="311" r:id="rId26"/>
    <p:sldId id="448" r:id="rId27"/>
    <p:sldId id="449" r:id="rId28"/>
    <p:sldId id="312" r:id="rId29"/>
    <p:sldId id="452" r:id="rId30"/>
    <p:sldId id="313" r:id="rId31"/>
    <p:sldId id="314" r:id="rId32"/>
    <p:sldId id="315" r:id="rId33"/>
    <p:sldId id="316" r:id="rId34"/>
    <p:sldId id="438" r:id="rId35"/>
  </p:sldIdLst>
  <p:sldSz cx="9144000" cy="6858000" type="screen4x3"/>
  <p:notesSz cx="6858000" cy="9220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0000"/>
    <a:srgbClr val="009999"/>
    <a:srgbClr val="0099CC"/>
    <a:srgbClr val="99CCFF"/>
    <a:srgbClr val="C0C0C0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58" autoAdjust="0"/>
    <p:restoredTop sz="86271" autoAdjust="0"/>
  </p:normalViewPr>
  <p:slideViewPr>
    <p:cSldViewPr snapToGrid="0">
      <p:cViewPr varScale="1">
        <p:scale>
          <a:sx n="58" d="100"/>
          <a:sy n="58" d="100"/>
        </p:scale>
        <p:origin x="147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92"/>
    </p:cViewPr>
  </p:sorterViewPr>
  <p:notesViewPr>
    <p:cSldViewPr snapToGrid="0">
      <p:cViewPr varScale="1">
        <p:scale>
          <a:sx n="59" d="100"/>
          <a:sy n="59" d="100"/>
        </p:scale>
        <p:origin x="-1740" y="-78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196265F-6507-41BB-9CC4-6BAF17A87A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23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3A5028CE-DAB4-49D8-94F3-52B337E511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177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38934B-8618-472A-9C2E-FA64CA5DDA08}" type="slidenum">
              <a:rPr lang="zh-CN" altLang="en-US" smtClean="0"/>
              <a:pPr/>
              <a:t>1</a:t>
            </a:fld>
            <a:endParaRPr lang="en-US" altLang="zh-CN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512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5028CE-DAB4-49D8-94F3-52B337E5112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6012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对比举例：所有的组合和</a:t>
            </a:r>
            <a:r>
              <a:rPr lang="en-US" altLang="zh-CN" b="0" dirty="0"/>
              <a:t>well-formed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5028CE-DAB4-49D8-94F3-52B337E5112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7277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对比举例：所有的组合和</a:t>
            </a:r>
            <a:r>
              <a:rPr lang="en-US" altLang="zh-CN" b="0" dirty="0"/>
              <a:t>well-formed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5028CE-DAB4-49D8-94F3-52B337E5112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4191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n</a:t>
            </a:r>
            <a:r>
              <a:rPr lang="zh-CN" altLang="en-US" dirty="0"/>
              <a:t>次方个赋值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5028CE-DAB4-49D8-94F3-52B337E5112E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84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复杂度，层次方法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5028CE-DAB4-49D8-94F3-52B337E5112E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39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gif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ottom 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0" y="0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06" name="位图图像" r:id="rId4" imgW="9161905" imgH="704948" progId="PBrush">
                  <p:embed/>
                </p:oleObj>
              </mc:Choice>
              <mc:Fallback>
                <p:oleObj name="位图图像" r:id="rId4" imgW="9161905" imgH="704948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7" name="Picture 11" descr="earth3_112k"/>
          <p:cNvPicPr>
            <a:picLocks noChangeAspect="1" noChangeArrowheads="1" noCrop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70888" y="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2BAC3-C0D0-4886-BA36-51CCCEE56E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54DB5-777B-4C18-A24C-DCC0C0B406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78D1D-5158-439B-88AC-948A050D3B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296A2-444F-4148-B37C-CE7D51CA24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752475"/>
            <a:ext cx="77724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1597025"/>
            <a:ext cx="3810000" cy="45942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238625" y="1597025"/>
            <a:ext cx="3810000" cy="22209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238625" y="3970338"/>
            <a:ext cx="3810000" cy="22209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B555A-287E-40E3-949A-F12BB1F348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752475"/>
            <a:ext cx="77724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1597025"/>
            <a:ext cx="3810000" cy="45942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38625" y="1597025"/>
            <a:ext cx="3810000" cy="45942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E0AB8-9A14-42BC-BC5C-EE346D931B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D305A89C-C919-496E-B88A-969A0B8A52F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5DC5F-04A0-42E0-8E3F-2E433C6ADF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EE50D-B8A2-4EE6-90C0-B46248C33C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16C24-C9D8-4D91-B11A-A7F5942142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1422F-6A2F-498F-A1FB-1A33B5B750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D4CAA-6586-44C0-AE58-E3A06C88D5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7DA7B-A55B-4228-B516-60AABFCA33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19826-2B6B-4DE3-8635-493CD201F4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itchFamily="2" charset="-122"/>
              </a:rPr>
              <a:t>计算机学院</a:t>
            </a:r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96787A80-9A3F-4F73-A8F3-A27B72B219F1}" type="slidenum"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pPr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261938" y="79692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33801" name="Picture 3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-17463" y="6229350"/>
            <a:ext cx="9144001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7" name="Text Box 33"/>
          <p:cNvSpPr txBox="1">
            <a:spLocks noChangeArrowheads="1"/>
          </p:cNvSpPr>
          <p:nvPr userDrawn="1"/>
        </p:nvSpPr>
        <p:spPr bwMode="auto">
          <a:xfrm>
            <a:off x="2670083" y="6331231"/>
            <a:ext cx="2678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74053" dir="7257825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8355013" y="6257925"/>
            <a:ext cx="788987" cy="460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5E1EF8C5-5625-42AC-B7CC-43E13920DA78}" type="slidenum">
              <a:rPr lang="zh-CN" altLang="en-US" sz="2400"/>
              <a:pPr>
                <a:defRPr/>
              </a:pPr>
              <a:t>‹#›</a:t>
            </a:fld>
            <a:endParaRPr lang="en-US" altLang="zh-CN" sz="2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  <p:sldLayoutId id="2147484448" r:id="rId12"/>
    <p:sldLayoutId id="2147484449" r:id="rId13"/>
    <p:sldLayoutId id="2147484450" r:id="rId14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0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2434" y="596832"/>
            <a:ext cx="8266112" cy="1876425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6000" b="0" dirty="0"/>
              <a:t>第一章命题逻辑</a:t>
            </a:r>
            <a:endParaRPr lang="zh-CN" altLang="en-US" sz="3600" dirty="0"/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96568" y="4846419"/>
            <a:ext cx="6400800" cy="2303463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6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节 公式和真值赋值</a:t>
            </a:r>
          </a:p>
        </p:txBody>
      </p:sp>
      <p:pic>
        <p:nvPicPr>
          <p:cNvPr id="5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44696"/>
            <a:ext cx="9144000" cy="218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公式</a:t>
            </a:r>
          </a:p>
        </p:txBody>
      </p:sp>
      <p:sp>
        <p:nvSpPr>
          <p:cNvPr id="941065" name="Rectangle 9"/>
          <p:cNvSpPr>
            <a:spLocks noChangeArrowheads="1"/>
          </p:cNvSpPr>
          <p:nvPr/>
        </p:nvSpPr>
        <p:spPr bwMode="auto">
          <a:xfrm>
            <a:off x="784010" y="1897248"/>
            <a:ext cx="744559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zh-CN" sz="2800" b="1" dirty="0">
                <a:latin typeface="+mn-ea"/>
                <a:ea typeface="+mn-ea"/>
                <a:sym typeface="Symbol" pitchFamily="18" charset="2"/>
              </a:rPr>
              <a:t>0,1</a:t>
            </a:r>
            <a:r>
              <a:rPr lang="zh-CN" altLang="en-US" sz="2800" b="1" dirty="0">
                <a:latin typeface="+mn-ea"/>
                <a:ea typeface="+mn-ea"/>
                <a:sym typeface="Symbol" pitchFamily="18" charset="2"/>
              </a:rPr>
              <a:t>公式</a:t>
            </a:r>
          </a:p>
          <a:p>
            <a:pPr marL="342900" indent="-342900" algn="l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zh-CN" sz="2800" b="1" dirty="0">
                <a:latin typeface="+mn-ea"/>
                <a:ea typeface="+mn-ea"/>
                <a:sym typeface="Symbol" pitchFamily="18" charset="2"/>
              </a:rPr>
              <a:t>p, q</a:t>
            </a:r>
            <a:r>
              <a:rPr lang="zh-CN" altLang="en-US" sz="2800" b="1" dirty="0">
                <a:latin typeface="+mn-ea"/>
                <a:ea typeface="+mn-ea"/>
                <a:sym typeface="Symbol" pitchFamily="18" charset="2"/>
              </a:rPr>
              <a:t>是公式</a:t>
            </a:r>
          </a:p>
          <a:p>
            <a:pPr marL="342900" indent="-342900" algn="l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zh-CN" sz="2800" b="1" dirty="0">
                <a:latin typeface="+mn-ea"/>
                <a:ea typeface="+mn-ea"/>
                <a:sym typeface="Symbol" pitchFamily="18" charset="2"/>
              </a:rPr>
              <a:t>(p → 0)</a:t>
            </a:r>
            <a:r>
              <a:rPr lang="zh-CN" altLang="en-US" sz="2800" b="1" dirty="0">
                <a:latin typeface="+mn-ea"/>
                <a:ea typeface="+mn-ea"/>
                <a:sym typeface="Symbol" pitchFamily="18" charset="2"/>
              </a:rPr>
              <a:t>， </a:t>
            </a:r>
            <a:r>
              <a:rPr lang="en-US" altLang="zh-CN" sz="2800" b="1" dirty="0">
                <a:latin typeface="+mn-ea"/>
                <a:ea typeface="+mn-ea"/>
                <a:sym typeface="Symbol" pitchFamily="18" charset="2"/>
              </a:rPr>
              <a:t>(q →1)</a:t>
            </a:r>
            <a:r>
              <a:rPr lang="zh-CN" altLang="en-US" sz="2800" b="1" dirty="0">
                <a:latin typeface="+mn-ea"/>
                <a:ea typeface="+mn-ea"/>
                <a:sym typeface="Symbol" pitchFamily="18" charset="2"/>
              </a:rPr>
              <a:t>是公式</a:t>
            </a:r>
          </a:p>
          <a:p>
            <a:pPr marL="342900" indent="-342900" algn="l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zh-CN" sz="2800" b="1" dirty="0">
                <a:latin typeface="+mn-ea"/>
                <a:ea typeface="+mn-ea"/>
                <a:sym typeface="Symbol" pitchFamily="18" charset="2"/>
              </a:rPr>
              <a:t>(p → 0) ∧ (q →1)</a:t>
            </a:r>
            <a:r>
              <a:rPr lang="zh-CN" altLang="en-US" sz="2800" b="1" dirty="0">
                <a:latin typeface="+mn-ea"/>
                <a:ea typeface="+mn-ea"/>
                <a:sym typeface="Symbol" pitchFamily="18" charset="2"/>
              </a:rPr>
              <a:t>是公式</a:t>
            </a:r>
          </a:p>
        </p:txBody>
      </p:sp>
      <p:sp>
        <p:nvSpPr>
          <p:cNvPr id="10" name="矩形 9"/>
          <p:cNvSpPr/>
          <p:nvPr/>
        </p:nvSpPr>
        <p:spPr>
          <a:xfrm>
            <a:off x="433173" y="1287858"/>
            <a:ext cx="3886200" cy="442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800" b="1" dirty="0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(p → 0) ∧ (q →1)</a:t>
            </a:r>
            <a:endParaRPr lang="zh-CN" altLang="en-US" sz="2800" b="1" dirty="0">
              <a:solidFill>
                <a:srgbClr val="FF0000"/>
              </a:solidFill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65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公式层数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738" y="825500"/>
            <a:ext cx="8383587" cy="5395913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公式</a:t>
            </a:r>
            <a:r>
              <a:rPr lang="en-US" altLang="zh-CN" sz="3200" dirty="0"/>
              <a:t>A</a:t>
            </a:r>
            <a:r>
              <a:rPr lang="zh-CN" altLang="en-US" sz="3200" dirty="0"/>
              <a:t>的层数</a:t>
            </a:r>
            <a:r>
              <a:rPr lang="en-US" altLang="zh-CN" sz="3200" dirty="0"/>
              <a:t>(</a:t>
            </a:r>
            <a:r>
              <a:rPr lang="zh-CN" altLang="en-US" sz="3200" dirty="0"/>
              <a:t>复杂度</a:t>
            </a:r>
            <a:r>
              <a:rPr lang="en-US" altLang="zh-CN" sz="3200" dirty="0"/>
              <a:t>)</a:t>
            </a:r>
            <a:r>
              <a:rPr lang="zh-CN" altLang="en-US" sz="3200" dirty="0"/>
              <a:t>表示为</a:t>
            </a:r>
            <a:r>
              <a:rPr lang="en-US" altLang="zh-CN" sz="3200" dirty="0"/>
              <a:t>FC(A)</a:t>
            </a:r>
            <a:endParaRPr lang="zh-CN" altLang="en-US" sz="3200" dirty="0"/>
          </a:p>
          <a:p>
            <a:pPr lvl="1" eaLnBrk="1" hangingPunct="1">
              <a:spcBef>
                <a:spcPts val="1200"/>
              </a:spcBef>
            </a:pPr>
            <a:r>
              <a:rPr lang="zh-CN" altLang="en-US" sz="2800" dirty="0"/>
              <a:t>常元层数为</a:t>
            </a:r>
            <a:r>
              <a:rPr lang="en-US" altLang="zh-CN" sz="2800" dirty="0"/>
              <a:t>0</a:t>
            </a:r>
            <a:r>
              <a:rPr lang="zh-CN" altLang="en-US" sz="2800" b="0" dirty="0">
                <a:latin typeface="Times New Roman" pitchFamily="18" charset="0"/>
              </a:rPr>
              <a:t>。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sz="2800" dirty="0"/>
              <a:t>命题变元层数为</a:t>
            </a:r>
            <a:r>
              <a:rPr lang="en-US" altLang="zh-CN" sz="2800" dirty="0"/>
              <a:t>0</a:t>
            </a:r>
            <a:r>
              <a:rPr lang="zh-CN" altLang="en-US" sz="2800" dirty="0"/>
              <a:t>。即若</a:t>
            </a:r>
            <a:r>
              <a:rPr lang="en-US" altLang="zh-CN" sz="2800" dirty="0">
                <a:latin typeface="Times New Roman" pitchFamily="18" charset="0"/>
              </a:rPr>
              <a:t>p</a:t>
            </a:r>
            <a:r>
              <a:rPr lang="zh-CN" altLang="en-US" sz="2800" dirty="0"/>
              <a:t>是命题变元，则</a:t>
            </a:r>
            <a:r>
              <a:rPr lang="en-US" altLang="zh-CN" sz="2800" dirty="0"/>
              <a:t>	     </a:t>
            </a:r>
            <a:r>
              <a:rPr lang="en-US" altLang="zh-CN" sz="2800" dirty="0">
                <a:latin typeface="Times New Roman" pitchFamily="18" charset="0"/>
              </a:rPr>
              <a:t>FC (p)=0</a:t>
            </a:r>
            <a:r>
              <a:rPr lang="zh-CN" altLang="en-US" sz="2800" b="0" dirty="0">
                <a:latin typeface="Times New Roman" pitchFamily="18" charset="0"/>
              </a:rPr>
              <a:t>。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sz="2800" dirty="0"/>
              <a:t>如果公式</a:t>
            </a:r>
            <a:r>
              <a:rPr lang="en-US" altLang="zh-CN" sz="2800" dirty="0">
                <a:latin typeface="Times New Roman" pitchFamily="18" charset="0"/>
              </a:rPr>
              <a:t>A=</a:t>
            </a:r>
            <a:r>
              <a:rPr lang="zh-CN" altLang="en-US" sz="2800" b="0" dirty="0">
                <a:sym typeface="Symbol" pitchFamily="18" charset="2"/>
              </a:rPr>
              <a:t></a:t>
            </a:r>
            <a:r>
              <a:rPr lang="en-US" altLang="zh-CN" sz="2800" dirty="0">
                <a:latin typeface="Times New Roman" pitchFamily="18" charset="0"/>
              </a:rPr>
              <a:t>B</a:t>
            </a:r>
            <a:r>
              <a:rPr lang="zh-CN" altLang="en-US" sz="2800" dirty="0"/>
              <a:t>，则</a:t>
            </a:r>
            <a:r>
              <a:rPr lang="en-US" altLang="zh-CN" sz="2800" dirty="0">
                <a:latin typeface="Times New Roman" pitchFamily="18" charset="0"/>
              </a:rPr>
              <a:t>FC (A) = FC(B) + 1</a:t>
            </a:r>
            <a:r>
              <a:rPr lang="zh-CN" altLang="en-US" sz="2800" dirty="0"/>
              <a:t>。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sz="2800" dirty="0"/>
              <a:t>如果公式</a:t>
            </a:r>
            <a:r>
              <a:rPr lang="en-US" altLang="zh-CN" sz="2800" dirty="0">
                <a:latin typeface="Times New Roman" pitchFamily="18" charset="0"/>
              </a:rPr>
              <a:t>A=B</a:t>
            </a:r>
            <a:r>
              <a:rPr lang="en-US" altLang="zh-CN" sz="2800" baseline="-25000" dirty="0">
                <a:latin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zh-CN" altLang="en-US" sz="2800" b="0" dirty="0">
                <a:sym typeface="Symbol" pitchFamily="18" charset="2"/>
              </a:rPr>
              <a:t>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B</a:t>
            </a:r>
            <a:r>
              <a:rPr lang="en-US" altLang="zh-CN" sz="2800" baseline="-25000" dirty="0">
                <a:latin typeface="Times New Roman" pitchFamily="18" charset="0"/>
              </a:rPr>
              <a:t>2</a:t>
            </a:r>
            <a:r>
              <a:rPr lang="zh-CN" altLang="en-US" sz="2800" dirty="0"/>
              <a:t>或</a:t>
            </a:r>
            <a:r>
              <a:rPr lang="en-US" altLang="zh-CN" sz="2800" dirty="0">
                <a:latin typeface="Times New Roman" pitchFamily="18" charset="0"/>
              </a:rPr>
              <a:t>A=B</a:t>
            </a:r>
            <a:r>
              <a:rPr lang="en-US" altLang="zh-CN" sz="2800" baseline="-25000" dirty="0">
                <a:latin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zh-CN" altLang="en-US" sz="2800" b="0" dirty="0">
                <a:sym typeface="Symbol" pitchFamily="18" charset="2"/>
              </a:rPr>
              <a:t>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B</a:t>
            </a:r>
            <a:r>
              <a:rPr lang="en-US" altLang="zh-CN" sz="2800" baseline="-25000" dirty="0">
                <a:latin typeface="Times New Roman" pitchFamily="18" charset="0"/>
              </a:rPr>
              <a:t>2</a:t>
            </a:r>
            <a:r>
              <a:rPr lang="zh-CN" altLang="en-US" sz="2800" dirty="0"/>
              <a:t>或</a:t>
            </a:r>
            <a:r>
              <a:rPr lang="en-US" altLang="zh-CN" sz="2800" dirty="0">
                <a:latin typeface="Times New Roman" pitchFamily="18" charset="0"/>
              </a:rPr>
              <a:t> </a:t>
            </a:r>
            <a:endParaRPr lang="zh-CN" altLang="en-US" sz="2800" dirty="0"/>
          </a:p>
          <a:p>
            <a:pPr lvl="1" eaLnBrk="1" hangingPunct="1">
              <a:buNone/>
            </a:pPr>
            <a:r>
              <a:rPr lang="en-US" altLang="zh-CN" sz="2800" dirty="0">
                <a:latin typeface="Times New Roman" pitchFamily="18" charset="0"/>
              </a:rPr>
              <a:t>                    A=B</a:t>
            </a:r>
            <a:r>
              <a:rPr lang="en-US" altLang="zh-CN" sz="2800" baseline="-25000" dirty="0">
                <a:latin typeface="Times New Roman" pitchFamily="18" charset="0"/>
              </a:rPr>
              <a:t>1</a:t>
            </a:r>
            <a:r>
              <a:rPr lang="zh-CN" altLang="en-US" sz="2800" b="0" dirty="0">
                <a:sym typeface="Symbol" pitchFamily="18" charset="2"/>
              </a:rPr>
              <a:t></a:t>
            </a:r>
            <a:r>
              <a:rPr lang="en-US" altLang="zh-CN" sz="2800" dirty="0">
                <a:latin typeface="Times New Roman" pitchFamily="18" charset="0"/>
              </a:rPr>
              <a:t>B</a:t>
            </a:r>
            <a:r>
              <a:rPr lang="en-US" altLang="zh-CN" sz="2800" baseline="-25000" dirty="0">
                <a:latin typeface="Times New Roman" pitchFamily="18" charset="0"/>
              </a:rPr>
              <a:t>2</a:t>
            </a:r>
            <a:r>
              <a:rPr lang="zh-CN" altLang="en-US" sz="2800" dirty="0"/>
              <a:t>或</a:t>
            </a:r>
            <a:r>
              <a:rPr lang="en-US" altLang="zh-CN" sz="2800" dirty="0">
                <a:latin typeface="Times New Roman" pitchFamily="18" charset="0"/>
              </a:rPr>
              <a:t> A=B</a:t>
            </a:r>
            <a:r>
              <a:rPr lang="en-US" altLang="zh-CN" sz="2800" baseline="-25000" dirty="0">
                <a:latin typeface="Times New Roman" pitchFamily="18" charset="0"/>
              </a:rPr>
              <a:t>1</a:t>
            </a:r>
            <a:r>
              <a:rPr lang="zh-CN" altLang="en-US" sz="2800" b="0" dirty="0">
                <a:sym typeface="Symbol" pitchFamily="18" charset="2"/>
              </a:rPr>
              <a:t>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B</a:t>
            </a:r>
            <a:r>
              <a:rPr lang="en-US" altLang="zh-CN" sz="2800" baseline="-25000" dirty="0">
                <a:latin typeface="Times New Roman" pitchFamily="18" charset="0"/>
              </a:rPr>
              <a:t>2</a:t>
            </a:r>
            <a:r>
              <a:rPr lang="zh-CN" altLang="en-US" sz="2800" dirty="0"/>
              <a:t>或</a:t>
            </a:r>
          </a:p>
          <a:p>
            <a:pPr lvl="1" eaLnBrk="1" hangingPunct="1">
              <a:buNone/>
            </a:pPr>
            <a:r>
              <a:rPr lang="en-US" altLang="zh-CN" sz="2800" dirty="0">
                <a:latin typeface="Times New Roman" pitchFamily="18" charset="0"/>
              </a:rPr>
              <a:t>                    A=B</a:t>
            </a:r>
            <a:r>
              <a:rPr lang="en-US" altLang="zh-CN" sz="2800" baseline="-25000" dirty="0">
                <a:latin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zh-CN" altLang="en-US" sz="2800" b="0" dirty="0">
                <a:sym typeface="Symbol" pitchFamily="18" charset="2"/>
              </a:rPr>
              <a:t>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B</a:t>
            </a:r>
            <a:r>
              <a:rPr lang="en-US" altLang="zh-CN" sz="2800" baseline="-25000" dirty="0">
                <a:latin typeface="Times New Roman" pitchFamily="18" charset="0"/>
              </a:rPr>
              <a:t>2</a:t>
            </a:r>
            <a:r>
              <a:rPr lang="zh-CN" altLang="en-US" sz="2800" baseline="-25000" dirty="0">
                <a:latin typeface="Times New Roman" pitchFamily="18" charset="0"/>
              </a:rPr>
              <a:t>，</a:t>
            </a:r>
            <a:endParaRPr lang="zh-CN" altLang="en-US" sz="2800" dirty="0"/>
          </a:p>
          <a:p>
            <a:pPr lvl="1" eaLnBrk="1" hangingPunct="1">
              <a:buNone/>
            </a:pPr>
            <a:r>
              <a:rPr lang="zh-CN" altLang="en-US" sz="2800" dirty="0"/>
              <a:t>         则</a:t>
            </a:r>
            <a:r>
              <a:rPr lang="en-US" altLang="zh-CN" sz="2800" dirty="0">
                <a:latin typeface="Times New Roman" pitchFamily="18" charset="0"/>
              </a:rPr>
              <a:t>FC (A)=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max{FC(B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),  FC(B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)} </a:t>
            </a:r>
            <a:r>
              <a:rPr lang="en-US" altLang="zh-CN" sz="2800" dirty="0">
                <a:latin typeface="Times New Roman" pitchFamily="18" charset="0"/>
              </a:rPr>
              <a:t>+ 1</a:t>
            </a:r>
            <a:r>
              <a:rPr lang="zh-CN" altLang="en-US" sz="2800" dirty="0"/>
              <a:t>。</a:t>
            </a:r>
            <a:endParaRPr lang="en-US" altLang="zh-CN" sz="2800" b="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9217941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5250"/>
            <a:ext cx="7772400" cy="663575"/>
          </a:xfrm>
        </p:spPr>
        <p:txBody>
          <a:bodyPr/>
          <a:lstStyle/>
          <a:p>
            <a:pPr eaLnBrk="1" hangingPunct="1"/>
            <a:r>
              <a:rPr lang="zh-CN" altLang="en-US" dirty="0"/>
              <a:t>联结词的优先级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706" y="994610"/>
            <a:ext cx="7980363" cy="4840287"/>
          </a:xfrm>
        </p:spPr>
        <p:txBody>
          <a:bodyPr/>
          <a:lstStyle/>
          <a:p>
            <a:pPr eaLnBrk="1" hangingPunct="1"/>
            <a:r>
              <a:rPr lang="zh-CN" altLang="en-US" sz="3400" dirty="0"/>
              <a:t>从高到低的顺序排列为：</a:t>
            </a:r>
            <a:endParaRPr lang="en-US" altLang="zh-CN" sz="3400" dirty="0"/>
          </a:p>
          <a:p>
            <a:pPr marL="0" indent="0" eaLnBrk="1" hangingPunct="1">
              <a:buNone/>
            </a:pPr>
            <a:r>
              <a:rPr lang="en-US" altLang="zh-CN" sz="3400" b="0" dirty="0">
                <a:sym typeface="Symbol" pitchFamily="18" charset="2"/>
              </a:rPr>
              <a:t>    </a:t>
            </a:r>
            <a:r>
              <a:rPr lang="zh-CN" altLang="en-US" sz="3400" b="0" dirty="0">
                <a:sym typeface="Symbol" pitchFamily="18" charset="2"/>
              </a:rPr>
              <a:t>、</a:t>
            </a:r>
            <a:r>
              <a:rPr lang="en-US" altLang="zh-CN" sz="3400" b="0" dirty="0">
                <a:sym typeface="Symbol" pitchFamily="18" charset="2"/>
              </a:rPr>
              <a:t></a:t>
            </a:r>
            <a:r>
              <a:rPr lang="zh-CN" altLang="en-US" sz="3400" b="0" dirty="0">
                <a:sym typeface="Symbol" pitchFamily="18" charset="2"/>
              </a:rPr>
              <a:t>、、  、、</a:t>
            </a:r>
            <a:endParaRPr lang="zh-CN" altLang="en-US" sz="3400" dirty="0"/>
          </a:p>
          <a:p>
            <a:pPr eaLnBrk="1" hangingPunct="1"/>
            <a:r>
              <a:rPr lang="zh-CN" altLang="en-US" sz="3400" dirty="0"/>
              <a:t>同一个联结词连续多次出现且无括号，则按从左至右的顺序运算</a:t>
            </a:r>
          </a:p>
          <a:p>
            <a:pPr marL="0" indent="0" eaLnBrk="1" hangingPunct="1">
              <a:buNone/>
            </a:pPr>
            <a:endParaRPr lang="en-US" altLang="zh-CN" sz="3400" dirty="0"/>
          </a:p>
          <a:p>
            <a:pPr marL="0" indent="0" eaLnBrk="1" hangingPunct="1">
              <a:buNone/>
            </a:pPr>
            <a:r>
              <a:rPr lang="zh-CN" altLang="en-US" sz="3400" dirty="0"/>
              <a:t>在满足运算次序不变的情况下，运用联结词的优先级规则</a:t>
            </a:r>
            <a:r>
              <a:rPr lang="zh-CN" altLang="en-US" sz="3400"/>
              <a:t>可以</a:t>
            </a:r>
            <a:r>
              <a:rPr lang="zh-CN" altLang="en-US" sz="3400">
                <a:solidFill>
                  <a:schemeClr val="accent2"/>
                </a:solidFill>
              </a:rPr>
              <a:t>减少公式中的括号</a:t>
            </a:r>
            <a:r>
              <a:rPr lang="zh-CN" altLang="en-US" sz="3400" dirty="0"/>
              <a:t>。</a:t>
            </a:r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联结词的优先级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zh-CN" sz="4400" dirty="0">
                <a:latin typeface="Times New Roman" pitchFamily="18" charset="0"/>
              </a:rPr>
              <a:t>   (</a:t>
            </a:r>
            <a:r>
              <a:rPr lang="en-US" altLang="zh-CN" sz="4400" dirty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zh-CN" sz="440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4400" dirty="0">
                <a:solidFill>
                  <a:srgbClr val="C00000"/>
                </a:solidFill>
                <a:latin typeface="Times New Roman" pitchFamily="18" charset="0"/>
              </a:rPr>
              <a:t>(</a:t>
            </a:r>
            <a:r>
              <a:rPr lang="en-US" altLang="zh-CN" sz="4400" dirty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zh-CN" sz="4400" dirty="0" err="1">
                <a:latin typeface="Times New Roman" pitchFamily="18" charset="0"/>
              </a:rPr>
              <a:t>p</a:t>
            </a:r>
            <a:r>
              <a:rPr lang="en-US" altLang="zh-CN" sz="4400" b="0" dirty="0" err="1">
                <a:sym typeface="Symbol" pitchFamily="18" charset="2"/>
              </a:rPr>
              <a:t></a:t>
            </a:r>
            <a:r>
              <a:rPr lang="en-US" altLang="zh-CN" sz="4400" dirty="0" err="1">
                <a:latin typeface="Times New Roman" pitchFamily="18" charset="0"/>
              </a:rPr>
              <a:t>q</a:t>
            </a:r>
            <a:r>
              <a:rPr lang="en-US" altLang="zh-CN" sz="4400" dirty="0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zh-CN" altLang="en-US" sz="4400" b="0" dirty="0">
                <a:sym typeface="Symbol" pitchFamily="18" charset="2"/>
              </a:rPr>
              <a:t></a:t>
            </a:r>
            <a:r>
              <a:rPr lang="en-US" altLang="zh-CN" sz="4400" dirty="0">
                <a:latin typeface="Times New Roman" pitchFamily="18" charset="0"/>
              </a:rPr>
              <a:t>r</a:t>
            </a:r>
            <a:r>
              <a:rPr lang="en-US" altLang="zh-CN" sz="4400" dirty="0">
                <a:solidFill>
                  <a:srgbClr val="C00000"/>
                </a:solidFill>
                <a:latin typeface="Times New Roman" pitchFamily="18" charset="0"/>
              </a:rPr>
              <a:t>)</a:t>
            </a:r>
            <a:r>
              <a:rPr lang="zh-CN" altLang="en-US" sz="4400" b="0" dirty="0">
                <a:sym typeface="Symbol" pitchFamily="18" charset="2"/>
              </a:rPr>
              <a:t></a:t>
            </a:r>
            <a:r>
              <a:rPr lang="en-US" altLang="zh-CN" sz="4400" dirty="0">
                <a:latin typeface="Times New Roman" pitchFamily="18" charset="0"/>
              </a:rPr>
              <a:t>q</a:t>
            </a:r>
            <a:r>
              <a:rPr lang="en-US" altLang="zh-CN" sz="4400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zh-CN" altLang="en-US" sz="4400" b="0" dirty="0">
                <a:sym typeface="Symbol" pitchFamily="18" charset="2"/>
              </a:rPr>
              <a:t></a:t>
            </a:r>
            <a:r>
              <a:rPr lang="en-US" altLang="zh-CN" sz="4400" dirty="0">
                <a:latin typeface="Times New Roman" pitchFamily="18" charset="0"/>
              </a:rPr>
              <a:t>p</a:t>
            </a:r>
            <a:r>
              <a:rPr lang="en-US" altLang="zh-CN" sz="4400" dirty="0">
                <a:solidFill>
                  <a:srgbClr val="009999"/>
                </a:solidFill>
                <a:latin typeface="Times New Roman" pitchFamily="18" charset="0"/>
              </a:rPr>
              <a:t>)</a:t>
            </a:r>
            <a:r>
              <a:rPr lang="en-US" altLang="zh-CN" sz="4400" dirty="0">
                <a:latin typeface="Times New Roman" pitchFamily="18" charset="0"/>
              </a:rPr>
              <a:t> </a:t>
            </a:r>
            <a:r>
              <a:rPr lang="zh-CN" altLang="en-US" sz="4400" b="0" dirty="0">
                <a:sym typeface="Symbol" pitchFamily="18" charset="2"/>
              </a:rPr>
              <a:t></a:t>
            </a:r>
            <a:r>
              <a:rPr lang="en-US" altLang="zh-CN" sz="4400" dirty="0">
                <a:latin typeface="Times New Roman" pitchFamily="18" charset="0"/>
              </a:rPr>
              <a:t>q)</a:t>
            </a:r>
            <a:r>
              <a:rPr lang="zh-CN" altLang="en-US" sz="4400" dirty="0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4400" dirty="0">
                <a:latin typeface="Times New Roman" pitchFamily="18" charset="0"/>
                <a:sym typeface="Symbol" pitchFamily="18" charset="2"/>
              </a:rPr>
              <a:t>r</a:t>
            </a:r>
          </a:p>
          <a:p>
            <a:pPr eaLnBrk="1" hangingPunct="1">
              <a:buNone/>
            </a:pPr>
            <a:r>
              <a:rPr lang="en-US" altLang="zh-CN" sz="4400" dirty="0">
                <a:latin typeface="Times New Roman" pitchFamily="18" charset="0"/>
              </a:rPr>
              <a:t>= (</a:t>
            </a:r>
            <a:r>
              <a:rPr lang="en-US" altLang="zh-CN" sz="4400" dirty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zh-CN" sz="440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4400" dirty="0">
                <a:solidFill>
                  <a:srgbClr val="C00000"/>
                </a:solidFill>
                <a:latin typeface="Times New Roman" pitchFamily="18" charset="0"/>
              </a:rPr>
              <a:t>(</a:t>
            </a:r>
            <a:r>
              <a:rPr lang="en-US" altLang="zh-CN" sz="4400" dirty="0" err="1">
                <a:latin typeface="Times New Roman" pitchFamily="18" charset="0"/>
              </a:rPr>
              <a:t>p</a:t>
            </a:r>
            <a:r>
              <a:rPr lang="en-US" altLang="zh-CN" sz="4400" b="0" dirty="0" err="1">
                <a:sym typeface="Symbol" pitchFamily="18" charset="2"/>
              </a:rPr>
              <a:t></a:t>
            </a:r>
            <a:r>
              <a:rPr lang="en-US" altLang="zh-CN" sz="4400" dirty="0" err="1">
                <a:latin typeface="Times New Roman" pitchFamily="18" charset="0"/>
              </a:rPr>
              <a:t>q</a:t>
            </a:r>
            <a:r>
              <a:rPr lang="zh-CN" altLang="en-US" sz="4400" b="0" dirty="0">
                <a:sym typeface="Symbol" pitchFamily="18" charset="2"/>
              </a:rPr>
              <a:t></a:t>
            </a:r>
            <a:r>
              <a:rPr lang="en-US" altLang="zh-CN" sz="4400" dirty="0">
                <a:latin typeface="Times New Roman" pitchFamily="18" charset="0"/>
              </a:rPr>
              <a:t>r</a:t>
            </a:r>
            <a:r>
              <a:rPr lang="en-US" altLang="zh-CN" sz="4400" dirty="0">
                <a:solidFill>
                  <a:srgbClr val="C00000"/>
                </a:solidFill>
                <a:latin typeface="Times New Roman" pitchFamily="18" charset="0"/>
              </a:rPr>
              <a:t>)</a:t>
            </a:r>
            <a:r>
              <a:rPr lang="zh-CN" altLang="en-US" sz="4400" b="0" dirty="0">
                <a:sym typeface="Symbol" pitchFamily="18" charset="2"/>
              </a:rPr>
              <a:t></a:t>
            </a:r>
            <a:r>
              <a:rPr lang="en-US" altLang="zh-CN" sz="4400" dirty="0">
                <a:latin typeface="Times New Roman" pitchFamily="18" charset="0"/>
              </a:rPr>
              <a:t>q</a:t>
            </a:r>
            <a:r>
              <a:rPr lang="en-US" altLang="zh-CN" sz="4400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zh-CN" altLang="en-US" sz="4400" b="0" dirty="0">
                <a:sym typeface="Symbol" pitchFamily="18" charset="2"/>
              </a:rPr>
              <a:t></a:t>
            </a:r>
            <a:r>
              <a:rPr lang="en-US" altLang="zh-CN" sz="4400" dirty="0">
                <a:latin typeface="Times New Roman" pitchFamily="18" charset="0"/>
              </a:rPr>
              <a:t>p</a:t>
            </a:r>
            <a:r>
              <a:rPr lang="en-US" altLang="zh-CN" sz="4400" dirty="0">
                <a:solidFill>
                  <a:srgbClr val="009999"/>
                </a:solidFill>
                <a:latin typeface="Times New Roman" pitchFamily="18" charset="0"/>
              </a:rPr>
              <a:t>)</a:t>
            </a:r>
            <a:r>
              <a:rPr lang="en-US" altLang="zh-CN" sz="4400" dirty="0">
                <a:latin typeface="Times New Roman" pitchFamily="18" charset="0"/>
              </a:rPr>
              <a:t> </a:t>
            </a:r>
            <a:r>
              <a:rPr lang="zh-CN" altLang="en-US" sz="4400" b="0" dirty="0">
                <a:sym typeface="Symbol" pitchFamily="18" charset="2"/>
              </a:rPr>
              <a:t></a:t>
            </a:r>
            <a:r>
              <a:rPr lang="en-US" altLang="zh-CN" sz="4400" dirty="0">
                <a:latin typeface="Times New Roman" pitchFamily="18" charset="0"/>
              </a:rPr>
              <a:t>q)</a:t>
            </a:r>
            <a:r>
              <a:rPr lang="zh-CN" altLang="en-US" sz="4400" dirty="0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4400" dirty="0">
                <a:latin typeface="Times New Roman" pitchFamily="18" charset="0"/>
                <a:sym typeface="Symbol" pitchFamily="18" charset="2"/>
              </a:rPr>
              <a:t>r</a:t>
            </a:r>
          </a:p>
          <a:p>
            <a:pPr eaLnBrk="1" hangingPunct="1">
              <a:buNone/>
            </a:pPr>
            <a:r>
              <a:rPr lang="en-US" altLang="zh-CN" sz="4400" dirty="0">
                <a:latin typeface="Times New Roman" pitchFamily="18" charset="0"/>
              </a:rPr>
              <a:t>= (</a:t>
            </a:r>
            <a:r>
              <a:rPr lang="en-US" altLang="zh-CN" sz="4400" dirty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zh-CN" sz="440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4400" dirty="0" err="1">
                <a:latin typeface="Times New Roman" pitchFamily="18" charset="0"/>
              </a:rPr>
              <a:t>p</a:t>
            </a:r>
            <a:r>
              <a:rPr lang="en-US" altLang="zh-CN" sz="4400" b="0" dirty="0" err="1">
                <a:sym typeface="Symbol" pitchFamily="18" charset="2"/>
              </a:rPr>
              <a:t></a:t>
            </a:r>
            <a:r>
              <a:rPr lang="en-US" altLang="zh-CN" sz="4400" dirty="0" err="1">
                <a:latin typeface="Times New Roman" pitchFamily="18" charset="0"/>
              </a:rPr>
              <a:t>q</a:t>
            </a:r>
            <a:r>
              <a:rPr lang="zh-CN" altLang="en-US" sz="4400" b="0" dirty="0">
                <a:sym typeface="Symbol" pitchFamily="18" charset="2"/>
              </a:rPr>
              <a:t></a:t>
            </a:r>
            <a:r>
              <a:rPr lang="en-US" altLang="zh-CN" sz="4400" dirty="0">
                <a:latin typeface="Times New Roman" pitchFamily="18" charset="0"/>
              </a:rPr>
              <a:t>r</a:t>
            </a:r>
            <a:r>
              <a:rPr lang="zh-CN" altLang="en-US" sz="4400" b="0" dirty="0">
                <a:sym typeface="Symbol" pitchFamily="18" charset="2"/>
              </a:rPr>
              <a:t></a:t>
            </a:r>
            <a:r>
              <a:rPr lang="en-US" altLang="zh-CN" sz="4400" dirty="0">
                <a:latin typeface="Times New Roman" pitchFamily="18" charset="0"/>
              </a:rPr>
              <a:t>q</a:t>
            </a:r>
            <a:r>
              <a:rPr lang="en-US" altLang="zh-CN" sz="4400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zh-CN" altLang="en-US" sz="4400" b="0" dirty="0">
                <a:sym typeface="Symbol" pitchFamily="18" charset="2"/>
              </a:rPr>
              <a:t></a:t>
            </a:r>
            <a:r>
              <a:rPr lang="en-US" altLang="zh-CN" sz="4400" dirty="0">
                <a:latin typeface="Times New Roman" pitchFamily="18" charset="0"/>
              </a:rPr>
              <a:t>p</a:t>
            </a:r>
            <a:r>
              <a:rPr lang="en-US" altLang="zh-CN" sz="4400" dirty="0">
                <a:solidFill>
                  <a:srgbClr val="009999"/>
                </a:solidFill>
                <a:latin typeface="Times New Roman" pitchFamily="18" charset="0"/>
              </a:rPr>
              <a:t>)</a:t>
            </a:r>
            <a:r>
              <a:rPr lang="en-US" altLang="zh-CN" sz="4400" dirty="0">
                <a:latin typeface="Times New Roman" pitchFamily="18" charset="0"/>
              </a:rPr>
              <a:t> </a:t>
            </a:r>
            <a:r>
              <a:rPr lang="zh-CN" altLang="en-US" sz="4400" b="0" dirty="0">
                <a:sym typeface="Symbol" pitchFamily="18" charset="2"/>
              </a:rPr>
              <a:t></a:t>
            </a:r>
            <a:r>
              <a:rPr lang="en-US" altLang="zh-CN" sz="4400" dirty="0">
                <a:latin typeface="Times New Roman" pitchFamily="18" charset="0"/>
              </a:rPr>
              <a:t>q)</a:t>
            </a:r>
            <a:r>
              <a:rPr lang="zh-CN" altLang="en-US" sz="4400" dirty="0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4400" dirty="0">
                <a:latin typeface="Times New Roman" pitchFamily="18" charset="0"/>
                <a:sym typeface="Symbol" pitchFamily="18" charset="2"/>
              </a:rPr>
              <a:t>r</a:t>
            </a:r>
          </a:p>
          <a:p>
            <a:pPr eaLnBrk="1" hangingPunct="1">
              <a:buNone/>
            </a:pPr>
            <a:r>
              <a:rPr lang="en-US" altLang="zh-CN" sz="4400" dirty="0">
                <a:latin typeface="Times New Roman" pitchFamily="18" charset="0"/>
              </a:rPr>
              <a:t>= (</a:t>
            </a:r>
            <a:r>
              <a:rPr lang="en-US" altLang="zh-CN" sz="4400" dirty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zh-CN" sz="4400" dirty="0" err="1">
                <a:latin typeface="Times New Roman" pitchFamily="18" charset="0"/>
              </a:rPr>
              <a:t>p</a:t>
            </a:r>
            <a:r>
              <a:rPr lang="en-US" altLang="zh-CN" sz="4400" dirty="0" err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4400" dirty="0" err="1">
                <a:latin typeface="Times New Roman" pitchFamily="18" charset="0"/>
              </a:rPr>
              <a:t>q</a:t>
            </a:r>
            <a:r>
              <a:rPr lang="zh-CN" altLang="en-US" sz="4400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4400" dirty="0">
                <a:latin typeface="Times New Roman" pitchFamily="18" charset="0"/>
              </a:rPr>
              <a:t>r</a:t>
            </a:r>
            <a:r>
              <a:rPr lang="zh-CN" altLang="en-US" sz="4400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4400" dirty="0">
                <a:latin typeface="Times New Roman" pitchFamily="18" charset="0"/>
              </a:rPr>
              <a:t>q</a:t>
            </a:r>
            <a:r>
              <a:rPr lang="zh-CN" altLang="en-US" sz="4400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4400" dirty="0">
                <a:latin typeface="Times New Roman" pitchFamily="18" charset="0"/>
              </a:rPr>
              <a:t>p</a:t>
            </a:r>
            <a:r>
              <a:rPr lang="en-US" altLang="zh-CN" sz="4400" dirty="0">
                <a:solidFill>
                  <a:srgbClr val="009999"/>
                </a:solidFill>
                <a:latin typeface="Times New Roman" pitchFamily="18" charset="0"/>
              </a:rPr>
              <a:t>)</a:t>
            </a:r>
            <a:r>
              <a:rPr lang="en-US" altLang="zh-CN" sz="440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zh-CN" altLang="en-US" sz="4400" b="0" dirty="0">
                <a:sym typeface="Symbol" pitchFamily="18" charset="2"/>
              </a:rPr>
              <a:t></a:t>
            </a:r>
            <a:r>
              <a:rPr lang="zh-CN" altLang="en-US" sz="4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4400" dirty="0">
                <a:latin typeface="Times New Roman" pitchFamily="18" charset="0"/>
              </a:rPr>
              <a:t>q) </a:t>
            </a:r>
            <a:r>
              <a:rPr lang="zh-CN" altLang="en-US" sz="4400" dirty="0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4400" dirty="0">
                <a:latin typeface="Times New Roman" pitchFamily="18" charset="0"/>
                <a:sym typeface="Symbol" pitchFamily="18" charset="2"/>
              </a:rPr>
              <a:t>r</a:t>
            </a:r>
          </a:p>
          <a:p>
            <a:pPr eaLnBrk="1" hangingPunct="1">
              <a:buNone/>
            </a:pPr>
            <a:r>
              <a:rPr lang="en-US" altLang="zh-CN" sz="4400" dirty="0">
                <a:latin typeface="Times New Roman" pitchFamily="18" charset="0"/>
              </a:rPr>
              <a:t>= </a:t>
            </a:r>
            <a:r>
              <a:rPr lang="en-US" altLang="zh-CN" sz="4400" dirty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zh-CN" sz="4400" dirty="0" err="1">
                <a:latin typeface="Times New Roman" pitchFamily="18" charset="0"/>
              </a:rPr>
              <a:t>p</a:t>
            </a:r>
            <a:r>
              <a:rPr lang="en-US" altLang="zh-CN" sz="4400" dirty="0" err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4400" dirty="0" err="1">
                <a:latin typeface="Times New Roman" pitchFamily="18" charset="0"/>
              </a:rPr>
              <a:t>q</a:t>
            </a:r>
            <a:r>
              <a:rPr lang="zh-CN" altLang="en-US" sz="4400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4400" dirty="0">
                <a:latin typeface="Times New Roman" pitchFamily="18" charset="0"/>
              </a:rPr>
              <a:t>r</a:t>
            </a:r>
            <a:r>
              <a:rPr lang="zh-CN" altLang="en-US" sz="4400" dirty="0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sz="4400" dirty="0">
                <a:latin typeface="Times New Roman" pitchFamily="18" charset="0"/>
              </a:rPr>
              <a:t>q</a:t>
            </a:r>
            <a:r>
              <a:rPr lang="zh-CN" altLang="en-US" sz="4400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4400" dirty="0">
                <a:latin typeface="Times New Roman" pitchFamily="18" charset="0"/>
              </a:rPr>
              <a:t>p</a:t>
            </a:r>
            <a:r>
              <a:rPr lang="en-US" altLang="zh-CN" sz="4400" dirty="0">
                <a:solidFill>
                  <a:srgbClr val="009999"/>
                </a:solidFill>
                <a:latin typeface="Times New Roman" pitchFamily="18" charset="0"/>
              </a:rPr>
              <a:t>)</a:t>
            </a:r>
            <a:r>
              <a:rPr lang="en-US" altLang="zh-CN" sz="440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zh-CN" altLang="en-US" sz="4400" b="0" dirty="0">
                <a:sym typeface="Symbol" pitchFamily="18" charset="2"/>
              </a:rPr>
              <a:t></a:t>
            </a:r>
            <a:r>
              <a:rPr lang="zh-CN" altLang="en-US" sz="4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4400" dirty="0">
                <a:latin typeface="Times New Roman" pitchFamily="18" charset="0"/>
              </a:rPr>
              <a:t>q</a:t>
            </a:r>
            <a:r>
              <a:rPr lang="zh-CN" altLang="en-US" sz="4400" dirty="0"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4400" dirty="0">
                <a:latin typeface="Times New Roman" pitchFamily="18" charset="0"/>
                <a:sym typeface="Symbol" pitchFamily="18" charset="2"/>
              </a:rPr>
              <a:t>r</a:t>
            </a:r>
          </a:p>
          <a:p>
            <a:pPr eaLnBrk="1" hangingPunct="1"/>
            <a:endParaRPr lang="zh-CN" altLang="en-US" sz="3800" dirty="0"/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命题逻辑语言</a:t>
            </a:r>
          </a:p>
        </p:txBody>
      </p:sp>
      <p:sp>
        <p:nvSpPr>
          <p:cNvPr id="82947" name="内容占位符 2"/>
          <p:cNvSpPr>
            <a:spLocks noGrp="1"/>
          </p:cNvSpPr>
          <p:nvPr>
            <p:ph idx="1"/>
          </p:nvPr>
        </p:nvSpPr>
        <p:spPr>
          <a:xfrm>
            <a:off x="276225" y="946150"/>
            <a:ext cx="8030867" cy="5245100"/>
          </a:xfrm>
        </p:spPr>
        <p:txBody>
          <a:bodyPr/>
          <a:lstStyle/>
          <a:p>
            <a:r>
              <a:rPr lang="zh-CN" altLang="en-US" sz="3600" dirty="0"/>
              <a:t>定义：所有的命题公式集合构成了命题逻辑语言，记为</a:t>
            </a:r>
            <a:r>
              <a:rPr lang="pt-BR" altLang="zh-CN" sz="3600" dirty="0">
                <a:latin typeface="Kunstler Script" pitchFamily="66" charset="0"/>
              </a:rPr>
              <a:t>L</a:t>
            </a:r>
            <a:r>
              <a:rPr lang="pt-BR" altLang="zh-CN" sz="3600" dirty="0"/>
              <a:t> </a:t>
            </a:r>
            <a:r>
              <a:rPr lang="zh-CN" altLang="en-US" sz="3600" dirty="0"/>
              <a:t>。</a:t>
            </a:r>
          </a:p>
          <a:p>
            <a:endParaRPr lang="en-US" altLang="zh-CN" sz="3600" dirty="0"/>
          </a:p>
          <a:p>
            <a:r>
              <a:rPr lang="zh-CN" altLang="en-US" sz="3600" dirty="0"/>
              <a:t>一般来说，命题逻辑语言</a:t>
            </a:r>
            <a:r>
              <a:rPr lang="pt-BR" altLang="zh-CN" sz="3600" dirty="0">
                <a:latin typeface="Kunstler Script" pitchFamily="66" charset="0"/>
              </a:rPr>
              <a:t>L</a:t>
            </a:r>
            <a:r>
              <a:rPr lang="pt-BR" altLang="zh-CN" sz="3600" dirty="0"/>
              <a:t> </a:t>
            </a:r>
            <a:r>
              <a:rPr lang="zh-CN" altLang="en-US" sz="3600" dirty="0"/>
              <a:t>是无穷集合，也就是说公式有无穷多个。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公式赋值</a:t>
            </a:r>
          </a:p>
        </p:txBody>
      </p:sp>
      <p:sp>
        <p:nvSpPr>
          <p:cNvPr id="79875" name="内容占位符 2"/>
          <p:cNvSpPr>
            <a:spLocks noGrp="1"/>
          </p:cNvSpPr>
          <p:nvPr>
            <p:ph idx="1"/>
          </p:nvPr>
        </p:nvSpPr>
        <p:spPr>
          <a:xfrm>
            <a:off x="228600" y="1488591"/>
            <a:ext cx="8589963" cy="4462758"/>
          </a:xfrm>
        </p:spPr>
        <p:txBody>
          <a:bodyPr/>
          <a:lstStyle/>
          <a:p>
            <a:r>
              <a:rPr lang="zh-CN" altLang="en-US" sz="3200" dirty="0"/>
              <a:t>公式是命题逻辑的语法概念，</a:t>
            </a:r>
            <a:r>
              <a:rPr lang="zh-CN" altLang="en-US" sz="3000" dirty="0"/>
              <a:t>它仅仅是符合语法结构的公式，是没有任何意义的符号串。</a:t>
            </a:r>
            <a:endParaRPr lang="en-US" altLang="zh-CN" sz="3000" dirty="0"/>
          </a:p>
          <a:p>
            <a:endParaRPr lang="en-US" altLang="zh-CN" sz="3000" dirty="0"/>
          </a:p>
          <a:p>
            <a:r>
              <a:rPr lang="zh-CN" altLang="en-US" sz="2800" dirty="0"/>
              <a:t>公式的定义具有抽象性和严格性，无二义性。</a:t>
            </a:r>
            <a:endParaRPr lang="en-US" altLang="zh-CN" sz="2800" dirty="0"/>
          </a:p>
          <a:p>
            <a:endParaRPr lang="en-US" altLang="zh-CN" sz="3000" dirty="0"/>
          </a:p>
          <a:p>
            <a:r>
              <a:rPr lang="en-US" altLang="zh-CN" sz="3000" dirty="0"/>
              <a:t> </a:t>
            </a:r>
            <a:r>
              <a:rPr lang="zh-CN" altLang="en-US" sz="3000" dirty="0"/>
              <a:t>公式中的命题变元用指定的命题常元代替后，命题公式才会有唯一确定的真假值，这种行为称为公式的赋值或解释</a:t>
            </a:r>
            <a:endParaRPr lang="en-US" altLang="zh-CN" sz="3000" dirty="0"/>
          </a:p>
          <a:p>
            <a:pPr marL="457200" lvl="1" indent="0">
              <a:buNone/>
            </a:pPr>
            <a:endParaRPr lang="en-US" altLang="zh-CN" sz="3200" dirty="0"/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真值赋值</a:t>
            </a:r>
          </a:p>
        </p:txBody>
      </p:sp>
      <p:sp>
        <p:nvSpPr>
          <p:cNvPr id="79875" name="内容占位符 2"/>
          <p:cNvSpPr>
            <a:spLocks noGrp="1"/>
          </p:cNvSpPr>
          <p:nvPr>
            <p:ph idx="1"/>
          </p:nvPr>
        </p:nvSpPr>
        <p:spPr>
          <a:xfrm>
            <a:off x="228600" y="1488591"/>
            <a:ext cx="8589963" cy="44627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000" dirty="0"/>
              <a:t> </a:t>
            </a:r>
            <a:r>
              <a:rPr lang="zh-CN" altLang="en-US" sz="3000" dirty="0"/>
              <a:t>设</a:t>
            </a:r>
            <a:r>
              <a:rPr lang="en-US" altLang="zh-CN" sz="3000" dirty="0"/>
              <a:t>P</a:t>
            </a:r>
            <a:r>
              <a:rPr lang="zh-CN" altLang="en-US" sz="3000" dirty="0"/>
              <a:t>为出现在命题公式</a:t>
            </a:r>
            <a:r>
              <a:rPr lang="en-US" altLang="zh-CN" sz="3000" dirty="0"/>
              <a:t>A</a:t>
            </a:r>
            <a:r>
              <a:rPr lang="zh-CN" altLang="en-US" sz="3000" dirty="0"/>
              <a:t>中的命题变元集合，对</a:t>
            </a:r>
            <a:r>
              <a:rPr lang="en-US" altLang="zh-CN" sz="3000" dirty="0"/>
              <a:t>P</a:t>
            </a:r>
            <a:r>
              <a:rPr lang="zh-CN" altLang="en-US" sz="3000" dirty="0"/>
              <a:t>中每个命题变元各指定一个真值的过程，称为对公式</a:t>
            </a:r>
            <a:r>
              <a:rPr lang="en-US" altLang="zh-CN" sz="3000" dirty="0"/>
              <a:t>A</a:t>
            </a:r>
            <a:r>
              <a:rPr lang="zh-CN" altLang="en-US" sz="3000" dirty="0"/>
              <a:t>的一个真值赋值。</a:t>
            </a:r>
            <a:endParaRPr lang="en-US" altLang="zh-CN" sz="3000" dirty="0"/>
          </a:p>
          <a:p>
            <a:pPr>
              <a:lnSpc>
                <a:spcPct val="150000"/>
              </a:lnSpc>
            </a:pPr>
            <a:r>
              <a:rPr lang="en-US" altLang="zh-CN" sz="3000" dirty="0"/>
              <a:t> </a:t>
            </a:r>
            <a:r>
              <a:rPr lang="zh-CN" altLang="en-US" sz="3000" dirty="0"/>
              <a:t>从全体命题变元组成的集合到集合</a:t>
            </a:r>
            <a:r>
              <a:rPr lang="en-US" altLang="zh-CN" sz="3000" dirty="0"/>
              <a:t>{0,1}</a:t>
            </a:r>
            <a:r>
              <a:rPr lang="zh-CN" altLang="en-US" sz="3000" dirty="0"/>
              <a:t>的函数称为真值赋值。    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519370033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真值赋值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87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70136"/>
                <a:ext cx="8589963" cy="478822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000" dirty="0"/>
                  <a:t>若</a:t>
                </a:r>
                <a:r>
                  <a:rPr lang="en-US" altLang="zh-CN" sz="3000" dirty="0">
                    <a:sym typeface="Symbol" panose="05050102010706020507" pitchFamily="18" charset="2"/>
                  </a:rPr>
                  <a:t></a:t>
                </a:r>
                <a:r>
                  <a:rPr lang="zh-CN" altLang="en-US" sz="3000" dirty="0"/>
                  <a:t>是真值赋值，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00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0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p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sz="3000" dirty="0">
                            <a:sym typeface="Symbol" panose="05050102010706020507" pitchFamily="18" charset="2"/>
                          </a:rPr>
                          <m:t></m:t>
                        </m:r>
                      </m:sup>
                    </m:sSup>
                  </m:oMath>
                </a14:m>
                <a:r>
                  <a:rPr lang="zh-CN" altLang="en-US" sz="3000" dirty="0"/>
                  <a:t>表示</a:t>
                </a:r>
                <a:r>
                  <a:rPr lang="en-US" altLang="zh-CN" sz="3000" dirty="0">
                    <a:sym typeface="Symbol" panose="05050102010706020507" pitchFamily="18" charset="2"/>
                  </a:rPr>
                  <a:t></a:t>
                </a:r>
                <a:r>
                  <a:rPr lang="zh-CN" altLang="en-US" sz="3000" dirty="0"/>
                  <a:t>赋给命题变元</a:t>
                </a:r>
                <a:r>
                  <a:rPr lang="en-US" altLang="zh-CN" sz="3000" dirty="0"/>
                  <a:t>p</a:t>
                </a:r>
                <a:r>
                  <a:rPr lang="zh-CN" altLang="en-US" sz="3000" dirty="0"/>
                  <a:t>的真值</a:t>
                </a:r>
                <a:r>
                  <a:rPr lang="en-US" altLang="zh-CN" sz="3000" dirty="0"/>
                  <a:t>, </a:t>
                </a:r>
                <a:r>
                  <a:rPr lang="zh-CN" altLang="en-US" sz="3000" dirty="0"/>
                  <a:t>命题公式</a:t>
                </a:r>
                <a:r>
                  <a:rPr lang="en-US" altLang="zh-CN" sz="3000" dirty="0"/>
                  <a:t>A</a:t>
                </a:r>
                <a:r>
                  <a:rPr lang="zh-CN" altLang="en-US" sz="3000" dirty="0"/>
                  <a:t>在</a:t>
                </a:r>
                <a:r>
                  <a:rPr lang="en-US" altLang="zh-CN" sz="3000" dirty="0">
                    <a:sym typeface="Symbol" panose="05050102010706020507" pitchFamily="18" charset="2"/>
                  </a:rPr>
                  <a:t></a:t>
                </a:r>
                <a:r>
                  <a:rPr lang="zh-CN" altLang="en-US" sz="3000" dirty="0"/>
                  <a:t>下的真值</a:t>
                </a:r>
                <a:r>
                  <a:rPr lang="en-US" altLang="zh-CN" sz="3000" dirty="0">
                    <a:sym typeface="Symbol" panose="05050102010706020507" pitchFamily="18" charset="2"/>
                  </a:rPr>
                  <a:t></a:t>
                </a:r>
                <a:r>
                  <a:rPr lang="en-US" altLang="zh-CN" sz="3000" dirty="0"/>
                  <a:t>(A)</a:t>
                </a:r>
                <a:r>
                  <a:rPr lang="zh-CN" altLang="en-US" sz="3000" dirty="0"/>
                  <a:t>定义为：</a:t>
                </a:r>
                <a:endParaRPr lang="en-US" altLang="zh-CN" sz="3000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3000" dirty="0"/>
                  <a:t> 若</a:t>
                </a:r>
                <a:r>
                  <a:rPr lang="en-US" altLang="zh-CN" sz="3000" dirty="0"/>
                  <a:t>A</a:t>
                </a:r>
                <a:r>
                  <a:rPr lang="zh-CN" altLang="en-US" sz="3000" dirty="0"/>
                  <a:t>是命题变元</a:t>
                </a:r>
                <a:r>
                  <a:rPr lang="en-US" altLang="zh-CN" sz="3000" dirty="0"/>
                  <a:t>p</a:t>
                </a:r>
                <a:r>
                  <a:rPr lang="zh-CN" altLang="en-US" sz="3000" dirty="0"/>
                  <a:t>，则</a:t>
                </a:r>
                <a:r>
                  <a:rPr lang="en-US" altLang="zh-CN" sz="3000" dirty="0">
                    <a:sym typeface="Symbol" panose="05050102010706020507" pitchFamily="18" charset="2"/>
                  </a:rPr>
                  <a:t></a:t>
                </a:r>
                <a:r>
                  <a:rPr lang="en-US" altLang="zh-CN" sz="3000" dirty="0"/>
                  <a:t>(A) =</a:t>
                </a:r>
                <a:r>
                  <a:rPr lang="zh-CN" altLang="en-US" sz="3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0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0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p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sz="3000" dirty="0">
                            <a:sym typeface="Symbol" panose="05050102010706020507" pitchFamily="18" charset="2"/>
                          </a:rPr>
                          <m:t></m:t>
                        </m:r>
                      </m:sup>
                    </m:sSup>
                  </m:oMath>
                </a14:m>
                <a:endParaRPr lang="en-US" altLang="zh-CN" sz="30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3000" dirty="0"/>
                  <a:t> </a:t>
                </a:r>
                <a:r>
                  <a:rPr lang="zh-CN" altLang="en-US" sz="3000" dirty="0"/>
                  <a:t>若</a:t>
                </a:r>
                <a:r>
                  <a:rPr lang="en-US" altLang="zh-CN" sz="3000" dirty="0"/>
                  <a:t>A</a:t>
                </a:r>
                <a:r>
                  <a:rPr lang="zh-CN" altLang="en-US" sz="3000" dirty="0"/>
                  <a:t>是命题常元</a:t>
                </a:r>
                <a:r>
                  <a:rPr lang="en-US" altLang="zh-CN" sz="3000" dirty="0"/>
                  <a:t>(0</a:t>
                </a:r>
                <a:r>
                  <a:rPr lang="zh-CN" altLang="en-US" sz="3000" dirty="0"/>
                  <a:t>元联结词</a:t>
                </a:r>
                <a:r>
                  <a:rPr lang="en-US" altLang="zh-CN" sz="3000" dirty="0"/>
                  <a:t>)c</a:t>
                </a:r>
                <a:r>
                  <a:rPr lang="zh-CN" altLang="en-US" sz="3000" dirty="0"/>
                  <a:t>，则</a:t>
                </a:r>
                <a:r>
                  <a:rPr lang="en-US" altLang="zh-CN" sz="3000" dirty="0">
                    <a:sym typeface="Symbol" panose="05050102010706020507" pitchFamily="18" charset="2"/>
                  </a:rPr>
                  <a:t></a:t>
                </a:r>
                <a:r>
                  <a:rPr lang="en-US" altLang="zh-CN" sz="3000" dirty="0"/>
                  <a:t>(A) = c</a:t>
                </a:r>
                <a:r>
                  <a:rPr lang="zh-CN" altLang="en-US" sz="3000" dirty="0"/>
                  <a:t>  </a:t>
                </a:r>
                <a:endParaRPr lang="en-US" altLang="zh-CN" sz="30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3000" dirty="0"/>
                  <a:t> </a:t>
                </a:r>
                <a:r>
                  <a:rPr lang="zh-CN" altLang="en-US" sz="3000" dirty="0"/>
                  <a:t>若</a:t>
                </a:r>
                <a:r>
                  <a:rPr lang="en-US" altLang="zh-CN" sz="3000" dirty="0"/>
                  <a:t>A</a:t>
                </a:r>
                <a:r>
                  <a:rPr lang="zh-CN" altLang="en-US" sz="3000" dirty="0"/>
                  <a:t>是</a:t>
                </a:r>
                <a:r>
                  <a:rPr lang="en-US" altLang="zh-CN" sz="3000" dirty="0"/>
                  <a:t>FA</a:t>
                </a:r>
                <a:r>
                  <a:rPr lang="en-US" altLang="zh-CN" sz="3000" baseline="-25000" dirty="0"/>
                  <a:t>1</a:t>
                </a:r>
                <a:r>
                  <a:rPr lang="en-US" altLang="zh-CN" sz="3000" dirty="0"/>
                  <a:t>…A</a:t>
                </a:r>
                <a:r>
                  <a:rPr lang="en-US" altLang="zh-CN" sz="3000" baseline="-25000" dirty="0"/>
                  <a:t>n</a:t>
                </a:r>
                <a:r>
                  <a:rPr lang="zh-CN" altLang="en-US" sz="3000" dirty="0"/>
                  <a:t>，</a:t>
                </a:r>
                <a:r>
                  <a:rPr lang="en-US" altLang="zh-CN" sz="3000" dirty="0"/>
                  <a:t>n</a:t>
                </a:r>
                <a:r>
                  <a:rPr lang="en-US" altLang="zh-CN" sz="3000" dirty="0">
                    <a:sym typeface="Symbol" panose="05050102010706020507" pitchFamily="18" charset="2"/>
                  </a:rPr>
                  <a:t>1</a:t>
                </a:r>
                <a:r>
                  <a:rPr lang="zh-CN" altLang="en-US" sz="3000" dirty="0">
                    <a:sym typeface="Symbol" panose="05050102010706020507" pitchFamily="18" charset="2"/>
                  </a:rPr>
                  <a:t>，</a:t>
                </a:r>
                <a:r>
                  <a:rPr lang="en-US" altLang="zh-CN" sz="3000" dirty="0">
                    <a:sym typeface="Symbol" panose="05050102010706020507" pitchFamily="18" charset="2"/>
                  </a:rPr>
                  <a:t>F</a:t>
                </a:r>
                <a:r>
                  <a:rPr lang="zh-CN" altLang="en-US" sz="3000" dirty="0">
                    <a:sym typeface="Symbol" panose="05050102010706020507" pitchFamily="18" charset="2"/>
                  </a:rPr>
                  <a:t>是</a:t>
                </a:r>
                <a:r>
                  <a:rPr lang="en-US" altLang="zh-CN" sz="3000" dirty="0">
                    <a:sym typeface="Symbol" panose="05050102010706020507" pitchFamily="18" charset="2"/>
                  </a:rPr>
                  <a:t>n</a:t>
                </a:r>
                <a:r>
                  <a:rPr lang="zh-CN" altLang="en-US" sz="3000" dirty="0">
                    <a:sym typeface="Symbol" panose="05050102010706020507" pitchFamily="18" charset="2"/>
                  </a:rPr>
                  <a:t>元联结词，则</a:t>
                </a:r>
                <a:endParaRPr lang="en-US" altLang="zh-CN" sz="3000" dirty="0">
                  <a:sym typeface="Symbol" panose="05050102010706020507" pitchFamily="18" charset="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3000" dirty="0">
                    <a:sym typeface="Symbol" panose="05050102010706020507" pitchFamily="18" charset="2"/>
                  </a:rPr>
                  <a:t>      (A) =</a:t>
                </a:r>
                <a:r>
                  <a:rPr lang="zh-CN" altLang="en-US" sz="3000" dirty="0"/>
                  <a:t>   </a:t>
                </a:r>
                <a:r>
                  <a:rPr lang="en-US" altLang="zh-CN" sz="3000" dirty="0"/>
                  <a:t>F (</a:t>
                </a:r>
                <a:r>
                  <a:rPr lang="en-US" altLang="zh-CN" sz="3000" dirty="0">
                    <a:sym typeface="Symbol" panose="05050102010706020507" pitchFamily="18" charset="2"/>
                  </a:rPr>
                  <a:t></a:t>
                </a:r>
                <a:r>
                  <a:rPr lang="en-US" altLang="zh-CN" sz="3000" dirty="0"/>
                  <a:t>(A</a:t>
                </a:r>
                <a:r>
                  <a:rPr lang="en-US" altLang="zh-CN" sz="3000" baseline="-25000" dirty="0"/>
                  <a:t>1</a:t>
                </a:r>
                <a:r>
                  <a:rPr lang="en-US" altLang="zh-CN" sz="3000" dirty="0"/>
                  <a:t>)</a:t>
                </a:r>
                <a:r>
                  <a:rPr lang="zh-CN" altLang="en-US" sz="3000" dirty="0"/>
                  <a:t>，</a:t>
                </a:r>
                <a:r>
                  <a:rPr lang="en-US" altLang="zh-CN" sz="3000" dirty="0"/>
                  <a:t>…</a:t>
                </a:r>
                <a:r>
                  <a:rPr lang="zh-CN" altLang="en-US" sz="3000" dirty="0"/>
                  <a:t>，</a:t>
                </a:r>
                <a:r>
                  <a:rPr lang="en-US" altLang="zh-CN" sz="3000" dirty="0">
                    <a:sym typeface="Symbol" panose="05050102010706020507" pitchFamily="18" charset="2"/>
                  </a:rPr>
                  <a:t> </a:t>
                </a:r>
                <a:r>
                  <a:rPr lang="en-US" altLang="zh-CN" sz="3000" dirty="0"/>
                  <a:t>(A</a:t>
                </a:r>
                <a:r>
                  <a:rPr lang="en-US" altLang="zh-CN" sz="3000" baseline="-25000" dirty="0"/>
                  <a:t>n</a:t>
                </a:r>
                <a:r>
                  <a:rPr lang="en-US" altLang="zh-CN" sz="3000" dirty="0"/>
                  <a:t>))</a:t>
                </a:r>
                <a:r>
                  <a:rPr lang="zh-CN" altLang="en-US" sz="3000" dirty="0"/>
                  <a:t> </a:t>
                </a:r>
                <a:endParaRPr lang="en-US" altLang="zh-CN" sz="3000" dirty="0"/>
              </a:p>
            </p:txBody>
          </p:sp>
        </mc:Choice>
        <mc:Fallback xmlns="">
          <p:sp>
            <p:nvSpPr>
              <p:cNvPr id="7987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70136"/>
                <a:ext cx="8589963" cy="4788223"/>
              </a:xfrm>
              <a:blipFill>
                <a:blip r:embed="rId2"/>
                <a:stretch>
                  <a:fillRect l="-1490" r="-1632" b="-2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050093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真值赋值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例： 对于公式</a:t>
            </a:r>
            <a:r>
              <a:rPr lang="en-US" altLang="zh-CN" sz="3200" dirty="0"/>
              <a:t>A</a:t>
            </a:r>
            <a:r>
              <a:rPr lang="zh-CN" altLang="en-US" sz="3200" dirty="0"/>
              <a:t>为</a:t>
            </a:r>
            <a:r>
              <a:rPr lang="en-US" altLang="zh-CN" sz="3200" dirty="0"/>
              <a:t> </a:t>
            </a:r>
            <a:r>
              <a:rPr lang="en-US" altLang="zh-CN" sz="3200" dirty="0">
                <a:sym typeface="Symbol" panose="05050102010706020507" pitchFamily="18" charset="2"/>
              </a:rPr>
              <a:t></a:t>
            </a:r>
            <a:r>
              <a:rPr lang="en-US" altLang="zh-CN" sz="3200" dirty="0" err="1"/>
              <a:t>p</a:t>
            </a:r>
            <a:r>
              <a:rPr lang="en-US" altLang="zh-CN" sz="3200" dirty="0" err="1">
                <a:sym typeface="Symbol" panose="05050102010706020507" pitchFamily="18" charset="2"/>
              </a:rPr>
              <a:t>qr</a:t>
            </a:r>
            <a:r>
              <a:rPr lang="zh-CN" altLang="en-US" sz="3200" dirty="0">
                <a:sym typeface="Symbol" panose="05050102010706020507" pitchFamily="18" charset="2"/>
              </a:rPr>
              <a:t>，若</a:t>
            </a:r>
            <a:r>
              <a:rPr lang="en-US" altLang="zh-CN" sz="3200" dirty="0">
                <a:sym typeface="Symbol" panose="05050102010706020507" pitchFamily="18" charset="2"/>
              </a:rPr>
              <a:t>(0,1,0)</a:t>
            </a:r>
            <a:r>
              <a:rPr lang="zh-CN" altLang="en-US" sz="3200" dirty="0">
                <a:sym typeface="Symbol" panose="05050102010706020507" pitchFamily="18" charset="2"/>
              </a:rPr>
              <a:t>为</a:t>
            </a:r>
            <a:r>
              <a:rPr lang="en-US" altLang="zh-CN" sz="3200" dirty="0">
                <a:sym typeface="Symbol" panose="05050102010706020507" pitchFamily="18" charset="2"/>
              </a:rPr>
              <a:t>A</a:t>
            </a:r>
            <a:r>
              <a:rPr lang="zh-CN" altLang="en-US" sz="3200" dirty="0">
                <a:sym typeface="Symbol" panose="05050102010706020507" pitchFamily="18" charset="2"/>
              </a:rPr>
              <a:t>的一组真值赋值</a:t>
            </a:r>
            <a:r>
              <a:rPr lang="en-US" altLang="zh-CN" sz="3200" dirty="0">
                <a:sym typeface="Symbol" panose="05050102010706020507" pitchFamily="18" charset="2"/>
              </a:rPr>
              <a:t> </a:t>
            </a:r>
            <a:r>
              <a:rPr lang="zh-CN" altLang="en-US" sz="3200" dirty="0">
                <a:sym typeface="Symbol" panose="05050102010706020507" pitchFamily="18" charset="2"/>
              </a:rPr>
              <a:t>。即，</a:t>
            </a:r>
            <a:r>
              <a:rPr lang="en-US" altLang="zh-CN" sz="3200" dirty="0">
                <a:sym typeface="Symbol" panose="05050102010706020507" pitchFamily="18" charset="2"/>
              </a:rPr>
              <a:t>(p</a:t>
            </a:r>
            <a:r>
              <a:rPr lang="en-US" altLang="zh-CN" sz="3200" baseline="30000" dirty="0">
                <a:sym typeface="Symbol" panose="05050102010706020507" pitchFamily="18" charset="2"/>
              </a:rPr>
              <a:t> </a:t>
            </a:r>
            <a:r>
              <a:rPr lang="en-US" altLang="zh-CN" sz="3200" dirty="0">
                <a:sym typeface="Symbol" panose="05050102010706020507" pitchFamily="18" charset="2"/>
              </a:rPr>
              <a:t>=0,q</a:t>
            </a:r>
            <a:r>
              <a:rPr lang="en-US" altLang="zh-CN" sz="3200" baseline="30000" dirty="0">
                <a:sym typeface="Symbol" panose="05050102010706020507" pitchFamily="18" charset="2"/>
              </a:rPr>
              <a:t></a:t>
            </a:r>
            <a:r>
              <a:rPr lang="en-US" altLang="zh-CN" sz="3200" dirty="0">
                <a:sym typeface="Symbol" panose="05050102010706020507" pitchFamily="18" charset="2"/>
              </a:rPr>
              <a:t> =1,r</a:t>
            </a:r>
            <a:r>
              <a:rPr lang="en-US" altLang="zh-CN" sz="3200" baseline="30000" dirty="0">
                <a:sym typeface="Symbol" panose="05050102010706020507" pitchFamily="18" charset="2"/>
              </a:rPr>
              <a:t></a:t>
            </a:r>
            <a:r>
              <a:rPr lang="en-US" altLang="zh-CN" sz="3200" dirty="0">
                <a:sym typeface="Symbol" panose="05050102010706020507" pitchFamily="18" charset="2"/>
              </a:rPr>
              <a:t> =0)</a:t>
            </a:r>
            <a:r>
              <a:rPr lang="zh-CN" altLang="en-US" sz="3200" dirty="0">
                <a:sym typeface="Symbol" panose="05050102010706020507" pitchFamily="18" charset="2"/>
              </a:rPr>
              <a:t>。则</a:t>
            </a:r>
            <a:endParaRPr lang="en-US" altLang="zh-CN" sz="3200" dirty="0"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sym typeface="Symbol" panose="05050102010706020507" pitchFamily="18" charset="2"/>
              </a:rPr>
              <a:t>      (A) = 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sym typeface="Symbol" panose="05050102010706020507" pitchFamily="18" charset="2"/>
              </a:rPr>
              <a:t>     </a:t>
            </a:r>
            <a:r>
              <a:rPr lang="zh-CN" altLang="en-US" sz="3200" dirty="0">
                <a:sym typeface="Symbol" panose="05050102010706020507" pitchFamily="18" charset="2"/>
              </a:rPr>
              <a:t>考虑其它情形赋值</a:t>
            </a:r>
            <a:r>
              <a:rPr lang="en-US" altLang="zh-CN" sz="3200" dirty="0">
                <a:sym typeface="Symbol" panose="05050102010706020507" pitchFamily="18" charset="2"/>
              </a:rPr>
              <a:t>(1,1,0),(0,0,0),……</a:t>
            </a:r>
            <a:r>
              <a:rPr lang="zh-CN" altLang="en-US" sz="3200" dirty="0">
                <a:sym typeface="Symbol" panose="05050102010706020507" pitchFamily="18" charset="2"/>
              </a:rPr>
              <a:t>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87492782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真值表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968" y="930382"/>
            <a:ext cx="8589963" cy="5206677"/>
          </a:xfrm>
        </p:spPr>
        <p:txBody>
          <a:bodyPr/>
          <a:lstStyle/>
          <a:p>
            <a:pPr marL="342900" lvl="1" indent="-342900">
              <a:lnSpc>
                <a:spcPct val="100000"/>
              </a:lnSpc>
              <a:spcAft>
                <a:spcPct val="20000"/>
              </a:spcAft>
              <a:buFont typeface="Wingdings" pitchFamily="2" charset="2"/>
              <a:buChar char="§"/>
            </a:pPr>
            <a:r>
              <a:rPr lang="en-US" altLang="zh-CN" sz="3200" dirty="0"/>
              <a:t> </a:t>
            </a:r>
            <a:r>
              <a:rPr lang="zh-CN" altLang="en-US" sz="3200" dirty="0"/>
              <a:t>将命题公式</a:t>
            </a:r>
            <a:r>
              <a:rPr lang="en-US" altLang="zh-CN" sz="3200" dirty="0"/>
              <a:t>A</a:t>
            </a:r>
            <a:r>
              <a:rPr lang="zh-CN" altLang="en-US" sz="3200" dirty="0"/>
              <a:t>在所有真值赋值下的取值情况列成表，称为</a:t>
            </a:r>
            <a:r>
              <a:rPr lang="zh-CN" altLang="en-US" sz="3200" dirty="0">
                <a:solidFill>
                  <a:srgbClr val="FF0000"/>
                </a:solidFill>
              </a:rPr>
              <a:t>公式</a:t>
            </a:r>
            <a:r>
              <a:rPr lang="en-US" altLang="zh-CN" sz="3200" dirty="0">
                <a:solidFill>
                  <a:srgbClr val="FF0000"/>
                </a:solidFill>
              </a:rPr>
              <a:t>A</a:t>
            </a:r>
            <a:r>
              <a:rPr lang="zh-CN" altLang="en-US" sz="3200" dirty="0">
                <a:solidFill>
                  <a:srgbClr val="FF0000"/>
                </a:solidFill>
              </a:rPr>
              <a:t>的真值表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 marL="342900" lvl="1" indent="-342900">
              <a:lnSpc>
                <a:spcPct val="100000"/>
              </a:lnSpc>
              <a:spcAft>
                <a:spcPct val="20000"/>
              </a:spcAft>
              <a:buFont typeface="Wingdings" pitchFamily="2" charset="2"/>
              <a:buChar char="§"/>
            </a:pPr>
            <a:r>
              <a:rPr lang="en-US" altLang="zh-CN" sz="3200" dirty="0"/>
              <a:t> </a:t>
            </a:r>
            <a:r>
              <a:rPr lang="zh-CN" altLang="en-US" sz="3000" dirty="0"/>
              <a:t>可用真值表来计算命题的真值。</a:t>
            </a:r>
            <a:endParaRPr lang="en-US" altLang="zh-CN" sz="3000" dirty="0"/>
          </a:p>
          <a:p>
            <a:pPr marL="742950" lvl="2" indent="-342900">
              <a:lnSpc>
                <a:spcPct val="100000"/>
              </a:lnSpc>
              <a:spcAft>
                <a:spcPct val="20000"/>
              </a:spcAft>
              <a:buFont typeface="Wingdings" pitchFamily="2" charset="2"/>
              <a:buChar char="§"/>
            </a:pPr>
            <a:r>
              <a:rPr lang="zh-CN" altLang="en-US" sz="2800" dirty="0"/>
              <a:t>找出公式中的所有命题变元，列成其所有真值赋值，若命题变元个数为</a:t>
            </a:r>
            <a:r>
              <a:rPr lang="en-US" altLang="zh-CN" sz="2800" dirty="0"/>
              <a:t>n</a:t>
            </a:r>
            <a:r>
              <a:rPr lang="zh-CN" altLang="en-US" sz="2800" dirty="0"/>
              <a:t>个，则共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n</a:t>
            </a:r>
            <a:r>
              <a:rPr lang="zh-CN" altLang="en-US" sz="2800" dirty="0"/>
              <a:t>组真值赋值；</a:t>
            </a:r>
            <a:endParaRPr lang="en-US" altLang="zh-CN" sz="2800" dirty="0"/>
          </a:p>
          <a:p>
            <a:pPr marL="742950" lvl="2" indent="-342900">
              <a:lnSpc>
                <a:spcPct val="100000"/>
              </a:lnSpc>
              <a:spcAft>
                <a:spcPct val="20000"/>
              </a:spcAft>
              <a:buFont typeface="Wingdings" pitchFamily="2" charset="2"/>
              <a:buChar char="§"/>
            </a:pPr>
            <a:r>
              <a:rPr lang="zh-CN" altLang="en-US" sz="2800" dirty="0"/>
              <a:t>按照公式的层数，从层数</a:t>
            </a:r>
            <a:r>
              <a:rPr lang="en-US" altLang="zh-CN" sz="2800" dirty="0"/>
              <a:t>0</a:t>
            </a:r>
            <a:r>
              <a:rPr lang="zh-CN" altLang="en-US" sz="2800" dirty="0"/>
              <a:t>开始按照公式层数依次列出；</a:t>
            </a:r>
            <a:endParaRPr lang="en-US" altLang="zh-CN" sz="2800" dirty="0"/>
          </a:p>
          <a:p>
            <a:pPr marL="742950" lvl="2" indent="-342900">
              <a:lnSpc>
                <a:spcPct val="100000"/>
              </a:lnSpc>
              <a:spcAft>
                <a:spcPct val="20000"/>
              </a:spcAft>
              <a:buFont typeface="Wingdings" pitchFamily="2" charset="2"/>
              <a:buChar char="§"/>
            </a:pPr>
            <a:r>
              <a:rPr lang="zh-CN" altLang="en-US" sz="2800" dirty="0"/>
              <a:t>根据给定的一组真值赋值，依次求出不同层数公式的真值，最终计算出公式</a:t>
            </a:r>
            <a:r>
              <a:rPr lang="en-US" altLang="zh-CN" sz="2800" dirty="0"/>
              <a:t>A</a:t>
            </a:r>
            <a:r>
              <a:rPr lang="zh-CN" altLang="en-US" sz="2800" dirty="0"/>
              <a:t>的真值。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759957085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defTabSz="755650" eaLnBrk="1" hangingPunct="1"/>
            <a:r>
              <a:rPr lang="en-US" altLang="zh-CN" dirty="0"/>
              <a:t>1.2</a:t>
            </a:r>
            <a:r>
              <a:rPr lang="zh-CN" altLang="en-US" dirty="0"/>
              <a:t>公式和真值赋值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11150" indent="-311150" defTabSz="755650" eaLnBrk="1" hangingPunct="1"/>
            <a:r>
              <a:rPr lang="zh-CN" altLang="en-US" sz="3400" dirty="0"/>
              <a:t>公式</a:t>
            </a:r>
          </a:p>
          <a:p>
            <a:pPr marL="311150" indent="-311150" defTabSz="755650" eaLnBrk="1" hangingPunct="1"/>
            <a:r>
              <a:rPr lang="zh-CN" altLang="en-US" sz="3400" dirty="0"/>
              <a:t>真值表计算</a:t>
            </a:r>
          </a:p>
          <a:p>
            <a:pPr marL="311150" indent="-311150" defTabSz="755650" eaLnBrk="1" hangingPunct="1"/>
            <a:r>
              <a:rPr lang="zh-CN" altLang="en-US" sz="3400" dirty="0"/>
              <a:t>语义</a:t>
            </a:r>
          </a:p>
          <a:p>
            <a:pPr marL="311150" indent="-311150" defTabSz="755650" eaLnBrk="1" hangingPunct="1"/>
            <a:r>
              <a:rPr lang="zh-CN" altLang="en-US" sz="3400" dirty="0"/>
              <a:t>性质及证明</a:t>
            </a: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088818"/>
              </p:ext>
            </p:extLst>
          </p:nvPr>
        </p:nvGraphicFramePr>
        <p:xfrm>
          <a:off x="710178" y="915151"/>
          <a:ext cx="7224953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6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27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ysClr val="windowText" lastClr="000000"/>
                          </a:solidFill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sym typeface="Symbol" panose="05050102010706020507" pitchFamily="18" charset="2"/>
                        </a:rPr>
                        <a:t>p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ysClr val="windowText" lastClr="000000"/>
                          </a:solidFill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sym typeface="Symbol" panose="05050102010706020507" pitchFamily="18" charset="2"/>
                        </a:rPr>
                        <a:t>p</a:t>
                      </a:r>
                      <a:r>
                        <a:rPr lang="zh-CN" altLang="en-US" sz="2400" dirty="0">
                          <a:solidFill>
                            <a:sysClr val="windowText" lastClr="000000"/>
                          </a:solidFill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sym typeface="Symbol" panose="05050102010706020507" pitchFamily="18" charset="2"/>
                        </a:rPr>
                        <a:t>q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ysClr val="windowText" lastClr="000000"/>
                          </a:solidFill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sym typeface="Symbol" panose="05050102010706020507" pitchFamily="18" charset="2"/>
                        </a:rPr>
                        <a:t>p</a:t>
                      </a:r>
                      <a:r>
                        <a:rPr lang="zh-CN" altLang="en-US" sz="2400" dirty="0">
                          <a:solidFill>
                            <a:sysClr val="windowText" lastClr="000000"/>
                          </a:solidFill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sym typeface="Symbol" panose="05050102010706020507" pitchFamily="18" charset="2"/>
                        </a:rPr>
                        <a:t>q</a:t>
                      </a:r>
                      <a:r>
                        <a:rPr lang="zh-CN" altLang="en-US" sz="2400" dirty="0">
                          <a:solidFill>
                            <a:sysClr val="windowText" lastClr="000000"/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  <a:sym typeface="Symbol" panose="05050102010706020507" pitchFamily="18" charset="2"/>
                        </a:rPr>
                        <a:t>r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56461" y="5222929"/>
            <a:ext cx="8090115" cy="1686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l" eaLnBrk="0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3200" b="1" kern="0" dirty="0">
                <a:solidFill>
                  <a:srgbClr val="000000"/>
                </a:solidFill>
                <a:latin typeface="华文仿宋"/>
                <a:ea typeface="华文仿宋"/>
                <a:sym typeface="Symbol" pitchFamily="18" charset="2"/>
              </a:rPr>
              <a:t>计算容易、直观 ，但对多变量及公式复杂难以操作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5627718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dirty="0"/>
              <a:t>等价真值赋值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944563"/>
            <a:ext cx="8656395" cy="5177268"/>
          </a:xfrm>
        </p:spPr>
        <p:txBody>
          <a:bodyPr/>
          <a:lstStyle/>
          <a:p>
            <a:pPr marL="311150" indent="-311150" defTabSz="755650" eaLnBrk="1" hangingPunct="1"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</a:rPr>
              <a:t>定理</a:t>
            </a:r>
            <a:r>
              <a:rPr lang="en-US" altLang="zh-CN" sz="3200" dirty="0">
                <a:solidFill>
                  <a:srgbClr val="C00000"/>
                </a:solidFill>
              </a:rPr>
              <a:t>1.1 (</a:t>
            </a:r>
            <a:r>
              <a:rPr lang="zh-CN" altLang="en-US" sz="3200" dirty="0">
                <a:solidFill>
                  <a:srgbClr val="C00000"/>
                </a:solidFill>
              </a:rPr>
              <a:t>无关性质</a:t>
            </a:r>
            <a:r>
              <a:rPr lang="en-US" altLang="zh-CN" sz="3200" dirty="0">
                <a:solidFill>
                  <a:srgbClr val="C00000"/>
                </a:solidFill>
              </a:rPr>
              <a:t>)</a:t>
            </a:r>
            <a:r>
              <a:rPr lang="zh-CN" altLang="en-US" sz="3200" dirty="0"/>
              <a:t>设</a:t>
            </a:r>
            <a:r>
              <a:rPr lang="en-US" altLang="zh-CN" sz="3200" dirty="0"/>
              <a:t>A</a:t>
            </a:r>
            <a:r>
              <a:rPr lang="zh-CN" altLang="en-US" sz="3200" dirty="0"/>
              <a:t>是公式，</a:t>
            </a:r>
            <a:r>
              <a:rPr lang="en-US" altLang="zh-CN" sz="3200" dirty="0">
                <a:sym typeface="Symbol" panose="05050102010706020507" pitchFamily="18" charset="2"/>
              </a:rPr>
              <a:t> </a:t>
            </a:r>
            <a:r>
              <a:rPr lang="en-US" altLang="zh-CN" sz="3200" baseline="-25000" dirty="0"/>
              <a:t>1</a:t>
            </a:r>
            <a:r>
              <a:rPr lang="zh-CN" altLang="en-US" sz="3200" dirty="0"/>
              <a:t>和</a:t>
            </a:r>
            <a:r>
              <a:rPr lang="en-US" altLang="zh-CN" sz="3200" dirty="0">
                <a:sym typeface="Symbol" panose="05050102010706020507" pitchFamily="18" charset="2"/>
              </a:rPr>
              <a:t></a:t>
            </a:r>
            <a:r>
              <a:rPr lang="en-US" altLang="zh-CN" sz="3200" baseline="-25000" dirty="0"/>
              <a:t>2</a:t>
            </a:r>
            <a:r>
              <a:rPr lang="zh-CN" altLang="en-US" sz="3200" dirty="0"/>
              <a:t>是真值赋值，对于</a:t>
            </a:r>
            <a:r>
              <a:rPr lang="en-US" altLang="zh-CN" sz="3200" dirty="0"/>
              <a:t>A</a:t>
            </a:r>
            <a:r>
              <a:rPr lang="zh-CN" altLang="en-US" sz="3200" dirty="0"/>
              <a:t>中出现的每个命题变元</a:t>
            </a:r>
            <a:r>
              <a:rPr lang="en-US" altLang="zh-CN" sz="3200" dirty="0"/>
              <a:t>p</a:t>
            </a:r>
            <a:r>
              <a:rPr lang="zh-CN" altLang="en-US" sz="3200" dirty="0"/>
              <a:t>，</a:t>
            </a:r>
            <a:r>
              <a:rPr lang="en-US" altLang="zh-CN" sz="3200" dirty="0"/>
              <a:t>p</a:t>
            </a:r>
            <a:r>
              <a:rPr lang="en-US" altLang="zh-CN" sz="3200" baseline="30000" dirty="0">
                <a:sym typeface="Symbol" panose="05050102010706020507" pitchFamily="18" charset="2"/>
              </a:rPr>
              <a:t></a:t>
            </a:r>
            <a:r>
              <a:rPr lang="en-US" altLang="zh-CN" sz="3200" baseline="30000" dirty="0"/>
              <a:t>1</a:t>
            </a:r>
            <a:r>
              <a:rPr lang="en-US" altLang="zh-CN" sz="3200" dirty="0"/>
              <a:t>=p</a:t>
            </a:r>
            <a:r>
              <a:rPr lang="en-US" altLang="zh-CN" sz="3200" baseline="30000" dirty="0">
                <a:sym typeface="Symbol" panose="05050102010706020507" pitchFamily="18" charset="2"/>
              </a:rPr>
              <a:t></a:t>
            </a:r>
            <a:r>
              <a:rPr lang="en-US" altLang="zh-CN" sz="3200" baseline="30000" dirty="0"/>
              <a:t>2</a:t>
            </a:r>
            <a:r>
              <a:rPr lang="zh-CN" altLang="en-US" sz="3200" dirty="0"/>
              <a:t>；则</a:t>
            </a:r>
            <a:r>
              <a:rPr lang="en-US" altLang="zh-CN" sz="3200" dirty="0">
                <a:sym typeface="Symbol" panose="05050102010706020507" pitchFamily="18" charset="2"/>
              </a:rPr>
              <a:t>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(A)=</a:t>
            </a:r>
            <a:r>
              <a:rPr lang="en-US" altLang="zh-CN" sz="3200" dirty="0">
                <a:sym typeface="Symbol" panose="05050102010706020507" pitchFamily="18" charset="2"/>
              </a:rPr>
              <a:t> 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(A)</a:t>
            </a:r>
            <a:r>
              <a:rPr lang="zh-CN" altLang="en-US" sz="3200" dirty="0"/>
              <a:t>。</a:t>
            </a:r>
          </a:p>
          <a:p>
            <a:pPr marL="0" indent="0" defTabSz="755650" eaLnBrk="1" hangingPunct="1">
              <a:lnSpc>
                <a:spcPct val="100000"/>
              </a:lnSpc>
              <a:buNone/>
            </a:pPr>
            <a:r>
              <a:rPr lang="zh-CN" altLang="en-US" sz="3200" dirty="0"/>
              <a:t>   证明：</a:t>
            </a:r>
            <a:r>
              <a:rPr lang="en-US" altLang="zh-CN" sz="3200" dirty="0"/>
              <a:t>(</a:t>
            </a:r>
            <a:r>
              <a:rPr lang="zh-CN" altLang="en-US" sz="3200" dirty="0"/>
              <a:t>归纳证明</a:t>
            </a:r>
            <a:r>
              <a:rPr lang="en-US" altLang="zh-CN" sz="3200" dirty="0"/>
              <a:t>)</a:t>
            </a:r>
            <a:r>
              <a:rPr lang="zh-CN" altLang="en-US" sz="3200" dirty="0"/>
              <a:t>对</a:t>
            </a:r>
            <a:r>
              <a:rPr lang="en-US" altLang="zh-CN" sz="3200" dirty="0"/>
              <a:t>A</a:t>
            </a:r>
            <a:r>
              <a:rPr lang="zh-CN" altLang="en-US" sz="3200" dirty="0"/>
              <a:t>的</a:t>
            </a:r>
            <a:r>
              <a:rPr lang="zh-CN" altLang="en-US" sz="3200" dirty="0">
                <a:solidFill>
                  <a:schemeClr val="accent2"/>
                </a:solidFill>
              </a:rPr>
              <a:t>长度</a:t>
            </a:r>
            <a:r>
              <a:rPr lang="en-US" altLang="zh-CN" sz="3200" dirty="0">
                <a:solidFill>
                  <a:schemeClr val="accent2"/>
                </a:solidFill>
              </a:rPr>
              <a:t>(</a:t>
            </a:r>
            <a:r>
              <a:rPr lang="zh-CN" altLang="en-US" sz="3200" dirty="0">
                <a:solidFill>
                  <a:schemeClr val="accent2"/>
                </a:solidFill>
              </a:rPr>
              <a:t>复杂度</a:t>
            </a:r>
            <a:r>
              <a:rPr lang="en-US" altLang="zh-CN" sz="3200" dirty="0">
                <a:solidFill>
                  <a:schemeClr val="accent2"/>
                </a:solidFill>
              </a:rPr>
              <a:t>)</a:t>
            </a:r>
            <a:r>
              <a:rPr lang="zh-CN" altLang="en-US" sz="3200" dirty="0"/>
              <a:t>进行归纳。</a:t>
            </a:r>
          </a:p>
          <a:p>
            <a:pPr marL="0" indent="0" defTabSz="755650" eaLnBrk="1" hangingPunct="1">
              <a:lnSpc>
                <a:spcPct val="100000"/>
              </a:lnSpc>
              <a:buNone/>
            </a:pPr>
            <a:r>
              <a:rPr lang="zh-CN" altLang="en-US" sz="3200" dirty="0"/>
              <a:t>   若</a:t>
            </a:r>
            <a:r>
              <a:rPr lang="en-US" altLang="zh-CN" sz="3200" dirty="0"/>
              <a:t>A</a:t>
            </a:r>
            <a:r>
              <a:rPr lang="zh-CN" altLang="en-US" sz="3200" dirty="0"/>
              <a:t>的层数是</a:t>
            </a:r>
            <a:r>
              <a:rPr lang="en-US" altLang="zh-CN" sz="3200" dirty="0"/>
              <a:t>0</a:t>
            </a:r>
            <a:r>
              <a:rPr lang="zh-CN" altLang="en-US" sz="3200" dirty="0"/>
              <a:t>，则</a:t>
            </a:r>
            <a:r>
              <a:rPr lang="en-US" altLang="zh-CN" sz="3200" dirty="0"/>
              <a:t>A</a:t>
            </a:r>
            <a:r>
              <a:rPr lang="zh-CN" altLang="en-US" sz="3200" dirty="0"/>
              <a:t>是命题变元或</a:t>
            </a:r>
            <a:r>
              <a:rPr lang="en-US" altLang="zh-CN" sz="3200" dirty="0"/>
              <a:t>0</a:t>
            </a:r>
            <a:r>
              <a:rPr lang="zh-CN" altLang="en-US" sz="3200" dirty="0"/>
              <a:t>元联结词。</a:t>
            </a:r>
          </a:p>
          <a:p>
            <a:pPr marL="674688" lvl="1" indent="-249238" defTabSz="755650" eaLnBrk="1" hangingPunct="1">
              <a:lnSpc>
                <a:spcPct val="100000"/>
              </a:lnSpc>
            </a:pPr>
            <a:r>
              <a:rPr lang="zh-CN" altLang="en-US" sz="3000" dirty="0"/>
              <a:t>若</a:t>
            </a:r>
            <a:r>
              <a:rPr lang="en-US" altLang="zh-CN" sz="3000" dirty="0"/>
              <a:t>A</a:t>
            </a:r>
            <a:r>
              <a:rPr lang="zh-CN" altLang="en-US" sz="3000" dirty="0"/>
              <a:t>是</a:t>
            </a:r>
            <a:r>
              <a:rPr lang="en-US" altLang="zh-CN" sz="3000" dirty="0"/>
              <a:t>0</a:t>
            </a:r>
            <a:r>
              <a:rPr lang="zh-CN" altLang="en-US" sz="3000" dirty="0"/>
              <a:t>元联结词</a:t>
            </a:r>
            <a:r>
              <a:rPr lang="en-US" altLang="zh-CN" sz="3000" dirty="0"/>
              <a:t>c</a:t>
            </a:r>
            <a:r>
              <a:rPr lang="zh-CN" altLang="en-US" sz="3000" dirty="0"/>
              <a:t>，则</a:t>
            </a:r>
            <a:r>
              <a:rPr lang="en-US" altLang="zh-CN" sz="3000" dirty="0">
                <a:sym typeface="Symbol" panose="05050102010706020507" pitchFamily="18" charset="2"/>
              </a:rPr>
              <a:t></a:t>
            </a:r>
            <a:r>
              <a:rPr lang="en-US" altLang="zh-CN" sz="3000" baseline="-25000" dirty="0"/>
              <a:t>1</a:t>
            </a:r>
            <a:r>
              <a:rPr lang="en-US" altLang="zh-CN" sz="3000" dirty="0"/>
              <a:t>(A)=c=</a:t>
            </a:r>
            <a:r>
              <a:rPr lang="en-US" altLang="zh-CN" sz="3000" dirty="0">
                <a:sym typeface="Symbol" panose="05050102010706020507" pitchFamily="18" charset="2"/>
              </a:rPr>
              <a:t>  </a:t>
            </a:r>
            <a:r>
              <a:rPr lang="en-US" altLang="zh-CN" sz="3000" baseline="-25000" dirty="0"/>
              <a:t>2</a:t>
            </a:r>
            <a:r>
              <a:rPr lang="en-US" altLang="zh-CN" sz="3000" dirty="0"/>
              <a:t>(A)</a:t>
            </a:r>
            <a:r>
              <a:rPr lang="zh-CN" altLang="en-US" sz="3000" dirty="0"/>
              <a:t>。</a:t>
            </a:r>
          </a:p>
          <a:p>
            <a:pPr marL="674688" lvl="1" indent="-249238" defTabSz="755650" eaLnBrk="1" hangingPunct="1">
              <a:lnSpc>
                <a:spcPct val="100000"/>
              </a:lnSpc>
            </a:pPr>
            <a:r>
              <a:rPr lang="zh-CN" altLang="en-US" sz="3000" dirty="0"/>
              <a:t>若</a:t>
            </a:r>
            <a:r>
              <a:rPr lang="en-US" altLang="zh-CN" sz="3000" dirty="0"/>
              <a:t>A</a:t>
            </a:r>
            <a:r>
              <a:rPr lang="zh-CN" altLang="en-US" sz="3000" dirty="0"/>
              <a:t>是命题变元</a:t>
            </a:r>
            <a:r>
              <a:rPr lang="en-US" altLang="zh-CN" sz="3000" dirty="0"/>
              <a:t>p </a:t>
            </a:r>
            <a:r>
              <a:rPr lang="zh-CN" altLang="en-US" sz="3000" dirty="0"/>
              <a:t>，则</a:t>
            </a:r>
            <a:r>
              <a:rPr lang="en-US" altLang="zh-CN" sz="3000" dirty="0">
                <a:sym typeface="Symbol" panose="05050102010706020507" pitchFamily="18" charset="2"/>
              </a:rPr>
              <a:t></a:t>
            </a:r>
            <a:r>
              <a:rPr lang="en-US" altLang="zh-CN" sz="3000" baseline="-25000" dirty="0"/>
              <a:t>1</a:t>
            </a:r>
            <a:r>
              <a:rPr lang="en-US" altLang="zh-CN" sz="3000" dirty="0"/>
              <a:t>(A)=p</a:t>
            </a:r>
            <a:r>
              <a:rPr lang="en-US" altLang="zh-CN" sz="3000" baseline="30000" dirty="0"/>
              <a:t>v1</a:t>
            </a:r>
            <a:r>
              <a:rPr lang="en-US" altLang="zh-CN" sz="3000" dirty="0"/>
              <a:t>=</a:t>
            </a:r>
            <a:r>
              <a:rPr lang="en-US" altLang="zh-CN" sz="3000" dirty="0">
                <a:sym typeface="Symbol" panose="05050102010706020507" pitchFamily="18" charset="2"/>
              </a:rPr>
              <a:t> p</a:t>
            </a:r>
            <a:r>
              <a:rPr lang="en-US" altLang="zh-CN" sz="3000" baseline="30000" dirty="0"/>
              <a:t>v2</a:t>
            </a:r>
            <a:r>
              <a:rPr lang="en-US" altLang="zh-CN" sz="3000" dirty="0"/>
              <a:t>= </a:t>
            </a:r>
            <a:r>
              <a:rPr lang="en-US" altLang="zh-CN" sz="3000" dirty="0">
                <a:sym typeface="Symbol" panose="05050102010706020507" pitchFamily="18" charset="2"/>
              </a:rPr>
              <a:t></a:t>
            </a:r>
            <a:r>
              <a:rPr lang="en-US" altLang="zh-CN" sz="3000" baseline="-25000" dirty="0"/>
              <a:t>2</a:t>
            </a:r>
            <a:r>
              <a:rPr lang="en-US" altLang="zh-CN" sz="3000" dirty="0"/>
              <a:t>(A)</a:t>
            </a:r>
            <a:r>
              <a:rPr lang="zh-CN" altLang="en-US" sz="3000" dirty="0"/>
              <a:t>。</a:t>
            </a:r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9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9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9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dirty="0"/>
              <a:t>等价真值赋值（续）</a:t>
            </a:r>
            <a:endParaRPr lang="en-US" altLang="zh-CN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0937"/>
            <a:ext cx="8366125" cy="5233988"/>
          </a:xfrm>
        </p:spPr>
        <p:txBody>
          <a:bodyPr/>
          <a:lstStyle/>
          <a:p>
            <a:pPr marL="711200" lvl="1" indent="-311150" defTabSz="755650" eaLnBrk="1" hangingPunct="1">
              <a:lnSpc>
                <a:spcPct val="100000"/>
              </a:lnSpc>
            </a:pPr>
            <a:r>
              <a:rPr lang="zh-CN" altLang="en-US" sz="3000" dirty="0"/>
              <a:t>设</a:t>
            </a:r>
            <a:r>
              <a:rPr lang="en-US" altLang="zh-CN" sz="3000" dirty="0"/>
              <a:t>m</a:t>
            </a:r>
            <a:r>
              <a:rPr lang="zh-CN" altLang="en-US" sz="3000" dirty="0"/>
              <a:t>大于</a:t>
            </a:r>
            <a:r>
              <a:rPr lang="en-US" altLang="zh-CN" sz="3000" dirty="0"/>
              <a:t>0</a:t>
            </a:r>
            <a:r>
              <a:rPr lang="zh-CN" altLang="en-US" sz="3000" dirty="0"/>
              <a:t>，对于每个层数小于</a:t>
            </a:r>
            <a:r>
              <a:rPr lang="en-US" altLang="zh-CN" sz="3000" dirty="0"/>
              <a:t>m</a:t>
            </a:r>
            <a:r>
              <a:rPr lang="zh-CN" altLang="en-US" sz="3000" dirty="0"/>
              <a:t>的由</a:t>
            </a:r>
            <a:r>
              <a:rPr lang="en-US" altLang="zh-CN" sz="3000" dirty="0"/>
              <a:t>S</a:t>
            </a:r>
            <a:r>
              <a:rPr lang="zh-CN" altLang="en-US" sz="3000" dirty="0"/>
              <a:t>生成的公式</a:t>
            </a:r>
            <a:r>
              <a:rPr lang="en-US" altLang="zh-CN" sz="3000" dirty="0"/>
              <a:t>B</a:t>
            </a:r>
            <a:r>
              <a:rPr lang="zh-CN" altLang="en-US" sz="3000" dirty="0"/>
              <a:t>，</a:t>
            </a:r>
            <a:r>
              <a:rPr lang="en-US" altLang="zh-CN" sz="3000" dirty="0">
                <a:sym typeface="Symbol" panose="05050102010706020507" pitchFamily="18" charset="2"/>
              </a:rPr>
              <a:t> </a:t>
            </a:r>
            <a:r>
              <a:rPr lang="en-US" altLang="zh-CN" sz="3000" baseline="-25000" dirty="0"/>
              <a:t>1</a:t>
            </a:r>
            <a:r>
              <a:rPr lang="en-US" altLang="zh-CN" sz="3000" dirty="0"/>
              <a:t>(B)=</a:t>
            </a:r>
            <a:r>
              <a:rPr lang="en-US" altLang="zh-CN" sz="3000" dirty="0">
                <a:sym typeface="Symbol" panose="05050102010706020507" pitchFamily="18" charset="2"/>
              </a:rPr>
              <a:t> </a:t>
            </a:r>
            <a:r>
              <a:rPr lang="en-US" altLang="zh-CN" sz="3000" baseline="-25000" dirty="0"/>
              <a:t>2</a:t>
            </a:r>
            <a:r>
              <a:rPr lang="en-US" altLang="zh-CN" sz="3000" dirty="0"/>
              <a:t>(B)</a:t>
            </a:r>
            <a:r>
              <a:rPr lang="zh-CN" altLang="en-US" sz="3000" dirty="0"/>
              <a:t>。</a:t>
            </a:r>
          </a:p>
          <a:p>
            <a:pPr marL="1111250" lvl="2" indent="-311150" defTabSz="755650" eaLnBrk="1" hangingPunct="1">
              <a:lnSpc>
                <a:spcPct val="100000"/>
              </a:lnSpc>
            </a:pPr>
            <a:r>
              <a:rPr lang="zh-CN" altLang="en-US" sz="2800" dirty="0"/>
              <a:t>若</a:t>
            </a:r>
            <a:r>
              <a:rPr lang="en-US" altLang="zh-CN" sz="2800" dirty="0"/>
              <a:t>A</a:t>
            </a:r>
            <a:r>
              <a:rPr lang="zh-CN" altLang="en-US" sz="2800" dirty="0"/>
              <a:t>是</a:t>
            </a:r>
            <a:r>
              <a:rPr lang="en-US" altLang="zh-CN" sz="2800" dirty="0">
                <a:latin typeface="Amaze"/>
              </a:rPr>
              <a:t>F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>
                <a:latin typeface="Arial" pitchFamily="34" charset="0"/>
              </a:rPr>
              <a:t>…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n</a:t>
            </a:r>
            <a:r>
              <a:rPr lang="zh-CN" altLang="en-US" sz="2800" dirty="0"/>
              <a:t>，其中</a:t>
            </a:r>
            <a:r>
              <a:rPr lang="en-US" altLang="zh-CN" sz="2800" dirty="0"/>
              <a:t>n≥1</a:t>
            </a:r>
            <a:r>
              <a:rPr lang="zh-CN" altLang="en-US" sz="2800" dirty="0"/>
              <a:t>，</a:t>
            </a:r>
            <a:r>
              <a:rPr lang="en-US" altLang="zh-CN" sz="2800" dirty="0">
                <a:latin typeface="Amaze"/>
              </a:rPr>
              <a:t>F</a:t>
            </a:r>
            <a:r>
              <a:rPr lang="zh-CN" altLang="en-US" sz="2800" dirty="0"/>
              <a:t>是</a:t>
            </a:r>
            <a:r>
              <a:rPr lang="en-US" altLang="zh-CN" sz="2800" dirty="0"/>
              <a:t>S</a:t>
            </a:r>
            <a:r>
              <a:rPr lang="zh-CN" altLang="en-US" sz="2800" dirty="0"/>
              <a:t>中的</a:t>
            </a:r>
            <a:r>
              <a:rPr lang="en-US" altLang="zh-CN" sz="2800" dirty="0"/>
              <a:t>n</a:t>
            </a:r>
            <a:r>
              <a:rPr lang="zh-CN" altLang="en-US" sz="2800" dirty="0"/>
              <a:t>元联结词，则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</a:t>
            </a:r>
            <a:r>
              <a:rPr lang="en-US" altLang="zh-CN" sz="2800" dirty="0">
                <a:latin typeface="Arial" pitchFamily="34" charset="0"/>
              </a:rPr>
              <a:t>…</a:t>
            </a:r>
            <a:r>
              <a:rPr lang="en-US" altLang="zh-CN" sz="2800" dirty="0"/>
              <a:t>,A</a:t>
            </a:r>
            <a:r>
              <a:rPr lang="en-US" altLang="zh-CN" sz="2800" baseline="-25000" dirty="0"/>
              <a:t>n</a:t>
            </a:r>
            <a:r>
              <a:rPr lang="zh-CN" altLang="en-US" sz="2800" dirty="0"/>
              <a:t>的层数都小于</a:t>
            </a:r>
            <a:r>
              <a:rPr lang="en-US" altLang="zh-CN" sz="2800" dirty="0"/>
              <a:t>m</a:t>
            </a:r>
            <a:r>
              <a:rPr lang="zh-CN" altLang="en-US" sz="2800" dirty="0"/>
              <a:t>，由归纳假设知道，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sym typeface="Symbol" panose="05050102010706020507" pitchFamily="18" charset="2"/>
              </a:rPr>
              <a:t></a:t>
            </a:r>
            <a:r>
              <a:rPr lang="en-US" altLang="zh-CN" sz="2800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2800" dirty="0">
                <a:solidFill>
                  <a:schemeClr val="accent2"/>
                </a:solidFill>
              </a:rPr>
              <a:t>(Ai)=</a:t>
            </a:r>
            <a:r>
              <a:rPr lang="en-US" altLang="zh-CN" sz="2800" dirty="0">
                <a:solidFill>
                  <a:schemeClr val="accent2"/>
                </a:solidFill>
                <a:sym typeface="Symbol" panose="05050102010706020507" pitchFamily="18" charset="2"/>
              </a:rPr>
              <a:t> </a:t>
            </a:r>
            <a:r>
              <a:rPr lang="en-US" altLang="zh-CN" sz="2800" baseline="-25000" dirty="0">
                <a:solidFill>
                  <a:schemeClr val="accent2"/>
                </a:solidFill>
              </a:rPr>
              <a:t>2</a:t>
            </a:r>
            <a:r>
              <a:rPr lang="en-US" altLang="zh-CN" sz="2800" dirty="0">
                <a:solidFill>
                  <a:schemeClr val="accent2"/>
                </a:solidFill>
              </a:rPr>
              <a:t>(Ai)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=1,</a:t>
            </a:r>
            <a:r>
              <a:rPr lang="en-US" altLang="zh-CN" sz="2800" dirty="0">
                <a:latin typeface="Arial" pitchFamily="34" charset="0"/>
              </a:rPr>
              <a:t>…</a:t>
            </a:r>
            <a:r>
              <a:rPr lang="en-US" altLang="zh-CN" sz="2800" dirty="0"/>
              <a:t>,n</a:t>
            </a:r>
            <a:r>
              <a:rPr lang="zh-CN" altLang="en-US" sz="2800" dirty="0"/>
              <a:t>，有：</a:t>
            </a:r>
            <a:endParaRPr lang="en-US" altLang="zh-CN" sz="2800" dirty="0"/>
          </a:p>
          <a:p>
            <a:pPr marL="1111250" lvl="2" indent="-311150" defTabSz="755650" eaLnBrk="1" hangingPunct="1">
              <a:lnSpc>
                <a:spcPct val="100000"/>
              </a:lnSpc>
            </a:pP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chemeClr val="accent2"/>
                </a:solidFill>
                <a:sym typeface="Symbol" panose="05050102010706020507" pitchFamily="18" charset="2"/>
              </a:rPr>
              <a:t></a:t>
            </a:r>
            <a:r>
              <a:rPr lang="en-US" altLang="zh-CN" sz="2800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2800" dirty="0">
                <a:solidFill>
                  <a:schemeClr val="accent2"/>
                </a:solidFill>
              </a:rPr>
              <a:t>(A) = </a:t>
            </a:r>
            <a:r>
              <a:rPr lang="en-US" altLang="zh-CN" sz="2800" dirty="0">
                <a:sym typeface="Symbol" panose="05050102010706020507" pitchFamily="18" charset="2"/>
              </a:rPr>
              <a:t></a:t>
            </a:r>
            <a:r>
              <a:rPr lang="en-US" altLang="zh-CN" sz="2800" baseline="-25000" dirty="0"/>
              <a:t>1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dirty="0">
                <a:latin typeface="Amaze"/>
              </a:rPr>
              <a:t>FA</a:t>
            </a:r>
            <a:r>
              <a:rPr lang="en-US" altLang="zh-CN" sz="2800" baseline="-25000" dirty="0"/>
              <a:t>1</a:t>
            </a:r>
            <a:r>
              <a:rPr lang="en-US" altLang="zh-CN" sz="2800" dirty="0">
                <a:latin typeface="Arial" pitchFamily="34" charset="0"/>
              </a:rPr>
              <a:t>…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n</a:t>
            </a:r>
            <a:r>
              <a:rPr lang="en-US" altLang="zh-CN" sz="2800" dirty="0">
                <a:latin typeface="Times New Roman" pitchFamily="18" charset="0"/>
              </a:rPr>
              <a:t> )</a:t>
            </a:r>
          </a:p>
          <a:p>
            <a:pPr marL="825500" lvl="2" indent="0" defTabSz="755650" eaLnBrk="1" hangingPunct="1">
              <a:lnSpc>
                <a:spcPct val="100000"/>
              </a:lnSpc>
              <a:buNone/>
            </a:pPr>
            <a:r>
              <a:rPr lang="en-US" altLang="zh-CN" sz="2800" dirty="0"/>
              <a:t>              =</a:t>
            </a:r>
            <a:r>
              <a:rPr lang="en-US" altLang="zh-CN" sz="2800" dirty="0">
                <a:latin typeface="Amaze"/>
              </a:rPr>
              <a:t>F</a:t>
            </a:r>
            <a:r>
              <a:rPr lang="en-US" altLang="zh-CN" sz="2800" dirty="0">
                <a:latin typeface="Times New Roman" pitchFamily="18" charset="0"/>
              </a:rPr>
              <a:t> (</a:t>
            </a:r>
            <a:r>
              <a:rPr lang="en-US" altLang="zh-CN" sz="2800" dirty="0">
                <a:sym typeface="Symbol" panose="05050102010706020507" pitchFamily="18" charset="2"/>
              </a:rPr>
              <a:t></a:t>
            </a:r>
            <a:r>
              <a:rPr lang="en-US" altLang="zh-CN" sz="2800" baseline="-25000" dirty="0"/>
              <a:t>1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>
                <a:latin typeface="Times New Roman" pitchFamily="18" charset="0"/>
              </a:rPr>
              <a:t> ),</a:t>
            </a:r>
            <a:r>
              <a:rPr lang="en-US" altLang="zh-CN" sz="2800" dirty="0">
                <a:latin typeface="Arial" pitchFamily="34" charset="0"/>
              </a:rPr>
              <a:t>…,</a:t>
            </a:r>
            <a:r>
              <a:rPr lang="en-US" altLang="zh-CN" sz="2800" dirty="0">
                <a:sym typeface="Symbol" panose="05050102010706020507" pitchFamily="18" charset="2"/>
              </a:rPr>
              <a:t> </a:t>
            </a:r>
            <a:r>
              <a:rPr lang="en-US" altLang="zh-CN" sz="2800" baseline="-25000" dirty="0"/>
              <a:t>1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n</a:t>
            </a:r>
            <a:r>
              <a:rPr lang="en-US" altLang="zh-CN" sz="2800" dirty="0">
                <a:latin typeface="Times New Roman" pitchFamily="18" charset="0"/>
              </a:rPr>
              <a:t>) )</a:t>
            </a:r>
          </a:p>
          <a:p>
            <a:pPr marL="825500" lvl="2" indent="0" defTabSz="755650" eaLnBrk="1" hangingPunct="1">
              <a:lnSpc>
                <a:spcPct val="100000"/>
              </a:lnSpc>
              <a:buNone/>
            </a:pPr>
            <a:r>
              <a:rPr lang="en-US" altLang="zh-CN" sz="2800" dirty="0"/>
              <a:t>              =</a:t>
            </a:r>
            <a:r>
              <a:rPr lang="en-US" altLang="zh-CN" sz="2800" dirty="0">
                <a:latin typeface="Amaze"/>
              </a:rPr>
              <a:t>F</a:t>
            </a:r>
            <a:r>
              <a:rPr lang="en-US" altLang="zh-CN" sz="2800" dirty="0">
                <a:latin typeface="Times New Roman" pitchFamily="18" charset="0"/>
              </a:rPr>
              <a:t> (</a:t>
            </a:r>
            <a:r>
              <a:rPr lang="en-US" altLang="zh-CN" sz="2800" dirty="0">
                <a:sym typeface="Symbol" panose="05050102010706020507" pitchFamily="18" charset="2"/>
              </a:rPr>
              <a:t></a:t>
            </a:r>
            <a:r>
              <a:rPr lang="en-US" altLang="zh-CN" sz="2800" baseline="-25000" dirty="0"/>
              <a:t>2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>
                <a:latin typeface="Times New Roman" pitchFamily="18" charset="0"/>
              </a:rPr>
              <a:t> ),</a:t>
            </a:r>
            <a:r>
              <a:rPr lang="en-US" altLang="zh-CN" sz="2800" dirty="0">
                <a:latin typeface="Arial" pitchFamily="34" charset="0"/>
              </a:rPr>
              <a:t>…,</a:t>
            </a:r>
            <a:r>
              <a:rPr lang="en-US" altLang="zh-CN" sz="2800" dirty="0">
                <a:sym typeface="Symbol" panose="05050102010706020507" pitchFamily="18" charset="2"/>
              </a:rPr>
              <a:t> </a:t>
            </a:r>
            <a:r>
              <a:rPr lang="en-US" altLang="zh-CN" sz="2800" baseline="-25000" dirty="0"/>
              <a:t>2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n</a:t>
            </a:r>
            <a:r>
              <a:rPr lang="en-US" altLang="zh-CN" sz="2800" dirty="0">
                <a:latin typeface="Times New Roman" pitchFamily="18" charset="0"/>
              </a:rPr>
              <a:t>)) </a:t>
            </a:r>
          </a:p>
          <a:p>
            <a:pPr marL="825500" lvl="2" indent="0" defTabSz="755650" eaLnBrk="1" hangingPunct="1">
              <a:lnSpc>
                <a:spcPct val="100000"/>
              </a:lnSpc>
              <a:buNone/>
            </a:pPr>
            <a:r>
              <a:rPr lang="en-US" altLang="zh-CN" sz="2800" dirty="0"/>
              <a:t>              =</a:t>
            </a:r>
            <a:r>
              <a:rPr lang="en-US" altLang="zh-CN" sz="2800" dirty="0">
                <a:sym typeface="Symbol" panose="05050102010706020507" pitchFamily="18" charset="2"/>
              </a:rPr>
              <a:t> </a:t>
            </a:r>
            <a:r>
              <a:rPr lang="en-US" altLang="zh-CN" sz="2800" baseline="-25000" dirty="0"/>
              <a:t>2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dirty="0">
                <a:latin typeface="Amaze"/>
              </a:rPr>
              <a:t>F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>
                <a:latin typeface="Arial" pitchFamily="34" charset="0"/>
              </a:rPr>
              <a:t>…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n</a:t>
            </a:r>
            <a:r>
              <a:rPr lang="en-US" altLang="zh-CN" sz="2800" dirty="0">
                <a:latin typeface="Times New Roman" pitchFamily="18" charset="0"/>
              </a:rPr>
              <a:t>)  </a:t>
            </a:r>
            <a:r>
              <a:rPr lang="en-US" altLang="zh-CN" sz="3000" dirty="0">
                <a:latin typeface="Times New Roman" pitchFamily="18" charset="0"/>
              </a:rPr>
              <a:t>=</a:t>
            </a:r>
            <a:r>
              <a:rPr lang="en-US" altLang="zh-CN" sz="3000" dirty="0">
                <a:sym typeface="Symbol" panose="05050102010706020507" pitchFamily="18" charset="2"/>
              </a:rPr>
              <a:t> </a:t>
            </a:r>
            <a:r>
              <a:rPr lang="en-US" altLang="zh-CN" sz="3000" baseline="-25000" dirty="0"/>
              <a:t>2</a:t>
            </a:r>
            <a:r>
              <a:rPr lang="en-US" altLang="zh-CN" sz="3000" dirty="0">
                <a:latin typeface="Times New Roman" pitchFamily="18" charset="0"/>
              </a:rPr>
              <a:t>(</a:t>
            </a:r>
            <a:r>
              <a:rPr lang="en-US" altLang="zh-CN" sz="3000" dirty="0"/>
              <a:t>A</a:t>
            </a:r>
            <a:r>
              <a:rPr lang="en-US" altLang="zh-CN" sz="3000" dirty="0">
                <a:latin typeface="Times New Roman" pitchFamily="18" charset="0"/>
              </a:rPr>
              <a:t>)</a:t>
            </a:r>
            <a:endParaRPr lang="zh-CN" altLang="en-US" sz="3000" dirty="0"/>
          </a:p>
          <a:p>
            <a:pPr marL="0" indent="0" defTabSz="755650" eaLnBrk="1" hangingPunct="1">
              <a:lnSpc>
                <a:spcPct val="100000"/>
              </a:lnSpc>
              <a:buNone/>
            </a:pPr>
            <a:r>
              <a:rPr lang="zh-CN" altLang="en-US" sz="3000" dirty="0"/>
              <a:t>  证毕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7285" name="Rectangle 7"/>
          <p:cNvSpPr>
            <a:spLocks noChangeArrowheads="1"/>
          </p:cNvSpPr>
          <p:nvPr/>
        </p:nvSpPr>
        <p:spPr bwMode="auto">
          <a:xfrm>
            <a:off x="390525" y="4354513"/>
            <a:ext cx="8391525" cy="225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/>
          <a:lstStyle/>
          <a:p>
            <a:pPr marL="311150" indent="-311150" defTabSz="75565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sz="20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728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7287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7288" name="Rectangle 1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dirty="0"/>
              <a:t>定理</a:t>
            </a:r>
            <a:r>
              <a:rPr lang="en-US" altLang="zh-CN" dirty="0"/>
              <a:t>1.1</a:t>
            </a:r>
            <a:r>
              <a:rPr lang="zh-CN" altLang="en-US" dirty="0"/>
              <a:t>涵义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39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6225" y="903288"/>
                <a:ext cx="8353425" cy="5497512"/>
              </a:xfrm>
            </p:spPr>
            <p:txBody>
              <a:bodyPr/>
              <a:lstStyle/>
              <a:p>
                <a:pPr marL="311150" indent="-311150" defTabSz="755650" eaLnBrk="1" hangingPunct="1">
                  <a:lnSpc>
                    <a:spcPct val="100000"/>
                  </a:lnSpc>
                </a:pPr>
                <a:r>
                  <a:rPr lang="zh-CN" altLang="en-US" sz="3200" dirty="0"/>
                  <a:t>若公式</a:t>
                </a:r>
                <a:r>
                  <a:rPr lang="en-US" altLang="zh-CN" sz="3200" dirty="0"/>
                  <a:t>A</a:t>
                </a:r>
                <a:r>
                  <a:rPr lang="zh-CN" altLang="en-US" sz="3200" dirty="0"/>
                  <a:t>中出现的命题变元为</a:t>
                </a:r>
                <a:r>
                  <a:rPr lang="en-US" altLang="zh-CN" sz="3200" dirty="0"/>
                  <a:t>p</a:t>
                </a:r>
                <a:r>
                  <a:rPr lang="en-US" altLang="zh-CN" sz="3400" baseline="-25000" dirty="0"/>
                  <a:t>1</a:t>
                </a:r>
                <a:r>
                  <a:rPr lang="en-US" altLang="zh-CN" sz="3200" dirty="0"/>
                  <a:t>,</a:t>
                </a:r>
                <a:r>
                  <a:rPr lang="en-US" altLang="zh-CN" sz="3200" dirty="0">
                    <a:latin typeface="Arial" pitchFamily="34" charset="0"/>
                  </a:rPr>
                  <a:t>…</a:t>
                </a:r>
                <a:r>
                  <a:rPr lang="en-US" altLang="zh-CN" sz="3200" dirty="0"/>
                  <a:t>,</a:t>
                </a:r>
                <a:r>
                  <a:rPr lang="en-US" altLang="zh-CN" sz="3200" dirty="0" err="1"/>
                  <a:t>p</a:t>
                </a:r>
                <a:r>
                  <a:rPr lang="en-US" altLang="zh-CN" sz="3400" baseline="-25000" dirty="0" err="1"/>
                  <a:t>n</a:t>
                </a:r>
                <a:r>
                  <a:rPr lang="zh-CN" altLang="en-US" sz="3200" dirty="0"/>
                  <a:t>，</a:t>
                </a:r>
                <a:r>
                  <a:rPr lang="en-US" altLang="zh-CN" sz="3200" dirty="0">
                    <a:sym typeface="Symbol" panose="05050102010706020507" pitchFamily="18" charset="2"/>
                  </a:rPr>
                  <a:t> </a:t>
                </a:r>
                <a:r>
                  <a:rPr lang="zh-CN" altLang="en-US" sz="3200" dirty="0"/>
                  <a:t>是真值赋值，则</a:t>
                </a:r>
                <a:r>
                  <a:rPr lang="en-US" altLang="zh-CN" sz="3200" dirty="0">
                    <a:sym typeface="Symbol" panose="05050102010706020507" pitchFamily="18" charset="2"/>
                  </a:rPr>
                  <a:t></a:t>
                </a:r>
                <a:r>
                  <a:rPr lang="en-US" altLang="zh-CN" sz="3200" dirty="0">
                    <a:solidFill>
                      <a:schemeClr val="accent2"/>
                    </a:solidFill>
                  </a:rPr>
                  <a:t>(A)</a:t>
                </a:r>
                <a:r>
                  <a:rPr lang="zh-CN" altLang="en-US" sz="3200" dirty="0">
                    <a:solidFill>
                      <a:schemeClr val="accent2"/>
                    </a:solidFill>
                  </a:rPr>
                  <a:t>只与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v</m:t>
                        </m:r>
                      </m:sup>
                    </m:sSubSup>
                  </m:oMath>
                </a14:m>
                <a:r>
                  <a:rPr lang="zh-CN" altLang="en-US" sz="3200" dirty="0">
                    <a:solidFill>
                      <a:schemeClr val="accent2"/>
                    </a:solidFill>
                  </a:rPr>
                  <a:t>有关。</a:t>
                </a:r>
                <a:endParaRPr lang="en-US" altLang="zh-CN" sz="3200" dirty="0">
                  <a:solidFill>
                    <a:schemeClr val="accent2"/>
                  </a:solidFill>
                </a:endParaRPr>
              </a:p>
              <a:p>
                <a:pPr marL="311150" indent="-311150" defTabSz="755650" eaLnBrk="1" hangingPunct="1">
                  <a:lnSpc>
                    <a:spcPct val="70000"/>
                  </a:lnSpc>
                </a:pPr>
                <a:r>
                  <a:rPr lang="zh-CN" altLang="en-US" sz="3200" dirty="0"/>
                  <a:t>用                      表示             的真值赋值</a:t>
                </a:r>
                <a:r>
                  <a:rPr lang="en-US" altLang="zh-CN" sz="3200" dirty="0">
                    <a:sym typeface="Symbol" panose="05050102010706020507" pitchFamily="18" charset="2"/>
                  </a:rPr>
                  <a:t></a:t>
                </a:r>
                <a:endParaRPr lang="zh-CN" altLang="en-US" sz="3200" dirty="0"/>
              </a:p>
              <a:p>
                <a:pPr marL="0" indent="0" defTabSz="755650" eaLnBrk="1" hangingPunct="1">
                  <a:lnSpc>
                    <a:spcPct val="70000"/>
                  </a:lnSpc>
                  <a:buNone/>
                </a:pPr>
                <a:endParaRPr lang="en-US" altLang="zh-CN" sz="3200" dirty="0"/>
              </a:p>
              <a:p>
                <a:pPr marL="311150" indent="-311150" defTabSz="755650" eaLnBrk="1" hangingPunct="1">
                  <a:lnSpc>
                    <a:spcPct val="70000"/>
                  </a:lnSpc>
                </a:pPr>
                <a:r>
                  <a:rPr lang="zh-CN" altLang="en-US" sz="3200" dirty="0"/>
                  <a:t>例</a:t>
                </a:r>
                <a:r>
                  <a:rPr lang="en-US" altLang="zh-CN" sz="3200" dirty="0"/>
                  <a:t>1 </a:t>
                </a:r>
                <a:r>
                  <a:rPr lang="zh-CN" altLang="en-US" sz="3200" dirty="0"/>
                  <a:t>：设公式</a:t>
                </a:r>
                <a:r>
                  <a:rPr lang="en-US" altLang="zh-CN" sz="3200" dirty="0"/>
                  <a:t>A</a:t>
                </a:r>
                <a:r>
                  <a:rPr lang="zh-CN" altLang="en-US" sz="3200" dirty="0"/>
                  <a:t>为</a:t>
                </a:r>
                <a:r>
                  <a:rPr lang="en-US" altLang="zh-CN" sz="3200" dirty="0"/>
                  <a:t>p</a:t>
                </a:r>
                <a:r>
                  <a:rPr lang="en-US" altLang="zh-CN" sz="2500" dirty="0">
                    <a:latin typeface="Amaze"/>
                    <a:ea typeface="宋体" pitchFamily="2" charset="-122"/>
                  </a:rPr>
                  <a:t>∨</a:t>
                </a:r>
                <a:r>
                  <a:rPr lang="en-US" altLang="zh-CN" sz="3200" dirty="0"/>
                  <a:t>0→q</a:t>
                </a:r>
                <a:r>
                  <a:rPr lang="en-US" altLang="zh-CN" sz="2500" dirty="0">
                    <a:latin typeface="Amaze"/>
                    <a:ea typeface="宋体" pitchFamily="2" charset="-122"/>
                  </a:rPr>
                  <a:t>∧</a:t>
                </a:r>
                <a:r>
                  <a:rPr lang="en-US" altLang="zh-CN" sz="3200" dirty="0"/>
                  <a:t>1,</a:t>
                </a:r>
                <a:r>
                  <a:rPr lang="zh-CN" altLang="en-US" sz="3200" dirty="0"/>
                  <a:t>有</a:t>
                </a:r>
                <a:r>
                  <a:rPr lang="zh-CN" altLang="en-US" sz="3300" dirty="0"/>
                  <a:t>真值赋值  </a:t>
                </a:r>
                <a:endParaRPr lang="en-US" altLang="zh-CN" sz="3300" dirty="0"/>
              </a:p>
              <a:p>
                <a:pPr marL="0" indent="0" defTabSz="755650" eaLnBrk="1" hangingPunct="1">
                  <a:lnSpc>
                    <a:spcPct val="70000"/>
                  </a:lnSpc>
                  <a:buNone/>
                </a:pPr>
                <a:r>
                  <a:rPr lang="en-US" altLang="zh-CN" sz="3300" dirty="0"/>
                  <a:t>    </a:t>
                </a:r>
                <a:r>
                  <a:rPr lang="en-US" altLang="zh-CN" sz="3600" dirty="0">
                    <a:sym typeface="Symbol" panose="05050102010706020507" pitchFamily="18" charset="2"/>
                  </a:rPr>
                  <a:t> </a:t>
                </a:r>
                <a:r>
                  <a:rPr lang="en-US" altLang="zh-CN" sz="3300" dirty="0"/>
                  <a:t>=(p/1,q/0)</a:t>
                </a:r>
                <a:r>
                  <a:rPr lang="zh-CN" altLang="en-US" sz="3300" dirty="0"/>
                  <a:t>，则公式</a:t>
                </a:r>
                <a:r>
                  <a:rPr lang="en-US" altLang="zh-CN" sz="3300" dirty="0"/>
                  <a:t>A</a:t>
                </a:r>
                <a:r>
                  <a:rPr lang="zh-CN" altLang="en-US" sz="3300" dirty="0"/>
                  <a:t>的真值为：</a:t>
                </a:r>
                <a:endParaRPr lang="en-US" altLang="zh-CN" sz="3300" dirty="0"/>
              </a:p>
              <a:p>
                <a:pPr marL="674688" lvl="1" indent="-249238" defTabSz="755650" eaLnBrk="1" hangingPunct="1">
                  <a:lnSpc>
                    <a:spcPct val="70000"/>
                  </a:lnSpc>
                </a:pPr>
                <a:r>
                  <a:rPr lang="en-US" altLang="zh-CN" sz="3000" dirty="0">
                    <a:sym typeface="Symbol" panose="05050102010706020507" pitchFamily="18" charset="2"/>
                  </a:rPr>
                  <a:t></a:t>
                </a:r>
                <a:r>
                  <a:rPr lang="en-US" altLang="zh-CN" sz="3000" dirty="0">
                    <a:latin typeface="Times New Roman" pitchFamily="18" charset="0"/>
                  </a:rPr>
                  <a:t>(A)=</a:t>
                </a:r>
                <a:r>
                  <a:rPr lang="en-US" altLang="zh-CN" sz="3000" dirty="0">
                    <a:sym typeface="Symbol" panose="05050102010706020507" pitchFamily="18" charset="2"/>
                  </a:rPr>
                  <a:t> </a:t>
                </a:r>
                <a:r>
                  <a:rPr lang="en-US" altLang="zh-CN" sz="3000" dirty="0">
                    <a:latin typeface="Times New Roman" pitchFamily="18" charset="0"/>
                  </a:rPr>
                  <a:t>(p</a:t>
                </a:r>
                <a:r>
                  <a:rPr lang="en-US" altLang="zh-CN" sz="2300" dirty="0">
                    <a:latin typeface="Times New Roman" pitchFamily="18" charset="0"/>
                    <a:ea typeface="宋体" pitchFamily="2" charset="-122"/>
                  </a:rPr>
                  <a:t>∨</a:t>
                </a:r>
                <a:r>
                  <a:rPr lang="en-US" altLang="zh-CN" sz="3000" dirty="0">
                    <a:latin typeface="Times New Roman" pitchFamily="18" charset="0"/>
                  </a:rPr>
                  <a:t>0→q</a:t>
                </a:r>
                <a:r>
                  <a:rPr lang="en-US" altLang="zh-CN" sz="2300" dirty="0">
                    <a:latin typeface="Times New Roman" pitchFamily="18" charset="0"/>
                    <a:ea typeface="宋体" pitchFamily="2" charset="-122"/>
                  </a:rPr>
                  <a:t>∧</a:t>
                </a:r>
                <a:r>
                  <a:rPr lang="en-US" altLang="zh-CN" sz="3000" dirty="0">
                    <a:latin typeface="Times New Roman" pitchFamily="18" charset="0"/>
                  </a:rPr>
                  <a:t>1)</a:t>
                </a:r>
              </a:p>
              <a:p>
                <a:pPr marL="425450" lvl="1" indent="0" defTabSz="755650" eaLnBrk="1" hangingPunct="1">
                  <a:lnSpc>
                    <a:spcPct val="70000"/>
                  </a:lnSpc>
                  <a:buNone/>
                </a:pPr>
                <a:r>
                  <a:rPr lang="en-US" altLang="zh-CN" sz="3000" dirty="0">
                    <a:latin typeface="Times New Roman" pitchFamily="18" charset="0"/>
                  </a:rPr>
                  <a:t>          = </a:t>
                </a:r>
                <a:r>
                  <a:rPr lang="en-US" altLang="zh-CN" sz="3000" dirty="0">
                    <a:sym typeface="Symbol" panose="05050102010706020507" pitchFamily="18" charset="2"/>
                  </a:rPr>
                  <a:t></a:t>
                </a:r>
                <a:r>
                  <a:rPr lang="en-US" altLang="zh-CN" sz="3000" dirty="0">
                    <a:latin typeface="Times New Roman" pitchFamily="18" charset="0"/>
                  </a:rPr>
                  <a:t>(p)</a:t>
                </a:r>
                <a:r>
                  <a:rPr lang="en-US" altLang="zh-CN" sz="2300" dirty="0">
                    <a:latin typeface="Times New Roman" pitchFamily="18" charset="0"/>
                    <a:ea typeface="宋体" pitchFamily="2" charset="-122"/>
                  </a:rPr>
                  <a:t>∨ </a:t>
                </a:r>
                <a:r>
                  <a:rPr lang="en-US" altLang="zh-CN" sz="3000" dirty="0">
                    <a:sym typeface="Symbol" panose="05050102010706020507" pitchFamily="18" charset="2"/>
                  </a:rPr>
                  <a:t></a:t>
                </a:r>
                <a:r>
                  <a:rPr lang="en-US" altLang="zh-CN" sz="3000" dirty="0">
                    <a:latin typeface="Times New Roman" pitchFamily="18" charset="0"/>
                  </a:rPr>
                  <a:t>(0)→</a:t>
                </a:r>
                <a:r>
                  <a:rPr lang="en-US" altLang="zh-CN" sz="3000" dirty="0">
                    <a:sym typeface="Symbol" panose="05050102010706020507" pitchFamily="18" charset="2"/>
                  </a:rPr>
                  <a:t> </a:t>
                </a:r>
                <a:r>
                  <a:rPr lang="en-US" altLang="zh-CN" sz="3000" dirty="0">
                    <a:latin typeface="Times New Roman" pitchFamily="18" charset="0"/>
                  </a:rPr>
                  <a:t>(q)</a:t>
                </a:r>
                <a:r>
                  <a:rPr lang="en-US" altLang="zh-CN" sz="2300" dirty="0">
                    <a:latin typeface="Times New Roman" pitchFamily="18" charset="0"/>
                    <a:ea typeface="宋体" pitchFamily="2" charset="-122"/>
                  </a:rPr>
                  <a:t>∧ </a:t>
                </a:r>
                <a:r>
                  <a:rPr lang="en-US" altLang="zh-CN" sz="3000" dirty="0">
                    <a:sym typeface="Symbol" panose="05050102010706020507" pitchFamily="18" charset="2"/>
                  </a:rPr>
                  <a:t></a:t>
                </a:r>
                <a:r>
                  <a:rPr lang="en-US" altLang="zh-CN" sz="3000" dirty="0">
                    <a:latin typeface="Times New Roman" pitchFamily="18" charset="0"/>
                  </a:rPr>
                  <a:t>(1)</a:t>
                </a:r>
              </a:p>
              <a:p>
                <a:pPr marL="425450" lvl="1" indent="0" defTabSz="755650" eaLnBrk="1" hangingPunct="1">
                  <a:lnSpc>
                    <a:spcPct val="70000"/>
                  </a:lnSpc>
                  <a:buNone/>
                </a:pPr>
                <a:r>
                  <a:rPr lang="en-US" altLang="zh-CN" sz="3000" dirty="0">
                    <a:latin typeface="Times New Roman" pitchFamily="18" charset="0"/>
                  </a:rPr>
                  <a:t>          = 1∨ 0→0∧ 1</a:t>
                </a:r>
              </a:p>
              <a:p>
                <a:pPr marL="425450" lvl="1" indent="0" defTabSz="755650" eaLnBrk="1" hangingPunct="1">
                  <a:lnSpc>
                    <a:spcPct val="70000"/>
                  </a:lnSpc>
                  <a:buNone/>
                </a:pPr>
                <a:r>
                  <a:rPr lang="en-US" altLang="zh-CN" sz="3000" dirty="0">
                    <a:latin typeface="Times New Roman" pitchFamily="18" charset="0"/>
                  </a:rPr>
                  <a:t>          =1→0 =  0 </a:t>
                </a:r>
              </a:p>
            </p:txBody>
          </p:sp>
        </mc:Choice>
        <mc:Fallback xmlns="">
          <p:sp>
            <p:nvSpPr>
              <p:cNvPr id="8939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6225" y="903288"/>
                <a:ext cx="8353425" cy="5497512"/>
              </a:xfrm>
              <a:blipFill>
                <a:blip r:embed="rId3"/>
                <a:stretch>
                  <a:fillRect l="-1605" t="-1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2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557678"/>
              </p:ext>
            </p:extLst>
          </p:nvPr>
        </p:nvGraphicFramePr>
        <p:xfrm>
          <a:off x="4237830" y="2019705"/>
          <a:ext cx="1189038" cy="589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5" name="公式" r:id="rId4" imgW="583947" imgH="241195" progId="Equation.3">
                  <p:embed/>
                </p:oleObj>
              </mc:Choice>
              <mc:Fallback>
                <p:oleObj name="公式" r:id="rId4" imgW="583947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830" y="2019705"/>
                        <a:ext cx="1189038" cy="58941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013971"/>
              </p:ext>
            </p:extLst>
          </p:nvPr>
        </p:nvGraphicFramePr>
        <p:xfrm>
          <a:off x="1019175" y="2033992"/>
          <a:ext cx="2393950" cy="575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6" name="公式" r:id="rId6" imgW="1079500" imgH="228600" progId="Equation.3">
                  <p:embed/>
                </p:oleObj>
              </mc:Choice>
              <mc:Fallback>
                <p:oleObj name="公式" r:id="rId6" imgW="10795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2033992"/>
                        <a:ext cx="2393950" cy="5751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246403"/>
              </p:ext>
            </p:extLst>
          </p:nvPr>
        </p:nvGraphicFramePr>
        <p:xfrm>
          <a:off x="2811991" y="2609124"/>
          <a:ext cx="22209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7" name="公式" r:id="rId8" imgW="1180588" imgH="241195" progId="Equation.3">
                  <p:embed/>
                </p:oleObj>
              </mc:Choice>
              <mc:Fallback>
                <p:oleObj name="公式" r:id="rId8" imgW="1180588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991" y="2609124"/>
                        <a:ext cx="2220913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dirty="0"/>
              <a:t>定理</a:t>
            </a:r>
            <a:r>
              <a:rPr lang="en-US" altLang="zh-CN" dirty="0"/>
              <a:t>1.1</a:t>
            </a:r>
            <a:r>
              <a:rPr lang="zh-CN" altLang="en-US" dirty="0"/>
              <a:t>涵义（续）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3" y="790655"/>
            <a:ext cx="8497887" cy="1859555"/>
          </a:xfrm>
        </p:spPr>
        <p:txBody>
          <a:bodyPr/>
          <a:lstStyle/>
          <a:p>
            <a:pPr marL="311150" indent="-311150" defTabSz="755650" eaLnBrk="1" hangingPunct="1">
              <a:lnSpc>
                <a:spcPct val="100000"/>
              </a:lnSpc>
            </a:pPr>
            <a:r>
              <a:rPr lang="zh-CN" altLang="en-US" sz="2800" dirty="0"/>
              <a:t>如果对公式中出现的每个命题变元都指派了确定的真值，则该公式的真值也就唯一确定。</a:t>
            </a:r>
          </a:p>
          <a:p>
            <a:pPr marL="311150" indent="-311150" defTabSz="755650" eaLnBrk="1" hangingPunct="1">
              <a:lnSpc>
                <a:spcPct val="100000"/>
              </a:lnSpc>
            </a:pPr>
            <a:r>
              <a:rPr lang="zh-CN" altLang="en-US" sz="2000" b="0" dirty="0">
                <a:sym typeface="Symbol" pitchFamily="18" charset="2"/>
              </a:rPr>
              <a:t> </a:t>
            </a:r>
            <a:r>
              <a:rPr lang="zh-CN" altLang="en-US" sz="2800" b="0" dirty="0">
                <a:sym typeface="Symbol" pitchFamily="18" charset="2"/>
              </a:rPr>
              <a:t></a:t>
            </a:r>
            <a:r>
              <a:rPr lang="en-US" altLang="zh-CN" sz="2800" b="0" dirty="0">
                <a:latin typeface="Times New Roman" pitchFamily="18" charset="0"/>
              </a:rPr>
              <a:t>(p</a:t>
            </a:r>
            <a:r>
              <a:rPr lang="zh-CN" altLang="en-US" sz="2800" b="0" dirty="0">
                <a:sym typeface="Symbol" pitchFamily="18" charset="2"/>
              </a:rPr>
              <a:t></a:t>
            </a:r>
            <a:r>
              <a:rPr lang="en-US" altLang="zh-CN" sz="2800" b="0" dirty="0">
                <a:latin typeface="Times New Roman" pitchFamily="18" charset="0"/>
              </a:rPr>
              <a:t>q) </a:t>
            </a:r>
            <a:r>
              <a:rPr lang="zh-CN" altLang="en-US" sz="2800" b="0" dirty="0">
                <a:sym typeface="Symbol" pitchFamily="18" charset="2"/>
              </a:rPr>
              <a:t></a:t>
            </a:r>
            <a:r>
              <a:rPr lang="en-US" altLang="zh-CN" sz="2800" b="0" dirty="0">
                <a:latin typeface="Times New Roman" pitchFamily="18" charset="0"/>
              </a:rPr>
              <a:t>p</a:t>
            </a:r>
            <a:r>
              <a:rPr lang="zh-CN" altLang="en-US" sz="2800" b="0" dirty="0">
                <a:sym typeface="Symbol" pitchFamily="18" charset="2"/>
              </a:rPr>
              <a:t></a:t>
            </a:r>
            <a:r>
              <a:rPr lang="en-US" altLang="zh-CN" sz="2800" b="0" dirty="0">
                <a:latin typeface="Times New Roman" pitchFamily="18" charset="0"/>
              </a:rPr>
              <a:t>q </a:t>
            </a:r>
            <a:endParaRPr lang="zh-CN" altLang="en-US" sz="2800" dirty="0"/>
          </a:p>
        </p:txBody>
      </p:sp>
      <p:sp>
        <p:nvSpPr>
          <p:cNvPr id="896062" name="Rectangle 62"/>
          <p:cNvSpPr>
            <a:spLocks noChangeArrowheads="1"/>
          </p:cNvSpPr>
          <p:nvPr/>
        </p:nvSpPr>
        <p:spPr bwMode="auto">
          <a:xfrm>
            <a:off x="258763" y="2650211"/>
            <a:ext cx="4592637" cy="4374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1150" indent="-311150" algn="l" defTabSz="75565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sz="2400" dirty="0">
                <a:ea typeface="仿宋_GB2312" pitchFamily="49" charset="-122"/>
                <a:sym typeface="Symbol" pitchFamily="18" charset="2"/>
              </a:rPr>
              <a:t>(p/0,q/0)</a:t>
            </a:r>
          </a:p>
          <a:p>
            <a:pPr marL="311150" indent="-311150" algn="l" defTabSz="75565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sz="2400" dirty="0">
                <a:ea typeface="仿宋_GB2312" pitchFamily="49" charset="-122"/>
                <a:sym typeface="Symbol" pitchFamily="18" charset="2"/>
              </a:rPr>
              <a:t>v(</a:t>
            </a:r>
            <a:r>
              <a:rPr lang="en-US" altLang="zh-CN" sz="2400" dirty="0">
                <a:ea typeface="仿宋_GB2312" pitchFamily="49" charset="-122"/>
              </a:rPr>
              <a:t>(p</a:t>
            </a:r>
            <a:r>
              <a:rPr lang="zh-CN" altLang="en-US" sz="2400" dirty="0">
                <a:ea typeface="仿宋_GB2312" pitchFamily="49" charset="-122"/>
                <a:sym typeface="Symbol" pitchFamily="18" charset="2"/>
              </a:rPr>
              <a:t></a:t>
            </a:r>
            <a:r>
              <a:rPr lang="en-US" altLang="zh-CN" sz="2400" dirty="0">
                <a:ea typeface="仿宋_GB2312" pitchFamily="49" charset="-122"/>
              </a:rPr>
              <a:t>q) </a:t>
            </a:r>
            <a:r>
              <a:rPr lang="zh-CN" altLang="en-US" sz="2400" dirty="0">
                <a:ea typeface="仿宋_GB2312" pitchFamily="49" charset="-122"/>
                <a:sym typeface="Symbol" pitchFamily="18" charset="2"/>
              </a:rPr>
              <a:t></a:t>
            </a:r>
            <a:r>
              <a:rPr lang="en-US" altLang="zh-CN" sz="2400" dirty="0">
                <a:ea typeface="仿宋_GB2312" pitchFamily="49" charset="-122"/>
              </a:rPr>
              <a:t>p</a:t>
            </a:r>
            <a:r>
              <a:rPr lang="zh-CN" altLang="en-US" sz="2400" dirty="0">
                <a:ea typeface="仿宋_GB2312" pitchFamily="49" charset="-122"/>
                <a:sym typeface="Symbol" pitchFamily="18" charset="2"/>
              </a:rPr>
              <a:t></a:t>
            </a:r>
            <a:r>
              <a:rPr lang="en-US" altLang="zh-CN" sz="2400" dirty="0">
                <a:ea typeface="仿宋_GB2312" pitchFamily="49" charset="-122"/>
              </a:rPr>
              <a:t>q)</a:t>
            </a:r>
          </a:p>
          <a:p>
            <a:pPr marL="311150" indent="-311150" algn="l" defTabSz="75565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sz="2400" dirty="0">
                <a:ea typeface="仿宋_GB2312" pitchFamily="49" charset="-122"/>
              </a:rPr>
              <a:t>= </a:t>
            </a:r>
            <a:r>
              <a:rPr lang="en-US" altLang="zh-CN" sz="2400" dirty="0">
                <a:ea typeface="仿宋_GB2312" pitchFamily="49" charset="-122"/>
                <a:sym typeface="Symbol" pitchFamily="18" charset="2"/>
              </a:rPr>
              <a:t></a:t>
            </a:r>
            <a:r>
              <a:rPr lang="en-US" altLang="zh-CN" sz="2400" dirty="0">
                <a:ea typeface="仿宋_GB2312" pitchFamily="49" charset="-122"/>
              </a:rPr>
              <a:t>(v(p)</a:t>
            </a:r>
            <a:r>
              <a:rPr lang="zh-CN" altLang="en-US" sz="2400" dirty="0">
                <a:ea typeface="仿宋_GB2312" pitchFamily="49" charset="-122"/>
                <a:sym typeface="Symbol" pitchFamily="18" charset="2"/>
              </a:rPr>
              <a:t></a:t>
            </a:r>
            <a:r>
              <a:rPr lang="en-US" altLang="zh-CN" sz="2400" dirty="0">
                <a:ea typeface="仿宋_GB2312" pitchFamily="49" charset="-122"/>
                <a:sym typeface="Symbol" pitchFamily="18" charset="2"/>
              </a:rPr>
              <a:t>v(</a:t>
            </a:r>
            <a:r>
              <a:rPr lang="en-US" altLang="zh-CN" sz="2400" dirty="0">
                <a:ea typeface="仿宋_GB2312" pitchFamily="49" charset="-122"/>
              </a:rPr>
              <a:t>q)) </a:t>
            </a:r>
            <a:r>
              <a:rPr lang="zh-CN" altLang="en-US" sz="2400" dirty="0">
                <a:ea typeface="仿宋_GB2312" pitchFamily="49" charset="-122"/>
                <a:sym typeface="Symbol" pitchFamily="18" charset="2"/>
              </a:rPr>
              <a:t></a:t>
            </a:r>
            <a:r>
              <a:rPr lang="en-US" altLang="zh-CN" sz="2400" dirty="0">
                <a:ea typeface="仿宋_GB2312" pitchFamily="49" charset="-122"/>
                <a:sym typeface="Symbol" pitchFamily="18" charset="2"/>
              </a:rPr>
              <a:t>v(</a:t>
            </a:r>
            <a:r>
              <a:rPr lang="en-US" altLang="zh-CN" sz="2400" dirty="0">
                <a:ea typeface="仿宋_GB2312" pitchFamily="49" charset="-122"/>
              </a:rPr>
              <a:t>p)</a:t>
            </a:r>
            <a:r>
              <a:rPr lang="zh-CN" altLang="en-US" sz="2400" dirty="0">
                <a:ea typeface="仿宋_GB2312" pitchFamily="49" charset="-122"/>
                <a:sym typeface="Symbol" pitchFamily="18" charset="2"/>
              </a:rPr>
              <a:t></a:t>
            </a:r>
            <a:r>
              <a:rPr lang="en-US" altLang="zh-CN" sz="2400" dirty="0">
                <a:ea typeface="仿宋_GB2312" pitchFamily="49" charset="-122"/>
                <a:sym typeface="Symbol" pitchFamily="18" charset="2"/>
              </a:rPr>
              <a:t>v(</a:t>
            </a:r>
            <a:r>
              <a:rPr lang="en-US" altLang="zh-CN" sz="2400" dirty="0">
                <a:ea typeface="仿宋_GB2312" pitchFamily="49" charset="-122"/>
              </a:rPr>
              <a:t>q))</a:t>
            </a:r>
          </a:p>
          <a:p>
            <a:pPr marL="311150" indent="-311150" algn="l" defTabSz="75565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sz="2400" dirty="0">
                <a:ea typeface="仿宋_GB2312" pitchFamily="49" charset="-122"/>
              </a:rPr>
              <a:t>= </a:t>
            </a:r>
            <a:r>
              <a:rPr lang="en-US" altLang="zh-CN" sz="2400" dirty="0">
                <a:ea typeface="仿宋_GB2312" pitchFamily="49" charset="-122"/>
                <a:sym typeface="Symbol" pitchFamily="18" charset="2"/>
              </a:rPr>
              <a:t></a:t>
            </a:r>
            <a:r>
              <a:rPr lang="en-US" altLang="zh-CN" sz="2400" dirty="0">
                <a:ea typeface="仿宋_GB2312" pitchFamily="49" charset="-122"/>
              </a:rPr>
              <a:t>(0</a:t>
            </a:r>
            <a:r>
              <a:rPr lang="zh-CN" altLang="en-US" sz="2400" dirty="0">
                <a:ea typeface="仿宋_GB2312" pitchFamily="49" charset="-122"/>
                <a:sym typeface="Symbol" pitchFamily="18" charset="2"/>
              </a:rPr>
              <a:t></a:t>
            </a:r>
            <a:r>
              <a:rPr lang="en-US" altLang="zh-CN" sz="2400" dirty="0">
                <a:ea typeface="仿宋_GB2312" pitchFamily="49" charset="-122"/>
                <a:sym typeface="Symbol" pitchFamily="18" charset="2"/>
              </a:rPr>
              <a:t>0</a:t>
            </a:r>
            <a:r>
              <a:rPr lang="en-US" altLang="zh-CN" sz="2400" dirty="0">
                <a:ea typeface="仿宋_GB2312" pitchFamily="49" charset="-122"/>
              </a:rPr>
              <a:t>) </a:t>
            </a:r>
            <a:r>
              <a:rPr lang="zh-CN" altLang="en-US" sz="2400" dirty="0">
                <a:ea typeface="仿宋_GB2312" pitchFamily="49" charset="-122"/>
                <a:sym typeface="Symbol" pitchFamily="18" charset="2"/>
              </a:rPr>
              <a:t></a:t>
            </a:r>
            <a:r>
              <a:rPr lang="en-US" altLang="zh-CN" sz="2400" dirty="0">
                <a:ea typeface="仿宋_GB2312" pitchFamily="49" charset="-122"/>
                <a:sym typeface="Symbol" pitchFamily="18" charset="2"/>
              </a:rPr>
              <a:t>00</a:t>
            </a:r>
          </a:p>
          <a:p>
            <a:pPr marL="311150" indent="-311150" algn="l" defTabSz="75565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sz="2400" dirty="0">
                <a:ea typeface="仿宋_GB2312" pitchFamily="49" charset="-122"/>
                <a:sym typeface="Symbol" pitchFamily="18" charset="2"/>
              </a:rPr>
              <a:t>=</a:t>
            </a:r>
            <a:r>
              <a:rPr lang="en-US" altLang="zh-CN" sz="2400" dirty="0">
                <a:ea typeface="仿宋_GB2312" pitchFamily="49" charset="-122"/>
              </a:rPr>
              <a:t>0 </a:t>
            </a:r>
            <a:r>
              <a:rPr lang="zh-CN" altLang="en-US" sz="2400" dirty="0">
                <a:ea typeface="仿宋_GB2312" pitchFamily="49" charset="-122"/>
                <a:sym typeface="Symbol" pitchFamily="18" charset="2"/>
              </a:rPr>
              <a:t></a:t>
            </a:r>
            <a:r>
              <a:rPr lang="en-US" altLang="zh-CN" sz="2400" dirty="0">
                <a:ea typeface="仿宋_GB2312" pitchFamily="49" charset="-122"/>
                <a:sym typeface="Symbol" pitchFamily="18" charset="2"/>
              </a:rPr>
              <a:t>11</a:t>
            </a:r>
          </a:p>
          <a:p>
            <a:pPr marL="311150" indent="-311150" algn="l" defTabSz="75565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sz="2400" dirty="0">
                <a:ea typeface="仿宋_GB2312" pitchFamily="49" charset="-122"/>
                <a:sym typeface="Symbol" pitchFamily="18" charset="2"/>
              </a:rPr>
              <a:t>=1</a:t>
            </a:r>
            <a:r>
              <a:rPr lang="zh-CN" altLang="en-US" sz="2400" dirty="0">
                <a:ea typeface="仿宋_GB2312" pitchFamily="49" charset="-122"/>
                <a:sym typeface="Symbol" pitchFamily="18" charset="2"/>
              </a:rPr>
              <a:t></a:t>
            </a:r>
            <a:r>
              <a:rPr lang="en-US" altLang="zh-CN" sz="2400" dirty="0">
                <a:ea typeface="仿宋_GB2312" pitchFamily="49" charset="-122"/>
                <a:sym typeface="Symbol" pitchFamily="18" charset="2"/>
              </a:rPr>
              <a:t>1</a:t>
            </a:r>
          </a:p>
          <a:p>
            <a:pPr marL="311150" indent="-311150" algn="l" defTabSz="75565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sz="2400" dirty="0">
                <a:ea typeface="仿宋_GB2312" pitchFamily="49" charset="-122"/>
                <a:sym typeface="Symbol" pitchFamily="18" charset="2"/>
              </a:rPr>
              <a:t>=1</a:t>
            </a:r>
            <a:endParaRPr lang="zh-CN" altLang="en-US" sz="2400" dirty="0">
              <a:ea typeface="仿宋_GB2312" pitchFamily="49" charset="-122"/>
              <a:sym typeface="Symbol" pitchFamily="18" charset="2"/>
            </a:endParaRPr>
          </a:p>
        </p:txBody>
      </p:sp>
      <p:sp>
        <p:nvSpPr>
          <p:cNvPr id="896063" name="Rectangle 63"/>
          <p:cNvSpPr>
            <a:spLocks noChangeArrowheads="1"/>
          </p:cNvSpPr>
          <p:nvPr/>
        </p:nvSpPr>
        <p:spPr bwMode="auto">
          <a:xfrm>
            <a:off x="4957763" y="2712203"/>
            <a:ext cx="4186237" cy="3453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1150" indent="-311150" algn="l" defTabSz="75565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sz="2400" dirty="0">
                <a:ea typeface="仿宋_GB2312" pitchFamily="49" charset="-122"/>
                <a:sym typeface="Symbol" pitchFamily="18" charset="2"/>
              </a:rPr>
              <a:t>(p/0,q/1)</a:t>
            </a:r>
          </a:p>
          <a:p>
            <a:pPr marL="674688" lvl="1" indent="-249238" algn="l" defTabSz="7556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Tx/>
              <a:buChar char="•"/>
            </a:pPr>
            <a:r>
              <a:rPr lang="en-US" altLang="zh-CN" sz="2000" dirty="0">
                <a:ea typeface="仿宋_GB2312" pitchFamily="49" charset="-122"/>
                <a:sym typeface="Symbol" pitchFamily="18" charset="2"/>
              </a:rPr>
              <a:t>v(</a:t>
            </a:r>
            <a:r>
              <a:rPr lang="en-US" altLang="zh-CN" sz="2000" dirty="0">
                <a:ea typeface="仿宋_GB2312" pitchFamily="49" charset="-122"/>
              </a:rPr>
              <a:t>(p</a:t>
            </a:r>
            <a:r>
              <a:rPr lang="zh-CN" altLang="en-US" sz="2000" dirty="0">
                <a:ea typeface="仿宋_GB2312" pitchFamily="49" charset="-122"/>
                <a:sym typeface="Symbol" pitchFamily="18" charset="2"/>
              </a:rPr>
              <a:t></a:t>
            </a:r>
            <a:r>
              <a:rPr lang="en-US" altLang="zh-CN" sz="2000" dirty="0">
                <a:ea typeface="仿宋_GB2312" pitchFamily="49" charset="-122"/>
              </a:rPr>
              <a:t>q) </a:t>
            </a:r>
            <a:r>
              <a:rPr lang="zh-CN" altLang="en-US" sz="2000" dirty="0">
                <a:ea typeface="仿宋_GB2312" pitchFamily="49" charset="-122"/>
                <a:sym typeface="Symbol" pitchFamily="18" charset="2"/>
              </a:rPr>
              <a:t></a:t>
            </a:r>
            <a:r>
              <a:rPr lang="en-US" altLang="zh-CN" sz="2000" dirty="0">
                <a:ea typeface="仿宋_GB2312" pitchFamily="49" charset="-122"/>
              </a:rPr>
              <a:t>p</a:t>
            </a:r>
            <a:r>
              <a:rPr lang="zh-CN" altLang="en-US" sz="2000" dirty="0">
                <a:ea typeface="仿宋_GB2312" pitchFamily="49" charset="-122"/>
                <a:sym typeface="Symbol" pitchFamily="18" charset="2"/>
              </a:rPr>
              <a:t></a:t>
            </a:r>
            <a:r>
              <a:rPr lang="en-US" altLang="zh-CN" sz="2000" dirty="0">
                <a:ea typeface="仿宋_GB2312" pitchFamily="49" charset="-122"/>
              </a:rPr>
              <a:t>q) =1</a:t>
            </a:r>
          </a:p>
          <a:p>
            <a:pPr marL="311150" indent="-311150" algn="l" defTabSz="75565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sz="2400" dirty="0">
                <a:ea typeface="仿宋_GB2312" pitchFamily="49" charset="-122"/>
                <a:sym typeface="Symbol" pitchFamily="18" charset="2"/>
              </a:rPr>
              <a:t>(p/1,q/0)</a:t>
            </a:r>
          </a:p>
          <a:p>
            <a:pPr marL="674688" lvl="1" indent="-249238" algn="l" defTabSz="7556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Tx/>
              <a:buChar char="•"/>
            </a:pPr>
            <a:r>
              <a:rPr lang="en-US" altLang="zh-CN" sz="2000" dirty="0">
                <a:ea typeface="仿宋_GB2312" pitchFamily="49" charset="-122"/>
                <a:sym typeface="Symbol" pitchFamily="18" charset="2"/>
              </a:rPr>
              <a:t>v(</a:t>
            </a:r>
            <a:r>
              <a:rPr lang="en-US" altLang="zh-CN" sz="2000" dirty="0">
                <a:ea typeface="仿宋_GB2312" pitchFamily="49" charset="-122"/>
              </a:rPr>
              <a:t>(p</a:t>
            </a:r>
            <a:r>
              <a:rPr lang="zh-CN" altLang="en-US" sz="2000" dirty="0">
                <a:ea typeface="仿宋_GB2312" pitchFamily="49" charset="-122"/>
                <a:sym typeface="Symbol" pitchFamily="18" charset="2"/>
              </a:rPr>
              <a:t></a:t>
            </a:r>
            <a:r>
              <a:rPr lang="en-US" altLang="zh-CN" sz="2000" dirty="0">
                <a:ea typeface="仿宋_GB2312" pitchFamily="49" charset="-122"/>
              </a:rPr>
              <a:t>q) </a:t>
            </a:r>
            <a:r>
              <a:rPr lang="zh-CN" altLang="en-US" sz="2000" dirty="0">
                <a:ea typeface="仿宋_GB2312" pitchFamily="49" charset="-122"/>
                <a:sym typeface="Symbol" pitchFamily="18" charset="2"/>
              </a:rPr>
              <a:t></a:t>
            </a:r>
            <a:r>
              <a:rPr lang="en-US" altLang="zh-CN" sz="2000" dirty="0">
                <a:ea typeface="仿宋_GB2312" pitchFamily="49" charset="-122"/>
              </a:rPr>
              <a:t>p</a:t>
            </a:r>
            <a:r>
              <a:rPr lang="zh-CN" altLang="en-US" sz="2000" dirty="0">
                <a:ea typeface="仿宋_GB2312" pitchFamily="49" charset="-122"/>
                <a:sym typeface="Symbol" pitchFamily="18" charset="2"/>
              </a:rPr>
              <a:t></a:t>
            </a:r>
            <a:r>
              <a:rPr lang="en-US" altLang="zh-CN" sz="2000" dirty="0">
                <a:ea typeface="仿宋_GB2312" pitchFamily="49" charset="-122"/>
              </a:rPr>
              <a:t>q) =1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  <a:p>
            <a:pPr marL="311150" indent="-311150" algn="l" defTabSz="75565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sz="2400" dirty="0">
                <a:ea typeface="仿宋_GB2312" pitchFamily="49" charset="-122"/>
                <a:sym typeface="Symbol" pitchFamily="18" charset="2"/>
              </a:rPr>
              <a:t>(p/1,q/1)</a:t>
            </a:r>
          </a:p>
          <a:p>
            <a:pPr marL="674688" lvl="1" indent="-249238" algn="l" defTabSz="7556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Tx/>
              <a:buChar char="•"/>
            </a:pPr>
            <a:r>
              <a:rPr lang="en-US" altLang="zh-CN" sz="2000" dirty="0">
                <a:ea typeface="仿宋_GB2312" pitchFamily="49" charset="-122"/>
                <a:sym typeface="Symbol" pitchFamily="18" charset="2"/>
              </a:rPr>
              <a:t>v(</a:t>
            </a:r>
            <a:r>
              <a:rPr lang="en-US" altLang="zh-CN" sz="2000" dirty="0">
                <a:ea typeface="仿宋_GB2312" pitchFamily="49" charset="-122"/>
              </a:rPr>
              <a:t>(p</a:t>
            </a:r>
            <a:r>
              <a:rPr lang="zh-CN" altLang="en-US" sz="2000" dirty="0">
                <a:ea typeface="仿宋_GB2312" pitchFamily="49" charset="-122"/>
                <a:sym typeface="Symbol" pitchFamily="18" charset="2"/>
              </a:rPr>
              <a:t></a:t>
            </a:r>
            <a:r>
              <a:rPr lang="en-US" altLang="zh-CN" sz="2000" dirty="0">
                <a:ea typeface="仿宋_GB2312" pitchFamily="49" charset="-122"/>
              </a:rPr>
              <a:t>q) </a:t>
            </a:r>
            <a:r>
              <a:rPr lang="zh-CN" altLang="en-US" sz="2000" dirty="0">
                <a:ea typeface="仿宋_GB2312" pitchFamily="49" charset="-122"/>
                <a:sym typeface="Symbol" pitchFamily="18" charset="2"/>
              </a:rPr>
              <a:t></a:t>
            </a:r>
            <a:r>
              <a:rPr lang="en-US" altLang="zh-CN" sz="2000" dirty="0">
                <a:ea typeface="仿宋_GB2312" pitchFamily="49" charset="-122"/>
              </a:rPr>
              <a:t>p</a:t>
            </a:r>
            <a:r>
              <a:rPr lang="zh-CN" altLang="en-US" sz="2000" dirty="0">
                <a:ea typeface="仿宋_GB2312" pitchFamily="49" charset="-122"/>
                <a:sym typeface="Symbol" pitchFamily="18" charset="2"/>
              </a:rPr>
              <a:t></a:t>
            </a:r>
            <a:r>
              <a:rPr lang="en-US" altLang="zh-CN" sz="2000" dirty="0">
                <a:ea typeface="仿宋_GB2312" pitchFamily="49" charset="-122"/>
              </a:rPr>
              <a:t>q) =1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6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dirty="0"/>
              <a:t>可满足性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998538"/>
            <a:ext cx="8582025" cy="4462462"/>
          </a:xfrm>
        </p:spPr>
        <p:txBody>
          <a:bodyPr/>
          <a:lstStyle/>
          <a:p>
            <a:pPr marL="311150" indent="-311150" defTabSz="755650" eaLnBrk="1" hangingPunct="1">
              <a:lnSpc>
                <a:spcPct val="100000"/>
              </a:lnSpc>
            </a:pPr>
            <a:r>
              <a:rPr lang="en-US" altLang="zh-CN" sz="3000" dirty="0"/>
              <a:t> </a:t>
            </a:r>
            <a:r>
              <a:rPr lang="zh-CN" altLang="en-US" sz="3000" dirty="0"/>
              <a:t>设</a:t>
            </a:r>
            <a:r>
              <a:rPr lang="en-US" altLang="zh-CN" sz="3000" dirty="0"/>
              <a:t>A</a:t>
            </a:r>
            <a:r>
              <a:rPr lang="zh-CN" altLang="en-US" sz="3000" dirty="0"/>
              <a:t>是公式。</a:t>
            </a:r>
          </a:p>
          <a:p>
            <a:pPr marL="711200" lvl="1" indent="-311150" defTabSz="755650" eaLnBrk="1" hangingPunct="1">
              <a:lnSpc>
                <a:spcPct val="100000"/>
              </a:lnSpc>
            </a:pPr>
            <a:r>
              <a:rPr lang="zh-CN" altLang="en-US" sz="3000" dirty="0"/>
              <a:t>如果真值赋值</a:t>
            </a:r>
            <a:r>
              <a:rPr lang="en-US" altLang="zh-CN" sz="3000" dirty="0">
                <a:sym typeface="Symbol" panose="05050102010706020507" pitchFamily="18" charset="2"/>
              </a:rPr>
              <a:t></a:t>
            </a:r>
            <a:r>
              <a:rPr lang="zh-CN" altLang="en-US" sz="3000" dirty="0"/>
              <a:t>使得</a:t>
            </a:r>
            <a:r>
              <a:rPr lang="en-US" altLang="zh-CN" sz="3000" dirty="0">
                <a:sym typeface="Symbol" panose="05050102010706020507" pitchFamily="18" charset="2"/>
              </a:rPr>
              <a:t></a:t>
            </a:r>
            <a:r>
              <a:rPr lang="en-US" altLang="zh-CN" sz="3000" dirty="0"/>
              <a:t>(A)=1</a:t>
            </a:r>
            <a:r>
              <a:rPr lang="zh-CN" altLang="en-US" sz="3000" dirty="0"/>
              <a:t>，则称</a:t>
            </a:r>
            <a:r>
              <a:rPr lang="en-US" altLang="zh-CN" sz="3000" dirty="0">
                <a:sym typeface="Symbol" panose="05050102010706020507" pitchFamily="18" charset="2"/>
              </a:rPr>
              <a:t></a:t>
            </a:r>
            <a:r>
              <a:rPr lang="zh-CN" altLang="en-US" sz="3000" dirty="0">
                <a:solidFill>
                  <a:schemeClr val="accent2"/>
                </a:solidFill>
              </a:rPr>
              <a:t>满足</a:t>
            </a:r>
            <a:r>
              <a:rPr lang="en-US" altLang="zh-CN" sz="3000" dirty="0"/>
              <a:t>A</a:t>
            </a:r>
            <a:r>
              <a:rPr lang="zh-CN" altLang="en-US" sz="3000" dirty="0"/>
              <a:t>。</a:t>
            </a:r>
          </a:p>
          <a:p>
            <a:pPr marL="711200" lvl="1" indent="-311150" defTabSz="755650" eaLnBrk="1" hangingPunct="1">
              <a:lnSpc>
                <a:spcPct val="100000"/>
              </a:lnSpc>
            </a:pPr>
            <a:r>
              <a:rPr lang="zh-CN" altLang="en-US" sz="3000" dirty="0"/>
              <a:t>如果每个真值赋值都满足</a:t>
            </a:r>
            <a:r>
              <a:rPr lang="en-US" altLang="zh-CN" sz="3000" dirty="0"/>
              <a:t>A</a:t>
            </a:r>
            <a:r>
              <a:rPr lang="zh-CN" altLang="en-US" sz="3000" dirty="0"/>
              <a:t>，则称</a:t>
            </a:r>
            <a:r>
              <a:rPr lang="en-US" altLang="zh-CN" sz="3000" dirty="0"/>
              <a:t>A</a:t>
            </a:r>
            <a:r>
              <a:rPr lang="zh-CN" altLang="en-US" sz="3000" dirty="0"/>
              <a:t>为</a:t>
            </a:r>
            <a:r>
              <a:rPr lang="zh-CN" altLang="en-US" sz="3000" dirty="0">
                <a:solidFill>
                  <a:schemeClr val="accent2"/>
                </a:solidFill>
              </a:rPr>
              <a:t>有效式</a:t>
            </a:r>
            <a:r>
              <a:rPr lang="zh-CN" altLang="en-US" sz="3000" dirty="0"/>
              <a:t>，或称为</a:t>
            </a:r>
            <a:r>
              <a:rPr lang="zh-CN" altLang="en-US" sz="3000" dirty="0">
                <a:solidFill>
                  <a:schemeClr val="accent2"/>
                </a:solidFill>
              </a:rPr>
              <a:t>永真式</a:t>
            </a:r>
            <a:r>
              <a:rPr lang="zh-CN" altLang="en-US" sz="3000" dirty="0"/>
              <a:t>，也称为</a:t>
            </a:r>
            <a:r>
              <a:rPr lang="zh-CN" altLang="en-US" sz="3000" dirty="0">
                <a:solidFill>
                  <a:schemeClr val="accent2"/>
                </a:solidFill>
              </a:rPr>
              <a:t>重言式</a:t>
            </a:r>
            <a:r>
              <a:rPr lang="zh-CN" altLang="en-US" sz="3000" dirty="0"/>
              <a:t>。</a:t>
            </a:r>
          </a:p>
          <a:p>
            <a:pPr marL="711200" lvl="1" indent="-311150" defTabSz="755650" eaLnBrk="1" hangingPunct="1">
              <a:lnSpc>
                <a:spcPct val="100000"/>
              </a:lnSpc>
            </a:pPr>
            <a:r>
              <a:rPr lang="zh-CN" altLang="en-US" sz="3000" dirty="0"/>
              <a:t>如果每个真值赋值都不满足</a:t>
            </a:r>
            <a:r>
              <a:rPr lang="en-US" altLang="zh-CN" sz="3000" dirty="0"/>
              <a:t>A</a:t>
            </a:r>
            <a:r>
              <a:rPr lang="zh-CN" altLang="en-US" sz="3000" dirty="0"/>
              <a:t>，则称</a:t>
            </a:r>
            <a:r>
              <a:rPr lang="en-US" altLang="zh-CN" sz="3000" dirty="0"/>
              <a:t>A</a:t>
            </a:r>
            <a:r>
              <a:rPr lang="zh-CN" altLang="en-US" sz="3000" dirty="0"/>
              <a:t>为</a:t>
            </a:r>
            <a:r>
              <a:rPr lang="zh-CN" altLang="en-US" sz="3000" dirty="0">
                <a:solidFill>
                  <a:schemeClr val="accent2"/>
                </a:solidFill>
              </a:rPr>
              <a:t>永假式</a:t>
            </a:r>
            <a:r>
              <a:rPr lang="zh-CN" altLang="en-US" sz="3000" dirty="0"/>
              <a:t>，也称为</a:t>
            </a:r>
            <a:r>
              <a:rPr lang="zh-CN" altLang="en-US" sz="3000" dirty="0">
                <a:solidFill>
                  <a:schemeClr val="accent2"/>
                </a:solidFill>
              </a:rPr>
              <a:t>矛盾式</a:t>
            </a:r>
            <a:r>
              <a:rPr lang="zh-CN" altLang="en-US" sz="3000" dirty="0"/>
              <a:t>，</a:t>
            </a:r>
            <a:r>
              <a:rPr lang="zh-CN" altLang="en-US" sz="3000" dirty="0">
                <a:solidFill>
                  <a:schemeClr val="accent2"/>
                </a:solidFill>
              </a:rPr>
              <a:t>不可满足式</a:t>
            </a:r>
            <a:r>
              <a:rPr lang="zh-CN" altLang="en-US" sz="3000" dirty="0"/>
              <a:t>。</a:t>
            </a:r>
          </a:p>
          <a:p>
            <a:pPr marL="711200" lvl="1" indent="-311150" defTabSz="755650" eaLnBrk="1" hangingPunct="1">
              <a:lnSpc>
                <a:spcPct val="100000"/>
              </a:lnSpc>
            </a:pPr>
            <a:r>
              <a:rPr lang="zh-CN" altLang="en-US" sz="3000" dirty="0"/>
              <a:t>如果至少有一个真值赋值满足</a:t>
            </a:r>
            <a:r>
              <a:rPr lang="en-US" altLang="zh-CN" sz="3000" dirty="0"/>
              <a:t>A</a:t>
            </a:r>
            <a:r>
              <a:rPr lang="zh-CN" altLang="en-US" sz="3000" dirty="0"/>
              <a:t>，则称</a:t>
            </a:r>
            <a:r>
              <a:rPr lang="en-US" altLang="zh-CN" sz="3000" dirty="0"/>
              <a:t>A</a:t>
            </a:r>
            <a:r>
              <a:rPr lang="zh-CN" altLang="en-US" sz="3000" dirty="0"/>
              <a:t>为</a:t>
            </a:r>
            <a:r>
              <a:rPr lang="zh-CN" altLang="en-US" sz="3000" dirty="0">
                <a:solidFill>
                  <a:schemeClr val="accent2"/>
                </a:solidFill>
              </a:rPr>
              <a:t>可满足式</a:t>
            </a:r>
            <a:r>
              <a:rPr lang="zh-CN" altLang="en-US" sz="3000" dirty="0"/>
              <a:t>。</a:t>
            </a:r>
          </a:p>
        </p:txBody>
      </p:sp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可判定性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 dirty="0"/>
              <a:t> </a:t>
            </a:r>
            <a:r>
              <a:rPr lang="zh-CN" altLang="en-US" sz="3200" dirty="0"/>
              <a:t>设</a:t>
            </a:r>
            <a:r>
              <a:rPr lang="en-US" altLang="zh-CN" sz="3200" dirty="0"/>
              <a:t>W</a:t>
            </a:r>
            <a:r>
              <a:rPr lang="zh-CN" altLang="en-US" sz="3200" dirty="0"/>
              <a:t>是一个集合，</a:t>
            </a:r>
            <a:r>
              <a:rPr lang="en-US" altLang="zh-CN" sz="3200" dirty="0"/>
              <a:t>S</a:t>
            </a:r>
            <a:r>
              <a:rPr lang="zh-CN" altLang="en-US" sz="3200" dirty="0">
                <a:sym typeface="Symbol" panose="05050102010706020507" pitchFamily="18" charset="2"/>
              </a:rPr>
              <a:t></a:t>
            </a:r>
            <a:r>
              <a:rPr lang="en-US" altLang="zh-CN" sz="3200" dirty="0"/>
              <a:t>W</a:t>
            </a:r>
            <a:r>
              <a:rPr lang="zh-CN" altLang="en-US" sz="3200" dirty="0"/>
              <a:t>，</a:t>
            </a:r>
            <a:r>
              <a:rPr lang="en-US" altLang="zh-CN" sz="3200" dirty="0"/>
              <a:t>P</a:t>
            </a:r>
            <a:r>
              <a:rPr lang="zh-CN" altLang="en-US" sz="3200" dirty="0"/>
              <a:t>是以</a:t>
            </a:r>
            <a:r>
              <a:rPr lang="en-US" altLang="zh-CN" sz="3200" dirty="0"/>
              <a:t>W</a:t>
            </a:r>
            <a:r>
              <a:rPr lang="zh-CN" altLang="en-US" sz="3200" dirty="0"/>
              <a:t>为输入量的程序，并且</a:t>
            </a:r>
            <a:r>
              <a:rPr lang="en-US" altLang="zh-CN" sz="3200" dirty="0"/>
              <a:t>P</a:t>
            </a:r>
            <a:r>
              <a:rPr lang="zh-CN" altLang="en-US" sz="3200" dirty="0"/>
              <a:t>满足一下条件：</a:t>
            </a:r>
            <a:endParaRPr lang="en-US" altLang="zh-CN" sz="3200" dirty="0"/>
          </a:p>
          <a:p>
            <a:pPr lvl="1">
              <a:lnSpc>
                <a:spcPct val="100000"/>
              </a:lnSpc>
            </a:pPr>
            <a:r>
              <a:rPr lang="zh-CN" altLang="en-US" sz="2800" dirty="0"/>
              <a:t>如果以</a:t>
            </a:r>
            <a:r>
              <a:rPr lang="en-US" altLang="zh-CN" sz="2800" dirty="0"/>
              <a:t>S</a:t>
            </a:r>
            <a:r>
              <a:rPr lang="zh-CN" altLang="en-US" sz="2800" dirty="0"/>
              <a:t>中的元素为输入量，则</a:t>
            </a:r>
            <a:r>
              <a:rPr lang="en-US" altLang="zh-CN" sz="2800" dirty="0"/>
              <a:t>P</a:t>
            </a:r>
            <a:r>
              <a:rPr lang="zh-CN" altLang="en-US" sz="2800" dirty="0"/>
              <a:t>运行终止并输出“是”；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 </a:t>
            </a:r>
            <a:r>
              <a:rPr lang="zh-CN" altLang="en-US" sz="2800" dirty="0"/>
              <a:t>如果以不在</a:t>
            </a:r>
            <a:r>
              <a:rPr lang="en-US" altLang="zh-CN" sz="2800" dirty="0"/>
              <a:t>S</a:t>
            </a:r>
            <a:r>
              <a:rPr lang="zh-CN" altLang="en-US" sz="2800" dirty="0"/>
              <a:t>中的元素为输入量，则</a:t>
            </a:r>
            <a:r>
              <a:rPr lang="en-US" altLang="zh-CN" sz="2800" dirty="0"/>
              <a:t>P</a:t>
            </a:r>
            <a:r>
              <a:rPr lang="zh-CN" altLang="en-US" sz="2800" dirty="0"/>
              <a:t>运行也终止并输出“否”。</a:t>
            </a:r>
            <a:endParaRPr lang="en-US" altLang="zh-CN" sz="28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3200" dirty="0"/>
              <a:t>则称</a:t>
            </a:r>
            <a:r>
              <a:rPr lang="en-US" altLang="zh-CN" sz="3200" dirty="0"/>
              <a:t>P</a:t>
            </a:r>
            <a:r>
              <a:rPr lang="zh-CN" altLang="en-US" sz="3200" dirty="0"/>
              <a:t>解</a:t>
            </a:r>
            <a:r>
              <a:rPr lang="en-US" altLang="zh-CN" sz="3200" dirty="0"/>
              <a:t>S</a:t>
            </a:r>
            <a:r>
              <a:rPr lang="zh-CN" altLang="en-US" sz="3200" dirty="0"/>
              <a:t>的判定问题。</a:t>
            </a:r>
            <a:endParaRPr lang="en-US" altLang="zh-CN" sz="3200" dirty="0"/>
          </a:p>
          <a:p>
            <a:pPr>
              <a:lnSpc>
                <a:spcPct val="100000"/>
              </a:lnSpc>
            </a:pPr>
            <a:r>
              <a:rPr lang="en-US" altLang="zh-CN" sz="3200" dirty="0"/>
              <a:t> </a:t>
            </a:r>
            <a:r>
              <a:rPr lang="zh-CN" altLang="en-US" sz="3200" dirty="0"/>
              <a:t>如果有一程序解</a:t>
            </a:r>
            <a:r>
              <a:rPr lang="en-US" altLang="zh-CN" sz="3200" dirty="0"/>
              <a:t>S</a:t>
            </a:r>
            <a:r>
              <a:rPr lang="zh-CN" altLang="en-US" sz="3200" dirty="0"/>
              <a:t>的判定问题，则称</a:t>
            </a:r>
            <a:r>
              <a:rPr lang="en-US" altLang="zh-CN" sz="3200" dirty="0"/>
              <a:t>S</a:t>
            </a:r>
            <a:r>
              <a:rPr lang="zh-CN" altLang="en-US" sz="3200" dirty="0"/>
              <a:t>的判定是可解的。</a:t>
            </a:r>
          </a:p>
        </p:txBody>
      </p:sp>
    </p:spTree>
    <p:extLst>
      <p:ext uri="{BB962C8B-B14F-4D97-AF65-F5344CB8AC3E}">
        <p14:creationId xmlns:p14="http://schemas.microsoft.com/office/powerpoint/2010/main" val="3537926354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可判定性（续）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946150"/>
            <a:ext cx="8589963" cy="29284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 </a:t>
            </a:r>
            <a:r>
              <a:rPr lang="zh-CN" altLang="en-US" sz="3200" dirty="0"/>
              <a:t>若取</a:t>
            </a:r>
            <a:r>
              <a:rPr lang="en-US" altLang="zh-CN" sz="3200" dirty="0"/>
              <a:t>W</a:t>
            </a:r>
            <a:r>
              <a:rPr lang="zh-CN" altLang="en-US" sz="3200" dirty="0"/>
              <a:t>为所有公式的集合，</a:t>
            </a:r>
            <a:r>
              <a:rPr lang="en-US" altLang="zh-CN" sz="3200" dirty="0"/>
              <a:t>S</a:t>
            </a:r>
            <a:r>
              <a:rPr lang="zh-CN" altLang="en-US" sz="3200" dirty="0"/>
              <a:t>为所有永真式（永假式、可满足式）的集合，则</a:t>
            </a:r>
            <a:r>
              <a:rPr lang="en-US" altLang="zh-CN" sz="3200" dirty="0"/>
              <a:t>S</a:t>
            </a:r>
            <a:r>
              <a:rPr lang="zh-CN" altLang="en-US" sz="3200" dirty="0"/>
              <a:t>的判定问题是可解的，即命题逻辑是可判定的。</a:t>
            </a:r>
          </a:p>
        </p:txBody>
      </p:sp>
    </p:spTree>
    <p:extLst>
      <p:ext uri="{BB962C8B-B14F-4D97-AF65-F5344CB8AC3E}">
        <p14:creationId xmlns:p14="http://schemas.microsoft.com/office/powerpoint/2010/main" val="2593402523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dirty="0"/>
              <a:t>定义：替换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1313" y="1112838"/>
                <a:ext cx="8391525" cy="2311400"/>
              </a:xfrm>
            </p:spPr>
            <p:txBody>
              <a:bodyPr/>
              <a:lstStyle/>
              <a:p>
                <a:pPr marL="311150" indent="-311150" defTabSz="755650" eaLnBrk="1" hangingPunct="1">
                  <a:lnSpc>
                    <a:spcPct val="150000"/>
                  </a:lnSpc>
                </a:pPr>
                <a:r>
                  <a:rPr lang="zh-CN" altLang="en-US" sz="3000" dirty="0"/>
                  <a:t>用</a:t>
                </a:r>
                <a:r>
                  <a:rPr lang="zh-CN" altLang="en-US" sz="3000" dirty="0">
                    <a:solidFill>
                      <a:schemeClr val="accent2"/>
                    </a:solidFill>
                  </a:rPr>
                  <a:t>公式</a:t>
                </a:r>
                <a:r>
                  <a:rPr lang="en-US" altLang="zh-CN" sz="3000" dirty="0">
                    <a:solidFill>
                      <a:schemeClr val="accent2"/>
                    </a:solidFill>
                  </a:rPr>
                  <a:t>B</a:t>
                </a:r>
                <a:r>
                  <a:rPr lang="en-US" altLang="zh-CN" sz="3000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US" altLang="zh-CN" sz="3000" dirty="0">
                    <a:solidFill>
                      <a:schemeClr val="accent2"/>
                    </a:solidFill>
                  </a:rPr>
                  <a:t>,…,</a:t>
                </a:r>
                <a:r>
                  <a:rPr lang="en-US" altLang="zh-CN" sz="3000" dirty="0" err="1">
                    <a:solidFill>
                      <a:schemeClr val="accent2"/>
                    </a:solidFill>
                  </a:rPr>
                  <a:t>B</a:t>
                </a:r>
                <a:r>
                  <a:rPr lang="en-US" altLang="zh-CN" sz="3000" baseline="-25000" dirty="0" err="1">
                    <a:solidFill>
                      <a:schemeClr val="accent2"/>
                    </a:solidFill>
                  </a:rPr>
                  <a:t>n</a:t>
                </a:r>
                <a:r>
                  <a:rPr lang="zh-CN" altLang="en-US" sz="3000" dirty="0"/>
                  <a:t>分别代换公式</a:t>
                </a:r>
                <a:r>
                  <a:rPr lang="en-US" altLang="zh-CN" sz="3000" dirty="0"/>
                  <a:t>A</a:t>
                </a:r>
                <a:r>
                  <a:rPr lang="zh-CN" altLang="en-US" sz="3000" dirty="0"/>
                  <a:t>中的不同</a:t>
                </a:r>
                <a:r>
                  <a:rPr lang="zh-CN" altLang="en-US" sz="3000" dirty="0">
                    <a:solidFill>
                      <a:schemeClr val="accent2"/>
                    </a:solidFill>
                  </a:rPr>
                  <a:t>命题变元</a:t>
                </a:r>
                <a:r>
                  <a:rPr lang="zh-CN" altLang="en-US" sz="3000" dirty="0"/>
                  <a:t> </a:t>
                </a:r>
                <a:r>
                  <a:rPr lang="en-US" altLang="zh-CN" sz="3000" dirty="0"/>
                  <a:t>p</a:t>
                </a:r>
                <a:r>
                  <a:rPr lang="en-US" altLang="zh-CN" sz="3000" baseline="-25000" dirty="0"/>
                  <a:t>1</a:t>
                </a:r>
                <a:r>
                  <a:rPr lang="en-US" altLang="zh-CN" sz="3000" dirty="0"/>
                  <a:t>,…,</a:t>
                </a:r>
                <a:r>
                  <a:rPr lang="en-US" altLang="zh-CN" sz="3000" dirty="0" err="1"/>
                  <a:t>p</a:t>
                </a:r>
                <a:r>
                  <a:rPr lang="en-US" altLang="zh-CN" sz="3000" baseline="-25000" dirty="0" err="1"/>
                  <a:t>n</a:t>
                </a:r>
                <a:r>
                  <a:rPr lang="zh-CN" altLang="en-US" sz="3000" dirty="0"/>
                  <a:t> 得到的新公式记为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3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3000" b="1" i="1" baseline="-2500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3000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sz="3000" b="1" i="1" smtClean="0">
                            <a:latin typeface="Cambria Math" panose="02040503050406030204" pitchFamily="18" charset="0"/>
                          </a:rPr>
                          <m:t>𝑩𝒏</m:t>
                        </m:r>
                      </m:sub>
                      <m:sup>
                        <m:r>
                          <a:rPr lang="en-US" altLang="zh-CN" sz="3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3000" b="1" i="1" baseline="-2500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3000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sz="3000" b="1" i="1" smtClean="0">
                            <a:latin typeface="Cambria Math" panose="02040503050406030204" pitchFamily="18" charset="0"/>
                          </a:rPr>
                          <m:t>𝒑𝒏</m:t>
                        </m:r>
                      </m:sup>
                    </m:sSubSup>
                  </m:oMath>
                </a14:m>
                <a:r>
                  <a:rPr lang="en-US" altLang="zh-CN" sz="3000" dirty="0"/>
                  <a:t> , </a:t>
                </a:r>
                <a:r>
                  <a:rPr lang="zh-CN" altLang="en-US" sz="3000" dirty="0"/>
                  <a:t>称之为</a:t>
                </a:r>
                <a:r>
                  <a:rPr lang="en-US" altLang="zh-CN" sz="3000" dirty="0"/>
                  <a:t>A</a:t>
                </a:r>
                <a:r>
                  <a:rPr lang="zh-CN" altLang="en-US" sz="3000" dirty="0"/>
                  <a:t>的替换实例。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3000" i="1" baseline="-2500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𝑩𝒏</m:t>
                        </m:r>
                      </m:sub>
                      <m:sup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3000" i="1" baseline="-2500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𝒑𝒏</m:t>
                        </m:r>
                      </m:sup>
                    </m:sSubSup>
                  </m:oMath>
                </a14:m>
                <a:r>
                  <a:rPr lang="en-US" altLang="zh-CN" sz="3000" dirty="0"/>
                  <a:t>= A[p</a:t>
                </a:r>
                <a:r>
                  <a:rPr lang="en-US" altLang="zh-CN" sz="3000" baseline="-25000" dirty="0"/>
                  <a:t>1</a:t>
                </a:r>
                <a:r>
                  <a:rPr lang="en-US" altLang="zh-CN" sz="3000" dirty="0"/>
                  <a:t>/B</a:t>
                </a:r>
                <a:r>
                  <a:rPr lang="en-US" altLang="zh-CN" sz="3000" baseline="-25000" dirty="0"/>
                  <a:t>1</a:t>
                </a:r>
                <a:r>
                  <a:rPr lang="en-US" altLang="zh-CN" sz="3000" dirty="0"/>
                  <a:t>,…,</a:t>
                </a:r>
                <a:r>
                  <a:rPr lang="en-US" altLang="zh-CN" sz="3000" dirty="0" err="1"/>
                  <a:t>p</a:t>
                </a:r>
                <a:r>
                  <a:rPr lang="en-US" altLang="zh-CN" sz="3000" baseline="-25000" dirty="0" err="1"/>
                  <a:t>n</a:t>
                </a:r>
                <a:r>
                  <a:rPr lang="en-US" altLang="zh-CN" sz="3000" dirty="0"/>
                  <a:t>/</a:t>
                </a:r>
                <a:r>
                  <a:rPr lang="en-US" altLang="zh-CN" sz="3000" dirty="0" err="1"/>
                  <a:t>B</a:t>
                </a:r>
                <a:r>
                  <a:rPr lang="en-US" altLang="zh-CN" sz="3000" baseline="-25000" dirty="0" err="1"/>
                  <a:t>n</a:t>
                </a:r>
                <a:r>
                  <a:rPr lang="en-US" altLang="zh-CN" sz="3000" dirty="0"/>
                  <a:t>]</a:t>
                </a:r>
                <a:r>
                  <a:rPr lang="zh-CN" altLang="en-US" sz="3000" dirty="0"/>
                  <a:t>。</a:t>
                </a:r>
              </a:p>
            </p:txBody>
          </p:sp>
        </mc:Choice>
        <mc:Fallback xmlns="">
          <p:sp>
            <p:nvSpPr>
              <p:cNvPr id="122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1313" y="1112838"/>
                <a:ext cx="8391525" cy="2311400"/>
              </a:xfrm>
              <a:blipFill rotWithShape="0">
                <a:blip r:embed="rId3"/>
                <a:stretch>
                  <a:fillRect l="-1525" b="-79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7" name="Rectangle 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8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9" name="Rectangle 10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93" name="Object 11"/>
          <p:cNvGraphicFramePr>
            <a:graphicFrameLocks noChangeAspect="1"/>
          </p:cNvGraphicFramePr>
          <p:nvPr/>
        </p:nvGraphicFramePr>
        <p:xfrm>
          <a:off x="808038" y="3925888"/>
          <a:ext cx="290353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8" name="公式" r:id="rId4" imgW="1155600" imgH="253800" progId="Equation.3">
                  <p:embed/>
                </p:oleObj>
              </mc:Choice>
              <mc:Fallback>
                <p:oleObj name="公式" r:id="rId4" imgW="1155600" imgH="253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3925888"/>
                        <a:ext cx="2903537" cy="64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01" name="Rectangle 14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02" name="Rectangle 18"/>
          <p:cNvSpPr>
            <a:spLocks noChangeArrowheads="1"/>
          </p:cNvSpPr>
          <p:nvPr/>
        </p:nvSpPr>
        <p:spPr bwMode="auto">
          <a:xfrm>
            <a:off x="-317338" y="4837113"/>
            <a:ext cx="8391525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1150" indent="-311150" defTabSz="75565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sz="2600" dirty="0">
                <a:ea typeface="仿宋_GB2312" pitchFamily="49" charset="-122"/>
              </a:rPr>
              <a:t>= </a:t>
            </a:r>
            <a:r>
              <a:rPr lang="en-US" altLang="zh-CN" sz="2600" dirty="0">
                <a:solidFill>
                  <a:schemeClr val="accent2"/>
                </a:solidFill>
                <a:ea typeface="仿宋_GB2312" pitchFamily="49" charset="-122"/>
              </a:rPr>
              <a:t>(r </a:t>
            </a:r>
            <a:r>
              <a:rPr lang="zh-CN" altLang="en-US" sz="2600" dirty="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</a:t>
            </a:r>
            <a:r>
              <a:rPr lang="en-US" altLang="zh-CN" sz="2600" dirty="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p</a:t>
            </a:r>
            <a:r>
              <a:rPr lang="en-US" altLang="zh-CN" sz="2600" dirty="0">
                <a:solidFill>
                  <a:schemeClr val="accent2"/>
                </a:solidFill>
                <a:ea typeface="仿宋_GB2312" pitchFamily="49" charset="-122"/>
              </a:rPr>
              <a:t>)</a:t>
            </a:r>
            <a:r>
              <a:rPr lang="zh-CN" altLang="en-US" sz="2600" dirty="0">
                <a:ea typeface="仿宋_GB2312" pitchFamily="49" charset="-122"/>
                <a:sym typeface="Symbol" pitchFamily="18" charset="2"/>
              </a:rPr>
              <a:t></a:t>
            </a:r>
            <a:r>
              <a:rPr lang="en-US" altLang="zh-CN" sz="2600" dirty="0">
                <a:solidFill>
                  <a:schemeClr val="accent2"/>
                </a:solidFill>
                <a:ea typeface="仿宋_GB2312" pitchFamily="49" charset="-122"/>
              </a:rPr>
              <a:t>(r </a:t>
            </a:r>
            <a:r>
              <a:rPr lang="zh-CN" altLang="en-US" sz="2600" dirty="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</a:t>
            </a:r>
            <a:r>
              <a:rPr lang="en-US" altLang="zh-CN" sz="2600" dirty="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p</a:t>
            </a:r>
            <a:r>
              <a:rPr lang="en-US" altLang="zh-CN" sz="2600" dirty="0">
                <a:solidFill>
                  <a:schemeClr val="accent2"/>
                </a:solidFill>
                <a:ea typeface="仿宋_GB2312" pitchFamily="49" charset="-122"/>
              </a:rPr>
              <a:t>)</a:t>
            </a:r>
            <a:r>
              <a:rPr lang="en-US" altLang="zh-CN" sz="2600" dirty="0">
                <a:ea typeface="仿宋_GB2312" pitchFamily="49" charset="-122"/>
              </a:rPr>
              <a:t> </a:t>
            </a:r>
            <a:r>
              <a:rPr lang="zh-CN" altLang="en-US" sz="2600" dirty="0">
                <a:ea typeface="仿宋_GB2312" pitchFamily="49" charset="-122"/>
                <a:sym typeface="Symbol" pitchFamily="18" charset="2"/>
              </a:rPr>
              <a:t></a:t>
            </a:r>
            <a:r>
              <a:rPr lang="en-US" altLang="zh-CN" sz="2600" dirty="0">
                <a:solidFill>
                  <a:srgbClr val="00CC00"/>
                </a:solidFill>
                <a:ea typeface="仿宋_GB2312" pitchFamily="49" charset="-122"/>
                <a:sym typeface="Symbol" pitchFamily="18" charset="2"/>
              </a:rPr>
              <a:t>r                </a:t>
            </a:r>
            <a:r>
              <a:rPr lang="en-US" altLang="zh-CN" sz="2600" dirty="0">
                <a:ea typeface="仿宋_GB2312" pitchFamily="49" charset="-122"/>
                <a:sym typeface="Symbol" pitchFamily="18" charset="2"/>
              </a:rPr>
              <a:t> (</a:t>
            </a:r>
            <a:r>
              <a:rPr lang="en-US" altLang="zh-CN" sz="2600" dirty="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p/r </a:t>
            </a:r>
            <a:r>
              <a:rPr lang="zh-CN" altLang="en-US" sz="2600" dirty="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</a:t>
            </a:r>
            <a:r>
              <a:rPr lang="en-US" altLang="zh-CN" sz="2600" dirty="0">
                <a:solidFill>
                  <a:schemeClr val="accent2"/>
                </a:solidFill>
                <a:ea typeface="仿宋_GB2312" pitchFamily="49" charset="-122"/>
                <a:sym typeface="Symbol" pitchFamily="18" charset="2"/>
              </a:rPr>
              <a:t>p</a:t>
            </a:r>
            <a:r>
              <a:rPr lang="en-US" altLang="zh-CN" sz="2600" dirty="0">
                <a:ea typeface="仿宋_GB2312" pitchFamily="49" charset="-122"/>
                <a:sym typeface="Symbol" pitchFamily="18" charset="2"/>
              </a:rPr>
              <a:t>, </a:t>
            </a:r>
            <a:r>
              <a:rPr lang="en-US" altLang="zh-CN" sz="2600" dirty="0">
                <a:solidFill>
                  <a:srgbClr val="00CC00"/>
                </a:solidFill>
                <a:ea typeface="仿宋_GB2312" pitchFamily="49" charset="-122"/>
                <a:sym typeface="Symbol" pitchFamily="18" charset="2"/>
              </a:rPr>
              <a:t>q/r</a:t>
            </a:r>
            <a:r>
              <a:rPr lang="en-US" altLang="zh-CN" sz="2600" dirty="0">
                <a:ea typeface="仿宋_GB2312" pitchFamily="49" charset="-122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3200" dirty="0"/>
                  <a:t> </a:t>
                </a:r>
                <a:r>
                  <a:rPr lang="zh-CN" altLang="en-US" sz="3200" dirty="0"/>
                  <a:t>例：求在真值赋值</a:t>
                </a:r>
                <a:r>
                  <a:rPr lang="en-US" altLang="zh-CN" sz="3200" dirty="0"/>
                  <a:t>v={0,0,0}</a:t>
                </a:r>
                <a:r>
                  <a:rPr lang="zh-CN" altLang="en-US" sz="3200" dirty="0"/>
                  <a:t>下公式</a:t>
                </a:r>
                <a:endParaRPr lang="en-US" altLang="zh-CN" sz="3200" dirty="0"/>
              </a:p>
              <a:p>
                <a:pPr marL="0" indent="0">
                  <a:buNone/>
                </a:pPr>
                <a:r>
                  <a:rPr lang="en-US" altLang="zh-CN" sz="3200" dirty="0"/>
                  <a:t>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3200" b="1" i="1" smtClean="0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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𝒒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𝒓</m:t>
                        </m:r>
                        <m:r>
                          <a:rPr lang="zh-CN" altLang="en-US" sz="3200" b="1" i="1" smtClean="0">
                            <a:latin typeface="Cambria Math" panose="02040503050406030204" pitchFamily="18" charset="0"/>
                          </a:rPr>
                          <m:t>）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𝒑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𝒓</m:t>
                        </m:r>
                      </m:sub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sup>
                    </m:sSubSup>
                  </m:oMath>
                </a14:m>
                <a:endParaRPr lang="en-US" altLang="zh-CN" sz="3200" dirty="0"/>
              </a:p>
              <a:p>
                <a:pPr marL="0" indent="0">
                  <a:buNone/>
                </a:pPr>
                <a:r>
                  <a:rPr lang="en-US" altLang="zh-CN" sz="3200" dirty="0"/>
                  <a:t>      </a:t>
                </a:r>
                <a:r>
                  <a:rPr lang="zh-CN" altLang="en-US" sz="3200" dirty="0"/>
                  <a:t>的真值。</a:t>
                </a:r>
                <a:endParaRPr lang="en-US" altLang="zh-CN" sz="3200" dirty="0"/>
              </a:p>
              <a:p>
                <a:r>
                  <a:rPr lang="en-US" altLang="zh-CN" sz="3200" dirty="0"/>
                  <a:t> </a:t>
                </a:r>
                <a:r>
                  <a:rPr lang="zh-CN" altLang="en-US" sz="3200" dirty="0"/>
                  <a:t>两种求法</a:t>
                </a:r>
                <a:endParaRPr lang="en-US" altLang="zh-CN" sz="3000" dirty="0"/>
              </a:p>
              <a:p>
                <a:pPr lvl="1"/>
                <a:r>
                  <a:rPr lang="en-US" altLang="zh-CN" sz="3000" dirty="0"/>
                  <a:t> </a:t>
                </a:r>
                <a:r>
                  <a:rPr lang="zh-CN" altLang="en-US" sz="3000" dirty="0"/>
                  <a:t>对公式先替换，再求值</a:t>
                </a:r>
                <a:endParaRPr lang="en-US" altLang="zh-CN" sz="3000" dirty="0"/>
              </a:p>
              <a:p>
                <a:pPr lvl="1"/>
                <a:r>
                  <a:rPr lang="en-US" altLang="zh-CN" sz="3000" dirty="0"/>
                  <a:t> </a:t>
                </a:r>
                <a:r>
                  <a:rPr lang="zh-CN" altLang="en-US" sz="3000" dirty="0"/>
                  <a:t>先对替换求值，再替换公式，再求值</a:t>
                </a:r>
                <a:endParaRPr lang="en-US" altLang="zh-CN" sz="3000" dirty="0"/>
              </a:p>
              <a:p>
                <a:pPr marL="457200" lvl="1" indent="0">
                  <a:buNone/>
                </a:pPr>
                <a:endParaRPr lang="en-US" altLang="zh-CN" sz="3000" dirty="0"/>
              </a:p>
              <a:p>
                <a:r>
                  <a:rPr lang="en-US" altLang="zh-CN" sz="3200" dirty="0"/>
                  <a:t> </a:t>
                </a:r>
                <a:r>
                  <a:rPr lang="zh-CN" altLang="en-US" sz="3200" dirty="0"/>
                  <a:t>两种求值是否恒等？</a:t>
                </a:r>
                <a:endParaRPr lang="en-US" altLang="zh-CN" sz="3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61" t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04693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C45FB5AA-902A-4F3D-B04C-47E86CD4B5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E46D72-394C-403C-98CF-7EF07CBB7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b="0" kern="100" dirty="0">
                <a:latin typeface="Times New Roman" pitchFamily="18" charset="0"/>
                <a:ea typeface="宋体"/>
                <a:cs typeface="Times New Roman" pitchFamily="18" charset="0"/>
                <a:sym typeface="Symbol"/>
              </a:rPr>
              <a:t>{</a:t>
            </a:r>
            <a:r>
              <a:rPr lang="en-US" altLang="zh-CN" sz="2800" b="0" kern="100" dirty="0" err="1">
                <a:latin typeface="Times New Roman" pitchFamily="18" charset="0"/>
                <a:ea typeface="宋体"/>
                <a:cs typeface="Times New Roman" pitchFamily="18" charset="0"/>
                <a:sym typeface="Symbol"/>
              </a:rPr>
              <a:t>True,False</a:t>
            </a:r>
            <a:r>
              <a:rPr lang="en-US" altLang="zh-CN" sz="2800" b="0" kern="100" dirty="0">
                <a:latin typeface="Times New Roman" pitchFamily="18" charset="0"/>
                <a:ea typeface="宋体"/>
                <a:cs typeface="Times New Roman" pitchFamily="18" charset="0"/>
                <a:sym typeface="Symbol"/>
              </a:rPr>
              <a:t>}</a:t>
            </a:r>
          </a:p>
          <a:p>
            <a:pPr>
              <a:defRPr/>
            </a:pPr>
            <a:r>
              <a:rPr lang="en-US" altLang="zh-CN" sz="2800" b="0" kern="100" dirty="0">
                <a:latin typeface="Times New Roman" pitchFamily="18" charset="0"/>
                <a:ea typeface="宋体"/>
                <a:cs typeface="Times New Roman" pitchFamily="18" charset="0"/>
                <a:sym typeface="Symbol"/>
              </a:rPr>
              <a:t>∧:</a:t>
            </a:r>
            <a:r>
              <a:rPr lang="en-US" altLang="zh-CN" b="0" dirty="0" err="1">
                <a:latin typeface="Times New Roman" pitchFamily="18" charset="0"/>
                <a:cs typeface="Times New Roman" pitchFamily="18" charset="0"/>
              </a:rPr>
              <a:t>p&amp;q</a:t>
            </a:r>
            <a:endParaRPr lang="en-US" altLang="zh-CN" b="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800" b="0" kern="100" dirty="0">
                <a:latin typeface="Times New Roman" pitchFamily="18" charset="0"/>
                <a:ea typeface="宋体"/>
                <a:cs typeface="Times New Roman" pitchFamily="18" charset="0"/>
                <a:sym typeface="Symbol"/>
              </a:rPr>
              <a:t>∨:</a:t>
            </a:r>
            <a:r>
              <a:rPr lang="en-US" altLang="zh-CN" b="0" dirty="0" err="1">
                <a:latin typeface="Times New Roman" pitchFamily="18" charset="0"/>
                <a:cs typeface="Times New Roman" pitchFamily="18" charset="0"/>
              </a:rPr>
              <a:t>p|q</a:t>
            </a:r>
            <a:endParaRPr lang="en-US" altLang="zh-CN" b="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800" b="0" kern="100" dirty="0">
                <a:latin typeface="Times New Roman" pitchFamily="18" charset="0"/>
                <a:ea typeface="宋体"/>
                <a:cs typeface="Times New Roman" pitchFamily="18" charset="0"/>
                <a:sym typeface="Symbol"/>
              </a:rPr>
              <a:t>¬:(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not p)</a:t>
            </a:r>
          </a:p>
          <a:p>
            <a:pPr>
              <a:defRPr/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0" kern="100" dirty="0">
                <a:latin typeface="Times New Roman" pitchFamily="18" charset="0"/>
                <a:ea typeface="宋体"/>
                <a:cs typeface="Times New Roman" pitchFamily="18" charset="0"/>
                <a:sym typeface="Symbol"/>
              </a:rPr>
              <a:t>⨁:</a:t>
            </a:r>
            <a:r>
              <a:rPr lang="en-US" altLang="zh-CN" b="0" dirty="0" err="1">
                <a:latin typeface="Times New Roman" pitchFamily="18" charset="0"/>
                <a:cs typeface="Times New Roman" pitchFamily="18" charset="0"/>
              </a:rPr>
              <a:t>p^q</a:t>
            </a:r>
            <a:endParaRPr lang="en-US" altLang="zh-CN" b="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800" b="0" kern="100" dirty="0">
                <a:latin typeface="Times New Roman" pitchFamily="18" charset="0"/>
                <a:ea typeface="宋体"/>
                <a:cs typeface="Times New Roman" pitchFamily="18" charset="0"/>
                <a:sym typeface="Symbol"/>
              </a:rPr>
              <a:t>→: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(not p) |q</a:t>
            </a:r>
          </a:p>
          <a:p>
            <a:pPr>
              <a:defRPr/>
            </a:pPr>
            <a:r>
              <a:rPr lang="en-US" altLang="zh-CN" sz="2800" b="0" kern="100" dirty="0">
                <a:latin typeface="Times New Roman" pitchFamily="18" charset="0"/>
                <a:ea typeface="宋体"/>
                <a:cs typeface="Times New Roman" pitchFamily="18" charset="0"/>
                <a:sym typeface="Symbol"/>
              </a:rPr>
              <a:t>↔:(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(not p) |q</a:t>
            </a:r>
            <a:r>
              <a:rPr lang="en-US" altLang="zh-CN" sz="2800" b="0" kern="100" dirty="0">
                <a:latin typeface="Times New Roman" pitchFamily="18" charset="0"/>
                <a:ea typeface="宋体"/>
                <a:cs typeface="Times New Roman" pitchFamily="18" charset="0"/>
                <a:sym typeface="Symbol"/>
              </a:rPr>
              <a:t>)&amp;(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(not q) |p</a:t>
            </a:r>
            <a:r>
              <a:rPr lang="en-US" altLang="zh-CN" sz="2800" b="0" kern="100" dirty="0">
                <a:latin typeface="Times New Roman" pitchFamily="18" charset="0"/>
                <a:ea typeface="宋体"/>
                <a:cs typeface="Times New Roman" pitchFamily="18" charset="0"/>
                <a:sym typeface="Symbol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b="0" kern="100" dirty="0">
                <a:latin typeface="Times New Roman" pitchFamily="18" charset="0"/>
                <a:ea typeface="宋体"/>
                <a:cs typeface="Times New Roman" pitchFamily="18" charset="0"/>
                <a:sym typeface="Symbol"/>
              </a:rPr>
              <a:t>         p==q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20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276225" y="915988"/>
                <a:ext cx="8580438" cy="5313362"/>
              </a:xfrm>
            </p:spPr>
            <p:txBody>
              <a:bodyPr/>
              <a:lstStyle/>
              <a:p>
                <a:pPr marL="311150" indent="-311150" defTabSz="755650" eaLnBrk="1" hangingPunct="1">
                  <a:lnSpc>
                    <a:spcPct val="150000"/>
                  </a:lnSpc>
                </a:pPr>
                <a:r>
                  <a:rPr lang="zh-CN" altLang="en-US" sz="2800" dirty="0"/>
                  <a:t>设</a:t>
                </a:r>
                <a:r>
                  <a:rPr lang="en-US" altLang="zh-CN" sz="2800" dirty="0"/>
                  <a:t>p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</a:t>
                </a:r>
                <a:r>
                  <a:rPr lang="en-US" altLang="zh-CN" sz="2800" dirty="0" err="1"/>
                  <a:t>p</a:t>
                </a:r>
                <a:r>
                  <a:rPr lang="en-US" altLang="zh-CN" sz="2800" baseline="-25000" dirty="0" err="1"/>
                  <a:t>n</a:t>
                </a:r>
                <a:r>
                  <a:rPr lang="zh-CN" altLang="en-US" sz="2800" dirty="0"/>
                  <a:t>是不同命题变元，</a:t>
                </a:r>
                <a:r>
                  <a:rPr lang="en-US" altLang="zh-CN" sz="2800" dirty="0"/>
                  <a:t>A, B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</a:t>
                </a:r>
                <a:r>
                  <a:rPr lang="en-US" altLang="zh-CN" sz="2800" dirty="0" err="1"/>
                  <a:t>B</a:t>
                </a:r>
                <a:r>
                  <a:rPr lang="en-US" altLang="zh-CN" sz="2800" baseline="-25000" dirty="0" err="1"/>
                  <a:t>n</a:t>
                </a:r>
                <a:r>
                  <a:rPr lang="zh-CN" altLang="en-US" sz="2800" dirty="0"/>
                  <a:t> 是公式。则对于每个真值赋值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/>
                  <a:t>，</a:t>
                </a:r>
              </a:p>
              <a:p>
                <a:pPr marL="0" indent="0" defTabSz="755650" eaLnBrk="1" hangingPunct="1">
                  <a:lnSpc>
                    <a:spcPct val="150000"/>
                  </a:lnSpc>
                  <a:buNone/>
                </a:pPr>
                <a:r>
                  <a:rPr lang="en-US" altLang="zh-CN" sz="2800" dirty="0"/>
                  <a:t>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CN" sz="2800" dirty="0"/>
                  <a:t>) =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800" dirty="0"/>
                  <a:t>' (A)</a:t>
                </a:r>
                <a:r>
                  <a:rPr lang="en-US" altLang="zh-CN" sz="2800" dirty="0"/>
                  <a:t>     </a:t>
                </a:r>
              </a:p>
              <a:p>
                <a:pPr marL="0" indent="0" defTabSz="755650" eaLnBrk="1" hangingPunct="1">
                  <a:lnSpc>
                    <a:spcPct val="150000"/>
                  </a:lnSpc>
                  <a:buNone/>
                </a:pPr>
                <a:r>
                  <a:rPr lang="en-US" altLang="zh-CN" sz="2800" dirty="0"/>
                  <a:t>   </a:t>
                </a:r>
                <a:r>
                  <a:rPr lang="zh-CN" altLang="en-US" sz="28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800" dirty="0"/>
                  <a:t>'</a:t>
                </a:r>
                <a:r>
                  <a:rPr lang="en-US" altLang="zh-CN" sz="2800" dirty="0"/>
                  <a:t>=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CN" sz="2800" dirty="0"/>
                  <a:t>[p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/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CN" sz="2800" dirty="0"/>
                  <a:t>(B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),</a:t>
                </a:r>
                <a:r>
                  <a:rPr lang="en-US" altLang="zh-CN" sz="2800" dirty="0">
                    <a:latin typeface="Arial" pitchFamily="34" charset="0"/>
                  </a:rPr>
                  <a:t>……</a:t>
                </a:r>
                <a:r>
                  <a:rPr lang="en-US" altLang="zh-CN" sz="2800" dirty="0"/>
                  <a:t>, </a:t>
                </a:r>
                <a:r>
                  <a:rPr lang="en-US" altLang="zh-CN" sz="2800" dirty="0" err="1"/>
                  <a:t>p</a:t>
                </a:r>
                <a:r>
                  <a:rPr lang="en-US" altLang="zh-CN" sz="2800" baseline="-25000" dirty="0" err="1"/>
                  <a:t>n</a:t>
                </a:r>
                <a:r>
                  <a:rPr lang="en-US" altLang="zh-CN" sz="2800" dirty="0"/>
                  <a:t>/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CN" sz="2800" dirty="0"/>
                  <a:t>(</a:t>
                </a:r>
                <a:r>
                  <a:rPr lang="en-US" altLang="zh-CN" sz="2800" dirty="0" err="1"/>
                  <a:t>B</a:t>
                </a:r>
                <a:r>
                  <a:rPr lang="en-US" altLang="zh-CN" sz="2800" baseline="-25000" dirty="0" err="1"/>
                  <a:t>n</a:t>
                </a:r>
                <a:r>
                  <a:rPr lang="en-US" altLang="zh-CN" sz="2800" dirty="0"/>
                  <a:t>)]</a:t>
                </a:r>
                <a:r>
                  <a:rPr lang="zh-CN" altLang="en-US" sz="2800" dirty="0"/>
                  <a:t>定义如下：</a:t>
                </a:r>
                <a:endParaRPr lang="en-US" altLang="zh-CN" sz="2800" dirty="0"/>
              </a:p>
              <a:p>
                <a:pPr marL="311150" indent="-311150" defTabSz="755650" eaLnBrk="1" hangingPunct="1">
                  <a:lnSpc>
                    <a:spcPct val="150000"/>
                  </a:lnSpc>
                </a:pPr>
                <a:endParaRPr lang="en-US" altLang="zh-CN" sz="2800" dirty="0"/>
              </a:p>
              <a:p>
                <a:pPr marL="0" indent="0" defTabSz="755650" eaLnBrk="1" hangingPunct="1">
                  <a:lnSpc>
                    <a:spcPct val="150000"/>
                  </a:lnSpc>
                  <a:buNone/>
                </a:pPr>
                <a:endParaRPr lang="en-US" altLang="zh-CN" sz="2800" dirty="0"/>
              </a:p>
              <a:p>
                <a:pPr marL="311150" indent="-311150" defTabSz="755650" eaLnBrk="1" hangingPunct="1">
                  <a:lnSpc>
                    <a:spcPct val="150000"/>
                  </a:lnSpc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1332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76225" y="915988"/>
                <a:ext cx="8580438" cy="5313362"/>
              </a:xfrm>
              <a:blipFill rotWithShape="0">
                <a:blip r:embed="rId3"/>
                <a:stretch>
                  <a:fillRect l="-1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21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22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23" name="Rectangle 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24" name="Rectangle 10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564923"/>
              </p:ext>
            </p:extLst>
          </p:nvPr>
        </p:nvGraphicFramePr>
        <p:xfrm>
          <a:off x="2270717" y="4164861"/>
          <a:ext cx="4502042" cy="2102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3" name="公式" r:id="rId4" imgW="1562040" imgH="939600" progId="Equation.3">
                  <p:embed/>
                </p:oleObj>
              </mc:Choice>
              <mc:Fallback>
                <p:oleObj name="公式" r:id="rId4" imgW="1562040" imgH="939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717" y="4164861"/>
                        <a:ext cx="4502042" cy="210280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 dirty="0"/>
              <a:t>定理</a:t>
            </a:r>
            <a:r>
              <a:rPr lang="en-US" altLang="zh-CN" dirty="0"/>
              <a:t>1.2 </a:t>
            </a:r>
            <a:r>
              <a:rPr lang="zh-CN" altLang="en-US" dirty="0"/>
              <a:t>（求值恒等）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34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6225" y="998538"/>
                <a:ext cx="8599488" cy="5168900"/>
              </a:xfrm>
            </p:spPr>
            <p:txBody>
              <a:bodyPr/>
              <a:lstStyle/>
              <a:p>
                <a:pPr marL="311150" indent="-311150" defTabSz="755650" eaLnBrk="1" hangingPunct="1">
                  <a:lnSpc>
                    <a:spcPct val="100000"/>
                  </a:lnSpc>
                </a:pPr>
                <a:r>
                  <a:rPr lang="zh-CN" altLang="en-US" sz="3200" dirty="0">
                    <a:solidFill>
                      <a:srgbClr val="C00000"/>
                    </a:solidFill>
                    <a:latin typeface="Times New Roman" pitchFamily="18" charset="0"/>
                    <a:cs typeface="Times New Roman" panose="02020603050405020304" pitchFamily="18" charset="0"/>
                  </a:rPr>
                  <a:t>证明：</a:t>
                </a:r>
                <a:r>
                  <a:rPr lang="zh-CN" altLang="en-US" sz="3200" dirty="0">
                    <a:latin typeface="Times New Roman" pitchFamily="18" charset="0"/>
                    <a:cs typeface="Times New Roman" panose="02020603050405020304" pitchFamily="18" charset="0"/>
                  </a:rPr>
                  <a:t>对</a:t>
                </a:r>
                <a:r>
                  <a:rPr lang="en-US" altLang="zh-CN" sz="3200" dirty="0">
                    <a:latin typeface="Times New Roman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3200" dirty="0">
                    <a:latin typeface="Times New Roman" pitchFamily="18" charset="0"/>
                    <a:cs typeface="Times New Roman" panose="02020603050405020304" pitchFamily="18" charset="0"/>
                  </a:rPr>
                  <a:t>进行归纳证明。</a:t>
                </a: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latin typeface="Times New Roman" pitchFamily="18" charset="0"/>
                    <a:cs typeface="Times New Roman" panose="02020603050405020304" pitchFamily="18" charset="0"/>
                  </a:rPr>
                  <a:t>  ⑴</a:t>
                </a:r>
                <a:r>
                  <a:rPr lang="zh-CN" altLang="en-US" sz="2800" dirty="0">
                    <a:latin typeface="Times New Roman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800" dirty="0">
                    <a:latin typeface="Times New Roman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>
                    <a:latin typeface="Times New Roman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800" dirty="0">
                    <a:latin typeface="Times New Roman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800" baseline="-25000" dirty="0">
                    <a:latin typeface="Times New Roman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latin typeface="Times New Roman" pitchFamily="18" charset="0"/>
                    <a:cs typeface="Times New Roman" panose="02020603050405020304" pitchFamily="18" charset="0"/>
                  </a:rPr>
                  <a:t>，其中</a:t>
                </a:r>
                <a:r>
                  <a:rPr lang="en-US" altLang="zh-CN" sz="2800" dirty="0">
                    <a:latin typeface="Times New Roman" pitchFamily="18" charset="0"/>
                    <a:cs typeface="Times New Roman" panose="02020603050405020304" pitchFamily="18" charset="0"/>
                  </a:rPr>
                  <a:t>1≤i≤n</a:t>
                </a:r>
                <a:r>
                  <a:rPr lang="zh-CN" altLang="en-US" sz="2800" dirty="0">
                    <a:latin typeface="Times New Roman" pitchFamily="18" charset="0"/>
                    <a:cs typeface="Times New Roman" panose="02020603050405020304" pitchFamily="18" charset="0"/>
                  </a:rPr>
                  <a:t>，则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sz="2800" dirty="0">
                    <a:latin typeface="Times New Roman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800" dirty="0">
                    <a:latin typeface="Times New Roman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800" baseline="-25000" dirty="0">
                    <a:latin typeface="Times New Roman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latin typeface="Times New Roman" pitchFamily="18" charset="0"/>
                    <a:cs typeface="Times New Roman" panose="02020603050405020304" pitchFamily="18" charset="0"/>
                  </a:rPr>
                  <a:t>，</a:t>
                </a:r>
                <a:endParaRPr lang="zh-CN" altLang="en-US" sz="2400" dirty="0"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311150" indent="-31115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CN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500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zh-CN" sz="25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⑵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外的命题变元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sz="2800" dirty="0">
                    <a:latin typeface="Times New Roman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800" dirty="0">
                    <a:latin typeface="Times New Roman" pitchFamily="18" charset="0"/>
                    <a:cs typeface="Times New Roman" panose="02020603050405020304" pitchFamily="18" charset="0"/>
                  </a:rPr>
                  <a:t>p,</a:t>
                </a: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latin typeface="Times New Roman" pitchFamily="18" charset="0"/>
                    <a:cs typeface="Times New Roman" panose="02020603050405020304" pitchFamily="18" charset="0"/>
                  </a:rPr>
                  <a:t>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(p) =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(3)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元联结词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sz="2800" dirty="0">
                    <a:latin typeface="Times New Roman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800" dirty="0">
                    <a:latin typeface="Times New Roman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</a:p>
              <a:p>
                <a:pPr marL="0" indent="0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=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4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6225" y="998538"/>
                <a:ext cx="8599488" cy="5168900"/>
              </a:xfrm>
              <a:blipFill rotWithShape="0">
                <a:blip r:embed="rId2"/>
                <a:stretch>
                  <a:fillRect l="-1559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7" name="Rectangle 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8" name="Rectangle 10"/>
          <p:cNvSpPr>
            <a:spLocks noChangeArrowheads="1"/>
          </p:cNvSpPr>
          <p:nvPr/>
        </p:nvSpPr>
        <p:spPr bwMode="auto">
          <a:xfrm>
            <a:off x="3776663" y="3800475"/>
            <a:ext cx="2222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1100">
                <a:latin typeface="Amaze"/>
                <a:cs typeface="Arial" pitchFamily="34" charset="0"/>
              </a:rPr>
              <a:t> </a:t>
            </a:r>
            <a:endParaRPr lang="zh-CN" altLang="en-US" sz="2400">
              <a:cs typeface="Arial" pitchFamily="34" charset="0"/>
            </a:endParaRPr>
          </a:p>
        </p:txBody>
      </p:sp>
      <p:sp>
        <p:nvSpPr>
          <p:cNvPr id="14349" name="Rectangle 11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3265488" y="3316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3017838" y="3629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365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276225" y="982663"/>
                <a:ext cx="8526812" cy="4594225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zh-CN" sz="3200" dirty="0"/>
                  <a:t>  (4)</a:t>
                </a:r>
                <a:r>
                  <a:rPr lang="zh-CN" altLang="en-US" sz="3200" dirty="0"/>
                  <a:t>若</a:t>
                </a:r>
                <a:r>
                  <a:rPr lang="en-US" altLang="zh-CN" sz="3200" dirty="0"/>
                  <a:t>A</a:t>
                </a:r>
                <a:r>
                  <a:rPr lang="zh-CN" altLang="en-US" sz="3200" dirty="0"/>
                  <a:t>是</a:t>
                </a:r>
                <a:r>
                  <a:rPr lang="en-US" altLang="zh-CN" sz="3200" dirty="0">
                    <a:latin typeface="Amaze"/>
                  </a:rPr>
                  <a:t>F</a:t>
                </a:r>
                <a:r>
                  <a:rPr lang="en-US" altLang="zh-CN" sz="3200" dirty="0"/>
                  <a:t>A</a:t>
                </a:r>
                <a:r>
                  <a:rPr lang="en-US" altLang="zh-CN" sz="3200" baseline="-25000" dirty="0"/>
                  <a:t>1</a:t>
                </a:r>
                <a:r>
                  <a:rPr lang="en-US" altLang="zh-CN" sz="3200" dirty="0"/>
                  <a:t>,</a:t>
                </a:r>
                <a:r>
                  <a:rPr lang="en-US" altLang="zh-CN" sz="3200" dirty="0">
                    <a:latin typeface="Arial" pitchFamily="34" charset="0"/>
                  </a:rPr>
                  <a:t>…</a:t>
                </a:r>
                <a:r>
                  <a:rPr lang="en-US" altLang="zh-CN" sz="3200" dirty="0"/>
                  <a:t>,A</a:t>
                </a:r>
                <a:r>
                  <a:rPr lang="en-US" altLang="zh-CN" sz="3200" baseline="-25000" dirty="0"/>
                  <a:t>m</a:t>
                </a:r>
                <a:r>
                  <a:rPr lang="zh-CN" altLang="en-US" sz="3200" dirty="0"/>
                  <a:t>，其中</a:t>
                </a:r>
                <a:r>
                  <a:rPr lang="en-US" altLang="zh-CN" sz="3200" dirty="0">
                    <a:latin typeface="Amaze"/>
                  </a:rPr>
                  <a:t>F</a:t>
                </a:r>
                <a:r>
                  <a:rPr lang="zh-CN" altLang="en-US" sz="3200" dirty="0"/>
                  <a:t>是</a:t>
                </a:r>
                <a:r>
                  <a:rPr lang="en-US" altLang="zh-CN" sz="3200" dirty="0"/>
                  <a:t>m</a:t>
                </a:r>
                <a:r>
                  <a:rPr lang="zh-CN" altLang="en-US" sz="3200" dirty="0"/>
                  <a:t>元联结词，则</a:t>
                </a:r>
                <a:endParaRPr lang="en-US" altLang="zh-CN" sz="3200" dirty="0"/>
              </a:p>
              <a:p>
                <a:pPr marL="0" indent="0" eaLnBrk="1" hangingPunct="1">
                  <a:buNone/>
                </a:pPr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CN" sz="3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3200" dirty="0">
                    <a:latin typeface="Cambria Math" panose="02040503050406030204" pitchFamily="18" charset="0"/>
                  </a:rPr>
                  <a:t>= 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CN" sz="3200" i="1" dirty="0">
                    <a:latin typeface="Cambria Math" panose="02040503050406030204" pitchFamily="18" charset="0"/>
                  </a:rPr>
                  <a:t> ,…,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p>
                    </m:sSubSup>
                  </m:oMath>
                </a14:m>
                <a:endParaRPr lang="en-US" altLang="zh-CN" sz="3200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altLang="zh-CN" sz="3200" i="1" dirty="0">
                    <a:latin typeface="Cambria Math" panose="02040503050406030204" pitchFamily="18" charset="0"/>
                  </a:rPr>
                  <a:t>      </a:t>
                </a:r>
                <a:r>
                  <a:rPr lang="zh-CN" altLang="en-US" sz="3200" dirty="0">
                    <a:latin typeface="Cambria Math" panose="02040503050406030204" pitchFamily="18" charset="0"/>
                  </a:rPr>
                  <a:t>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p>
                    </m:sSubSup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200" b="1" i="1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altLang="zh-CN" sz="3200" b="1" dirty="0"/>
                  <a:t>     = 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altLang="zh-CN" sz="3200" b="1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altLang="zh-CN" sz="3200" b="1" i="1" baseline="-2500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sup>
                        </m:sSubSup>
                        <m:r>
                          <a:rPr lang="en-US" altLang="zh-CN" sz="3200" b="1" i="0" smtClean="0">
                            <a:latin typeface="Cambria Math" panose="02040503050406030204" pitchFamily="18" charset="0"/>
                          </a:rPr>
                          <m:t>),…,</m:t>
                        </m:r>
                        <m:sSubSup>
                          <m:sSub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altLang="zh-CN" sz="3200" b="1" i="1" baseline="-2500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sup>
                        </m:sSub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CN" sz="3200" i="1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altLang="zh-CN" sz="3200" dirty="0">
                    <a:latin typeface="Cambria Math" panose="02040503050406030204" pitchFamily="18" charset="0"/>
                  </a:rPr>
                  <a:t>      = 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3200" b="1" i="1" dirty="0" smtClean="0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en-US" altLang="zh-CN" sz="32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32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3200" b="1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32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32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zh-CN" sz="3200" dirty="0">
                    <a:latin typeface="Cambria Math" panose="02040503050406030204" pitchFamily="18" charset="0"/>
                  </a:rPr>
                  <a:t>))    </a:t>
                </a:r>
              </a:p>
              <a:p>
                <a:pPr marL="0" indent="0" eaLnBrk="1" hangingPunct="1">
                  <a:buNone/>
                </a:pPr>
                <a:r>
                  <a:rPr lang="en-US" altLang="zh-CN" sz="3200" dirty="0">
                    <a:latin typeface="Cambria Math" panose="02040503050406030204" pitchFamily="18" charset="0"/>
                  </a:rPr>
                  <a:t>      = 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3200" dirty="0">
                    <a:latin typeface="Cambria Math" panose="02040503050406030204" pitchFamily="18" charset="0"/>
                  </a:rPr>
                  <a:t>(A)</a:t>
                </a:r>
                <a:endParaRPr lang="en-US" altLang="zh-CN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3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76225" y="982663"/>
                <a:ext cx="8526812" cy="4594225"/>
              </a:xfrm>
              <a:blipFill>
                <a:blip r:embed="rId2"/>
                <a:stretch>
                  <a:fillRect t="-3183" b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9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6225" y="815975"/>
                <a:ext cx="8435975" cy="5484813"/>
              </a:xfrm>
            </p:spPr>
            <p:txBody>
              <a:bodyPr/>
              <a:lstStyle/>
              <a:p>
                <a:pPr marL="0" indent="0" defTabSz="755650" eaLnBrk="1" hangingPunct="1">
                  <a:buNone/>
                </a:pPr>
                <a:r>
                  <a:rPr lang="zh-CN" altLang="en-US" sz="2800" dirty="0"/>
                  <a:t>设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是公式，</a:t>
                </a:r>
              </a:p>
              <a:p>
                <a:pPr marL="311150" indent="-311150" defTabSz="755650" eaLnBrk="1" hangingPunct="1"/>
                <a:r>
                  <a:rPr lang="en-US" altLang="zh-CN" sz="2800" dirty="0"/>
                  <a:t>⑴</a:t>
                </a:r>
                <a:r>
                  <a:rPr lang="zh-CN" altLang="en-US" sz="2800" dirty="0"/>
                  <a:t>若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是永真式，则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的每个替换实例都是</a:t>
                </a:r>
                <a:r>
                  <a:rPr lang="zh-CN" altLang="en-US" sz="2800" dirty="0">
                    <a:solidFill>
                      <a:schemeClr val="accent2"/>
                    </a:solidFill>
                  </a:rPr>
                  <a:t>永真式</a:t>
                </a:r>
                <a:r>
                  <a:rPr lang="zh-CN" altLang="en-US" sz="2800" dirty="0"/>
                  <a:t>。</a:t>
                </a:r>
              </a:p>
              <a:p>
                <a:pPr marL="311150" indent="-311150" defTabSz="755650" eaLnBrk="1" hangingPunct="1"/>
                <a:r>
                  <a:rPr lang="en-US" altLang="zh-CN" sz="2800" dirty="0"/>
                  <a:t>⑵</a:t>
                </a:r>
                <a:r>
                  <a:rPr lang="zh-CN" altLang="en-US" sz="2800" dirty="0"/>
                  <a:t>若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是永假式，则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的每个替换实例都是</a:t>
                </a:r>
                <a:r>
                  <a:rPr lang="zh-CN" altLang="en-US" sz="2800" dirty="0">
                    <a:solidFill>
                      <a:schemeClr val="accent2"/>
                    </a:solidFill>
                  </a:rPr>
                  <a:t>永假式</a:t>
                </a:r>
                <a:r>
                  <a:rPr lang="zh-CN" altLang="en-US" sz="2800" dirty="0"/>
                  <a:t>。</a:t>
                </a:r>
              </a:p>
              <a:p>
                <a:pPr marL="0" indent="0" defTabSz="755650" eaLnBrk="1" hangingPunct="1">
                  <a:buNone/>
                </a:pPr>
                <a:r>
                  <a:rPr lang="zh-CN" altLang="en-US" sz="2800" dirty="0">
                    <a:solidFill>
                      <a:srgbClr val="C00000"/>
                    </a:solidFill>
                  </a:rPr>
                  <a:t>证明</a:t>
                </a:r>
              </a:p>
              <a:p>
                <a:pPr marL="0" indent="0" defTabSz="755650" eaLnBrk="1" hangingPunct="1">
                  <a:buNone/>
                </a:pPr>
                <a:r>
                  <a:rPr lang="en-US" altLang="zh-CN" sz="2800" dirty="0"/>
                  <a:t>  ⑴</a:t>
                </a:r>
                <a:r>
                  <a:rPr lang="zh-CN" altLang="en-US" sz="2800" dirty="0"/>
                  <a:t>任取永真式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的替换实例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sz="2800" dirty="0"/>
                  <a:t>，对于每个真值赋值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/>
                  <a:t>，</a:t>
                </a:r>
              </a:p>
              <a:p>
                <a:pPr marL="0" indent="0" defTabSz="755650" eaLnBrk="1" hangingPunct="1">
                  <a:buNone/>
                </a:pPr>
                <a:r>
                  <a:rPr lang="en-US" altLang="zh-CN" sz="2800" dirty="0"/>
                  <a:t>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p>
                    </m:sSub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), …,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](A) =1</a:t>
                </a:r>
                <a:endParaRPr lang="zh-CN" altLang="en-US" sz="2800" dirty="0"/>
              </a:p>
              <a:p>
                <a:pPr marL="0" indent="0" defTabSz="755650" eaLnBrk="1" hangingPunct="1">
                  <a:buNone/>
                </a:pPr>
                <a:r>
                  <a:rPr lang="zh-CN" altLang="en-US" sz="2800" dirty="0"/>
                  <a:t>  故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sz="2800" dirty="0"/>
                  <a:t>是永真式。</a:t>
                </a:r>
                <a:endParaRPr lang="en-US" altLang="zh-CN" sz="2800" dirty="0"/>
              </a:p>
              <a:p>
                <a:pPr marL="0" indent="0" defTabSz="755650" eaLnBrk="1" hangingPunct="1">
                  <a:buNone/>
                </a:pPr>
                <a:r>
                  <a:rPr lang="en-US" altLang="zh-CN" sz="2800" dirty="0"/>
                  <a:t> ⑵</a:t>
                </a:r>
                <a:r>
                  <a:rPr lang="zh-CN" altLang="en-US" sz="2800" dirty="0"/>
                  <a:t>可同样证明。                                                       证毕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39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6225" y="815975"/>
                <a:ext cx="8435975" cy="5484813"/>
              </a:xfrm>
              <a:blipFill rotWithShape="0">
                <a:blip r:embed="rId2"/>
                <a:stretch>
                  <a:fillRect l="-1445" t="-2000" r="-1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2" name="Rectangle 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2724150" y="4562475"/>
            <a:ext cx="6127750" cy="162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138" tIns="41275" rIns="84138" bIns="41275"/>
          <a:lstStyle/>
          <a:p>
            <a:pPr marL="311150" indent="-311150" defTabSz="755650">
              <a:lnSpc>
                <a:spcPct val="8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sz="2500">
              <a:ea typeface="仿宋_GB2312" pitchFamily="49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 dirty="0"/>
              <a:t>定理</a:t>
            </a:r>
            <a:r>
              <a:rPr lang="en-US" altLang="zh-CN" dirty="0"/>
              <a:t>1.3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1.1</a:t>
            </a:r>
            <a:r>
              <a:rPr lang="zh-CN" altLang="en-US" sz="3200" dirty="0"/>
              <a:t>命题和联结词</a:t>
            </a:r>
            <a:endParaRPr lang="en-US" altLang="zh-CN" sz="3200" dirty="0"/>
          </a:p>
          <a:p>
            <a:r>
              <a:rPr lang="en-US" altLang="zh-CN" sz="3200" dirty="0"/>
              <a:t>1.2</a:t>
            </a:r>
            <a:r>
              <a:rPr lang="zh-CN" altLang="en-US" sz="3200" dirty="0"/>
              <a:t>公式和真值赋值</a:t>
            </a:r>
            <a:endParaRPr lang="en-US" altLang="zh-CN" sz="3200" dirty="0"/>
          </a:p>
          <a:p>
            <a:r>
              <a:rPr lang="en-US" altLang="zh-CN" sz="3200" dirty="0">
                <a:solidFill>
                  <a:srgbClr val="FF0000"/>
                </a:solidFill>
              </a:rPr>
              <a:t>1.3</a:t>
            </a:r>
            <a:r>
              <a:rPr lang="zh-CN" altLang="en-US" sz="3200" dirty="0">
                <a:solidFill>
                  <a:srgbClr val="FF0000"/>
                </a:solidFill>
              </a:rPr>
              <a:t>等值演算 </a:t>
            </a:r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en-US" altLang="zh-CN" sz="3200" dirty="0"/>
              <a:t>1.4</a:t>
            </a:r>
            <a:r>
              <a:rPr lang="zh-CN" altLang="en-US" sz="3200" dirty="0"/>
              <a:t>对偶定理</a:t>
            </a:r>
            <a:endParaRPr lang="en-US" altLang="zh-CN" sz="3200" dirty="0"/>
          </a:p>
          <a:p>
            <a:r>
              <a:rPr lang="en-US" altLang="zh-CN" sz="3200" dirty="0"/>
              <a:t>1.5</a:t>
            </a:r>
            <a:r>
              <a:rPr lang="zh-CN" altLang="en-US" sz="3200" dirty="0"/>
              <a:t>联结词的完全集</a:t>
            </a:r>
            <a:endParaRPr lang="en-US" altLang="zh-CN" sz="3200" dirty="0"/>
          </a:p>
          <a:p>
            <a:r>
              <a:rPr lang="en-US" altLang="zh-CN" sz="3200" dirty="0"/>
              <a:t>1.6</a:t>
            </a:r>
            <a:r>
              <a:rPr lang="zh-CN" altLang="en-US" sz="3200" dirty="0"/>
              <a:t>范式</a:t>
            </a:r>
            <a:endParaRPr lang="en-US" altLang="zh-CN" sz="3200" dirty="0"/>
          </a:p>
          <a:p>
            <a:r>
              <a:rPr lang="en-US" altLang="zh-CN" sz="3200" dirty="0"/>
              <a:t>1.7</a:t>
            </a:r>
            <a:r>
              <a:rPr lang="zh-CN" altLang="en-US" sz="3200" dirty="0"/>
              <a:t>逻辑推论</a:t>
            </a:r>
            <a:endParaRPr lang="en-US" altLang="zh-CN" sz="3200" dirty="0"/>
          </a:p>
          <a:p>
            <a:endParaRPr lang="zh-CN" altLang="en-US" sz="3200" dirty="0"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946150"/>
            <a:ext cx="4109795" cy="52531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 </a:t>
            </a:r>
            <a:r>
              <a:rPr lang="zh-CN" altLang="en-US" sz="3200" dirty="0"/>
              <a:t>数学中的公式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en-US" altLang="zh-CN" sz="3000" dirty="0"/>
              <a:t> </a:t>
            </a:r>
            <a:r>
              <a:rPr lang="zh-CN" altLang="en-US" sz="3000" dirty="0"/>
              <a:t>常数</a:t>
            </a:r>
            <a:endParaRPr lang="en-US" altLang="zh-CN" sz="3000" dirty="0"/>
          </a:p>
          <a:p>
            <a:pPr lvl="1">
              <a:lnSpc>
                <a:spcPct val="150000"/>
              </a:lnSpc>
            </a:pPr>
            <a:r>
              <a:rPr lang="en-US" altLang="zh-CN" sz="3000" dirty="0"/>
              <a:t> </a:t>
            </a:r>
            <a:r>
              <a:rPr lang="zh-CN" altLang="en-US" sz="3000" dirty="0"/>
              <a:t>实数变量（变元）</a:t>
            </a:r>
            <a:endParaRPr lang="en-US" altLang="zh-CN" sz="3000" dirty="0"/>
          </a:p>
          <a:p>
            <a:pPr lvl="1">
              <a:lnSpc>
                <a:spcPct val="150000"/>
              </a:lnSpc>
            </a:pPr>
            <a:r>
              <a:rPr lang="en-US" altLang="zh-CN" sz="3000" dirty="0"/>
              <a:t> </a:t>
            </a:r>
            <a:r>
              <a:rPr lang="zh-CN" altLang="en-US" sz="3000" dirty="0"/>
              <a:t>取值范围</a:t>
            </a:r>
            <a:endParaRPr lang="en-US" altLang="zh-CN" sz="3000" dirty="0"/>
          </a:p>
          <a:p>
            <a:pPr lvl="1">
              <a:lnSpc>
                <a:spcPct val="150000"/>
              </a:lnSpc>
            </a:pPr>
            <a:r>
              <a:rPr lang="en-US" altLang="zh-CN" sz="3000" dirty="0"/>
              <a:t> </a:t>
            </a:r>
            <a:r>
              <a:rPr lang="zh-CN" altLang="en-US" sz="3000" dirty="0"/>
              <a:t>实函数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062618" y="946150"/>
            <a:ext cx="3879903" cy="525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kern="0" dirty="0">
                <a:solidFill>
                  <a:srgbClr val="3333CC"/>
                </a:solidFill>
              </a:rPr>
              <a:t> </a:t>
            </a:r>
            <a:r>
              <a:rPr lang="zh-CN" altLang="en-US" sz="3200" kern="0" dirty="0">
                <a:solidFill>
                  <a:srgbClr val="3333CC"/>
                </a:solidFill>
              </a:rPr>
              <a:t>命题逻辑中的公式</a:t>
            </a:r>
            <a:endParaRPr lang="en-US" altLang="zh-CN" sz="3200" kern="0" dirty="0">
              <a:solidFill>
                <a:srgbClr val="3333CC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3000" kern="0" dirty="0">
                <a:solidFill>
                  <a:srgbClr val="3333CC"/>
                </a:solidFill>
              </a:rPr>
              <a:t> </a:t>
            </a:r>
            <a:r>
              <a:rPr lang="zh-CN" altLang="en-US" sz="3000" kern="0" dirty="0">
                <a:solidFill>
                  <a:srgbClr val="3333CC"/>
                </a:solidFill>
              </a:rPr>
              <a:t>常元 </a:t>
            </a:r>
            <a:r>
              <a:rPr lang="en-US" altLang="zh-CN" sz="3000" kern="0" dirty="0">
                <a:solidFill>
                  <a:srgbClr val="3333CC"/>
                </a:solidFill>
              </a:rPr>
              <a:t>0,1</a:t>
            </a:r>
          </a:p>
          <a:p>
            <a:pPr lvl="1">
              <a:lnSpc>
                <a:spcPct val="150000"/>
              </a:lnSpc>
            </a:pPr>
            <a:r>
              <a:rPr lang="en-US" altLang="zh-CN" sz="3000" kern="0" dirty="0">
                <a:solidFill>
                  <a:srgbClr val="3333CC"/>
                </a:solidFill>
              </a:rPr>
              <a:t> </a:t>
            </a:r>
            <a:r>
              <a:rPr lang="zh-CN" altLang="en-US" sz="3000" kern="0" dirty="0">
                <a:solidFill>
                  <a:srgbClr val="3333CC"/>
                </a:solidFill>
              </a:rPr>
              <a:t>命题变元</a:t>
            </a:r>
            <a:r>
              <a:rPr lang="en-US" altLang="zh-CN" sz="3000" kern="0" dirty="0">
                <a:solidFill>
                  <a:srgbClr val="3333CC"/>
                </a:solidFill>
              </a:rPr>
              <a:t> p q r s</a:t>
            </a:r>
          </a:p>
          <a:p>
            <a:pPr lvl="1">
              <a:lnSpc>
                <a:spcPct val="150000"/>
              </a:lnSpc>
            </a:pPr>
            <a:r>
              <a:rPr lang="en-US" altLang="zh-CN" sz="3000" kern="0" dirty="0">
                <a:solidFill>
                  <a:srgbClr val="3333CC"/>
                </a:solidFill>
              </a:rPr>
              <a:t> </a:t>
            </a:r>
            <a:r>
              <a:rPr lang="zh-CN" altLang="en-US" sz="3000" kern="0" dirty="0">
                <a:solidFill>
                  <a:srgbClr val="3333CC"/>
                </a:solidFill>
              </a:rPr>
              <a:t>取值范围</a:t>
            </a:r>
            <a:endParaRPr lang="en-US" altLang="zh-CN" sz="3000" kern="0" dirty="0">
              <a:solidFill>
                <a:srgbClr val="3333CC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3000" kern="0" dirty="0">
                <a:solidFill>
                  <a:srgbClr val="3333CC"/>
                </a:solidFill>
              </a:rPr>
              <a:t> </a:t>
            </a:r>
            <a:r>
              <a:rPr lang="zh-CN" altLang="en-US" sz="3000" kern="0" dirty="0">
                <a:solidFill>
                  <a:srgbClr val="3333CC"/>
                </a:solidFill>
              </a:rPr>
              <a:t>真值函数</a:t>
            </a:r>
          </a:p>
        </p:txBody>
      </p:sp>
    </p:spTree>
    <p:extLst>
      <p:ext uri="{BB962C8B-B14F-4D97-AF65-F5344CB8AC3E}">
        <p14:creationId xmlns:p14="http://schemas.microsoft.com/office/powerpoint/2010/main" val="1895419096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5089739D-3395-4C43-A02A-5704059E39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最简单的论域</a:t>
            </a:r>
            <a:r>
              <a:rPr lang="en-US" altLang="zh-CN"/>
              <a:t>—</a:t>
            </a:r>
            <a:r>
              <a:rPr lang="zh-CN" altLang="en-US"/>
              <a:t>逻辑域</a:t>
            </a:r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3A62A9F0-0688-4B03-BABE-196AAB7832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442325" cy="5245100"/>
          </a:xfrm>
        </p:spPr>
        <p:txBody>
          <a:bodyPr/>
          <a:lstStyle/>
          <a:p>
            <a:r>
              <a:rPr lang="zh-CN" altLang="zh-CN" sz="2400"/>
              <a:t>定义：逻辑对象是</a:t>
            </a:r>
            <a:r>
              <a:rPr lang="zh-CN" altLang="zh-CN" sz="2400">
                <a:solidFill>
                  <a:schemeClr val="accent2"/>
                </a:solidFill>
              </a:rPr>
              <a:t>真</a:t>
            </a:r>
            <a:r>
              <a:rPr lang="zh-CN" altLang="zh-CN" sz="2400"/>
              <a:t>和</a:t>
            </a:r>
            <a:r>
              <a:rPr lang="zh-CN" altLang="zh-CN" sz="2400">
                <a:solidFill>
                  <a:schemeClr val="accent2"/>
                </a:solidFill>
              </a:rPr>
              <a:t>假</a:t>
            </a:r>
            <a:r>
              <a:rPr lang="zh-CN" altLang="zh-CN" sz="2400"/>
              <a:t>，也称为逻辑真值，</a:t>
            </a:r>
            <a:r>
              <a:rPr lang="zh-CN" altLang="en-US" sz="2400"/>
              <a:t>简称</a:t>
            </a:r>
            <a:r>
              <a:rPr lang="zh-CN" altLang="en-US" sz="2400">
                <a:solidFill>
                  <a:schemeClr val="accent2"/>
                </a:solidFill>
              </a:rPr>
              <a:t>真值</a:t>
            </a:r>
            <a:r>
              <a:rPr lang="zh-CN" altLang="en-US" sz="2400"/>
              <a:t>，</a:t>
            </a:r>
            <a:r>
              <a:rPr lang="zh-CN" altLang="zh-CN" sz="2400"/>
              <a:t>记为</a:t>
            </a:r>
            <a:r>
              <a:rPr lang="pt-BR" altLang="zh-CN" sz="2400"/>
              <a:t>1</a:t>
            </a:r>
            <a:r>
              <a:rPr lang="zh-CN" altLang="zh-CN" sz="2400"/>
              <a:t>和</a:t>
            </a:r>
            <a:r>
              <a:rPr lang="pt-BR" altLang="zh-CN" sz="2400"/>
              <a:t>0</a:t>
            </a:r>
            <a:r>
              <a:rPr lang="zh-CN" altLang="zh-CN" sz="2400"/>
              <a:t>。</a:t>
            </a:r>
          </a:p>
          <a:p>
            <a:endParaRPr lang="en-US" altLang="zh-CN" sz="2400"/>
          </a:p>
          <a:p>
            <a:r>
              <a:rPr lang="zh-CN" altLang="zh-CN" sz="2400"/>
              <a:t>逻辑真值集合是</a:t>
            </a:r>
            <a:r>
              <a:rPr lang="pt-BR" altLang="zh-CN" sz="2400"/>
              <a:t>{0,1}</a:t>
            </a:r>
            <a:r>
              <a:rPr lang="zh-CN" altLang="en-US" sz="2400"/>
              <a:t>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在真值集合上可以</a:t>
            </a:r>
            <a:r>
              <a:rPr lang="zh-CN" altLang="zh-CN" sz="2400"/>
              <a:t>定义逻辑运算和逻辑关系。</a:t>
            </a:r>
          </a:p>
          <a:p>
            <a:endParaRPr lang="en-US" altLang="zh-CN" sz="2400"/>
          </a:p>
          <a:p>
            <a:r>
              <a:rPr lang="zh-CN" altLang="en-US" sz="2400"/>
              <a:t>真值集合以及逻辑运算、逻辑关系统称为</a:t>
            </a:r>
            <a:r>
              <a:rPr lang="zh-CN" altLang="en-US" sz="2400">
                <a:solidFill>
                  <a:schemeClr val="accent2"/>
                </a:solidFill>
              </a:rPr>
              <a:t>逻辑域</a:t>
            </a:r>
            <a:endParaRPr lang="en-US" altLang="zh-CN" sz="2400">
              <a:solidFill>
                <a:schemeClr val="accent2"/>
              </a:solidFill>
            </a:endParaRPr>
          </a:p>
          <a:p>
            <a:endParaRPr lang="en-US" altLang="zh-CN" sz="2400"/>
          </a:p>
          <a:p>
            <a:r>
              <a:rPr lang="zh-CN" altLang="zh-CN" sz="2400"/>
              <a:t>定义：表达逻辑</a:t>
            </a:r>
            <a:r>
              <a:rPr lang="zh-CN" altLang="en-US" sz="2400"/>
              <a:t>真值</a:t>
            </a:r>
            <a:r>
              <a:rPr lang="zh-CN" altLang="zh-CN" sz="2400"/>
              <a:t>的变量，称为</a:t>
            </a:r>
            <a:r>
              <a:rPr lang="zh-CN" altLang="en-US" sz="2400"/>
              <a:t>逻辑</a:t>
            </a:r>
            <a:r>
              <a:rPr lang="zh-CN" altLang="zh-CN" sz="2400"/>
              <a:t>变量</a:t>
            </a:r>
            <a:r>
              <a:rPr lang="zh-CN" altLang="en-US" sz="2400"/>
              <a:t>，简称</a:t>
            </a:r>
            <a:r>
              <a:rPr lang="zh-CN" altLang="en-US" sz="2400">
                <a:solidFill>
                  <a:schemeClr val="accent2"/>
                </a:solidFill>
              </a:rPr>
              <a:t>变量</a:t>
            </a:r>
            <a:r>
              <a:rPr lang="zh-CN" altLang="zh-CN" sz="2400"/>
              <a:t>。</a:t>
            </a:r>
            <a:endParaRPr lang="en-US" altLang="zh-CN" sz="2400"/>
          </a:p>
          <a:p>
            <a:pPr lvl="1"/>
            <a:r>
              <a:rPr lang="zh-CN" altLang="zh-CN" sz="2200"/>
              <a:t>一般用小写英文字母表示。</a:t>
            </a:r>
          </a:p>
          <a:p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dirty="0"/>
              <a:t>归纳定义</a:t>
            </a:r>
          </a:p>
        </p:txBody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49" y="1098549"/>
            <a:ext cx="8587675" cy="4961287"/>
          </a:xfrm>
        </p:spPr>
        <p:txBody>
          <a:bodyPr/>
          <a:lstStyle/>
          <a:p>
            <a:pPr marL="311150" indent="-311150" defTabSz="755650" eaLnBrk="1" hangingPunct="1"/>
            <a:r>
              <a:rPr lang="zh-CN" altLang="en-US" sz="3200" dirty="0"/>
              <a:t> 归纳定义：定义集合的一种方法。</a:t>
            </a:r>
            <a:endParaRPr lang="en-US" altLang="zh-CN" sz="3200" dirty="0"/>
          </a:p>
          <a:p>
            <a:pPr marL="0" indent="0" defTabSz="755650" eaLnBrk="1" hangingPunct="1">
              <a:buNone/>
            </a:pPr>
            <a:r>
              <a:rPr lang="en-US" altLang="zh-CN" sz="3200" dirty="0"/>
              <a:t>    </a:t>
            </a:r>
            <a:r>
              <a:rPr lang="zh-CN" altLang="en-US" sz="2800" dirty="0"/>
              <a:t>给出若干规则用于生成集合中的元素；再说明只有由这些规则生成的对象才是这个集合中的元素。</a:t>
            </a:r>
            <a:endParaRPr lang="en-US" altLang="zh-CN" sz="2800" dirty="0"/>
          </a:p>
          <a:p>
            <a:pPr marL="0" indent="0" defTabSz="755650" eaLnBrk="1" hangingPunct="1">
              <a:buNone/>
            </a:pPr>
            <a:endParaRPr lang="en-US" altLang="zh-CN" sz="2800" dirty="0"/>
          </a:p>
          <a:p>
            <a:pPr marL="311150" indent="-311150" defTabSz="755650" eaLnBrk="1" hangingPunct="1"/>
            <a:r>
              <a:rPr lang="en-US" altLang="zh-CN" sz="3200" dirty="0"/>
              <a:t>  </a:t>
            </a:r>
            <a:r>
              <a:rPr lang="zh-CN" altLang="en-US" sz="3200" dirty="0"/>
              <a:t>例如：自然数</a:t>
            </a:r>
            <a:r>
              <a:rPr lang="en-US" altLang="zh-CN" sz="3200" dirty="0"/>
              <a:t>N</a:t>
            </a:r>
            <a:r>
              <a:rPr lang="zh-CN" altLang="en-US" sz="3200" dirty="0"/>
              <a:t>归纳定义</a:t>
            </a:r>
            <a:endParaRPr lang="en-US" altLang="zh-CN" sz="3200" dirty="0"/>
          </a:p>
          <a:p>
            <a:pPr marL="431800" lvl="1" indent="0" defTabSz="755650" eaLnBrk="1" hangingPunct="1">
              <a:lnSpc>
                <a:spcPct val="150000"/>
              </a:lnSpc>
              <a:buNone/>
            </a:pP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0</a:t>
            </a:r>
            <a:r>
              <a:rPr lang="en-US" altLang="zh-CN" dirty="0">
                <a:sym typeface="Symbol" panose="05050102010706020507" pitchFamily="18" charset="2"/>
              </a:rPr>
              <a:t>N</a:t>
            </a:r>
          </a:p>
          <a:p>
            <a:pPr marL="431800" lvl="1" indent="0" defTabSz="755650" eaLnBrk="1" hangingPunct="1">
              <a:lnSpc>
                <a:spcPct val="150000"/>
              </a:lnSpc>
              <a:buNone/>
            </a:pPr>
            <a:r>
              <a:rPr lang="zh-CN" altLang="en-US" dirty="0">
                <a:sym typeface="Symbol" panose="05050102010706020507" pitchFamily="18" charset="2"/>
              </a:rPr>
              <a:t> （</a:t>
            </a:r>
            <a:r>
              <a:rPr lang="en-US" altLang="zh-CN" dirty="0">
                <a:sym typeface="Symbol" panose="05050102010706020507" pitchFamily="18" charset="2"/>
              </a:rPr>
              <a:t>2</a:t>
            </a:r>
            <a:r>
              <a:rPr lang="zh-CN" altLang="en-US" dirty="0">
                <a:sym typeface="Symbol" panose="05050102010706020507" pitchFamily="18" charset="2"/>
              </a:rPr>
              <a:t>）对于任何</a:t>
            </a:r>
            <a:r>
              <a:rPr lang="en-US" altLang="zh-CN" dirty="0">
                <a:sym typeface="Symbol" panose="05050102010706020507" pitchFamily="18" charset="2"/>
              </a:rPr>
              <a:t>n</a:t>
            </a:r>
            <a:r>
              <a:rPr lang="zh-CN" altLang="en-US" dirty="0">
                <a:sym typeface="Symbol" panose="05050102010706020507" pitchFamily="18" charset="2"/>
              </a:rPr>
              <a:t>，如果</a:t>
            </a:r>
            <a:r>
              <a:rPr lang="en-US" altLang="zh-CN" dirty="0" err="1">
                <a:sym typeface="Symbol" panose="05050102010706020507" pitchFamily="18" charset="2"/>
              </a:rPr>
              <a:t>nN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/>
              <a:t>n</a:t>
            </a:r>
            <a:r>
              <a:rPr lang="zh-CN" altLang="zh-CN" dirty="0"/>
              <a:t> '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dirty="0"/>
              <a:t>n</a:t>
            </a:r>
            <a:r>
              <a:rPr lang="zh-CN" altLang="en-US" dirty="0"/>
              <a:t>的唯一后继，</a:t>
            </a:r>
            <a:r>
              <a:rPr lang="en-US" altLang="zh-CN" dirty="0"/>
              <a:t> </a:t>
            </a:r>
            <a:r>
              <a:rPr lang="zh-CN" altLang="en-US" dirty="0"/>
              <a:t>则</a:t>
            </a:r>
            <a:r>
              <a:rPr lang="en-US" altLang="zh-CN" dirty="0"/>
              <a:t>n</a:t>
            </a:r>
            <a:r>
              <a:rPr lang="zh-CN" altLang="zh-CN" dirty="0"/>
              <a:t>'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N</a:t>
            </a:r>
          </a:p>
          <a:p>
            <a:pPr marL="431800" lvl="1" indent="0" defTabSz="755650" eaLnBrk="1" hangingPunct="1">
              <a:lnSpc>
                <a:spcPct val="150000"/>
              </a:lnSpc>
              <a:buNone/>
            </a:pPr>
            <a:r>
              <a:rPr lang="zh-CN" altLang="en-US" dirty="0">
                <a:sym typeface="Symbol" panose="05050102010706020507" pitchFamily="18" charset="2"/>
              </a:rPr>
              <a:t> （</a:t>
            </a:r>
            <a:r>
              <a:rPr lang="en-US" altLang="zh-CN" dirty="0">
                <a:sym typeface="Symbol" panose="05050102010706020507" pitchFamily="18" charset="2"/>
              </a:rPr>
              <a:t>3</a:t>
            </a:r>
            <a:r>
              <a:rPr lang="zh-CN" altLang="en-US" dirty="0">
                <a:sym typeface="Symbol" panose="05050102010706020507" pitchFamily="18" charset="2"/>
              </a:rPr>
              <a:t>）只有由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zh-CN" altLang="en-US" dirty="0">
                <a:sym typeface="Symbol" panose="05050102010706020507" pitchFamily="18" charset="2"/>
              </a:rPr>
              <a:t>有限次使用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上述（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）和（</a:t>
            </a:r>
            <a:r>
              <a:rPr lang="en-US" altLang="zh-CN" dirty="0">
                <a:sym typeface="Symbol" panose="05050102010706020507" pitchFamily="18" charset="2"/>
              </a:rPr>
              <a:t>2</a:t>
            </a:r>
            <a:r>
              <a:rPr lang="zh-CN" altLang="en-US" dirty="0">
                <a:sym typeface="Symbol" panose="05050102010706020507" pitchFamily="18" charset="2"/>
              </a:rPr>
              <a:t>）生成的</a:t>
            </a:r>
            <a:r>
              <a:rPr lang="en-US" altLang="zh-CN" dirty="0" err="1">
                <a:sym typeface="Symbol" panose="05050102010706020507" pitchFamily="18" charset="2"/>
              </a:rPr>
              <a:t>nN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3804396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25413"/>
            <a:ext cx="7772400" cy="533400"/>
          </a:xfrm>
        </p:spPr>
        <p:txBody>
          <a:bodyPr/>
          <a:lstStyle/>
          <a:p>
            <a:pPr defTabSz="755650" eaLnBrk="1" hangingPunct="1"/>
            <a:r>
              <a:rPr lang="zh-CN" altLang="en-US" dirty="0"/>
              <a:t>公式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8775" y="1031874"/>
            <a:ext cx="8378825" cy="5058959"/>
          </a:xfrm>
        </p:spPr>
        <p:txBody>
          <a:bodyPr/>
          <a:lstStyle/>
          <a:p>
            <a:pPr marL="311150" indent="-311150" defTabSz="755650" eaLnBrk="1" hangingPunct="1">
              <a:lnSpc>
                <a:spcPct val="150000"/>
              </a:lnSpc>
            </a:pPr>
            <a:r>
              <a:rPr lang="zh-CN" altLang="en-US" sz="3200" dirty="0"/>
              <a:t>命题逻辑中</a:t>
            </a:r>
            <a:r>
              <a:rPr lang="en-US" altLang="zh-CN" sz="3200" dirty="0"/>
              <a:t>,</a:t>
            </a:r>
            <a:r>
              <a:rPr lang="zh-CN" altLang="en-US" sz="3200" dirty="0"/>
              <a:t>命题变元称为原子公式</a:t>
            </a:r>
            <a:endParaRPr lang="en-US" altLang="zh-CN" sz="3200" dirty="0"/>
          </a:p>
          <a:p>
            <a:pPr marL="311150" indent="-311150" defTabSz="755650" eaLnBrk="1" hangingPunct="1">
              <a:lnSpc>
                <a:spcPct val="150000"/>
              </a:lnSpc>
            </a:pPr>
            <a:r>
              <a:rPr lang="en-US" altLang="zh-CN" sz="3200" dirty="0"/>
              <a:t> </a:t>
            </a:r>
            <a:r>
              <a:rPr lang="zh-CN" altLang="en-US" sz="3200" dirty="0"/>
              <a:t>设</a:t>
            </a:r>
            <a:r>
              <a:rPr lang="en-US" altLang="zh-CN" sz="3200" dirty="0"/>
              <a:t>S</a:t>
            </a:r>
            <a:r>
              <a:rPr lang="zh-CN" altLang="en-US" sz="3200" dirty="0"/>
              <a:t>是联结词集合，由</a:t>
            </a:r>
            <a:r>
              <a:rPr lang="en-US" altLang="zh-CN" sz="3200" dirty="0"/>
              <a:t>S</a:t>
            </a:r>
            <a:r>
              <a:rPr lang="zh-CN" altLang="en-US" sz="3200" dirty="0"/>
              <a:t>生成的公式定义为：</a:t>
            </a:r>
            <a:endParaRPr lang="en-US" altLang="zh-CN" sz="3200" dirty="0"/>
          </a:p>
          <a:p>
            <a:pPr marL="711200" lvl="1" indent="-311150" defTabSz="755650" eaLnBrk="1" hangingPunct="1">
              <a:lnSpc>
                <a:spcPct val="150000"/>
              </a:lnSpc>
            </a:pPr>
            <a:r>
              <a:rPr lang="zh-CN" altLang="en-US" sz="2800" dirty="0"/>
              <a:t> 原子公式是由</a:t>
            </a:r>
            <a:r>
              <a:rPr lang="en-US" altLang="zh-CN" sz="2800" dirty="0"/>
              <a:t>S</a:t>
            </a:r>
            <a:r>
              <a:rPr lang="zh-CN" altLang="en-US" sz="2800" dirty="0"/>
              <a:t>生成的公式</a:t>
            </a:r>
            <a:endParaRPr lang="en-US" altLang="zh-CN" sz="2800" dirty="0"/>
          </a:p>
          <a:p>
            <a:pPr marL="711200" lvl="1" indent="-311150" defTabSz="755650" eaLnBrk="1" hangingPunct="1"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zh-CN" altLang="en-US" sz="2800" dirty="0"/>
              <a:t>若</a:t>
            </a:r>
            <a:r>
              <a:rPr lang="en-US" altLang="zh-CN" sz="2800" dirty="0"/>
              <a:t>c</a:t>
            </a:r>
            <a:r>
              <a:rPr lang="zh-CN" altLang="en-US" sz="2800" dirty="0"/>
              <a:t>是</a:t>
            </a:r>
            <a:r>
              <a:rPr lang="en-US" altLang="zh-CN" sz="2800" dirty="0"/>
              <a:t>S</a:t>
            </a:r>
            <a:r>
              <a:rPr lang="zh-CN" altLang="en-US" sz="2800" dirty="0"/>
              <a:t>中的</a:t>
            </a:r>
            <a:r>
              <a:rPr lang="en-US" altLang="zh-CN" sz="2800" dirty="0"/>
              <a:t>0</a:t>
            </a:r>
            <a:r>
              <a:rPr lang="zh-CN" altLang="en-US" sz="2800" dirty="0"/>
              <a:t>元联结词，则</a:t>
            </a:r>
            <a:r>
              <a:rPr lang="en-US" altLang="zh-CN" sz="2800" dirty="0"/>
              <a:t>c</a:t>
            </a:r>
            <a:r>
              <a:rPr lang="zh-CN" altLang="en-US" sz="2800" dirty="0"/>
              <a:t>是由</a:t>
            </a:r>
            <a:r>
              <a:rPr lang="en-US" altLang="zh-CN" sz="2800" dirty="0"/>
              <a:t>S</a:t>
            </a:r>
            <a:r>
              <a:rPr lang="zh-CN" altLang="en-US" sz="2800" dirty="0"/>
              <a:t>生成的公式</a:t>
            </a:r>
            <a:endParaRPr lang="en-US" altLang="zh-CN" sz="2800" dirty="0"/>
          </a:p>
          <a:p>
            <a:pPr marL="711200" lvl="1" indent="-311150" defTabSz="755650" eaLnBrk="1" hangingPunct="1"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zh-CN" altLang="en-US" sz="2800" dirty="0"/>
              <a:t>若</a:t>
            </a:r>
            <a:r>
              <a:rPr lang="en-US" altLang="zh-CN" sz="2800" dirty="0"/>
              <a:t>n</a:t>
            </a:r>
            <a:r>
              <a:rPr lang="en-US" altLang="zh-CN" sz="2800" dirty="0">
                <a:sym typeface="Symbol" panose="05050102010706020507" pitchFamily="18" charset="2"/>
              </a:rPr>
              <a:t>1</a:t>
            </a:r>
            <a:r>
              <a:rPr lang="zh-CN" altLang="en-US" sz="2800" dirty="0">
                <a:sym typeface="Symbol" panose="05050102010706020507" pitchFamily="18" charset="2"/>
              </a:rPr>
              <a:t>，</a:t>
            </a:r>
            <a:r>
              <a:rPr lang="en-US" altLang="zh-CN" sz="2800" dirty="0">
                <a:sym typeface="Symbol" panose="05050102010706020507" pitchFamily="18" charset="2"/>
              </a:rPr>
              <a:t>F</a:t>
            </a:r>
            <a:r>
              <a:rPr lang="zh-CN" altLang="en-US" sz="2800" dirty="0">
                <a:sym typeface="Symbol" panose="05050102010706020507" pitchFamily="18" charset="2"/>
              </a:rPr>
              <a:t>是</a:t>
            </a:r>
            <a:r>
              <a:rPr lang="en-US" altLang="zh-CN" sz="2800" dirty="0">
                <a:sym typeface="Symbol" panose="05050102010706020507" pitchFamily="18" charset="2"/>
              </a:rPr>
              <a:t>S</a:t>
            </a:r>
            <a:r>
              <a:rPr lang="zh-CN" altLang="en-US" sz="2800" dirty="0">
                <a:sym typeface="Symbol" panose="05050102010706020507" pitchFamily="18" charset="2"/>
              </a:rPr>
              <a:t>中的</a:t>
            </a:r>
            <a:r>
              <a:rPr lang="en-US" altLang="zh-CN" sz="2800" dirty="0">
                <a:sym typeface="Symbol" panose="05050102010706020507" pitchFamily="18" charset="2"/>
              </a:rPr>
              <a:t>n</a:t>
            </a:r>
            <a:r>
              <a:rPr lang="zh-CN" altLang="en-US" sz="2800" dirty="0">
                <a:sym typeface="Symbol" panose="05050102010706020507" pitchFamily="18" charset="2"/>
              </a:rPr>
              <a:t>元联结词，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en-US" altLang="zh-CN" sz="2800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,…,A</a:t>
            </a:r>
            <a:r>
              <a:rPr lang="en-US" altLang="zh-CN" sz="2800" baseline="-25000" dirty="0">
                <a:sym typeface="Symbol" panose="05050102010706020507" pitchFamily="18" charset="2"/>
              </a:rPr>
              <a:t>n</a:t>
            </a:r>
            <a:r>
              <a:rPr lang="zh-CN" altLang="en-US" sz="2800" dirty="0">
                <a:sym typeface="Symbol" panose="05050102010706020507" pitchFamily="18" charset="2"/>
              </a:rPr>
              <a:t>是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由</a:t>
            </a:r>
            <a:r>
              <a:rPr lang="en-US" altLang="zh-CN" sz="2800" dirty="0">
                <a:sym typeface="Symbol" panose="05050102010706020507" pitchFamily="18" charset="2"/>
              </a:rPr>
              <a:t>S</a:t>
            </a:r>
            <a:r>
              <a:rPr lang="zh-CN" altLang="en-US" sz="2800" dirty="0">
                <a:sym typeface="Symbol" panose="05050102010706020507" pitchFamily="18" charset="2"/>
              </a:rPr>
              <a:t>生成的公式，则</a:t>
            </a:r>
            <a:r>
              <a:rPr lang="en-US" altLang="zh-CN" sz="2800" dirty="0">
                <a:sym typeface="Symbol" panose="05050102010706020507" pitchFamily="18" charset="2"/>
              </a:rPr>
              <a:t>F(A</a:t>
            </a:r>
            <a:r>
              <a:rPr lang="en-US" altLang="zh-CN" sz="2800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,…,A</a:t>
            </a:r>
            <a:r>
              <a:rPr lang="en-US" altLang="zh-CN" sz="2800" baseline="-25000" dirty="0"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ym typeface="Symbol" panose="05050102010706020507" pitchFamily="18" charset="2"/>
              </a:rPr>
              <a:t>是由</a:t>
            </a:r>
            <a:r>
              <a:rPr lang="en-US" altLang="zh-CN" sz="2800" dirty="0">
                <a:sym typeface="Symbol" panose="05050102010706020507" pitchFamily="18" charset="2"/>
              </a:rPr>
              <a:t>S</a:t>
            </a:r>
            <a:r>
              <a:rPr lang="zh-CN" altLang="en-US" sz="2800" dirty="0">
                <a:sym typeface="Symbol" panose="05050102010706020507" pitchFamily="18" charset="2"/>
              </a:rPr>
              <a:t>生成的公式</a:t>
            </a:r>
            <a:endParaRPr lang="en-US" altLang="zh-CN" sz="2800" dirty="0"/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(</a:t>
            </a:r>
            <a:r>
              <a:rPr lang="zh-CN" altLang="en-US" dirty="0"/>
              <a:t>命题逻辑</a:t>
            </a:r>
            <a:r>
              <a:rPr lang="en-US" altLang="zh-CN" dirty="0"/>
              <a:t>)</a:t>
            </a:r>
            <a:r>
              <a:rPr lang="zh-CN" altLang="en-US" dirty="0"/>
              <a:t>公式</a:t>
            </a:r>
            <a:r>
              <a:rPr lang="en-US" altLang="zh-CN" dirty="0"/>
              <a:t>(</a:t>
            </a:r>
            <a:r>
              <a:rPr lang="zh-CN" altLang="en-US" dirty="0"/>
              <a:t>合式公式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3" y="1112838"/>
            <a:ext cx="8590769" cy="49133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常元</a:t>
            </a:r>
            <a:r>
              <a:rPr lang="pt-BR" altLang="zh-CN" sz="2800" dirty="0"/>
              <a:t>0</a:t>
            </a:r>
            <a:r>
              <a:rPr lang="zh-CN" altLang="en-US" sz="2800" dirty="0"/>
              <a:t>和</a:t>
            </a:r>
            <a:r>
              <a:rPr lang="pt-BR" altLang="zh-CN" sz="2800" dirty="0"/>
              <a:t>1</a:t>
            </a:r>
            <a:r>
              <a:rPr lang="zh-CN" altLang="en-US" sz="2800" dirty="0"/>
              <a:t>是公式；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命题变元是公式；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若</a:t>
            </a:r>
            <a:r>
              <a:rPr lang="pt-BR" altLang="zh-CN" sz="2800" dirty="0"/>
              <a:t>Q, R</a:t>
            </a:r>
            <a:r>
              <a:rPr lang="zh-CN" altLang="en-US" sz="2800" dirty="0"/>
              <a:t>是公式，则：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pt-BR" altLang="zh-CN" sz="2800" dirty="0"/>
              <a:t>(</a:t>
            </a:r>
            <a:r>
              <a:rPr lang="pt-BR" altLang="zh-CN" sz="2800" dirty="0">
                <a:sym typeface="Symbol" pitchFamily="18" charset="2"/>
              </a:rPr>
              <a:t></a:t>
            </a:r>
            <a:r>
              <a:rPr lang="pt-BR" altLang="zh-CN" sz="2800" dirty="0"/>
              <a:t>Q)</a:t>
            </a:r>
            <a:r>
              <a:rPr lang="zh-CN" altLang="en-US" sz="2800" dirty="0"/>
              <a:t>、</a:t>
            </a:r>
            <a:r>
              <a:rPr lang="pt-BR" altLang="zh-CN" sz="2800" dirty="0"/>
              <a:t>(Q </a:t>
            </a:r>
            <a:r>
              <a:rPr lang="pt-BR" altLang="zh-CN" sz="2800" dirty="0">
                <a:sym typeface="Symbol" pitchFamily="18" charset="2"/>
              </a:rPr>
              <a:t> </a:t>
            </a:r>
            <a:r>
              <a:rPr lang="pt-BR" altLang="zh-CN" sz="2800" dirty="0"/>
              <a:t>R) </a:t>
            </a:r>
            <a:r>
              <a:rPr lang="zh-CN" altLang="en-US" sz="2800" dirty="0"/>
              <a:t>、</a:t>
            </a:r>
            <a:r>
              <a:rPr lang="pt-BR" altLang="zh-CN" sz="2800" dirty="0"/>
              <a:t>(Q </a:t>
            </a:r>
            <a:r>
              <a:rPr lang="pt-BR" altLang="zh-CN" sz="2800" dirty="0">
                <a:sym typeface="Symbol" pitchFamily="18" charset="2"/>
              </a:rPr>
              <a:t> </a:t>
            </a:r>
            <a:r>
              <a:rPr lang="pt-BR" altLang="zh-CN" sz="2800" dirty="0"/>
              <a:t>R) </a:t>
            </a:r>
            <a:r>
              <a:rPr lang="zh-CN" altLang="en-US" sz="2800" dirty="0"/>
              <a:t>、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pt-BR" altLang="zh-CN" sz="2800" dirty="0"/>
              <a:t>(Q</a:t>
            </a:r>
            <a:r>
              <a:rPr lang="pt-BR" altLang="zh-CN" sz="2800" dirty="0">
                <a:sym typeface="Symbol" pitchFamily="18" charset="2"/>
              </a:rPr>
              <a:t></a:t>
            </a:r>
            <a:r>
              <a:rPr lang="pt-BR" altLang="zh-CN" sz="2800" dirty="0"/>
              <a:t>R) </a:t>
            </a:r>
            <a:r>
              <a:rPr lang="zh-CN" altLang="en-US" sz="2800" dirty="0"/>
              <a:t>、</a:t>
            </a:r>
            <a:r>
              <a:rPr lang="pt-BR" altLang="zh-CN" sz="2800" dirty="0"/>
              <a:t>(Q </a:t>
            </a:r>
            <a:r>
              <a:rPr lang="pt-BR" altLang="zh-CN" sz="2800" dirty="0">
                <a:sym typeface="Symbol" pitchFamily="18" charset="2"/>
              </a:rPr>
              <a:t> </a:t>
            </a:r>
            <a:r>
              <a:rPr lang="pt-BR" altLang="zh-CN" sz="2800" dirty="0"/>
              <a:t>R) </a:t>
            </a:r>
            <a:r>
              <a:rPr lang="zh-CN" altLang="en-US" sz="2800" dirty="0"/>
              <a:t>、</a:t>
            </a:r>
            <a:r>
              <a:rPr lang="pt-BR" altLang="zh-CN" sz="2800" dirty="0"/>
              <a:t>(Q </a:t>
            </a:r>
            <a:r>
              <a:rPr lang="pt-BR" altLang="zh-CN" sz="2800" dirty="0">
                <a:sym typeface="Symbol" pitchFamily="18" charset="2"/>
              </a:rPr>
              <a:t> </a:t>
            </a:r>
            <a:r>
              <a:rPr lang="pt-BR" altLang="zh-CN" sz="2800" dirty="0"/>
              <a:t>R)</a:t>
            </a:r>
            <a:r>
              <a:rPr lang="zh-CN" altLang="en-US" sz="2800" dirty="0"/>
              <a:t>是公式；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公式是由上面三条规则有限次应用而得到。</a:t>
            </a: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公式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933451"/>
            <a:ext cx="8204200" cy="571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3200" dirty="0"/>
              <a:t>例：</a:t>
            </a:r>
            <a:endParaRPr lang="zh-CN" altLang="en-US" sz="3200" b="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41060" name="Rectangle 4"/>
          <p:cNvSpPr>
            <a:spLocks noChangeArrowheads="1"/>
          </p:cNvSpPr>
          <p:nvPr/>
        </p:nvSpPr>
        <p:spPr bwMode="auto">
          <a:xfrm>
            <a:off x="1362857" y="3865563"/>
            <a:ext cx="4929188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2800" b="1" dirty="0">
                <a:latin typeface="+mn-ea"/>
                <a:ea typeface="+mn-ea"/>
                <a:sym typeface="Symbol" pitchFamily="18" charset="2"/>
              </a:rPr>
              <a:t></a:t>
            </a:r>
            <a:r>
              <a:rPr lang="en-US" altLang="zh-CN" sz="28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en-US" altLang="zh-CN" sz="2800" b="1" dirty="0" err="1">
                <a:latin typeface="+mn-ea"/>
                <a:ea typeface="+mn-ea"/>
                <a:sym typeface="Symbol" pitchFamily="18" charset="2"/>
              </a:rPr>
              <a:t>pq</a:t>
            </a:r>
            <a:r>
              <a:rPr lang="en-US" altLang="zh-CN" sz="2800" b="1" dirty="0">
                <a:latin typeface="+mn-ea"/>
                <a:ea typeface="+mn-ea"/>
                <a:sym typeface="Symbol" pitchFamily="18" charset="2"/>
              </a:rPr>
              <a:t>), (</a:t>
            </a:r>
            <a:r>
              <a:rPr lang="zh-CN" altLang="en-US" sz="2800" b="1" dirty="0">
                <a:latin typeface="+mn-ea"/>
                <a:ea typeface="+mn-ea"/>
                <a:sym typeface="Symbol" pitchFamily="18" charset="2"/>
              </a:rPr>
              <a:t></a:t>
            </a:r>
            <a:r>
              <a:rPr lang="en-US" altLang="zh-CN" sz="2800" b="1" dirty="0">
                <a:latin typeface="+mn-ea"/>
                <a:ea typeface="+mn-ea"/>
                <a:sym typeface="Symbol" pitchFamily="18" charset="2"/>
              </a:rPr>
              <a:t>p</a:t>
            </a:r>
            <a:r>
              <a:rPr lang="zh-CN" altLang="en-US" sz="2800" b="1" dirty="0">
                <a:latin typeface="+mn-ea"/>
                <a:ea typeface="+mn-ea"/>
                <a:sym typeface="Symbol" pitchFamily="18" charset="2"/>
              </a:rPr>
              <a:t></a:t>
            </a:r>
            <a:r>
              <a:rPr lang="en-US" altLang="zh-CN" sz="2800" b="1" dirty="0">
                <a:latin typeface="+mn-ea"/>
                <a:ea typeface="+mn-ea"/>
                <a:sym typeface="Symbol" pitchFamily="18" charset="2"/>
              </a:rPr>
              <a:t>q )</a:t>
            </a:r>
            <a:r>
              <a:rPr lang="zh-CN" altLang="en-US" sz="2800" b="1" dirty="0">
                <a:latin typeface="+mn-ea"/>
                <a:ea typeface="+mn-ea"/>
                <a:sym typeface="Symbol" pitchFamily="18" charset="2"/>
              </a:rPr>
              <a:t>是公式</a:t>
            </a:r>
          </a:p>
        </p:txBody>
      </p:sp>
      <p:sp>
        <p:nvSpPr>
          <p:cNvPr id="941061" name="Rectangle 5"/>
          <p:cNvSpPr>
            <a:spLocks noChangeArrowheads="1"/>
          </p:cNvSpPr>
          <p:nvPr/>
        </p:nvSpPr>
        <p:spPr bwMode="auto">
          <a:xfrm>
            <a:off x="1362857" y="3092450"/>
            <a:ext cx="468947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2800" b="1" dirty="0">
                <a:latin typeface="+mn-ea"/>
                <a:ea typeface="+mn-ea"/>
                <a:sym typeface="Symbol" pitchFamily="18" charset="2"/>
              </a:rPr>
              <a:t></a:t>
            </a:r>
            <a:r>
              <a:rPr lang="en-US" altLang="zh-CN" sz="2800" b="1" dirty="0">
                <a:latin typeface="+mn-ea"/>
                <a:ea typeface="+mn-ea"/>
                <a:sym typeface="Symbol" pitchFamily="18" charset="2"/>
              </a:rPr>
              <a:t>p, </a:t>
            </a:r>
            <a:r>
              <a:rPr lang="zh-CN" altLang="en-US" sz="2800" b="1" dirty="0">
                <a:latin typeface="+mn-ea"/>
                <a:ea typeface="+mn-ea"/>
                <a:sym typeface="Symbol" pitchFamily="18" charset="2"/>
              </a:rPr>
              <a:t></a:t>
            </a:r>
            <a:r>
              <a:rPr lang="en-US" altLang="zh-CN" sz="2800" b="1" dirty="0">
                <a:latin typeface="+mn-ea"/>
                <a:ea typeface="+mn-ea"/>
                <a:sym typeface="Symbol" pitchFamily="18" charset="2"/>
              </a:rPr>
              <a:t>q, </a:t>
            </a:r>
            <a:r>
              <a:rPr lang="en-US" altLang="zh-CN" sz="2800" b="1" dirty="0" err="1">
                <a:latin typeface="+mn-ea"/>
                <a:ea typeface="+mn-ea"/>
                <a:sym typeface="Symbol" pitchFamily="18" charset="2"/>
              </a:rPr>
              <a:t>pq</a:t>
            </a:r>
            <a:r>
              <a:rPr lang="zh-CN" altLang="en-US" sz="2800" b="1" dirty="0">
                <a:latin typeface="+mn-ea"/>
                <a:ea typeface="+mn-ea"/>
                <a:sym typeface="Symbol" pitchFamily="18" charset="2"/>
              </a:rPr>
              <a:t>是公式</a:t>
            </a:r>
          </a:p>
        </p:txBody>
      </p:sp>
      <p:sp>
        <p:nvSpPr>
          <p:cNvPr id="941062" name="Rectangle 6"/>
          <p:cNvSpPr>
            <a:spLocks noChangeArrowheads="1"/>
          </p:cNvSpPr>
          <p:nvPr/>
        </p:nvSpPr>
        <p:spPr bwMode="auto">
          <a:xfrm>
            <a:off x="1362857" y="2377160"/>
            <a:ext cx="463867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zh-CN" sz="2800" b="1" dirty="0">
                <a:latin typeface="+mn-ea"/>
                <a:ea typeface="+mn-ea"/>
                <a:sym typeface="Symbol" pitchFamily="18" charset="2"/>
              </a:rPr>
              <a:t>p, q</a:t>
            </a:r>
            <a:r>
              <a:rPr lang="zh-CN" altLang="en-US" sz="2800" b="1" dirty="0">
                <a:latin typeface="+mn-ea"/>
                <a:ea typeface="+mn-ea"/>
                <a:sym typeface="Symbol" pitchFamily="18" charset="2"/>
              </a:rPr>
              <a:t>是公式</a:t>
            </a:r>
          </a:p>
        </p:txBody>
      </p:sp>
      <p:sp>
        <p:nvSpPr>
          <p:cNvPr id="941063" name="Rectangle 7"/>
          <p:cNvSpPr>
            <a:spLocks noChangeArrowheads="1"/>
          </p:cNvSpPr>
          <p:nvPr/>
        </p:nvSpPr>
        <p:spPr bwMode="auto">
          <a:xfrm>
            <a:off x="1362857" y="4591050"/>
            <a:ext cx="4779962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2800" b="1" dirty="0">
                <a:latin typeface="+mn-ea"/>
                <a:ea typeface="+mn-ea"/>
                <a:sym typeface="Symbol" pitchFamily="18" charset="2"/>
              </a:rPr>
              <a:t></a:t>
            </a:r>
            <a:r>
              <a:rPr lang="en-US" altLang="zh-CN" sz="28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en-US" altLang="zh-CN" sz="2800" b="1" dirty="0" err="1">
                <a:latin typeface="+mn-ea"/>
                <a:ea typeface="+mn-ea"/>
                <a:sym typeface="Symbol" pitchFamily="18" charset="2"/>
              </a:rPr>
              <a:t>pq</a:t>
            </a:r>
            <a:r>
              <a:rPr lang="en-US" altLang="zh-CN" sz="2800" b="1" dirty="0">
                <a:latin typeface="+mn-ea"/>
                <a:ea typeface="+mn-ea"/>
                <a:sym typeface="Symbol" pitchFamily="18" charset="2"/>
              </a:rPr>
              <a:t>) </a:t>
            </a:r>
            <a:r>
              <a:rPr lang="zh-CN" altLang="en-US" sz="2800" b="1" dirty="0">
                <a:latin typeface="+mn-ea"/>
                <a:ea typeface="+mn-ea"/>
                <a:sym typeface="Symbol" pitchFamily="18" charset="2"/>
              </a:rPr>
              <a:t></a:t>
            </a:r>
            <a:r>
              <a:rPr lang="en-US" altLang="zh-CN" sz="28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zh-CN" altLang="en-US" sz="2800" b="1" dirty="0">
                <a:latin typeface="+mn-ea"/>
                <a:ea typeface="+mn-ea"/>
                <a:sym typeface="Symbol" pitchFamily="18" charset="2"/>
              </a:rPr>
              <a:t></a:t>
            </a:r>
            <a:r>
              <a:rPr lang="en-US" altLang="zh-CN" sz="2800" b="1" dirty="0">
                <a:latin typeface="+mn-ea"/>
                <a:ea typeface="+mn-ea"/>
                <a:sym typeface="Symbol" pitchFamily="18" charset="2"/>
              </a:rPr>
              <a:t>p</a:t>
            </a:r>
            <a:r>
              <a:rPr lang="zh-CN" altLang="en-US" sz="2800" b="1" dirty="0">
                <a:latin typeface="+mn-ea"/>
                <a:ea typeface="+mn-ea"/>
                <a:sym typeface="Symbol" pitchFamily="18" charset="2"/>
              </a:rPr>
              <a:t></a:t>
            </a:r>
            <a:r>
              <a:rPr lang="en-US" altLang="zh-CN" sz="2800" b="1" dirty="0">
                <a:latin typeface="+mn-ea"/>
                <a:ea typeface="+mn-ea"/>
                <a:sym typeface="Symbol" pitchFamily="18" charset="2"/>
              </a:rPr>
              <a:t>q )</a:t>
            </a:r>
            <a:r>
              <a:rPr lang="zh-CN" altLang="en-US" sz="2800" b="1" dirty="0">
                <a:latin typeface="+mn-ea"/>
                <a:ea typeface="+mn-ea"/>
                <a:sym typeface="Symbol" pitchFamily="18" charset="2"/>
              </a:rPr>
              <a:t>是公式</a:t>
            </a:r>
          </a:p>
        </p:txBody>
      </p:sp>
      <p:sp>
        <p:nvSpPr>
          <p:cNvPr id="9" name="矩形 8"/>
          <p:cNvSpPr/>
          <p:nvPr/>
        </p:nvSpPr>
        <p:spPr>
          <a:xfrm>
            <a:off x="1168240" y="1702567"/>
            <a:ext cx="4000500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3200" b="1" dirty="0">
                <a:solidFill>
                  <a:srgbClr val="0033CC"/>
                </a:solidFill>
                <a:sym typeface="Symbol" pitchFamily="18" charset="2"/>
              </a:rPr>
              <a:t></a:t>
            </a:r>
            <a:r>
              <a:rPr lang="en-US" altLang="zh-CN" sz="3200" b="1" dirty="0">
                <a:solidFill>
                  <a:srgbClr val="0033CC"/>
                </a:solidFill>
                <a:sym typeface="Symbol" pitchFamily="18" charset="2"/>
              </a:rPr>
              <a:t>(</a:t>
            </a:r>
            <a:r>
              <a:rPr lang="en-US" altLang="zh-CN" sz="3200" b="1" dirty="0" err="1">
                <a:solidFill>
                  <a:srgbClr val="0033CC"/>
                </a:solidFill>
                <a:sym typeface="Symbol" pitchFamily="18" charset="2"/>
              </a:rPr>
              <a:t>pq</a:t>
            </a:r>
            <a:r>
              <a:rPr lang="en-US" altLang="zh-CN" sz="3200" b="1" dirty="0">
                <a:solidFill>
                  <a:srgbClr val="0033CC"/>
                </a:solidFill>
                <a:sym typeface="Symbol" pitchFamily="18" charset="2"/>
              </a:rPr>
              <a:t>) </a:t>
            </a:r>
            <a:r>
              <a:rPr lang="zh-CN" altLang="en-US" sz="3200" b="1" dirty="0">
                <a:solidFill>
                  <a:srgbClr val="0033CC"/>
                </a:solidFill>
                <a:sym typeface="Symbol" pitchFamily="18" charset="2"/>
              </a:rPr>
              <a:t> </a:t>
            </a:r>
            <a:r>
              <a:rPr lang="en-US" altLang="zh-CN" sz="3200" b="1" dirty="0">
                <a:solidFill>
                  <a:srgbClr val="0033CC"/>
                </a:solidFill>
                <a:sym typeface="Symbol" pitchFamily="18" charset="2"/>
              </a:rPr>
              <a:t>(</a:t>
            </a:r>
            <a:r>
              <a:rPr lang="zh-CN" altLang="en-US" sz="3200" b="1" dirty="0">
                <a:solidFill>
                  <a:srgbClr val="0033CC"/>
                </a:solidFill>
                <a:sym typeface="Symbol" pitchFamily="18" charset="2"/>
              </a:rPr>
              <a:t></a:t>
            </a:r>
            <a:r>
              <a:rPr lang="en-US" altLang="zh-CN" sz="3200" b="1" dirty="0">
                <a:solidFill>
                  <a:srgbClr val="0033CC"/>
                </a:solidFill>
                <a:sym typeface="Symbol" pitchFamily="18" charset="2"/>
              </a:rPr>
              <a:t>p</a:t>
            </a:r>
            <a:r>
              <a:rPr lang="zh-CN" altLang="en-US" sz="3200" b="1" dirty="0">
                <a:solidFill>
                  <a:srgbClr val="0033CC"/>
                </a:solidFill>
                <a:sym typeface="Symbol" pitchFamily="18" charset="2"/>
              </a:rPr>
              <a:t></a:t>
            </a:r>
            <a:r>
              <a:rPr lang="en-US" altLang="zh-CN" sz="3200" b="1" dirty="0">
                <a:solidFill>
                  <a:srgbClr val="0033CC"/>
                </a:solidFill>
                <a:sym typeface="Symbol" pitchFamily="18" charset="2"/>
              </a:rPr>
              <a:t>q ) </a:t>
            </a:r>
            <a:endParaRPr lang="zh-CN" altLang="en-US" sz="3200" b="1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8614240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60" grpId="0"/>
      <p:bldP spid="941061" grpId="0"/>
      <p:bldP spid="941062" grpId="0"/>
      <p:bldP spid="941063" grpId="0"/>
    </p:bldLst>
  </p:timing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/>
      <a:lstStyle/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32913</TotalTime>
  <Words>2593</Words>
  <Application>Microsoft Office PowerPoint</Application>
  <PresentationFormat>全屏显示(4:3)</PresentationFormat>
  <Paragraphs>289</Paragraphs>
  <Slides>34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仿宋_GB2312</vt:lpstr>
      <vt:lpstr>黑体</vt:lpstr>
      <vt:lpstr>华文仿宋</vt:lpstr>
      <vt:lpstr>华文行楷</vt:lpstr>
      <vt:lpstr>华文中宋</vt:lpstr>
      <vt:lpstr>Amaze</vt:lpstr>
      <vt:lpstr>Arial</vt:lpstr>
      <vt:lpstr>Cambria Math</vt:lpstr>
      <vt:lpstr>Kunstler Script</vt:lpstr>
      <vt:lpstr>Symbol</vt:lpstr>
      <vt:lpstr>Times New Roman</vt:lpstr>
      <vt:lpstr>Wingdings</vt:lpstr>
      <vt:lpstr>Grid</vt:lpstr>
      <vt:lpstr>位图图像</vt:lpstr>
      <vt:lpstr>公式</vt:lpstr>
      <vt:lpstr>第一章命题逻辑</vt:lpstr>
      <vt:lpstr>1.2公式和真值赋值</vt:lpstr>
      <vt:lpstr>python</vt:lpstr>
      <vt:lpstr>公式</vt:lpstr>
      <vt:lpstr>最简单的论域—逻辑域</vt:lpstr>
      <vt:lpstr>归纳定义</vt:lpstr>
      <vt:lpstr>公式</vt:lpstr>
      <vt:lpstr>(命题逻辑)公式(合式公式)</vt:lpstr>
      <vt:lpstr>公式</vt:lpstr>
      <vt:lpstr>公式</vt:lpstr>
      <vt:lpstr>公式层数</vt:lpstr>
      <vt:lpstr>联结词的优先级</vt:lpstr>
      <vt:lpstr>联结词的优先级</vt:lpstr>
      <vt:lpstr>命题逻辑语言</vt:lpstr>
      <vt:lpstr>公式赋值</vt:lpstr>
      <vt:lpstr>真值赋值</vt:lpstr>
      <vt:lpstr>真值赋值</vt:lpstr>
      <vt:lpstr>真值赋值</vt:lpstr>
      <vt:lpstr>真值表</vt:lpstr>
      <vt:lpstr>例：</vt:lpstr>
      <vt:lpstr>等价真值赋值</vt:lpstr>
      <vt:lpstr>等价真值赋值（续）</vt:lpstr>
      <vt:lpstr>定理1.1涵义</vt:lpstr>
      <vt:lpstr>定理1.1涵义（续）</vt:lpstr>
      <vt:lpstr>可满足性</vt:lpstr>
      <vt:lpstr>可判定性</vt:lpstr>
      <vt:lpstr>可判定性（续）</vt:lpstr>
      <vt:lpstr>定义：替换</vt:lpstr>
      <vt:lpstr>PowerPoint 演示文稿</vt:lpstr>
      <vt:lpstr>定理1.2 （求值恒等） </vt:lpstr>
      <vt:lpstr>PowerPoint 演示文稿</vt:lpstr>
      <vt:lpstr>PowerPoint 演示文稿</vt:lpstr>
      <vt:lpstr>定理1.3</vt:lpstr>
      <vt:lpstr>提纲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数理逻辑-(1)命题逻辑</dc:title>
  <dc:creator>Shuai Ma</dc:creator>
  <cp:lastModifiedBy>bobo677@163.com</cp:lastModifiedBy>
  <cp:revision>2585</cp:revision>
  <dcterms:created xsi:type="dcterms:W3CDTF">2004-03-10T10:42:25Z</dcterms:created>
  <dcterms:modified xsi:type="dcterms:W3CDTF">2019-03-05T15:14:32Z</dcterms:modified>
</cp:coreProperties>
</file>