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</p:sldIdLst>
  <p:sldSz cx="9144000" cy="6858000" type="screen4x3"/>
  <p:notesSz cx="6858000" cy="9220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0000"/>
    <a:srgbClr val="009999"/>
    <a:srgbClr val="0099CC"/>
    <a:srgbClr val="99CCFF"/>
    <a:srgbClr val="C0C0C0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8" autoAdjust="0"/>
    <p:restoredTop sz="86271" autoAdjust="0"/>
  </p:normalViewPr>
  <p:slideViewPr>
    <p:cSldViewPr snapToGrid="0">
      <p:cViewPr varScale="1">
        <p:scale>
          <a:sx n="57" d="100"/>
          <a:sy n="57" d="100"/>
        </p:scale>
        <p:origin x="1492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92"/>
    </p:cViewPr>
  </p:sorterViewPr>
  <p:notesViewPr>
    <p:cSldViewPr snapToGrid="0">
      <p:cViewPr varScale="1">
        <p:scale>
          <a:sx n="59" d="100"/>
          <a:sy n="59" d="100"/>
        </p:scale>
        <p:origin x="-1740" y="-78"/>
      </p:cViewPr>
      <p:guideLst>
        <p:guide orient="horz" pos="290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196265F-6507-41BB-9CC4-6BAF17A87A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23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9913"/>
            <a:ext cx="54864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3A5028CE-DAB4-49D8-94F3-52B337E511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177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38934B-8618-472A-9C2E-FA64CA5DDA08}" type="slidenum">
              <a:rPr lang="zh-CN" altLang="en-US" smtClean="0"/>
              <a:pPr/>
              <a:t>1</a:t>
            </a:fld>
            <a:endParaRPr lang="en-US" altLang="zh-CN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512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gif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ottom 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0" y="0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60" name="位图图像" r:id="rId4" imgW="9161905" imgH="704948" progId="PBrush">
                  <p:embed/>
                </p:oleObj>
              </mc:Choice>
              <mc:Fallback>
                <p:oleObj name="位图图像" r:id="rId4" imgW="9161905" imgH="704948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7" name="Picture 11" descr="earth3_112k"/>
          <p:cNvPicPr>
            <a:picLocks noChangeAspect="1" noChangeArrowheads="1" noCrop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70888" y="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2BAC3-C0D0-4886-BA36-51CCCEE56E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54DB5-777B-4C18-A24C-DCC0C0B406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78D1D-5158-439B-88AC-948A050D3B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296A2-444F-4148-B37C-CE7D51CA24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D305A89C-C919-496E-B88A-969A0B8A52F9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5DC5F-04A0-42E0-8E3F-2E433C6ADF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EE50D-B8A2-4EE6-90C0-B46248C33C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16C24-C9D8-4D91-B11A-A7F5942142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1422F-6A2F-498F-A1FB-1A33B5B750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D4CAA-6586-44C0-AE58-E3A06C88D5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7DA7B-A55B-4228-B516-60AABFCA33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19826-2B6B-4DE3-8635-493CD201F4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95263"/>
            <a:ext cx="8394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3" name="Text Box 19"/>
          <p:cNvSpPr txBox="1">
            <a:spLocks noChangeArrowheads="1"/>
          </p:cNvSpPr>
          <p:nvPr userDrawn="1"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itchFamily="2" charset="-122"/>
              </a:rPr>
              <a:t>计算机学院</a:t>
            </a:r>
          </a:p>
        </p:txBody>
      </p:sp>
      <p:sp>
        <p:nvSpPr>
          <p:cNvPr id="1044" name="Rectangle 20"/>
          <p:cNvSpPr>
            <a:spLocks noChangeArrowheads="1"/>
          </p:cNvSpPr>
          <p:nvPr userDrawn="1"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96787A80-9A3F-4F73-A8F3-A27B72B219F1}" type="slidenum"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pPr>
                <a:defRPr/>
              </a:pPr>
              <a:t>‹#›</a:t>
            </a:fld>
            <a:endParaRPr lang="en-US" altLang="zh-CN" sz="16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>
            <a:off x="261938" y="79692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33801" name="Picture 3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7463" y="6229350"/>
            <a:ext cx="9144001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7" name="Text Box 33"/>
          <p:cNvSpPr txBox="1">
            <a:spLocks noChangeArrowheads="1"/>
          </p:cNvSpPr>
          <p:nvPr userDrawn="1"/>
        </p:nvSpPr>
        <p:spPr bwMode="auto">
          <a:xfrm>
            <a:off x="2670083" y="6331231"/>
            <a:ext cx="26781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74053" dir="7257825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8355013" y="6257925"/>
            <a:ext cx="788987" cy="460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5E1EF8C5-5625-42AC-B7CC-43E13920DA78}" type="slidenum">
              <a:rPr lang="zh-CN" altLang="en-US" sz="2400"/>
              <a:pPr>
                <a:defRPr/>
              </a:pPr>
              <a:t>‹#›</a:t>
            </a:fld>
            <a:endParaRPr lang="en-US" altLang="zh-CN" sz="2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  <p:sldLayoutId id="2147484448" r:id="rId12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888" y="217488"/>
            <a:ext cx="8266112" cy="1876425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z="6000" b="0" dirty="0"/>
              <a:t>数理逻辑</a:t>
            </a:r>
            <a:endParaRPr lang="zh-CN" altLang="en-US" sz="3600" dirty="0"/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3063" y="3898900"/>
            <a:ext cx="6400800" cy="2303463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马殿富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北航计算机学院</a:t>
            </a:r>
            <a:endParaRPr lang="en-US" altLang="zh-CN" sz="28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dfma@buaa.edu.cn</a:t>
            </a:r>
            <a:endParaRPr lang="zh-CN" altLang="en-US" sz="28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20</a:t>
            </a:r>
            <a:r>
              <a:rPr lang="en-US" altLang="zh-CN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12-9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81063" y="4405696"/>
            <a:ext cx="7162800" cy="1567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SzPct val="70000"/>
              <a:defRPr/>
            </a:pPr>
            <a:r>
              <a:rPr lang="zh-CN" altLang="en-US" b="1" dirty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b="1" dirty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b="1" dirty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节 对偶定理  </a:t>
            </a:r>
            <a:endParaRPr lang="en-US" altLang="zh-CN" b="1" dirty="0">
              <a:solidFill>
                <a:srgbClr val="3333CC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3179"/>
            <a:ext cx="9144000" cy="218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en-US" altLang="zh-CN" dirty="0"/>
              <a:t>1.4 </a:t>
            </a:r>
            <a:r>
              <a:rPr lang="zh-CN" altLang="en-US" dirty="0"/>
              <a:t>对偶定理</a:t>
            </a:r>
          </a:p>
        </p:txBody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99023"/>
            <a:ext cx="8415337" cy="5822943"/>
          </a:xfrm>
        </p:spPr>
        <p:txBody>
          <a:bodyPr/>
          <a:lstStyle/>
          <a:p>
            <a:pPr marL="311150" indent="-311150" defTabSz="755650" eaLnBrk="1" hangingPunct="1">
              <a:lnSpc>
                <a:spcPct val="100000"/>
              </a:lnSpc>
            </a:pPr>
            <a:r>
              <a:rPr lang="zh-CN" altLang="en-US" sz="2800" dirty="0">
                <a:solidFill>
                  <a:srgbClr val="C00000"/>
                </a:solidFill>
              </a:rPr>
              <a:t>对偶式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marL="311150" indent="-311150" defTabSz="755650" eaLnBrk="1" hangingPunct="1">
              <a:lnSpc>
                <a:spcPct val="100000"/>
              </a:lnSpc>
              <a:buNone/>
            </a:pPr>
            <a:r>
              <a:rPr lang="en-US" altLang="zh-CN" sz="2800" dirty="0">
                <a:solidFill>
                  <a:srgbClr val="C00000"/>
                </a:solidFill>
              </a:rPr>
              <a:t>	</a:t>
            </a:r>
            <a:r>
              <a:rPr lang="zh-CN" altLang="en-US" sz="2400" dirty="0"/>
              <a:t>设</a:t>
            </a:r>
            <a:r>
              <a:rPr lang="en-US" altLang="zh-CN" sz="2400" dirty="0"/>
              <a:t>A</a:t>
            </a:r>
            <a:r>
              <a:rPr lang="zh-CN" altLang="en-US" sz="2400" dirty="0"/>
              <a:t>是由</a:t>
            </a:r>
            <a:r>
              <a:rPr lang="en-US" altLang="zh-CN" sz="2400" dirty="0"/>
              <a:t>{0,1,</a:t>
            </a:r>
            <a:r>
              <a:rPr lang="zh-CN" altLang="en-US" sz="2400" b="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400" dirty="0"/>
              <a:t>,∨,∧}</a:t>
            </a:r>
            <a:r>
              <a:rPr lang="zh-CN" altLang="en-US" sz="2400" dirty="0"/>
              <a:t>生成的公式，将</a:t>
            </a:r>
            <a:r>
              <a:rPr lang="en-US" altLang="zh-CN" sz="2400" dirty="0"/>
              <a:t>A</a:t>
            </a:r>
            <a:r>
              <a:rPr lang="zh-CN" altLang="en-US" sz="2400" dirty="0"/>
              <a:t>中的</a:t>
            </a:r>
            <a:r>
              <a:rPr lang="en-US" altLang="zh-CN" sz="2400" dirty="0">
                <a:solidFill>
                  <a:srgbClr val="3333CC"/>
                </a:solidFill>
              </a:rPr>
              <a:t>∨</a:t>
            </a:r>
            <a:r>
              <a:rPr lang="zh-CN" altLang="en-US" sz="2400" dirty="0">
                <a:solidFill>
                  <a:srgbClr val="3333CC"/>
                </a:solidFill>
              </a:rPr>
              <a:t>和</a:t>
            </a:r>
            <a:r>
              <a:rPr lang="en-US" altLang="zh-CN" sz="2400" dirty="0">
                <a:solidFill>
                  <a:srgbClr val="3333CC"/>
                </a:solidFill>
              </a:rPr>
              <a:t>∧</a:t>
            </a:r>
            <a:r>
              <a:rPr lang="zh-CN" altLang="en-US" sz="2400" dirty="0">
                <a:solidFill>
                  <a:srgbClr val="3333CC"/>
                </a:solidFill>
              </a:rPr>
              <a:t>互换</a:t>
            </a:r>
            <a:r>
              <a:rPr lang="zh-CN" altLang="en-US" sz="2400" dirty="0"/>
              <a:t>，</a:t>
            </a:r>
            <a:r>
              <a:rPr lang="en-US" altLang="zh-CN" sz="2400" dirty="0">
                <a:solidFill>
                  <a:srgbClr val="3333CC"/>
                </a:solidFill>
              </a:rPr>
              <a:t>0</a:t>
            </a:r>
            <a:r>
              <a:rPr lang="zh-CN" altLang="en-US" sz="2400" dirty="0">
                <a:solidFill>
                  <a:srgbClr val="3333CC"/>
                </a:solidFill>
              </a:rPr>
              <a:t>和</a:t>
            </a:r>
            <a:r>
              <a:rPr lang="en-US" altLang="zh-CN" sz="2400" dirty="0">
                <a:solidFill>
                  <a:srgbClr val="3333CC"/>
                </a:solidFill>
              </a:rPr>
              <a:t>1</a:t>
            </a:r>
            <a:r>
              <a:rPr lang="zh-CN" altLang="en-US" sz="2400" dirty="0"/>
              <a:t>互换，保持运算次序不变，得到</a:t>
            </a:r>
            <a:r>
              <a:rPr lang="en-US" altLang="zh-CN" sz="2400" dirty="0"/>
              <a:t>A</a:t>
            </a:r>
            <a:r>
              <a:rPr lang="en-US" altLang="zh-CN" sz="2400" baseline="30000" dirty="0"/>
              <a:t>*</a:t>
            </a:r>
            <a:r>
              <a:rPr lang="zh-CN" altLang="en-US" sz="2400" dirty="0"/>
              <a:t>，称</a:t>
            </a:r>
            <a:r>
              <a:rPr lang="en-US" altLang="zh-CN" sz="2400" dirty="0"/>
              <a:t>A</a:t>
            </a:r>
            <a:r>
              <a:rPr lang="en-US" altLang="zh-CN" sz="2400" baseline="30000" dirty="0"/>
              <a:t>*</a:t>
            </a:r>
            <a:r>
              <a:rPr lang="zh-CN" altLang="en-US" sz="2400" dirty="0"/>
              <a:t>与</a:t>
            </a:r>
            <a:r>
              <a:rPr lang="en-US" altLang="zh-CN" sz="2400" dirty="0"/>
              <a:t>A</a:t>
            </a:r>
            <a:r>
              <a:rPr lang="zh-CN" altLang="en-US" sz="2400" dirty="0"/>
              <a:t>互为对偶式。</a:t>
            </a:r>
          </a:p>
          <a:p>
            <a:pPr marL="711200" lvl="1" indent="-311150" defTabSz="755650" eaLnBrk="1" hangingPunct="1">
              <a:lnSpc>
                <a:spcPct val="100000"/>
              </a:lnSpc>
            </a:pPr>
            <a:r>
              <a:rPr lang="en-US" altLang="zh-CN" sz="2000" dirty="0">
                <a:latin typeface="Times New Roman" pitchFamily="18" charset="0"/>
              </a:rPr>
              <a:t>A  = (</a:t>
            </a:r>
            <a:r>
              <a:rPr lang="en-US" altLang="zh-CN" sz="2000" dirty="0" err="1">
                <a:latin typeface="Times New Roman" pitchFamily="18" charset="0"/>
              </a:rPr>
              <a:t>p</a:t>
            </a:r>
            <a:r>
              <a:rPr lang="en-US" altLang="zh-CN" sz="2000" dirty="0" err="1"/>
              <a:t>∨q</a:t>
            </a:r>
            <a:r>
              <a:rPr lang="en-US" altLang="zh-CN" sz="2000" dirty="0"/>
              <a:t>)∧r</a:t>
            </a:r>
            <a:r>
              <a:rPr lang="zh-CN" altLang="en-US" sz="2000" dirty="0">
                <a:solidFill>
                  <a:schemeClr val="accent2"/>
                </a:solidFill>
              </a:rPr>
              <a:t>  </a:t>
            </a:r>
            <a:r>
              <a:rPr lang="en-US" altLang="zh-CN" sz="2000" dirty="0">
                <a:solidFill>
                  <a:schemeClr val="accent2"/>
                </a:solidFill>
              </a:rPr>
              <a:t>		 </a:t>
            </a:r>
            <a:r>
              <a:rPr lang="en-US" altLang="zh-CN" sz="2000" dirty="0"/>
              <a:t>B  = </a:t>
            </a:r>
            <a:r>
              <a:rPr lang="zh-CN" altLang="en-US" sz="200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000" dirty="0">
                <a:latin typeface="Times New Roman" pitchFamily="18" charset="0"/>
              </a:rPr>
              <a:t>(p∨0) ∧1</a:t>
            </a:r>
          </a:p>
          <a:p>
            <a:pPr marL="711200" lvl="1" indent="-311150" defTabSz="755650" eaLnBrk="1" hangingPunct="1">
              <a:lnSpc>
                <a:spcPct val="100000"/>
              </a:lnSpc>
            </a:pPr>
            <a:r>
              <a:rPr lang="en-US" altLang="zh-CN" sz="2000" dirty="0">
                <a:latin typeface="Times New Roman" pitchFamily="18" charset="0"/>
              </a:rPr>
              <a:t>A</a:t>
            </a:r>
            <a:r>
              <a:rPr lang="en-US" altLang="zh-CN" sz="2000" baseline="30000" dirty="0"/>
              <a:t>*</a:t>
            </a:r>
            <a:r>
              <a:rPr lang="en-US" altLang="zh-CN" sz="2000" dirty="0">
                <a:latin typeface="Times New Roman" pitchFamily="18" charset="0"/>
              </a:rPr>
              <a:t> = (</a:t>
            </a:r>
            <a:r>
              <a:rPr lang="en-US" altLang="zh-CN" sz="2000" dirty="0" err="1">
                <a:latin typeface="Times New Roman" pitchFamily="18" charset="0"/>
              </a:rPr>
              <a:t>p</a:t>
            </a:r>
            <a:r>
              <a:rPr lang="en-US" altLang="zh-CN" sz="2000" dirty="0" err="1"/>
              <a:t>∧q</a:t>
            </a:r>
            <a:r>
              <a:rPr lang="en-US" altLang="zh-CN" sz="2000" dirty="0"/>
              <a:t>)∨r   		 B</a:t>
            </a:r>
            <a:r>
              <a:rPr lang="en-US" altLang="zh-CN" sz="2000" baseline="30000" dirty="0"/>
              <a:t>* </a:t>
            </a:r>
            <a:r>
              <a:rPr lang="en-US" altLang="zh-CN" sz="2000" dirty="0"/>
              <a:t>= </a:t>
            </a:r>
            <a:r>
              <a:rPr lang="zh-CN" altLang="en-US" sz="200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000" dirty="0">
                <a:latin typeface="Times New Roman" pitchFamily="18" charset="0"/>
              </a:rPr>
              <a:t>(p∧1)∨0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311150" indent="-311150" defTabSz="755650" eaLnBrk="1" hangingPunct="1">
              <a:lnSpc>
                <a:spcPct val="100000"/>
              </a:lnSpc>
              <a:spcBef>
                <a:spcPts val="2400"/>
              </a:spcBef>
            </a:pPr>
            <a:r>
              <a:rPr lang="zh-CN" altLang="en-US" sz="2800" dirty="0">
                <a:solidFill>
                  <a:srgbClr val="C00000"/>
                </a:solidFill>
              </a:rPr>
              <a:t>相反真值赋值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marL="311150" indent="-311150" defTabSz="755650" eaLnBrk="1" hangingPunct="1">
              <a:lnSpc>
                <a:spcPct val="100000"/>
              </a:lnSpc>
              <a:buNone/>
            </a:pPr>
            <a:r>
              <a:rPr lang="en-US" altLang="zh-CN" sz="2800" dirty="0"/>
              <a:t>	 </a:t>
            </a:r>
            <a:r>
              <a:rPr lang="zh-CN" altLang="en-US" sz="2800" dirty="0"/>
              <a:t>如果对每个命题变元</a:t>
            </a:r>
            <a:r>
              <a:rPr lang="en-US" altLang="zh-CN" sz="2800" dirty="0"/>
              <a:t>p</a:t>
            </a:r>
            <a:r>
              <a:rPr lang="zh-CN" altLang="en-US" sz="2800" dirty="0"/>
              <a:t>，真值赋值</a:t>
            </a:r>
            <a:r>
              <a:rPr lang="en-US" altLang="zh-CN" sz="2800" dirty="0"/>
              <a:t>v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和</a:t>
            </a:r>
            <a:r>
              <a:rPr lang="en-US" altLang="zh-CN" sz="2800" dirty="0"/>
              <a:t>v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满足</a:t>
            </a:r>
            <a:endParaRPr lang="en-US" altLang="zh-CN" sz="2800" dirty="0"/>
          </a:p>
          <a:p>
            <a:pPr marL="311150" indent="-311150" defTabSz="755650" eaLnBrk="1" hangingPunct="1">
              <a:lnSpc>
                <a:spcPct val="100000"/>
              </a:lnSpc>
              <a:buNone/>
            </a:pPr>
            <a:r>
              <a:rPr lang="zh-CN" altLang="en-US" sz="2800" dirty="0"/>
              <a:t>    则称</a:t>
            </a:r>
            <a:r>
              <a:rPr lang="en-US" altLang="zh-CN" sz="2800" dirty="0"/>
              <a:t>v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和</a:t>
            </a:r>
            <a:r>
              <a:rPr lang="en-US" altLang="zh-CN" sz="2800" dirty="0"/>
              <a:t>v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是相反的。</a:t>
            </a:r>
          </a:p>
          <a:p>
            <a:pPr marL="711200" lvl="1" indent="-311150" defTabSz="755650" eaLnBrk="1" hangingPunct="1">
              <a:lnSpc>
                <a:spcPct val="100000"/>
              </a:lnSpc>
            </a:pPr>
            <a:r>
              <a:rPr lang="en-US" altLang="zh-CN" sz="2800" dirty="0">
                <a:latin typeface="Times New Roman" pitchFamily="18" charset="0"/>
              </a:rPr>
              <a:t>v</a:t>
            </a:r>
            <a:r>
              <a:rPr lang="en-US" altLang="zh-CN" sz="2800" baseline="-25000" dirty="0">
                <a:latin typeface="Times New Roman" pitchFamily="18" charset="0"/>
              </a:rPr>
              <a:t>1</a:t>
            </a:r>
            <a:r>
              <a:rPr lang="en-US" altLang="zh-CN" sz="2800" dirty="0">
                <a:latin typeface="Times New Roman" pitchFamily="18" charset="0"/>
              </a:rPr>
              <a:t> = &lt;p</a:t>
            </a:r>
            <a:r>
              <a:rPr lang="en-US" altLang="zh-CN" sz="2800" baseline="30000" dirty="0">
                <a:latin typeface="Times New Roman" pitchFamily="18" charset="0"/>
              </a:rPr>
              <a:t>0</a:t>
            </a:r>
            <a:r>
              <a:rPr lang="en-US" altLang="zh-CN" sz="2800" dirty="0">
                <a:latin typeface="Times New Roman" pitchFamily="18" charset="0"/>
              </a:rPr>
              <a:t>, q</a:t>
            </a:r>
            <a:r>
              <a:rPr lang="en-US" altLang="zh-CN" sz="2800" baseline="30000" dirty="0">
                <a:latin typeface="Times New Roman" pitchFamily="18" charset="0"/>
              </a:rPr>
              <a:t>1</a:t>
            </a:r>
            <a:r>
              <a:rPr lang="en-US" altLang="zh-CN" sz="2800" dirty="0">
                <a:latin typeface="Times New Roman" pitchFamily="18" charset="0"/>
              </a:rPr>
              <a:t>, t</a:t>
            </a:r>
            <a:r>
              <a:rPr lang="en-US" altLang="zh-CN" sz="2800" baseline="30000" dirty="0">
                <a:latin typeface="Times New Roman" pitchFamily="18" charset="0"/>
              </a:rPr>
              <a:t>0</a:t>
            </a:r>
            <a:r>
              <a:rPr lang="en-US" altLang="zh-CN" sz="2800" dirty="0">
                <a:latin typeface="Times New Roman" pitchFamily="18" charset="0"/>
              </a:rPr>
              <a:t>&gt;          v</a:t>
            </a:r>
            <a:r>
              <a:rPr lang="en-US" altLang="zh-CN" sz="2800" baseline="-25000" dirty="0">
                <a:latin typeface="Times New Roman" pitchFamily="18" charset="0"/>
              </a:rPr>
              <a:t>2</a:t>
            </a:r>
            <a:r>
              <a:rPr lang="en-US" altLang="zh-CN" sz="2800" dirty="0">
                <a:latin typeface="Times New Roman" pitchFamily="18" charset="0"/>
              </a:rPr>
              <a:t> = &lt;p</a:t>
            </a:r>
            <a:r>
              <a:rPr lang="en-US" altLang="zh-CN" sz="2800" baseline="30000" dirty="0">
                <a:latin typeface="Times New Roman" pitchFamily="18" charset="0"/>
              </a:rPr>
              <a:t>1</a:t>
            </a:r>
            <a:r>
              <a:rPr lang="en-US" altLang="zh-CN" sz="2800" dirty="0">
                <a:latin typeface="Times New Roman" pitchFamily="18" charset="0"/>
              </a:rPr>
              <a:t>, q</a:t>
            </a:r>
            <a:r>
              <a:rPr lang="en-US" altLang="zh-CN" sz="2800" baseline="30000" dirty="0">
                <a:latin typeface="Times New Roman" pitchFamily="18" charset="0"/>
              </a:rPr>
              <a:t>0</a:t>
            </a:r>
            <a:r>
              <a:rPr lang="en-US" altLang="zh-CN" sz="2800" dirty="0">
                <a:latin typeface="Times New Roman" pitchFamily="18" charset="0"/>
              </a:rPr>
              <a:t>, t</a:t>
            </a:r>
            <a:r>
              <a:rPr lang="en-US" altLang="zh-CN" sz="2800" baseline="30000" dirty="0">
                <a:latin typeface="Times New Roman" pitchFamily="18" charset="0"/>
              </a:rPr>
              <a:t>1</a:t>
            </a:r>
            <a:r>
              <a:rPr lang="en-US" altLang="zh-CN" sz="2800" dirty="0">
                <a:latin typeface="Times New Roman" pitchFamily="18" charset="0"/>
              </a:rPr>
              <a:t>&gt;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0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591642"/>
              </p:ext>
            </p:extLst>
          </p:nvPr>
        </p:nvGraphicFramePr>
        <p:xfrm>
          <a:off x="7412559" y="4553520"/>
          <a:ext cx="1502841" cy="579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9" name="公式" r:id="rId3" imgW="583920" imgH="228600" progId="Equation.3">
                  <p:embed/>
                </p:oleObj>
              </mc:Choice>
              <mc:Fallback>
                <p:oleObj name="公式" r:id="rId3" imgW="58392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2559" y="4553520"/>
                        <a:ext cx="1502841" cy="5797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例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809625"/>
            <a:ext cx="8474075" cy="53228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(p∨</a:t>
            </a:r>
            <a:r>
              <a:rPr lang="zh-CN" altLang="en-US" sz="2400" b="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/>
              <a:t>q∨0)∧r∧1    v(p)=1,v(q)=0,v(r)=1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(p∧</a:t>
            </a:r>
            <a:r>
              <a:rPr lang="zh-CN" altLang="en-US" sz="2400" b="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/>
              <a:t>q∧1)∨r∨0    v'(p)=0,v'(q)=1,v'(r)=0</a:t>
            </a:r>
          </a:p>
          <a:p>
            <a:pPr eaLnBrk="1" hangingPunct="1">
              <a:lnSpc>
                <a:spcPct val="80000"/>
              </a:lnSpc>
            </a:pP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v((p∨</a:t>
            </a:r>
            <a:r>
              <a:rPr lang="zh-CN" altLang="en-US" sz="2400" b="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/>
              <a:t>q∨0)∧r∧1)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800" dirty="0"/>
              <a:t>    =(v(p)∨</a:t>
            </a:r>
            <a:r>
              <a:rPr lang="zh-CN" altLang="en-US" sz="2800" dirty="0">
                <a:sym typeface="Symbol" pitchFamily="18" charset="2"/>
              </a:rPr>
              <a:t></a:t>
            </a:r>
            <a:r>
              <a:rPr lang="en-US" altLang="zh-CN" sz="2800" dirty="0">
                <a:sym typeface="Symbol" pitchFamily="18" charset="2"/>
              </a:rPr>
              <a:t>v(</a:t>
            </a:r>
            <a:r>
              <a:rPr lang="en-US" altLang="zh-CN" sz="2800" dirty="0"/>
              <a:t>q)∨v(0))∧v(r)∧v(1)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800" dirty="0"/>
              <a:t>    =(1∨</a:t>
            </a:r>
            <a:r>
              <a:rPr lang="zh-CN" altLang="en-US" sz="2800" dirty="0">
                <a:sym typeface="Symbol" pitchFamily="18" charset="2"/>
              </a:rPr>
              <a:t></a:t>
            </a:r>
            <a:r>
              <a:rPr lang="en-US" altLang="zh-CN" sz="2800" dirty="0">
                <a:sym typeface="Symbol" pitchFamily="18" charset="2"/>
              </a:rPr>
              <a:t>0</a:t>
            </a:r>
            <a:r>
              <a:rPr lang="en-US" altLang="zh-CN" sz="2800" dirty="0"/>
              <a:t>∨0)∧1∧1=1</a:t>
            </a:r>
          </a:p>
          <a:p>
            <a:pPr eaLnBrk="1" hangingPunct="1">
              <a:lnSpc>
                <a:spcPct val="80000"/>
              </a:lnSpc>
            </a:pP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v'((p∧</a:t>
            </a:r>
            <a:r>
              <a:rPr lang="zh-CN" altLang="en-US" sz="2400" b="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/>
              <a:t>q∧1)∨r∨0 )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800" dirty="0"/>
              <a:t>    = (v'(p)∧</a:t>
            </a:r>
            <a:r>
              <a:rPr lang="zh-CN" altLang="en-US" sz="2400" b="0" dirty="0">
                <a:latin typeface="Times New Roman" pitchFamily="18" charset="0"/>
                <a:sym typeface="Symbol" pitchFamily="18" charset="2"/>
              </a:rPr>
              <a:t> </a:t>
            </a:r>
            <a:r>
              <a:rPr lang="en-US" altLang="zh-CN" sz="2800" dirty="0"/>
              <a:t>v'(</a:t>
            </a:r>
            <a:r>
              <a:rPr lang="zh-CN" altLang="en-US" sz="2400" b="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dirty="0"/>
              <a:t>q)∧v'(1))∨v'(r)∨v'(0)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800" dirty="0"/>
              <a:t>    = (0∧</a:t>
            </a:r>
            <a:r>
              <a:rPr lang="zh-CN" altLang="en-US" sz="2800" dirty="0">
                <a:sym typeface="Symbol" pitchFamily="18" charset="2"/>
              </a:rPr>
              <a:t></a:t>
            </a:r>
            <a:r>
              <a:rPr lang="en-US" altLang="zh-CN" sz="2800" dirty="0">
                <a:sym typeface="Symbol" pitchFamily="18" charset="2"/>
              </a:rPr>
              <a:t>1</a:t>
            </a:r>
            <a:r>
              <a:rPr lang="en-US" altLang="zh-CN" sz="2800" dirty="0"/>
              <a:t>∧1)∨0∨0=0= </a:t>
            </a:r>
            <a:r>
              <a:rPr lang="zh-CN" altLang="en-US" sz="2800" dirty="0">
                <a:sym typeface="Symbol" pitchFamily="18" charset="2"/>
              </a:rPr>
              <a:t></a:t>
            </a:r>
            <a:r>
              <a:rPr lang="en-US" altLang="zh-CN" sz="2800" dirty="0">
                <a:sym typeface="Symbol" pitchFamily="18" charset="2"/>
              </a:rPr>
              <a:t>1</a:t>
            </a: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 dirty="0"/>
              <a:t>对偶式的真值赋值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862013"/>
            <a:ext cx="8420100" cy="5072062"/>
          </a:xfrm>
        </p:spPr>
        <p:txBody>
          <a:bodyPr/>
          <a:lstStyle/>
          <a:p>
            <a:pPr marL="311150" indent="-311150" defTabSz="755650" eaLnBrk="1" hangingPunct="1">
              <a:lnSpc>
                <a:spcPct val="100000"/>
              </a:lnSpc>
            </a:pPr>
            <a:r>
              <a:rPr lang="zh-CN" altLang="en-US" sz="3200" dirty="0">
                <a:solidFill>
                  <a:srgbClr val="C00000"/>
                </a:solidFill>
              </a:rPr>
              <a:t>定理</a:t>
            </a:r>
            <a:r>
              <a:rPr lang="en-US" altLang="zh-CN" sz="3200" dirty="0">
                <a:solidFill>
                  <a:srgbClr val="C00000"/>
                </a:solidFill>
              </a:rPr>
              <a:t>1.14</a:t>
            </a:r>
            <a:r>
              <a:rPr lang="zh-CN" altLang="en-US" sz="3200" dirty="0">
                <a:solidFill>
                  <a:srgbClr val="C00000"/>
                </a:solidFill>
              </a:rPr>
              <a:t>：</a:t>
            </a:r>
            <a:r>
              <a:rPr lang="zh-CN" altLang="en-US" sz="3200" dirty="0"/>
              <a:t>设</a:t>
            </a:r>
            <a:r>
              <a:rPr lang="en-US" altLang="zh-CN" sz="3200" dirty="0"/>
              <a:t>A</a:t>
            </a:r>
            <a:r>
              <a:rPr lang="zh-CN" altLang="en-US" sz="3200" dirty="0"/>
              <a:t>是由</a:t>
            </a:r>
            <a:r>
              <a:rPr lang="en-US" altLang="zh-CN" sz="3200" dirty="0"/>
              <a:t>{0,1,</a:t>
            </a:r>
            <a:r>
              <a:rPr lang="zh-CN" altLang="en-US" sz="3200" b="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dirty="0"/>
              <a:t>,∨,∧}</a:t>
            </a:r>
            <a:r>
              <a:rPr lang="zh-CN" altLang="en-US" sz="3200" dirty="0"/>
              <a:t>生成的公式，</a:t>
            </a:r>
            <a:r>
              <a:rPr lang="en-US" altLang="zh-CN" sz="3200" dirty="0"/>
              <a:t>A</a:t>
            </a:r>
            <a:r>
              <a:rPr lang="en-US" altLang="zh-CN" sz="3200" baseline="30000" dirty="0"/>
              <a:t>*</a:t>
            </a:r>
            <a:r>
              <a:rPr lang="zh-CN" altLang="en-US" sz="3200" dirty="0"/>
              <a:t>与</a:t>
            </a:r>
            <a:r>
              <a:rPr lang="en-US" altLang="zh-CN" sz="3200" dirty="0"/>
              <a:t>A</a:t>
            </a:r>
            <a:r>
              <a:rPr lang="zh-CN" altLang="en-US" sz="3200" dirty="0"/>
              <a:t>互为对偶式，</a:t>
            </a:r>
            <a:r>
              <a:rPr lang="en-US" altLang="zh-CN" sz="3200" dirty="0"/>
              <a:t>v</a:t>
            </a:r>
            <a:r>
              <a:rPr lang="zh-CN" altLang="en-US" sz="3200" dirty="0"/>
              <a:t>和</a:t>
            </a:r>
            <a:r>
              <a:rPr lang="en-US" altLang="zh-CN" sz="3200" dirty="0"/>
              <a:t>v'</a:t>
            </a:r>
            <a:r>
              <a:rPr lang="zh-CN" altLang="en-US" sz="3200" dirty="0"/>
              <a:t>是相反的真值赋值，则</a:t>
            </a:r>
            <a:r>
              <a:rPr lang="en-US" altLang="zh-CN" sz="3200" dirty="0"/>
              <a:t>v(A</a:t>
            </a:r>
            <a:r>
              <a:rPr lang="en-US" altLang="zh-CN" sz="3200" baseline="30000" dirty="0"/>
              <a:t>*</a:t>
            </a:r>
            <a:r>
              <a:rPr lang="en-US" altLang="zh-CN" sz="3200" dirty="0"/>
              <a:t>)=</a:t>
            </a:r>
            <a:r>
              <a:rPr lang="zh-CN" altLang="en-US" sz="3200" b="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dirty="0"/>
              <a:t>v'(A)</a:t>
            </a:r>
            <a:r>
              <a:rPr lang="zh-CN" altLang="en-US" sz="3200" dirty="0"/>
              <a:t>。</a:t>
            </a:r>
          </a:p>
          <a:p>
            <a:pPr marL="311150" indent="-311150" defTabSz="755650" eaLnBrk="1" hangingPunct="1">
              <a:lnSpc>
                <a:spcPct val="100000"/>
              </a:lnSpc>
            </a:pPr>
            <a:r>
              <a:rPr lang="zh-CN" altLang="en-US" sz="3200" dirty="0">
                <a:solidFill>
                  <a:srgbClr val="C00000"/>
                </a:solidFill>
              </a:rPr>
              <a:t>证明：归纳证明</a:t>
            </a:r>
          </a:p>
          <a:p>
            <a:pPr marL="674688" lvl="1" indent="-249238" defTabSz="755650" eaLnBrk="1" hangingPunct="1">
              <a:lnSpc>
                <a:spcPct val="100000"/>
              </a:lnSpc>
            </a:pPr>
            <a:r>
              <a:rPr lang="zh-CN" altLang="en-US" sz="3200" dirty="0"/>
              <a:t>若</a:t>
            </a:r>
            <a:r>
              <a:rPr lang="en-US" altLang="zh-CN" sz="3200" dirty="0"/>
              <a:t>A</a:t>
            </a:r>
            <a:r>
              <a:rPr lang="zh-CN" altLang="en-US" sz="3200" dirty="0"/>
              <a:t>的层数为</a:t>
            </a:r>
            <a:r>
              <a:rPr lang="en-US" altLang="zh-CN" sz="3200" dirty="0"/>
              <a:t>0</a:t>
            </a:r>
          </a:p>
          <a:p>
            <a:pPr marL="1074738" lvl="2" indent="-249238" defTabSz="755650" eaLnBrk="1" hangingPunct="1">
              <a:lnSpc>
                <a:spcPct val="100000"/>
              </a:lnSpc>
            </a:pPr>
            <a:r>
              <a:rPr lang="zh-CN" altLang="en-US" sz="2800" dirty="0"/>
              <a:t>若</a:t>
            </a:r>
            <a:r>
              <a:rPr lang="en-US" altLang="zh-CN" sz="2800" dirty="0"/>
              <a:t>A</a:t>
            </a:r>
            <a:r>
              <a:rPr lang="zh-CN" altLang="en-US" sz="2800" dirty="0"/>
              <a:t>为命题变元</a:t>
            </a:r>
            <a:r>
              <a:rPr lang="en-US" altLang="zh-CN" sz="2800" dirty="0"/>
              <a:t>p</a:t>
            </a:r>
            <a:r>
              <a:rPr lang="zh-CN" altLang="en-US" sz="2800" dirty="0"/>
              <a:t>，则</a:t>
            </a:r>
            <a:r>
              <a:rPr lang="en-US" altLang="zh-CN" sz="2800" dirty="0"/>
              <a:t>A</a:t>
            </a:r>
            <a:r>
              <a:rPr lang="en-US" altLang="zh-CN" sz="2800" baseline="30000" dirty="0"/>
              <a:t>*</a:t>
            </a:r>
            <a:r>
              <a:rPr lang="zh-CN" altLang="en-US" sz="2800" dirty="0"/>
              <a:t>也为</a:t>
            </a:r>
            <a:r>
              <a:rPr lang="en-US" altLang="zh-CN" sz="2800" dirty="0"/>
              <a:t>p</a:t>
            </a:r>
            <a:r>
              <a:rPr lang="zh-CN" altLang="en-US" sz="2800" dirty="0"/>
              <a:t>，</a:t>
            </a:r>
            <a:r>
              <a:rPr lang="en-US" altLang="zh-CN" sz="2800" dirty="0"/>
              <a:t>v(p)=</a:t>
            </a:r>
            <a:r>
              <a:rPr lang="zh-CN" altLang="en-US" b="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/>
              <a:t>v'(p)</a:t>
            </a:r>
            <a:endParaRPr lang="zh-CN" altLang="en-US" sz="2800" dirty="0"/>
          </a:p>
          <a:p>
            <a:pPr marL="1074738" lvl="2" indent="-249238" defTabSz="755650" eaLnBrk="1" hangingPunct="1">
              <a:lnSpc>
                <a:spcPct val="100000"/>
              </a:lnSpc>
            </a:pPr>
            <a:r>
              <a:rPr lang="zh-CN" altLang="en-US" sz="2800" dirty="0"/>
              <a:t>若</a:t>
            </a:r>
            <a:r>
              <a:rPr lang="en-US" altLang="zh-CN" sz="2800" dirty="0"/>
              <a:t>A</a:t>
            </a:r>
            <a:r>
              <a:rPr lang="zh-CN" altLang="en-US" sz="2800" dirty="0"/>
              <a:t>为</a:t>
            </a:r>
            <a:r>
              <a:rPr lang="en-US" altLang="zh-CN" sz="2800" dirty="0"/>
              <a:t>0</a:t>
            </a:r>
            <a:r>
              <a:rPr lang="zh-CN" altLang="en-US" sz="2800" dirty="0"/>
              <a:t>，则</a:t>
            </a:r>
            <a:r>
              <a:rPr lang="en-US" altLang="zh-CN" sz="2800" dirty="0"/>
              <a:t>A</a:t>
            </a:r>
            <a:r>
              <a:rPr lang="en-US" altLang="zh-CN" sz="2800" baseline="30000" dirty="0"/>
              <a:t>*</a:t>
            </a:r>
            <a:r>
              <a:rPr lang="zh-CN" altLang="en-US" sz="2800" dirty="0"/>
              <a:t>为</a:t>
            </a:r>
            <a:r>
              <a:rPr lang="en-US" altLang="zh-CN" sz="28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v(1)=</a:t>
            </a:r>
            <a:r>
              <a:rPr lang="zh-CN" altLang="en-US" b="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/>
              <a:t>v'(0)</a:t>
            </a:r>
            <a:r>
              <a:rPr lang="zh-CN" altLang="en-US" sz="2800" dirty="0"/>
              <a:t>。</a:t>
            </a:r>
          </a:p>
          <a:p>
            <a:pPr marL="1074738" lvl="2" indent="-249238" defTabSz="755650" eaLnBrk="1" hangingPunct="1">
              <a:lnSpc>
                <a:spcPct val="100000"/>
              </a:lnSpc>
            </a:pPr>
            <a:r>
              <a:rPr lang="zh-CN" altLang="en-US" sz="2800" dirty="0"/>
              <a:t>若</a:t>
            </a:r>
            <a:r>
              <a:rPr lang="en-US" altLang="zh-CN" sz="2800" dirty="0"/>
              <a:t>A</a:t>
            </a:r>
            <a:r>
              <a:rPr lang="zh-CN" altLang="en-US" sz="2800" dirty="0"/>
              <a:t>为</a:t>
            </a:r>
            <a:r>
              <a:rPr lang="en-US" altLang="zh-CN" sz="2800" dirty="0"/>
              <a:t>1</a:t>
            </a:r>
            <a:r>
              <a:rPr lang="zh-CN" altLang="en-US" sz="2800" dirty="0"/>
              <a:t>，则</a:t>
            </a:r>
            <a:r>
              <a:rPr lang="en-US" altLang="zh-CN" sz="2800" dirty="0"/>
              <a:t>A</a:t>
            </a:r>
            <a:r>
              <a:rPr lang="en-US" altLang="zh-CN" sz="2800" baseline="30000" dirty="0"/>
              <a:t>*</a:t>
            </a:r>
            <a:r>
              <a:rPr lang="zh-CN" altLang="en-US" sz="2800" dirty="0"/>
              <a:t>为</a:t>
            </a:r>
            <a:r>
              <a:rPr lang="en-US" altLang="zh-CN" sz="2800" dirty="0"/>
              <a:t>0</a:t>
            </a:r>
            <a:r>
              <a:rPr lang="zh-CN" altLang="en-US" sz="2800" dirty="0"/>
              <a:t>，</a:t>
            </a:r>
            <a:r>
              <a:rPr lang="en-US" altLang="zh-CN" sz="2800" dirty="0"/>
              <a:t>v(0)=</a:t>
            </a:r>
            <a:r>
              <a:rPr lang="zh-CN" altLang="en-US" b="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/>
              <a:t>v'(1)</a:t>
            </a:r>
            <a:r>
              <a:rPr lang="zh-CN" altLang="en-US" sz="2800" dirty="0"/>
              <a:t>。</a:t>
            </a: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3" y="763885"/>
            <a:ext cx="8942387" cy="5605920"/>
          </a:xfrm>
        </p:spPr>
        <p:txBody>
          <a:bodyPr/>
          <a:lstStyle/>
          <a:p>
            <a:pPr marL="711200" lvl="1" indent="-311150" defTabSz="755650" eaLnBrk="1" hangingPunct="1">
              <a:lnSpc>
                <a:spcPct val="100000"/>
              </a:lnSpc>
            </a:pPr>
            <a:r>
              <a:rPr lang="zh-CN" altLang="en-US" sz="3200" dirty="0"/>
              <a:t>假设对于层数不超过</a:t>
            </a:r>
            <a:r>
              <a:rPr lang="en-US" altLang="zh-CN" sz="3200" dirty="0"/>
              <a:t>n</a:t>
            </a:r>
            <a:r>
              <a:rPr lang="zh-CN" altLang="en-US" sz="3200" dirty="0"/>
              <a:t>的每个公式</a:t>
            </a:r>
            <a:r>
              <a:rPr lang="en-US" altLang="zh-CN" sz="3200" dirty="0"/>
              <a:t>B</a:t>
            </a:r>
            <a:r>
              <a:rPr lang="zh-CN" altLang="en-US" sz="3200" dirty="0"/>
              <a:t>，</a:t>
            </a:r>
            <a:r>
              <a:rPr lang="en-US" altLang="zh-CN" sz="3200" dirty="0"/>
              <a:t>v(B</a:t>
            </a:r>
            <a:r>
              <a:rPr lang="en-US" altLang="zh-CN" sz="3200" baseline="30000" dirty="0"/>
              <a:t>*</a:t>
            </a:r>
            <a:r>
              <a:rPr lang="en-US" altLang="zh-CN" sz="3200" dirty="0"/>
              <a:t>)=</a:t>
            </a:r>
            <a:r>
              <a:rPr lang="zh-CN" altLang="en-US" sz="3200" b="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dirty="0"/>
              <a:t>v'(B)</a:t>
            </a:r>
            <a:r>
              <a:rPr lang="zh-CN" altLang="en-US" sz="3200" dirty="0"/>
              <a:t>。</a:t>
            </a:r>
          </a:p>
          <a:p>
            <a:pPr marL="711200" lvl="1" indent="-311150" defTabSz="755650" eaLnBrk="1" hangingPunct="1">
              <a:lnSpc>
                <a:spcPct val="100000"/>
              </a:lnSpc>
            </a:pPr>
            <a:r>
              <a:rPr lang="zh-CN" altLang="en-US" sz="3200" dirty="0"/>
              <a:t>证明层数等于</a:t>
            </a:r>
            <a:r>
              <a:rPr lang="en-US" altLang="zh-CN" sz="3200" dirty="0"/>
              <a:t>n</a:t>
            </a:r>
            <a:r>
              <a:rPr lang="zh-CN" altLang="en-US" sz="3200" dirty="0"/>
              <a:t>，定理成立。</a:t>
            </a:r>
            <a:endParaRPr lang="en-US" altLang="zh-CN" sz="3200" dirty="0"/>
          </a:p>
          <a:p>
            <a:pPr marL="1111250" lvl="2" indent="-311150" defTabSz="755650" eaLnBrk="1" hangingPunct="1">
              <a:lnSpc>
                <a:spcPct val="100000"/>
              </a:lnSpc>
            </a:pPr>
            <a:r>
              <a:rPr lang="zh-CN" altLang="en-US" sz="2800" dirty="0"/>
              <a:t>若</a:t>
            </a:r>
            <a:r>
              <a:rPr lang="en-US" altLang="zh-CN" sz="2800" dirty="0">
                <a:solidFill>
                  <a:schemeClr val="accent2"/>
                </a:solidFill>
              </a:rPr>
              <a:t>A</a:t>
            </a:r>
            <a:r>
              <a:rPr lang="zh-CN" altLang="en-US" sz="2800" dirty="0">
                <a:solidFill>
                  <a:schemeClr val="accent2"/>
                </a:solidFill>
              </a:rPr>
              <a:t>为</a:t>
            </a:r>
            <a:r>
              <a:rPr lang="zh-CN" altLang="en-US" sz="2800" b="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>
                <a:solidFill>
                  <a:schemeClr val="accent2"/>
                </a:solidFill>
              </a:rPr>
              <a:t>B</a:t>
            </a:r>
            <a:r>
              <a:rPr lang="zh-CN" altLang="en-US" sz="2800" dirty="0"/>
              <a:t>，则</a:t>
            </a:r>
            <a:r>
              <a:rPr lang="en-US" altLang="zh-CN" sz="2800" dirty="0"/>
              <a:t>A</a:t>
            </a:r>
            <a:r>
              <a:rPr lang="en-US" altLang="zh-CN" sz="2800" baseline="30000" dirty="0"/>
              <a:t>*</a:t>
            </a:r>
            <a:r>
              <a:rPr lang="zh-CN" altLang="en-US" sz="2800" dirty="0"/>
              <a:t>为</a:t>
            </a:r>
            <a:r>
              <a:rPr lang="zh-CN" altLang="en-US" sz="2800" b="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/>
              <a:t>B</a:t>
            </a:r>
            <a:r>
              <a:rPr lang="en-US" altLang="zh-CN" sz="2800" baseline="30000" dirty="0"/>
              <a:t>*</a:t>
            </a:r>
            <a:r>
              <a:rPr lang="zh-CN" altLang="en-US" sz="2800" dirty="0"/>
              <a:t>，：</a:t>
            </a:r>
          </a:p>
          <a:p>
            <a:pPr marL="0" indent="0" defTabSz="755650" eaLnBrk="1" hangingPunct="1">
              <a:lnSpc>
                <a:spcPct val="100000"/>
              </a:lnSpc>
              <a:buNone/>
            </a:pPr>
            <a:r>
              <a:rPr lang="zh-CN" altLang="en-US" sz="2800" dirty="0"/>
              <a:t>              </a:t>
            </a:r>
            <a:r>
              <a:rPr lang="en-US" altLang="zh-CN" sz="2800" dirty="0"/>
              <a:t>v(A</a:t>
            </a:r>
            <a:r>
              <a:rPr lang="en-US" altLang="zh-CN" sz="2800" baseline="30000" dirty="0"/>
              <a:t>*</a:t>
            </a:r>
            <a:r>
              <a:rPr lang="en-US" altLang="zh-CN" sz="2800" dirty="0"/>
              <a:t>)=v(</a:t>
            </a:r>
            <a:r>
              <a:rPr lang="zh-CN" altLang="en-US" sz="2400" b="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/>
              <a:t>B</a:t>
            </a:r>
            <a:r>
              <a:rPr lang="en-US" altLang="zh-CN" sz="2800" baseline="30000" dirty="0"/>
              <a:t>*</a:t>
            </a:r>
            <a:r>
              <a:rPr lang="en-US" altLang="zh-CN" sz="2800" dirty="0"/>
              <a:t>)=</a:t>
            </a:r>
            <a:r>
              <a:rPr lang="zh-CN" altLang="en-US" sz="2400" b="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/>
              <a:t>v(B</a:t>
            </a:r>
            <a:r>
              <a:rPr lang="en-US" altLang="zh-CN" sz="2800" baseline="30000" dirty="0"/>
              <a:t>*</a:t>
            </a:r>
            <a:r>
              <a:rPr lang="en-US" altLang="zh-CN" sz="2800" dirty="0"/>
              <a:t>)=</a:t>
            </a:r>
            <a:r>
              <a:rPr lang="zh-CN" altLang="en-US" sz="2400" b="0" dirty="0">
                <a:latin typeface="Times New Roman" pitchFamily="18" charset="0"/>
                <a:sym typeface="Symbol" pitchFamily="18" charset="2"/>
              </a:rPr>
              <a:t></a:t>
            </a:r>
            <a:r>
              <a:rPr lang="en-US" altLang="zh-CN" sz="2800" dirty="0"/>
              <a:t>v'(B)=</a:t>
            </a:r>
            <a:r>
              <a:rPr lang="zh-CN" altLang="en-US" sz="2400" b="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/>
              <a:t>v'(</a:t>
            </a:r>
            <a:r>
              <a:rPr lang="zh-CN" altLang="en-US" sz="2400" b="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/>
              <a:t>B)= </a:t>
            </a:r>
            <a:r>
              <a:rPr lang="zh-CN" altLang="en-US" sz="2400" b="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/>
              <a:t>v'(A)</a:t>
            </a:r>
          </a:p>
          <a:p>
            <a:pPr marL="1111250" lvl="2" indent="-311150" defTabSz="755650" eaLnBrk="1" hangingPunct="1">
              <a:lnSpc>
                <a:spcPct val="100000"/>
              </a:lnSpc>
            </a:pPr>
            <a:r>
              <a:rPr lang="zh-CN" altLang="en-US" sz="2800" dirty="0"/>
              <a:t>若</a:t>
            </a:r>
            <a:r>
              <a:rPr lang="en-US" altLang="zh-CN" sz="2800" dirty="0"/>
              <a:t>A</a:t>
            </a:r>
            <a:r>
              <a:rPr lang="zh-CN" altLang="en-US" sz="2800" dirty="0"/>
              <a:t>为</a:t>
            </a:r>
            <a:r>
              <a:rPr lang="en-US" altLang="zh-CN" sz="2800" dirty="0"/>
              <a:t>B∧C</a:t>
            </a:r>
            <a:r>
              <a:rPr lang="zh-CN" altLang="en-US" sz="2800" dirty="0"/>
              <a:t>，</a:t>
            </a:r>
            <a:r>
              <a:rPr lang="en-US" altLang="zh-CN" sz="2800" dirty="0"/>
              <a:t>v(B*)=</a:t>
            </a:r>
            <a:r>
              <a:rPr lang="zh-CN" altLang="en-US" sz="2800" dirty="0">
                <a:sym typeface="Symbol" pitchFamily="18" charset="2"/>
              </a:rPr>
              <a:t></a:t>
            </a:r>
            <a:r>
              <a:rPr lang="en-US" altLang="zh-CN" sz="2800" dirty="0"/>
              <a:t>v' (B)</a:t>
            </a:r>
            <a:r>
              <a:rPr lang="zh-CN" altLang="en-US" sz="2800" dirty="0"/>
              <a:t>且</a:t>
            </a:r>
            <a:r>
              <a:rPr lang="en-US" altLang="zh-CN" sz="2800" dirty="0"/>
              <a:t>v(C*)=</a:t>
            </a:r>
            <a:r>
              <a:rPr lang="zh-CN" altLang="en-US" sz="2800" dirty="0">
                <a:sym typeface="Symbol" pitchFamily="18" charset="2"/>
              </a:rPr>
              <a:t></a:t>
            </a:r>
            <a:r>
              <a:rPr lang="en-US" altLang="zh-CN" sz="2800" dirty="0"/>
              <a:t>v' (C)</a:t>
            </a:r>
            <a:r>
              <a:rPr lang="zh-CN" altLang="en-US" sz="2800" dirty="0"/>
              <a:t>，并且</a:t>
            </a:r>
            <a:r>
              <a:rPr lang="en-US" altLang="zh-CN" sz="2800" dirty="0"/>
              <a:t>A*</a:t>
            </a:r>
            <a:r>
              <a:rPr lang="zh-CN" altLang="en-US" sz="2800" dirty="0"/>
              <a:t>为</a:t>
            </a:r>
            <a:r>
              <a:rPr lang="en-US" altLang="zh-CN" sz="2800" dirty="0"/>
              <a:t>B*∨C*</a:t>
            </a:r>
            <a:r>
              <a:rPr lang="zh-CN" altLang="en-US" sz="2800" dirty="0"/>
              <a:t>。因此有：  </a:t>
            </a:r>
            <a:endParaRPr lang="en-US" altLang="zh-CN" sz="2800" dirty="0"/>
          </a:p>
          <a:p>
            <a:pPr marL="800100" lvl="2" indent="0" defTabSz="755650" eaLnBrk="1" hangingPunct="1">
              <a:lnSpc>
                <a:spcPct val="100000"/>
              </a:lnSpc>
              <a:buNone/>
            </a:pPr>
            <a:r>
              <a:rPr lang="en-US" altLang="zh-CN" sz="2800" dirty="0"/>
              <a:t>            v(A</a:t>
            </a:r>
            <a:r>
              <a:rPr lang="en-US" altLang="zh-CN" sz="2800" baseline="30000" dirty="0"/>
              <a:t>*</a:t>
            </a:r>
            <a:r>
              <a:rPr lang="en-US" altLang="zh-CN" sz="2800" dirty="0"/>
              <a:t>)=v(B</a:t>
            </a:r>
            <a:r>
              <a:rPr lang="en-US" altLang="zh-CN" sz="2800" baseline="30000" dirty="0"/>
              <a:t>*</a:t>
            </a:r>
            <a:r>
              <a:rPr lang="en-US" altLang="zh-CN" sz="2800" dirty="0"/>
              <a:t>∨C</a:t>
            </a:r>
            <a:r>
              <a:rPr lang="en-US" altLang="zh-CN" sz="2800" baseline="30000" dirty="0"/>
              <a:t>*</a:t>
            </a:r>
            <a:r>
              <a:rPr lang="en-US" altLang="zh-CN" sz="2800" dirty="0"/>
              <a:t>)=v(B</a:t>
            </a:r>
            <a:r>
              <a:rPr lang="en-US" altLang="zh-CN" sz="2800" baseline="30000" dirty="0"/>
              <a:t>*</a:t>
            </a:r>
            <a:r>
              <a:rPr lang="en-US" altLang="zh-CN" sz="2800" dirty="0"/>
              <a:t>)∨v(C</a:t>
            </a:r>
            <a:r>
              <a:rPr lang="en-US" altLang="zh-CN" sz="2800" baseline="30000" dirty="0"/>
              <a:t>*</a:t>
            </a:r>
            <a:r>
              <a:rPr lang="en-US" altLang="zh-CN" sz="2800" dirty="0"/>
              <a:t>) </a:t>
            </a:r>
          </a:p>
          <a:p>
            <a:pPr marL="0" indent="0" defTabSz="755650" eaLnBrk="1" hangingPunct="1">
              <a:lnSpc>
                <a:spcPct val="100000"/>
              </a:lnSpc>
              <a:buNone/>
            </a:pPr>
            <a:r>
              <a:rPr lang="en-US" altLang="zh-CN" sz="2800" dirty="0"/>
              <a:t>                             =</a:t>
            </a:r>
            <a:r>
              <a:rPr lang="zh-CN" altLang="en-US" sz="2400" b="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/>
              <a:t>v'(B)∨</a:t>
            </a:r>
            <a:r>
              <a:rPr lang="zh-CN" altLang="en-US" sz="2400" b="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/>
              <a:t>v'(C)= v'(</a:t>
            </a:r>
            <a:r>
              <a:rPr lang="zh-CN" altLang="en-US" sz="2400" b="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/>
              <a:t>B∨</a:t>
            </a:r>
            <a:r>
              <a:rPr lang="zh-CN" altLang="en-US" sz="2400" b="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/>
              <a:t>C)=v'(</a:t>
            </a:r>
            <a:r>
              <a:rPr lang="zh-CN" altLang="en-US" sz="2400" b="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/>
              <a:t>(B∧C))</a:t>
            </a:r>
          </a:p>
          <a:p>
            <a:pPr marL="0" indent="0" defTabSz="755650" eaLnBrk="1" hangingPunct="1">
              <a:lnSpc>
                <a:spcPct val="100000"/>
              </a:lnSpc>
              <a:buNone/>
            </a:pPr>
            <a:r>
              <a:rPr lang="en-US" altLang="zh-CN" sz="2800" dirty="0"/>
              <a:t>                             = </a:t>
            </a:r>
            <a:r>
              <a:rPr lang="zh-CN" altLang="en-US" sz="2400" b="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/>
              <a:t>v'(B∧C) = </a:t>
            </a:r>
            <a:r>
              <a:rPr lang="zh-CN" altLang="en-US" sz="2400" b="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/>
              <a:t>v'(A)</a:t>
            </a: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1907046"/>
            <a:ext cx="8589963" cy="4400765"/>
          </a:xfrm>
        </p:spPr>
        <p:txBody>
          <a:bodyPr/>
          <a:lstStyle/>
          <a:p>
            <a:pPr lvl="2" eaLnBrk="1" hangingPunct="1">
              <a:lnSpc>
                <a:spcPct val="100000"/>
              </a:lnSpc>
            </a:pPr>
            <a:r>
              <a:rPr lang="zh-CN" altLang="en-US" sz="2800" dirty="0"/>
              <a:t>若</a:t>
            </a:r>
            <a:r>
              <a:rPr lang="en-US" altLang="zh-CN" sz="2800" dirty="0">
                <a:solidFill>
                  <a:schemeClr val="accent2"/>
                </a:solidFill>
              </a:rPr>
              <a:t>A</a:t>
            </a:r>
            <a:r>
              <a:rPr lang="zh-CN" altLang="en-US" sz="2800" dirty="0">
                <a:solidFill>
                  <a:schemeClr val="accent2"/>
                </a:solidFill>
              </a:rPr>
              <a:t>为</a:t>
            </a:r>
            <a:r>
              <a:rPr lang="en-US" altLang="zh-CN" sz="2800" dirty="0">
                <a:solidFill>
                  <a:schemeClr val="accent2"/>
                </a:solidFill>
              </a:rPr>
              <a:t>B∨C</a:t>
            </a:r>
            <a:r>
              <a:rPr lang="zh-CN" altLang="en-US" sz="2800" dirty="0"/>
              <a:t>，</a:t>
            </a:r>
            <a:r>
              <a:rPr lang="en-US" altLang="zh-CN" sz="2800" dirty="0"/>
              <a:t>v(B</a:t>
            </a:r>
            <a:r>
              <a:rPr lang="en-US" altLang="zh-CN" sz="2800" baseline="30000" dirty="0"/>
              <a:t>*</a:t>
            </a:r>
            <a:r>
              <a:rPr lang="en-US" altLang="zh-CN" sz="2800" dirty="0"/>
              <a:t>)=</a:t>
            </a:r>
            <a:r>
              <a:rPr lang="zh-CN" altLang="en-US" sz="2800" b="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/>
              <a:t>v‘(B)</a:t>
            </a:r>
            <a:r>
              <a:rPr lang="zh-CN" altLang="en-US" sz="2800" dirty="0"/>
              <a:t>且</a:t>
            </a:r>
            <a:r>
              <a:rPr lang="en-US" altLang="zh-CN" sz="2800" dirty="0"/>
              <a:t>v(C</a:t>
            </a:r>
            <a:r>
              <a:rPr lang="en-US" altLang="zh-CN" sz="2800" baseline="30000" dirty="0"/>
              <a:t>*</a:t>
            </a:r>
            <a:r>
              <a:rPr lang="en-US" altLang="zh-CN" sz="2800" dirty="0"/>
              <a:t>)=</a:t>
            </a:r>
            <a:r>
              <a:rPr lang="zh-CN" altLang="en-US" sz="2800" b="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/>
              <a:t>v’(C)</a:t>
            </a:r>
            <a:r>
              <a:rPr lang="zh-CN" altLang="en-US" sz="2800" dirty="0"/>
              <a:t>，  </a:t>
            </a:r>
            <a:endParaRPr lang="en-US" altLang="zh-CN" sz="2800" dirty="0"/>
          </a:p>
          <a:p>
            <a:pPr marL="914400" lvl="2" indent="0" eaLnBrk="1" hangingPunct="1">
              <a:lnSpc>
                <a:spcPct val="100000"/>
              </a:lnSpc>
              <a:buNone/>
            </a:pPr>
            <a:r>
              <a:rPr lang="en-US" altLang="zh-CN" sz="2800" dirty="0"/>
              <a:t>     </a:t>
            </a:r>
            <a:r>
              <a:rPr lang="zh-CN" altLang="en-US" sz="2800" dirty="0"/>
              <a:t>并且</a:t>
            </a:r>
            <a:r>
              <a:rPr lang="en-US" altLang="zh-CN" sz="2800" dirty="0"/>
              <a:t>A</a:t>
            </a:r>
            <a:r>
              <a:rPr lang="en-US" altLang="zh-CN" sz="2800" baseline="30000" dirty="0"/>
              <a:t>*</a:t>
            </a:r>
            <a:r>
              <a:rPr lang="zh-CN" altLang="en-US" sz="2800" dirty="0"/>
              <a:t>为</a:t>
            </a:r>
            <a:r>
              <a:rPr lang="en-US" altLang="zh-CN" sz="2800" dirty="0">
                <a:solidFill>
                  <a:schemeClr val="accent2"/>
                </a:solidFill>
              </a:rPr>
              <a:t>B</a:t>
            </a:r>
            <a:r>
              <a:rPr lang="en-US" altLang="zh-CN" sz="2800" baseline="30000" dirty="0">
                <a:solidFill>
                  <a:schemeClr val="accent2"/>
                </a:solidFill>
              </a:rPr>
              <a:t>*</a:t>
            </a:r>
            <a:r>
              <a:rPr lang="en-US" altLang="zh-CN" sz="2800" dirty="0">
                <a:solidFill>
                  <a:schemeClr val="accent2"/>
                </a:solidFill>
              </a:rPr>
              <a:t>∧C</a:t>
            </a:r>
            <a:r>
              <a:rPr lang="en-US" altLang="zh-CN" sz="2800" baseline="30000" dirty="0">
                <a:solidFill>
                  <a:schemeClr val="accent2"/>
                </a:solidFill>
              </a:rPr>
              <a:t>*</a:t>
            </a:r>
            <a:r>
              <a:rPr lang="zh-CN" altLang="en-US" sz="2800" dirty="0"/>
              <a:t>。因此有：</a:t>
            </a:r>
            <a:endParaRPr lang="en-US" altLang="zh-CN" sz="2800" dirty="0"/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dirty="0"/>
              <a:t>                  v(A</a:t>
            </a:r>
            <a:r>
              <a:rPr lang="en-US" altLang="zh-CN" sz="2800" baseline="30000" dirty="0"/>
              <a:t>*</a:t>
            </a:r>
            <a:r>
              <a:rPr lang="en-US" altLang="zh-CN" sz="2800" dirty="0"/>
              <a:t>)=v(B</a:t>
            </a:r>
            <a:r>
              <a:rPr lang="en-US" altLang="zh-CN" sz="2800" baseline="30000" dirty="0"/>
              <a:t>*</a:t>
            </a:r>
            <a:r>
              <a:rPr lang="en-US" altLang="zh-CN" sz="2800" dirty="0"/>
              <a:t>∧C</a:t>
            </a:r>
            <a:r>
              <a:rPr lang="en-US" altLang="zh-CN" sz="2800" baseline="30000" dirty="0"/>
              <a:t>*</a:t>
            </a:r>
            <a:r>
              <a:rPr lang="en-US" altLang="zh-CN" sz="2800" dirty="0"/>
              <a:t>)=v(B</a:t>
            </a:r>
            <a:r>
              <a:rPr lang="en-US" altLang="zh-CN" sz="2800" baseline="30000" dirty="0"/>
              <a:t>*</a:t>
            </a:r>
            <a:r>
              <a:rPr lang="en-US" altLang="zh-CN" sz="2800" dirty="0"/>
              <a:t>)∧v(C</a:t>
            </a:r>
            <a:r>
              <a:rPr lang="en-US" altLang="zh-CN" sz="2800" baseline="30000" dirty="0"/>
              <a:t>*</a:t>
            </a:r>
            <a:r>
              <a:rPr lang="en-US" altLang="zh-CN" sz="2800" dirty="0"/>
              <a:t>)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dirty="0"/>
              <a:t>                          =</a:t>
            </a:r>
            <a:r>
              <a:rPr lang="zh-CN" altLang="en-US" sz="2800" b="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/>
              <a:t>v'(B)∧</a:t>
            </a:r>
            <a:r>
              <a:rPr lang="zh-CN" altLang="en-US" sz="2800" b="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/>
              <a:t>v'(C)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dirty="0"/>
              <a:t>                          = v'(</a:t>
            </a:r>
            <a:r>
              <a:rPr lang="zh-CN" altLang="en-US" sz="2800" b="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/>
              <a:t>B∧</a:t>
            </a:r>
            <a:r>
              <a:rPr lang="zh-CN" altLang="en-US" sz="2800" b="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/>
              <a:t>C) = v'(</a:t>
            </a:r>
            <a:r>
              <a:rPr lang="zh-CN" altLang="en-US" sz="2800" b="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/>
              <a:t>(B∨C))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dirty="0"/>
              <a:t>                          = </a:t>
            </a:r>
            <a:r>
              <a:rPr lang="zh-CN" altLang="en-US" sz="2800" b="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/>
              <a:t>v'(B∨C)= </a:t>
            </a:r>
            <a:r>
              <a:rPr lang="zh-CN" altLang="en-US" sz="2800" b="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/>
              <a:t>v'(A)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2800" dirty="0"/>
              <a:t>证毕。 </a:t>
            </a: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 dirty="0"/>
              <a:t>对偶定理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113" y="809625"/>
            <a:ext cx="8502650" cy="5429250"/>
          </a:xfrm>
        </p:spPr>
        <p:txBody>
          <a:bodyPr/>
          <a:lstStyle/>
          <a:p>
            <a:pPr marL="311150" indent="-311150" defTabSz="755650" eaLnBrk="1" hangingPunct="1">
              <a:lnSpc>
                <a:spcPct val="100000"/>
              </a:lnSpc>
            </a:pPr>
            <a:r>
              <a:rPr lang="zh-CN" altLang="en-US" sz="3200" dirty="0">
                <a:solidFill>
                  <a:srgbClr val="C00000"/>
                </a:solidFill>
              </a:rPr>
              <a:t>定理</a:t>
            </a:r>
            <a:r>
              <a:rPr lang="en-US" altLang="zh-CN" sz="3200" dirty="0">
                <a:solidFill>
                  <a:srgbClr val="C00000"/>
                </a:solidFill>
              </a:rPr>
              <a:t>1.5 (</a:t>
            </a:r>
            <a:r>
              <a:rPr lang="zh-CN" altLang="en-US" sz="3200" dirty="0">
                <a:solidFill>
                  <a:srgbClr val="C00000"/>
                </a:solidFill>
              </a:rPr>
              <a:t>对偶定理</a:t>
            </a:r>
            <a:r>
              <a:rPr lang="en-US" altLang="zh-CN" sz="3200" dirty="0">
                <a:solidFill>
                  <a:srgbClr val="C00000"/>
                </a:solidFill>
              </a:rPr>
              <a:t>)</a:t>
            </a:r>
            <a:r>
              <a:rPr lang="zh-CN" altLang="en-US" sz="3200" dirty="0">
                <a:solidFill>
                  <a:srgbClr val="C00000"/>
                </a:solidFill>
              </a:rPr>
              <a:t>：</a:t>
            </a:r>
            <a:r>
              <a:rPr lang="zh-CN" altLang="en-US" sz="3200" dirty="0"/>
              <a:t>设</a:t>
            </a:r>
            <a:r>
              <a:rPr lang="en-US" altLang="zh-CN" sz="3200" dirty="0"/>
              <a:t>A, B</a:t>
            </a:r>
            <a:r>
              <a:rPr lang="zh-CN" altLang="en-US" sz="3200" dirty="0"/>
              <a:t>是由</a:t>
            </a:r>
            <a:r>
              <a:rPr lang="en-US" altLang="zh-CN" sz="3200" dirty="0"/>
              <a:t>{0, 1, </a:t>
            </a:r>
            <a:r>
              <a:rPr lang="zh-CN" altLang="en-US" sz="2800" b="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dirty="0"/>
              <a:t>, ∨, ∧}</a:t>
            </a:r>
            <a:r>
              <a:rPr lang="zh-CN" altLang="en-US" sz="3200" dirty="0"/>
              <a:t>生成的公式，</a:t>
            </a:r>
            <a:r>
              <a:rPr lang="en-US" altLang="zh-CN" sz="3200" dirty="0"/>
              <a:t>A</a:t>
            </a:r>
            <a:r>
              <a:rPr lang="en-US" altLang="zh-CN" sz="3200" baseline="30000" dirty="0"/>
              <a:t>*</a:t>
            </a:r>
            <a:r>
              <a:rPr lang="zh-CN" altLang="en-US" sz="3200" dirty="0"/>
              <a:t>与</a:t>
            </a:r>
            <a:r>
              <a:rPr lang="en-US" altLang="zh-CN" sz="3200" dirty="0"/>
              <a:t>A</a:t>
            </a:r>
            <a:r>
              <a:rPr lang="zh-CN" altLang="en-US" sz="3200" dirty="0"/>
              <a:t>互为对偶式，</a:t>
            </a:r>
            <a:r>
              <a:rPr lang="en-US" altLang="zh-CN" sz="3200" dirty="0"/>
              <a:t>B</a:t>
            </a:r>
            <a:r>
              <a:rPr lang="en-US" altLang="zh-CN" sz="3200" baseline="30000" dirty="0"/>
              <a:t>*</a:t>
            </a:r>
            <a:r>
              <a:rPr lang="zh-CN" altLang="en-US" sz="3200" dirty="0"/>
              <a:t>与</a:t>
            </a:r>
            <a:r>
              <a:rPr lang="en-US" altLang="zh-CN" sz="3200" dirty="0"/>
              <a:t>B</a:t>
            </a:r>
            <a:r>
              <a:rPr lang="zh-CN" altLang="en-US" sz="3200" dirty="0"/>
              <a:t>互为对偶式。如果</a:t>
            </a:r>
            <a:r>
              <a:rPr lang="en-US" altLang="zh-CN" sz="3200" dirty="0"/>
              <a:t>A </a:t>
            </a:r>
            <a:r>
              <a:rPr lang="en-US" altLang="zh-CN" sz="3200" b="0" dirty="0">
                <a:sym typeface="Symbol" pitchFamily="18" charset="2"/>
              </a:rPr>
              <a:t></a:t>
            </a:r>
            <a:r>
              <a:rPr lang="en-US" altLang="zh-CN" sz="3200" b="0" dirty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zh-CN" sz="3200" dirty="0"/>
              <a:t>B</a:t>
            </a:r>
            <a:r>
              <a:rPr lang="zh-CN" altLang="en-US" sz="3200" dirty="0"/>
              <a:t>，则</a:t>
            </a:r>
            <a:r>
              <a:rPr lang="en-US" altLang="zh-CN" sz="3200" dirty="0"/>
              <a:t>A</a:t>
            </a:r>
            <a:r>
              <a:rPr lang="en-US" altLang="zh-CN" sz="3200" baseline="30000" dirty="0"/>
              <a:t>* </a:t>
            </a:r>
            <a:r>
              <a:rPr lang="en-US" altLang="zh-CN" sz="3200" b="0" dirty="0">
                <a:sym typeface="Symbol" pitchFamily="18" charset="2"/>
              </a:rPr>
              <a:t></a:t>
            </a:r>
            <a:r>
              <a:rPr lang="en-US" altLang="zh-CN" sz="3200" baseline="30000" dirty="0"/>
              <a:t> </a:t>
            </a:r>
            <a:r>
              <a:rPr lang="en-US" altLang="zh-CN" sz="3200" dirty="0"/>
              <a:t>B</a:t>
            </a:r>
            <a:r>
              <a:rPr lang="en-US" altLang="zh-CN" sz="3200" baseline="30000" dirty="0"/>
              <a:t>*</a:t>
            </a:r>
            <a:r>
              <a:rPr lang="zh-CN" altLang="en-US" sz="3200" dirty="0"/>
              <a:t>。</a:t>
            </a:r>
          </a:p>
          <a:p>
            <a:pPr marL="311150" indent="-311150" defTabSz="755650" eaLnBrk="1" hangingPunct="1">
              <a:lnSpc>
                <a:spcPct val="100000"/>
              </a:lnSpc>
            </a:pPr>
            <a:r>
              <a:rPr lang="zh-CN" altLang="en-US" sz="3200" dirty="0">
                <a:solidFill>
                  <a:srgbClr val="C00000"/>
                </a:solidFill>
              </a:rPr>
              <a:t>证明：</a:t>
            </a:r>
          </a:p>
          <a:p>
            <a:pPr marL="674688" lvl="1" indent="-249238" defTabSz="755650" eaLnBrk="1" hangingPunct="1">
              <a:lnSpc>
                <a:spcPct val="100000"/>
              </a:lnSpc>
            </a:pPr>
            <a:r>
              <a:rPr lang="zh-CN" altLang="en-US" sz="3200" dirty="0"/>
              <a:t>任取真值赋值</a:t>
            </a:r>
            <a:r>
              <a:rPr lang="en-US" altLang="zh-CN" sz="3200" dirty="0"/>
              <a:t>v</a:t>
            </a:r>
            <a:r>
              <a:rPr lang="zh-CN" altLang="en-US" sz="3200" dirty="0"/>
              <a:t>，令</a:t>
            </a:r>
            <a:r>
              <a:rPr lang="en-US" altLang="zh-CN" sz="3200" dirty="0"/>
              <a:t>v'</a:t>
            </a:r>
            <a:r>
              <a:rPr lang="zh-CN" altLang="en-US" sz="3200" dirty="0"/>
              <a:t>是与</a:t>
            </a:r>
            <a:r>
              <a:rPr lang="en-US" altLang="zh-CN" sz="3200" dirty="0"/>
              <a:t>v</a:t>
            </a:r>
            <a:r>
              <a:rPr lang="zh-CN" altLang="en-US" sz="3200" dirty="0"/>
              <a:t>相反的真值赋值，因为</a:t>
            </a:r>
            <a:r>
              <a:rPr lang="en-US" altLang="zh-CN" sz="3200" dirty="0"/>
              <a:t>A</a:t>
            </a:r>
            <a:r>
              <a:rPr lang="en-US" altLang="zh-CN" sz="3200" b="0" dirty="0">
                <a:sym typeface="Symbol" pitchFamily="18" charset="2"/>
              </a:rPr>
              <a:t></a:t>
            </a:r>
            <a:r>
              <a:rPr lang="en-US" altLang="zh-CN" sz="3200" dirty="0"/>
              <a:t>B</a:t>
            </a:r>
            <a:r>
              <a:rPr lang="zh-CN" altLang="en-US" sz="3200" dirty="0"/>
              <a:t>，所以</a:t>
            </a:r>
            <a:r>
              <a:rPr lang="en-US" altLang="zh-CN" sz="3200" dirty="0"/>
              <a:t>v'(A)=v'(B)</a:t>
            </a:r>
            <a:r>
              <a:rPr lang="zh-CN" altLang="en-US" sz="3200" dirty="0"/>
              <a:t>，因此，</a:t>
            </a:r>
            <a:r>
              <a:rPr lang="en-US" altLang="zh-CN" sz="3200" dirty="0"/>
              <a:t>v(A</a:t>
            </a:r>
            <a:r>
              <a:rPr lang="en-US" altLang="zh-CN" sz="3200" baseline="30000" dirty="0"/>
              <a:t>*</a:t>
            </a:r>
            <a:r>
              <a:rPr lang="en-US" altLang="zh-CN" sz="3200" dirty="0"/>
              <a:t>)=</a:t>
            </a:r>
            <a:r>
              <a:rPr lang="zh-CN" altLang="en-US" b="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dirty="0"/>
              <a:t>v'(A)= </a:t>
            </a:r>
            <a:r>
              <a:rPr lang="zh-CN" altLang="en-US" b="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dirty="0"/>
              <a:t>v'(B)=v(B</a:t>
            </a:r>
            <a:r>
              <a:rPr lang="en-US" altLang="zh-CN" sz="3200" baseline="30000" dirty="0"/>
              <a:t>*</a:t>
            </a:r>
            <a:r>
              <a:rPr lang="en-US" altLang="zh-CN" sz="3200" dirty="0"/>
              <a:t>)</a:t>
            </a:r>
          </a:p>
          <a:p>
            <a:pPr marL="674688" lvl="1" indent="-249238" defTabSz="755650" eaLnBrk="1" hangingPunct="1">
              <a:lnSpc>
                <a:spcPct val="100000"/>
              </a:lnSpc>
            </a:pPr>
            <a:r>
              <a:rPr lang="zh-CN" altLang="en-US" sz="3200" dirty="0"/>
              <a:t>所以，</a:t>
            </a:r>
            <a:r>
              <a:rPr lang="en-US" altLang="zh-CN" sz="3200" dirty="0"/>
              <a:t>A</a:t>
            </a:r>
            <a:r>
              <a:rPr lang="en-US" altLang="zh-CN" sz="3200" baseline="30000" dirty="0"/>
              <a:t>* </a:t>
            </a:r>
            <a:r>
              <a:rPr lang="en-US" altLang="zh-CN" sz="3200" b="0" dirty="0">
                <a:sym typeface="Symbol" pitchFamily="18" charset="2"/>
              </a:rPr>
              <a:t></a:t>
            </a:r>
            <a:r>
              <a:rPr lang="en-US" altLang="zh-CN" sz="2800" b="0" dirty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zh-CN" sz="3200" dirty="0"/>
              <a:t>B</a:t>
            </a:r>
            <a:r>
              <a:rPr lang="en-US" altLang="zh-CN" sz="3200" baseline="30000" dirty="0"/>
              <a:t>*</a:t>
            </a:r>
            <a:r>
              <a:rPr lang="zh-CN" altLang="en-US" sz="3200" dirty="0"/>
              <a:t>。</a:t>
            </a:r>
          </a:p>
          <a:p>
            <a:pPr marL="311150" indent="-311150" defTabSz="755650" eaLnBrk="1" hangingPunct="1">
              <a:lnSpc>
                <a:spcPct val="100000"/>
              </a:lnSpc>
            </a:pPr>
            <a:r>
              <a:rPr lang="zh-CN" altLang="en-US" sz="3200" dirty="0">
                <a:solidFill>
                  <a:srgbClr val="C00000"/>
                </a:solidFill>
              </a:rPr>
              <a:t>证毕</a:t>
            </a: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借助对偶定理的证明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817563"/>
            <a:ext cx="6843713" cy="54387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3000" dirty="0"/>
              <a:t>例</a:t>
            </a:r>
            <a:r>
              <a:rPr lang="en-US" altLang="zh-CN" sz="3000" dirty="0"/>
              <a:t>1.9</a:t>
            </a:r>
            <a:r>
              <a:rPr lang="zh-CN" altLang="en-US" sz="3000" dirty="0"/>
              <a:t> 证明等值式：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3000" dirty="0">
                <a:latin typeface="Times New Roman" pitchFamily="18" charset="0"/>
              </a:rPr>
              <a:t>   (1) (p</a:t>
            </a:r>
            <a:r>
              <a:rPr lang="zh-CN" altLang="en-US" sz="3000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000" dirty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 sz="3000" dirty="0">
                <a:latin typeface="Times New Roman" pitchFamily="18" charset="0"/>
              </a:rPr>
              <a:t>)</a:t>
            </a:r>
            <a:r>
              <a:rPr lang="zh-CN" altLang="en-US" sz="3000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30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zh-CN" altLang="en-US" sz="300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000" dirty="0">
                <a:latin typeface="Times New Roman" pitchFamily="18" charset="0"/>
                <a:sym typeface="Symbol" pitchFamily="18" charset="2"/>
              </a:rPr>
              <a:t>p</a:t>
            </a:r>
            <a:r>
              <a:rPr lang="zh-CN" altLang="en-US" sz="3000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30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zh-CN" altLang="en-US" sz="300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000" dirty="0">
                <a:latin typeface="Times New Roman" pitchFamily="18" charset="0"/>
                <a:sym typeface="Symbol" pitchFamily="18" charset="2"/>
              </a:rPr>
              <a:t>p </a:t>
            </a:r>
            <a:r>
              <a:rPr lang="zh-CN" altLang="en-US" sz="3000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3000" dirty="0">
                <a:latin typeface="Times New Roman" pitchFamily="18" charset="0"/>
                <a:sym typeface="Symbol" pitchFamily="18" charset="2"/>
              </a:rPr>
              <a:t>q))  </a:t>
            </a:r>
            <a:r>
              <a:rPr lang="en-US" altLang="zh-CN" sz="3000" b="0" dirty="0">
                <a:sym typeface="Symbol" pitchFamily="18" charset="2"/>
              </a:rPr>
              <a:t></a:t>
            </a:r>
            <a:r>
              <a:rPr lang="en-US" altLang="zh-CN" sz="3000" dirty="0">
                <a:latin typeface="Times New Roman" pitchFamily="18" charset="0"/>
                <a:sym typeface="Wingdings" pitchFamily="2" charset="2"/>
              </a:rPr>
              <a:t> </a:t>
            </a:r>
            <a:r>
              <a:rPr lang="zh-CN" altLang="en-US" sz="300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000" dirty="0">
                <a:latin typeface="Times New Roman" pitchFamily="18" charset="0"/>
                <a:sym typeface="Symbol" pitchFamily="18" charset="2"/>
              </a:rPr>
              <a:t>p </a:t>
            </a:r>
            <a:r>
              <a:rPr lang="zh-CN" altLang="en-US" sz="3000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3000" dirty="0">
                <a:latin typeface="Times New Roman" pitchFamily="18" charset="0"/>
                <a:sym typeface="Symbol" pitchFamily="18" charset="2"/>
              </a:rPr>
              <a:t>q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3000" dirty="0">
                <a:latin typeface="Times New Roman" pitchFamily="18" charset="0"/>
                <a:sym typeface="Symbol" pitchFamily="18" charset="2"/>
              </a:rPr>
              <a:t>   (2) </a:t>
            </a:r>
            <a:r>
              <a:rPr lang="en-US" altLang="zh-CN" sz="3000" dirty="0">
                <a:latin typeface="Times New Roman" pitchFamily="18" charset="0"/>
              </a:rPr>
              <a:t>(p</a:t>
            </a:r>
            <a:r>
              <a:rPr lang="zh-CN" altLang="en-US" sz="3000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3000" dirty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 sz="3000" dirty="0">
                <a:latin typeface="Times New Roman" pitchFamily="18" charset="0"/>
              </a:rPr>
              <a:t>)</a:t>
            </a:r>
            <a:r>
              <a:rPr lang="zh-CN" altLang="en-US" sz="3000" dirty="0">
                <a:latin typeface="Times New Roman" pitchFamily="18" charset="0"/>
                <a:sym typeface="Symbol" pitchFamily="18" charset="2"/>
              </a:rPr>
              <a:t> </a:t>
            </a:r>
            <a:r>
              <a:rPr lang="en-US" altLang="zh-CN" sz="30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zh-CN" altLang="en-US" sz="300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000" dirty="0">
                <a:latin typeface="Times New Roman" pitchFamily="18" charset="0"/>
                <a:sym typeface="Symbol" pitchFamily="18" charset="2"/>
              </a:rPr>
              <a:t>p</a:t>
            </a:r>
            <a:r>
              <a:rPr lang="zh-CN" altLang="en-US" sz="3000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0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zh-CN" altLang="en-US" sz="300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000" dirty="0">
                <a:latin typeface="Times New Roman" pitchFamily="18" charset="0"/>
                <a:sym typeface="Symbol" pitchFamily="18" charset="2"/>
              </a:rPr>
              <a:t>p </a:t>
            </a:r>
            <a:r>
              <a:rPr lang="zh-CN" altLang="en-US" sz="3000" dirty="0">
                <a:latin typeface="Times New Roman" pitchFamily="18" charset="0"/>
                <a:sym typeface="Symbol" pitchFamily="18" charset="2"/>
              </a:rPr>
              <a:t> </a:t>
            </a:r>
            <a:r>
              <a:rPr lang="en-US" altLang="zh-CN" sz="3000" dirty="0">
                <a:latin typeface="Times New Roman" pitchFamily="18" charset="0"/>
                <a:sym typeface="Symbol" pitchFamily="18" charset="2"/>
              </a:rPr>
              <a:t>q)) </a:t>
            </a:r>
            <a:r>
              <a:rPr lang="en-US" altLang="zh-CN" sz="3000" b="0" dirty="0">
                <a:sym typeface="Symbol" pitchFamily="18" charset="2"/>
              </a:rPr>
              <a:t></a:t>
            </a:r>
            <a:r>
              <a:rPr lang="en-US" altLang="zh-CN" sz="3000" dirty="0">
                <a:latin typeface="Times New Roman" pitchFamily="18" charset="0"/>
                <a:sym typeface="Wingdings" pitchFamily="2" charset="2"/>
              </a:rPr>
              <a:t> </a:t>
            </a:r>
            <a:r>
              <a:rPr lang="zh-CN" altLang="en-US" sz="300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000" dirty="0">
                <a:latin typeface="Times New Roman" pitchFamily="18" charset="0"/>
                <a:sym typeface="Symbol" pitchFamily="18" charset="2"/>
              </a:rPr>
              <a:t>p </a:t>
            </a:r>
            <a:r>
              <a:rPr lang="zh-CN" altLang="en-US" sz="3000" dirty="0">
                <a:latin typeface="Times New Roman" pitchFamily="18" charset="0"/>
                <a:sym typeface="Symbol" pitchFamily="18" charset="2"/>
              </a:rPr>
              <a:t> </a:t>
            </a:r>
            <a:r>
              <a:rPr lang="en-US" altLang="zh-CN" sz="3000" dirty="0">
                <a:latin typeface="Times New Roman" pitchFamily="18" charset="0"/>
                <a:sym typeface="Symbol" pitchFamily="18" charset="2"/>
              </a:rPr>
              <a:t>q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000" dirty="0">
                <a:latin typeface="Times New Roman" pitchFamily="18" charset="0"/>
                <a:sym typeface="Symbol" pitchFamily="18" charset="2"/>
              </a:rPr>
              <a:t>证明：等值式</a:t>
            </a:r>
            <a:r>
              <a:rPr lang="en-US" altLang="zh-CN" sz="3000" dirty="0">
                <a:latin typeface="Times New Roman" pitchFamily="18" charset="0"/>
                <a:sym typeface="Symbol" pitchFamily="18" charset="2"/>
              </a:rPr>
              <a:t>(1)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800" dirty="0">
                <a:latin typeface="Times New Roman" pitchFamily="18" charset="0"/>
              </a:rPr>
              <a:t>(p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p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p </a:t>
            </a: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q)) 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CN" sz="2800" b="0" dirty="0">
                <a:sym typeface="Symbol" pitchFamily="18" charset="2"/>
              </a:rPr>
              <a:t>   </a:t>
            </a:r>
            <a:r>
              <a:rPr lang="en-US" altLang="zh-CN" sz="2600" dirty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zh-CN" sz="2800" dirty="0">
                <a:latin typeface="Times New Roman" pitchFamily="18" charset="0"/>
              </a:rPr>
              <a:t>(p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p</a:t>
            </a: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p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q) </a:t>
            </a:r>
            <a:endParaRPr lang="zh-CN" altLang="en-US" sz="2800" dirty="0">
              <a:latin typeface="Times New Roman" pitchFamily="18" charset="0"/>
              <a:sym typeface="Symbol" pitchFamily="18" charset="2"/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CN" sz="2800" b="0" dirty="0">
                <a:sym typeface="Symbol" pitchFamily="18" charset="2"/>
              </a:rPr>
              <a:t>   </a:t>
            </a:r>
            <a:r>
              <a:rPr lang="en-US" altLang="zh-CN" sz="2600" dirty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zh-CN" sz="2800" dirty="0">
                <a:latin typeface="Times New Roman" pitchFamily="18" charset="0"/>
              </a:rPr>
              <a:t>(p</a:t>
            </a: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p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q</a:t>
            </a:r>
            <a:endParaRPr lang="en-US" altLang="zh-CN" sz="2800" dirty="0">
              <a:latin typeface="Times New Roman" pitchFamily="18" charset="0"/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CN" sz="2800" b="0" dirty="0">
                <a:sym typeface="Symbol" pitchFamily="18" charset="2"/>
              </a:rPr>
              <a:t>   </a:t>
            </a:r>
            <a:r>
              <a:rPr lang="en-US" altLang="zh-CN" sz="2600" dirty="0">
                <a:latin typeface="Times New Roman" pitchFamily="18" charset="0"/>
                <a:sym typeface="Wingdings" pitchFamily="2" charset="2"/>
              </a:rPr>
              <a:t>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p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q</a:t>
            </a:r>
            <a:endParaRPr lang="en-US" altLang="zh-CN" sz="28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3000" dirty="0">
                <a:latin typeface="Times New Roman" pitchFamily="18" charset="0"/>
                <a:sym typeface="Symbol" pitchFamily="18" charset="2"/>
              </a:rPr>
              <a:t>证明：等值式</a:t>
            </a:r>
            <a:r>
              <a:rPr lang="en-US" altLang="zh-CN" sz="3000" dirty="0">
                <a:latin typeface="Times New Roman" pitchFamily="18" charset="0"/>
                <a:sym typeface="Symbol" pitchFamily="18" charset="2"/>
              </a:rPr>
              <a:t>(2)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dirty="0">
                <a:latin typeface="Times New Roman" pitchFamily="18" charset="0"/>
              </a:rPr>
              <a:t>对偶定理</a:t>
            </a: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等值式证明方法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zh-CN" altLang="en-US" sz="2800" dirty="0"/>
              <a:t>真值表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等值演算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对偶定理</a:t>
            </a:r>
          </a:p>
        </p:txBody>
      </p:sp>
    </p:spTree>
    <p:extLst>
      <p:ext uri="{BB962C8B-B14F-4D97-AF65-F5344CB8AC3E}">
        <p14:creationId xmlns:p14="http://schemas.microsoft.com/office/powerpoint/2010/main" val="1422854174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/>
      <a:lstStyle/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32252</TotalTime>
  <Words>873</Words>
  <Application>Microsoft Office PowerPoint</Application>
  <PresentationFormat>全屏显示(4:3)</PresentationFormat>
  <Paragraphs>70</Paragraphs>
  <Slides>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黑体</vt:lpstr>
      <vt:lpstr>华文仿宋</vt:lpstr>
      <vt:lpstr>华文行楷</vt:lpstr>
      <vt:lpstr>华文中宋</vt:lpstr>
      <vt:lpstr>Times New Roman</vt:lpstr>
      <vt:lpstr>Wingdings</vt:lpstr>
      <vt:lpstr>Grid</vt:lpstr>
      <vt:lpstr>位图图像</vt:lpstr>
      <vt:lpstr>公式</vt:lpstr>
      <vt:lpstr>数理逻辑</vt:lpstr>
      <vt:lpstr>1.4 对偶定理</vt:lpstr>
      <vt:lpstr>例</vt:lpstr>
      <vt:lpstr>对偶式的真值赋值</vt:lpstr>
      <vt:lpstr>PowerPoint 演示文稿</vt:lpstr>
      <vt:lpstr>PowerPoint 演示文稿</vt:lpstr>
      <vt:lpstr>对偶定理</vt:lpstr>
      <vt:lpstr>借助对偶定理的证明</vt:lpstr>
      <vt:lpstr>等值式证明方法</vt:lpstr>
    </vt:vector>
  </TitlesOfParts>
  <Company>BUAA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数理逻辑-(1)命题逻辑</dc:title>
  <dc:creator>Shuai Ma</dc:creator>
  <cp:lastModifiedBy>bobo677@163.com</cp:lastModifiedBy>
  <cp:revision>2523</cp:revision>
  <dcterms:created xsi:type="dcterms:W3CDTF">2004-03-10T10:42:25Z</dcterms:created>
  <dcterms:modified xsi:type="dcterms:W3CDTF">2019-10-17T14:29:42Z</dcterms:modified>
</cp:coreProperties>
</file>