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443" r:id="rId10"/>
    <p:sldId id="344" r:id="rId11"/>
    <p:sldId id="345" r:id="rId12"/>
    <p:sldId id="346" r:id="rId13"/>
    <p:sldId id="347" r:id="rId14"/>
    <p:sldId id="348" r:id="rId15"/>
    <p:sldId id="350" r:id="rId16"/>
    <p:sldId id="444" r:id="rId17"/>
    <p:sldId id="351" r:id="rId18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8" autoAdjust="0"/>
    <p:restoredTop sz="86271" autoAdjust="0"/>
  </p:normalViewPr>
  <p:slideViewPr>
    <p:cSldViewPr snapToGrid="0">
      <p:cViewPr varScale="1">
        <p:scale>
          <a:sx n="57" d="100"/>
          <a:sy n="57" d="100"/>
        </p:scale>
        <p:origin x="149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92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196265F-6507-41BB-9CC4-6BAF17A8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23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5028CE-DAB4-49D8-94F3-52B337E51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177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38934B-8618-472A-9C2E-FA64CA5DDA08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1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25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028CE-DAB4-49D8-94F3-52B337E5112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97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8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BAC3-C0D0-4886-BA36-51CCCEE56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54DB5-777B-4C18-A24C-DCC0C0B4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8D1D-5158-439B-88AC-948A050D3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96A2-444F-4148-B37C-CE7D51CA24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38625" y="1597025"/>
            <a:ext cx="3810000" cy="4594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0AB8-9A14-42BC-BC5C-EE346D931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752475"/>
            <a:ext cx="7772400" cy="533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76225" y="1597025"/>
            <a:ext cx="7772400" cy="45942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BDCD3-0A6A-46AD-B10F-6832BA80C0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D305A89C-C919-496E-B88A-969A0B8A52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5DC5F-04A0-42E0-8E3F-2E433C6AD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EE50D-B8A2-4EE6-90C0-B46248C33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6C24-C9D8-4D91-B11A-A7F594214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1422F-6A2F-498F-A1FB-1A33B5B75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4CAA-6586-44C0-AE58-E3A06C88D5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DA7B-A55B-4228-B516-60AABFCA3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826-2B6B-4DE3-8635-493CD201F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96787A80-9A3F-4F73-A8F3-A27B72B219F1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619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33801" name="Picture 3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67008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E1EF8C5-5625-42AC-B7CC-43E13920DA78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50" r:id="rId13"/>
    <p:sldLayoutId id="2147484452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/>
              <a:t>数理逻辑</a:t>
            </a:r>
            <a:endParaRPr lang="zh-CN" altLang="en-US" sz="3600" dirty="0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12-9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1063" y="4405696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70000"/>
              <a:defRPr/>
            </a:pP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节 联结词的完全集  </a:t>
            </a:r>
            <a:endParaRPr lang="en-US" altLang="zh-CN" b="1" dirty="0">
              <a:solidFill>
                <a:srgbClr val="3333C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极小完全集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50913"/>
            <a:ext cx="8166100" cy="4594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如果从完全集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中去掉任何一个联结词就成为不完全的了，就称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极小完全集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极小完全集定理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89013"/>
            <a:ext cx="8580438" cy="5008562"/>
          </a:xfrm>
        </p:spPr>
        <p:txBody>
          <a:bodyPr/>
          <a:lstStyle/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⒈</a:t>
            </a:r>
            <a:r>
              <a:rPr lang="zh-CN" altLang="en-US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８以下联结词集合是极小完全集。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⑴ {</a:t>
            </a:r>
            <a:r>
              <a:rPr lang="zh-CN" altLang="en-US" sz="3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∧</a:t>
            </a: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⑵ {</a:t>
            </a:r>
            <a:r>
              <a:rPr lang="zh-CN" altLang="en-US" sz="3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∨</a:t>
            </a:r>
            <a:r>
              <a:rPr lang="zh-CN" altLang="en-US" sz="20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⑶ {</a:t>
            </a:r>
            <a:r>
              <a:rPr lang="zh-CN" altLang="en-US" sz="3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3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311150" indent="-311150" defTabSz="755650" eaLnBrk="1" hangingPunct="1">
              <a:lnSpc>
                <a:spcPct val="100000"/>
              </a:lnSpc>
            </a:pPr>
            <a:r>
              <a:rPr lang="zh-CN" altLang="en-US" sz="3300" dirty="0"/>
              <a:t>证明：（先证明是完全集，再证明缺一不可）</a:t>
            </a:r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3300" dirty="0"/>
              <a:t>   </a:t>
            </a:r>
            <a:r>
              <a:rPr lang="en-US" altLang="zh-CN" sz="3300" dirty="0" err="1"/>
              <a:t>p</a:t>
            </a:r>
            <a:r>
              <a:rPr lang="en-US" altLang="zh-CN" sz="2000" b="0" dirty="0" err="1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3300" dirty="0" err="1"/>
              <a:t>q</a:t>
            </a:r>
            <a:r>
              <a:rPr lang="en-US" altLang="zh-CN" sz="3300" dirty="0"/>
              <a:t> </a:t>
            </a:r>
            <a:r>
              <a:rPr lang="zh-CN" altLang="en-US" sz="3400" b="0" dirty="0">
                <a:sym typeface="Symbol" pitchFamily="18" charset="2"/>
              </a:rPr>
              <a:t> </a:t>
            </a:r>
            <a:r>
              <a:rPr lang="en-US" altLang="zh-CN" sz="3300" dirty="0"/>
              <a:t>(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300" dirty="0"/>
              <a:t>p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300" dirty="0"/>
              <a:t>q)</a:t>
            </a:r>
            <a:r>
              <a:rPr lang="zh-CN" altLang="en-US" sz="3300" dirty="0"/>
              <a:t>，所以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∨</a:t>
            </a:r>
            <a:r>
              <a:rPr lang="zh-CN" altLang="en-US" sz="3300" dirty="0"/>
              <a:t>可由</a:t>
            </a:r>
            <a:r>
              <a:rPr lang="en-US" altLang="zh-CN" sz="3300" dirty="0"/>
              <a:t>{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300" dirty="0"/>
              <a:t>, 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/>
              <a:t>}</a:t>
            </a:r>
            <a:r>
              <a:rPr lang="zh-CN" altLang="en-US" sz="3300" dirty="0"/>
              <a:t>定义。</a:t>
            </a:r>
            <a:endParaRPr lang="en-US" altLang="zh-CN" sz="3300" dirty="0"/>
          </a:p>
          <a:p>
            <a:pPr marL="0" indent="0" defTabSz="755650" eaLnBrk="1" hangingPunct="1">
              <a:lnSpc>
                <a:spcPct val="100000"/>
              </a:lnSpc>
              <a:buNone/>
            </a:pPr>
            <a:r>
              <a:rPr lang="en-US" altLang="zh-CN" sz="3300" dirty="0">
                <a:sym typeface="Symbol" pitchFamily="18" charset="2"/>
              </a:rPr>
              <a:t>   </a:t>
            </a:r>
            <a:r>
              <a:rPr lang="zh-CN" altLang="en-US" sz="3300" dirty="0">
                <a:sym typeface="Symbol" pitchFamily="18" charset="2"/>
              </a:rPr>
              <a:t>因此</a:t>
            </a:r>
            <a:r>
              <a:rPr lang="en-US" altLang="zh-CN" sz="3300" dirty="0">
                <a:sym typeface="Symbol" pitchFamily="18" charset="2"/>
              </a:rPr>
              <a:t> 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300" dirty="0"/>
              <a:t>, 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/>
              <a:t>,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∨</a:t>
            </a:r>
            <a:r>
              <a:rPr lang="zh-CN" altLang="en-US" sz="3300" dirty="0"/>
              <a:t>都可由</a:t>
            </a:r>
            <a:r>
              <a:rPr lang="en-US" altLang="zh-CN" sz="3300" dirty="0"/>
              <a:t>{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300" dirty="0"/>
              <a:t>, 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/>
              <a:t>}</a:t>
            </a:r>
            <a:r>
              <a:rPr lang="zh-CN" altLang="en-US" sz="3300" dirty="0"/>
              <a:t>定义。由于</a:t>
            </a:r>
            <a:r>
              <a:rPr lang="en-US" altLang="zh-CN" sz="3300" dirty="0"/>
              <a:t>{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300" dirty="0"/>
              <a:t>, 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/>
              <a:t>, 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3300" dirty="0"/>
              <a:t>}</a:t>
            </a:r>
            <a:r>
              <a:rPr lang="zh-CN" altLang="en-US" sz="3300" dirty="0"/>
              <a:t>是完全集，所以</a:t>
            </a:r>
            <a:r>
              <a:rPr lang="en-US" altLang="zh-CN" sz="3300" dirty="0"/>
              <a:t>{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300" dirty="0"/>
              <a:t>, 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/>
              <a:t>}</a:t>
            </a:r>
            <a:r>
              <a:rPr lang="zh-CN" altLang="en-US" sz="3300" dirty="0"/>
              <a:t>也是完全集。</a:t>
            </a:r>
            <a:endParaRPr lang="zh-CN" altLang="en-US" sz="2500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41400"/>
            <a:ext cx="8582025" cy="4594225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3300" dirty="0"/>
              <a:t>    </a:t>
            </a:r>
            <a:r>
              <a:rPr lang="zh-CN" altLang="en-US" sz="3300" dirty="0"/>
              <a:t>接下来证明</a:t>
            </a:r>
            <a:r>
              <a:rPr lang="en-US" altLang="zh-CN" sz="3300" dirty="0"/>
              <a:t>{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300" dirty="0"/>
              <a:t>, </a:t>
            </a:r>
            <a:r>
              <a:rPr lang="en-US" altLang="zh-CN" sz="20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300" dirty="0"/>
              <a:t>}</a:t>
            </a:r>
            <a:r>
              <a:rPr lang="zh-CN" altLang="en-US" sz="3300" dirty="0"/>
              <a:t>是极小完全集。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r>
              <a:rPr lang="zh-CN" altLang="en-US" sz="3100" dirty="0"/>
              <a:t>首先证明</a:t>
            </a:r>
            <a:r>
              <a:rPr lang="en-US" altLang="zh-CN" sz="3100" dirty="0"/>
              <a:t>{</a:t>
            </a:r>
            <a:r>
              <a:rPr lang="en-US" altLang="zh-CN" sz="1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100" dirty="0"/>
              <a:t>}</a:t>
            </a:r>
            <a:r>
              <a:rPr lang="zh-CN" altLang="en-US" sz="3100" dirty="0"/>
              <a:t>不是完全集。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100" dirty="0"/>
              <a:t>任取由</a:t>
            </a:r>
            <a:r>
              <a:rPr lang="en-US" altLang="zh-CN" sz="1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3100" dirty="0"/>
              <a:t>生成的公式</a:t>
            </a:r>
            <a:r>
              <a:rPr lang="en-US" altLang="zh-CN" sz="3100" dirty="0"/>
              <a:t>A</a:t>
            </a:r>
            <a:r>
              <a:rPr lang="zh-CN" altLang="en-US" sz="3100" dirty="0"/>
              <a:t>，其中</a:t>
            </a:r>
            <a:r>
              <a:rPr lang="en-US" altLang="zh-CN" sz="3100" dirty="0"/>
              <a:t>A</a:t>
            </a:r>
            <a:r>
              <a:rPr lang="zh-CN" altLang="en-US" sz="3100" dirty="0"/>
              <a:t>不出现除</a:t>
            </a:r>
            <a:r>
              <a:rPr lang="en-US" altLang="zh-CN" sz="3100" dirty="0"/>
              <a:t>p</a:t>
            </a:r>
            <a:r>
              <a:rPr lang="zh-CN" altLang="en-US" sz="3100" dirty="0"/>
              <a:t>之外的命题变元，其公式模式： </a:t>
            </a:r>
            <a:r>
              <a:rPr lang="en-US" altLang="zh-CN" sz="3100" dirty="0" err="1"/>
              <a:t>p</a:t>
            </a:r>
            <a:r>
              <a:rPr lang="en-US" altLang="zh-CN" sz="2200" dirty="0" err="1"/>
              <a:t>∧</a:t>
            </a:r>
            <a:r>
              <a:rPr lang="en-US" altLang="zh-CN" sz="3100" dirty="0" err="1"/>
              <a:t>p</a:t>
            </a:r>
            <a:r>
              <a:rPr lang="en-US" altLang="zh-CN" sz="2200" dirty="0"/>
              <a:t>∧</a:t>
            </a:r>
            <a:r>
              <a:rPr lang="en-US" altLang="zh-CN" sz="3100" dirty="0">
                <a:latin typeface="Arial" pitchFamily="34" charset="0"/>
              </a:rPr>
              <a:t>…</a:t>
            </a:r>
            <a:r>
              <a:rPr lang="en-US" altLang="zh-CN" sz="2200" dirty="0"/>
              <a:t>∧</a:t>
            </a:r>
            <a:r>
              <a:rPr lang="en-US" altLang="zh-CN" sz="3100" dirty="0"/>
              <a:t>p </a:t>
            </a:r>
            <a:endParaRPr lang="zh-CN" altLang="en-US" sz="3100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3100" dirty="0"/>
              <a:t>令真值赋值</a:t>
            </a:r>
            <a:r>
              <a:rPr lang="en-US" altLang="zh-CN" sz="3100" dirty="0"/>
              <a:t>v=(p/1)</a:t>
            </a:r>
            <a:r>
              <a:rPr lang="zh-CN" altLang="en-US" sz="3100" dirty="0"/>
              <a:t>，则</a:t>
            </a:r>
            <a:r>
              <a:rPr lang="en-US" altLang="zh-CN" sz="3100" dirty="0"/>
              <a:t>v(A)=1</a:t>
            </a:r>
            <a:r>
              <a:rPr lang="zh-CN" altLang="en-US" sz="3100" dirty="0"/>
              <a:t>，但</a:t>
            </a:r>
            <a:r>
              <a:rPr lang="en-US" altLang="zh-CN" sz="3100" dirty="0"/>
              <a:t>v(</a:t>
            </a:r>
            <a:r>
              <a:rPr lang="zh-CN" altLang="en-US" sz="3200" b="0" dirty="0">
                <a:sym typeface="Symbol" pitchFamily="18" charset="2"/>
              </a:rPr>
              <a:t></a:t>
            </a:r>
            <a:r>
              <a:rPr lang="en-US" altLang="zh-CN" sz="3100" dirty="0"/>
              <a:t>p)=0</a:t>
            </a:r>
            <a:r>
              <a:rPr lang="zh-CN" altLang="en-US" sz="3100" dirty="0"/>
              <a:t>，所以</a:t>
            </a:r>
            <a:r>
              <a:rPr lang="en-US" altLang="zh-CN" sz="3100" dirty="0"/>
              <a:t>A</a:t>
            </a:r>
            <a:r>
              <a:rPr lang="zh-CN" altLang="en-US" sz="3100" dirty="0"/>
              <a:t>不能定义</a:t>
            </a:r>
            <a:r>
              <a:rPr lang="zh-CN" altLang="en-US" sz="3200" b="0" dirty="0">
                <a:sym typeface="Symbol" pitchFamily="18" charset="2"/>
              </a:rPr>
              <a:t></a:t>
            </a:r>
            <a:r>
              <a:rPr lang="zh-CN" altLang="en-US" sz="3100" dirty="0"/>
              <a:t>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100" dirty="0"/>
              <a:t>结论</a:t>
            </a:r>
            <a:r>
              <a:rPr lang="en-US" altLang="zh-CN" sz="3100" dirty="0"/>
              <a:t>:</a:t>
            </a:r>
            <a:r>
              <a:rPr lang="en-US" altLang="zh-CN" sz="3200" b="0" dirty="0">
                <a:sym typeface="Symbol" pitchFamily="18" charset="2"/>
              </a:rPr>
              <a:t></a:t>
            </a:r>
            <a:r>
              <a:rPr lang="zh-CN" altLang="en-US" sz="3100" dirty="0"/>
              <a:t>不能由</a:t>
            </a:r>
            <a:r>
              <a:rPr lang="en-US" altLang="zh-CN" sz="18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3100" dirty="0"/>
              <a:t>定义。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755650"/>
            <a:ext cx="8604250" cy="54467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   再证明</a:t>
            </a:r>
            <a:r>
              <a:rPr lang="en-US" altLang="zh-CN" sz="2800" dirty="0"/>
              <a:t>{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}</a:t>
            </a:r>
            <a:r>
              <a:rPr lang="zh-CN" altLang="en-US" sz="2800" dirty="0"/>
              <a:t>不是完全集。</a:t>
            </a:r>
          </a:p>
          <a:p>
            <a:pPr lvl="1" eaLnBrk="1" hangingPunct="1"/>
            <a:r>
              <a:rPr lang="zh-CN" altLang="en-US" sz="2800" dirty="0"/>
              <a:t>取一元联结词</a:t>
            </a:r>
            <a:r>
              <a:rPr lang="en-US" altLang="zh-CN" sz="2800" dirty="0">
                <a:latin typeface="Amaze"/>
              </a:rPr>
              <a:t>F</a:t>
            </a:r>
            <a:r>
              <a:rPr lang="zh-CN" altLang="en-US" sz="2800" dirty="0"/>
              <a:t>使</a:t>
            </a:r>
            <a:r>
              <a:rPr lang="en-US" altLang="zh-CN" sz="2800" dirty="0">
                <a:latin typeface="Amaze"/>
              </a:rPr>
              <a:t>F</a:t>
            </a:r>
            <a:r>
              <a:rPr lang="en-US" altLang="zh-CN" sz="2800" dirty="0"/>
              <a:t>(0)=</a:t>
            </a:r>
            <a:r>
              <a:rPr lang="en-US" altLang="zh-CN" sz="2800" dirty="0">
                <a:latin typeface="Amaze"/>
              </a:rPr>
              <a:t>F</a:t>
            </a:r>
            <a:r>
              <a:rPr lang="en-US" altLang="zh-CN" sz="2800" dirty="0"/>
              <a:t>(1)</a:t>
            </a:r>
            <a:r>
              <a:rPr lang="zh-CN" altLang="en-US" sz="2800" dirty="0"/>
              <a:t>。</a:t>
            </a:r>
          </a:p>
          <a:p>
            <a:pPr lvl="1" eaLnBrk="1" hangingPunct="1"/>
            <a:r>
              <a:rPr lang="zh-CN" altLang="en-US" sz="2800" dirty="0"/>
              <a:t>令真值赋值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=(p/1)</a:t>
            </a:r>
            <a:r>
              <a:rPr lang="zh-CN" altLang="en-US" sz="2800" dirty="0"/>
              <a:t>和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=(p/0)</a:t>
            </a:r>
            <a:r>
              <a:rPr lang="zh-CN" altLang="en-US" sz="2800" dirty="0"/>
              <a:t>，</a:t>
            </a:r>
          </a:p>
          <a:p>
            <a:pPr lvl="1" eaLnBrk="1" hangingPunct="1"/>
            <a:r>
              <a:rPr lang="zh-CN" altLang="en-US" sz="2800" dirty="0"/>
              <a:t>任取由</a:t>
            </a:r>
            <a:r>
              <a:rPr lang="en-US" altLang="zh-CN" sz="2800" dirty="0"/>
              <a:t>{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}</a:t>
            </a:r>
            <a:r>
              <a:rPr lang="zh-CN" altLang="en-US" sz="2800" dirty="0"/>
              <a:t>生成只出现命题变元</a:t>
            </a:r>
            <a:r>
              <a:rPr lang="en-US" altLang="zh-CN" sz="2800" dirty="0"/>
              <a:t>p</a:t>
            </a:r>
            <a:r>
              <a:rPr lang="zh-CN" altLang="en-US" sz="2800" dirty="0"/>
              <a:t>的公式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</a:p>
          <a:p>
            <a:pPr lvl="1" eaLnBrk="1" hangingPunct="1"/>
            <a:r>
              <a:rPr lang="zh-CN" altLang="en-US" sz="2800" dirty="0"/>
              <a:t>公式</a:t>
            </a:r>
            <a:r>
              <a:rPr lang="en-US" altLang="zh-CN" sz="2800" dirty="0"/>
              <a:t>:</a:t>
            </a:r>
            <a:r>
              <a:rPr lang="en-US" altLang="zh-CN" sz="2800" b="0" dirty="0">
                <a:sym typeface="Symbol" pitchFamily="18" charset="2"/>
              </a:rPr>
              <a:t></a:t>
            </a:r>
            <a:r>
              <a:rPr lang="en-US" altLang="zh-CN" sz="2800" b="0" dirty="0">
                <a:latin typeface="Arial" pitchFamily="34" charset="0"/>
                <a:sym typeface="Symbol" pitchFamily="18" charset="2"/>
              </a:rPr>
              <a:t>…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b="0" dirty="0">
                <a:sym typeface="Symbol" pitchFamily="18" charset="2"/>
              </a:rPr>
              <a:t>p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则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(A)≠v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(A)</a:t>
            </a:r>
            <a:r>
              <a:rPr lang="zh-CN" altLang="en-US" sz="2800" dirty="0"/>
              <a:t>，而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</a:t>
            </a:r>
            <a:r>
              <a:rPr lang="en-US" altLang="zh-CN" sz="2800" dirty="0" err="1">
                <a:latin typeface="Amaze"/>
              </a:rPr>
              <a:t>F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)=v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</a:t>
            </a:r>
            <a:r>
              <a:rPr lang="en-US" altLang="zh-CN" sz="2800" dirty="0" err="1">
                <a:latin typeface="Amaze"/>
              </a:rPr>
              <a:t>F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</a:t>
            </a:r>
            <a:r>
              <a:rPr lang="zh-CN" altLang="en-US" sz="2800" dirty="0"/>
              <a:t>，所以</a:t>
            </a:r>
            <a:r>
              <a:rPr lang="en-US" altLang="zh-CN" sz="2800" dirty="0"/>
              <a:t>A</a:t>
            </a:r>
            <a:r>
              <a:rPr lang="zh-CN" altLang="en-US" sz="2800" dirty="0"/>
              <a:t>不能定义</a:t>
            </a:r>
            <a:r>
              <a:rPr lang="en-US" altLang="zh-CN" sz="2800" dirty="0">
                <a:latin typeface="Amaze"/>
              </a:rPr>
              <a:t>F</a:t>
            </a:r>
            <a:r>
              <a:rPr lang="zh-CN" altLang="en-US" sz="2800" dirty="0"/>
              <a:t>。</a:t>
            </a:r>
          </a:p>
          <a:p>
            <a:pPr lvl="1" eaLnBrk="1" hangingPunct="1"/>
            <a:r>
              <a:rPr lang="en-US" altLang="zh-CN" sz="2800" dirty="0">
                <a:latin typeface="Amaze"/>
              </a:rPr>
              <a:t>F</a:t>
            </a:r>
            <a:r>
              <a:rPr lang="zh-CN" altLang="en-US" sz="2800" dirty="0"/>
              <a:t>不能由</a:t>
            </a:r>
            <a:r>
              <a:rPr lang="en-US" altLang="zh-CN" sz="2800" dirty="0"/>
              <a:t>{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}</a:t>
            </a:r>
            <a:r>
              <a:rPr lang="zh-CN" altLang="en-US" sz="2800" dirty="0"/>
              <a:t>定义。</a:t>
            </a:r>
            <a:r>
              <a:rPr lang="en-US" altLang="zh-CN" sz="2800" dirty="0"/>
              <a:t>{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2800" dirty="0"/>
              <a:t>}</a:t>
            </a:r>
            <a:r>
              <a:rPr lang="zh-CN" altLang="en-US" sz="2800" dirty="0"/>
              <a:t>不是完全集。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46150"/>
            <a:ext cx="8589963" cy="863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C00000"/>
                </a:solidFill>
              </a:rPr>
              <a:t>⑵ {</a:t>
            </a:r>
            <a:r>
              <a:rPr lang="zh-CN" altLang="en-US" sz="3200" b="0" dirty="0">
                <a:solidFill>
                  <a:srgbClr val="C00000"/>
                </a:solidFill>
                <a:sym typeface="Symbol" pitchFamily="18" charset="2"/>
              </a:rPr>
              <a:t></a:t>
            </a:r>
            <a:r>
              <a:rPr lang="en-US" altLang="zh-CN" sz="3200" dirty="0">
                <a:solidFill>
                  <a:srgbClr val="C00000"/>
                </a:solidFill>
              </a:rPr>
              <a:t>, </a:t>
            </a:r>
            <a:r>
              <a:rPr lang="en-US" altLang="zh-CN" sz="3200" b="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∨</a:t>
            </a:r>
            <a:r>
              <a:rPr lang="zh-CN" altLang="en-US" sz="3200" b="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</a:rPr>
              <a:t>}</a:t>
            </a:r>
            <a:r>
              <a:rPr lang="zh-CN" altLang="en-US" sz="3200" dirty="0">
                <a:solidFill>
                  <a:srgbClr val="C00000"/>
                </a:solidFill>
              </a:rPr>
              <a:t>是完全集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1625" y="1943101"/>
            <a:ext cx="81756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1150" marR="0" lvl="0" indent="-311150" algn="l" defTabSz="755650" rtl="0" eaLnBrk="1" fontAlgn="base" latinLnBrk="0" hangingPunct="1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⑶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因为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∨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q)=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，所以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∧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可由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定义。</a:t>
            </a:r>
          </a:p>
          <a:p>
            <a:pPr marR="0" lvl="0" algn="l" defTabSz="755650" rtl="0" eaLnBrk="1" fontAlgn="base" latinLnBrk="0" hangingPunct="1"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SzTx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 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∧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都可由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定义，并且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itchFamily="2" charset="-122"/>
                <a:cs typeface="+mn-cs"/>
              </a:rPr>
              <a:t>∧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是完全集，所以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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也是完全集。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889000"/>
            <a:ext cx="8118475" cy="5232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    </a:t>
            </a:r>
            <a:r>
              <a:rPr lang="zh-CN" altLang="en-US" sz="3200" dirty="0"/>
              <a:t>证明</a:t>
            </a:r>
            <a:r>
              <a:rPr lang="en-US" altLang="zh-CN" sz="3200" dirty="0"/>
              <a:t>{</a:t>
            </a:r>
            <a:r>
              <a:rPr lang="zh-CN" altLang="en-US" sz="3200" b="0" dirty="0">
                <a:sym typeface="Symbol" pitchFamily="18" charset="2"/>
              </a:rPr>
              <a:t></a:t>
            </a:r>
            <a:r>
              <a:rPr lang="en-US" altLang="zh-CN" sz="3200" dirty="0"/>
              <a:t>}</a:t>
            </a:r>
            <a:r>
              <a:rPr lang="zh-CN" altLang="en-US" sz="3200" dirty="0"/>
              <a:t>不是完全集。</a:t>
            </a:r>
            <a:endParaRPr lang="en-US" altLang="zh-CN" sz="3200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/>
              <a:t>取真值赋值</a:t>
            </a:r>
            <a:r>
              <a:rPr lang="en-US" altLang="zh-CN" sz="3200" dirty="0"/>
              <a:t>v=(p/1)</a:t>
            </a:r>
            <a:r>
              <a:rPr lang="zh-CN" altLang="en-US" sz="3200" dirty="0"/>
              <a:t>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/>
              <a:t>任取由</a:t>
            </a:r>
            <a:r>
              <a:rPr lang="en-US" altLang="zh-CN" sz="3200" dirty="0"/>
              <a:t>{</a:t>
            </a:r>
            <a:r>
              <a:rPr lang="zh-CN" altLang="en-US" sz="3200" b="0" dirty="0">
                <a:sym typeface="Symbol" pitchFamily="18" charset="2"/>
              </a:rPr>
              <a:t></a:t>
            </a:r>
            <a:r>
              <a:rPr lang="en-US" altLang="zh-CN" sz="3200" dirty="0"/>
              <a:t>}</a:t>
            </a:r>
            <a:r>
              <a:rPr lang="zh-CN" altLang="en-US" sz="3200" dirty="0"/>
              <a:t>生成的仅出现命题变元</a:t>
            </a:r>
            <a:r>
              <a:rPr lang="en-US" altLang="zh-CN" sz="3200" dirty="0"/>
              <a:t>p</a:t>
            </a:r>
            <a:r>
              <a:rPr lang="zh-CN" altLang="en-US" sz="3200" dirty="0"/>
              <a:t>的公式</a:t>
            </a:r>
            <a:r>
              <a:rPr lang="en-US" altLang="zh-CN" sz="3200" dirty="0"/>
              <a:t>A</a:t>
            </a:r>
            <a:r>
              <a:rPr lang="zh-CN" altLang="en-US" sz="3200" dirty="0"/>
              <a:t>，</a:t>
            </a:r>
            <a:r>
              <a:rPr lang="en-US" altLang="zh-CN" sz="3200" dirty="0">
                <a:solidFill>
                  <a:schemeClr val="accent2"/>
                </a:solidFill>
              </a:rPr>
              <a:t>v(A)=1</a:t>
            </a:r>
            <a:r>
              <a:rPr lang="zh-CN" altLang="en-US" sz="3200" dirty="0"/>
              <a:t>，而</a:t>
            </a:r>
            <a:r>
              <a:rPr lang="en-US" altLang="zh-CN" sz="3200" dirty="0"/>
              <a:t>v(</a:t>
            </a:r>
            <a:r>
              <a:rPr lang="zh-CN" altLang="en-US" sz="3200" b="0" dirty="0">
                <a:sym typeface="Symbol" pitchFamily="18" charset="2"/>
              </a:rPr>
              <a:t></a:t>
            </a:r>
            <a:r>
              <a:rPr lang="en-US" altLang="zh-CN" sz="3200" dirty="0"/>
              <a:t>p)=0</a:t>
            </a:r>
            <a:r>
              <a:rPr lang="zh-CN" altLang="en-US" sz="3200" dirty="0"/>
              <a:t>，</a:t>
            </a:r>
            <a:r>
              <a:rPr lang="en-US" altLang="zh-CN" sz="3200" dirty="0"/>
              <a:t>A</a:t>
            </a:r>
            <a:r>
              <a:rPr lang="zh-CN" altLang="en-US" sz="3200" dirty="0"/>
              <a:t>不能定义</a:t>
            </a:r>
            <a:r>
              <a:rPr lang="zh-CN" altLang="en-US" sz="3200" b="0" dirty="0">
                <a:sym typeface="Symbol" pitchFamily="18" charset="2"/>
              </a:rPr>
              <a:t></a:t>
            </a:r>
            <a:r>
              <a:rPr lang="zh-CN" altLang="en-US" sz="3200" dirty="0"/>
              <a:t>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/>
              <a:t>{</a:t>
            </a:r>
            <a:r>
              <a:rPr lang="zh-CN" altLang="en-US" sz="3200" b="0" dirty="0">
                <a:sym typeface="Symbol" pitchFamily="18" charset="2"/>
              </a:rPr>
              <a:t></a:t>
            </a:r>
            <a:r>
              <a:rPr lang="en-US" altLang="zh-CN" sz="3200" dirty="0"/>
              <a:t>}</a:t>
            </a:r>
            <a:r>
              <a:rPr lang="zh-CN" altLang="en-US" sz="3200" dirty="0"/>
              <a:t>不是完全集。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 dirty="0"/>
              <a:t>{</a:t>
            </a:r>
            <a:r>
              <a:rPr lang="zh-CN" altLang="en-US" sz="3200" b="0" dirty="0">
                <a:sym typeface="Symbol" pitchFamily="18" charset="2"/>
              </a:rPr>
              <a:t></a:t>
            </a:r>
            <a:r>
              <a:rPr lang="en-US" altLang="zh-CN" sz="3200" dirty="0"/>
              <a:t>}</a:t>
            </a:r>
            <a:r>
              <a:rPr lang="zh-CN" altLang="en-US" sz="3200" dirty="0"/>
              <a:t>也不是完全集。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3200" dirty="0"/>
              <a:t>结论：</a:t>
            </a:r>
            <a:r>
              <a:rPr lang="en-US" altLang="zh-CN" sz="3200" dirty="0"/>
              <a:t>{</a:t>
            </a:r>
            <a:r>
              <a:rPr lang="zh-CN" altLang="en-US" sz="3200" b="0" dirty="0">
                <a:sym typeface="Symbol" pitchFamily="18" charset="2"/>
              </a:rPr>
              <a:t></a:t>
            </a:r>
            <a:r>
              <a:rPr lang="en-US" altLang="zh-CN" sz="3200" dirty="0"/>
              <a:t>,</a:t>
            </a:r>
            <a:r>
              <a:rPr lang="zh-CN" altLang="en-US" sz="3200" b="0" dirty="0">
                <a:sym typeface="Symbol" pitchFamily="18" charset="2"/>
              </a:rPr>
              <a:t></a:t>
            </a:r>
            <a:r>
              <a:rPr lang="en-US" altLang="zh-CN" sz="3200" dirty="0"/>
              <a:t>}</a:t>
            </a:r>
            <a:r>
              <a:rPr lang="zh-CN" altLang="en-US" sz="3200" dirty="0"/>
              <a:t>是极小完全集。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例：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证明</a:t>
                </a:r>
                <a:r>
                  <a:rPr lang="en-US" altLang="zh-CN" sz="2800" dirty="0"/>
                  <a:t>{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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不是完全集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/>
                  <a:t>证明：设有真值赋值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dirty="0"/>
                  <a:t>= (p/0,q/0),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dirty="0"/>
                  <a:t>= (p/0,q/1)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800" dirty="0"/>
                  <a:t>= (p/1,q/0),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800" dirty="0"/>
                  <a:t>= (p/1,q/1)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800" dirty="0"/>
                  <a:t>可归纳证明对于每个由</a:t>
                </a:r>
                <a:r>
                  <a:rPr lang="en-US" altLang="zh-CN" sz="2800" dirty="0"/>
                  <a:t>{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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生成的不出现除</a:t>
                </a:r>
                <a:r>
                  <a:rPr lang="en-US" altLang="zh-CN" sz="2800" dirty="0" err="1"/>
                  <a:t>p,q</a:t>
                </a:r>
                <a:r>
                  <a:rPr lang="zh-CN" altLang="en-US" sz="2800" dirty="0"/>
                  <a:t>外命题变元的公式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v(A)</a:t>
                </a:r>
                <a:r>
                  <a:rPr lang="zh-CN" altLang="en-US" sz="2800" dirty="0"/>
                  <a:t>真值为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的次数为偶数。而对于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联结词，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pq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真值结果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1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的个数为奇数。故不能有</a:t>
                </a:r>
                <a:r>
                  <a:rPr lang="en-US" altLang="zh-CN" sz="2800" dirty="0"/>
                  <a:t>{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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生成，因此，</a:t>
                </a:r>
                <a:r>
                  <a:rPr lang="en-US" altLang="zh-CN" sz="2800" dirty="0"/>
                  <a:t> {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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</a:t>
                </a:r>
                <a:r>
                  <a:rPr lang="en-US" altLang="zh-CN" sz="2800" dirty="0"/>
                  <a:t>}</a:t>
                </a:r>
                <a:r>
                  <a:rPr lang="zh-CN" altLang="en-US" sz="2800" dirty="0"/>
                  <a:t>不是完全集。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394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83470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7"/>
          <p:cNvSpPr>
            <a:spLocks noGrp="1" noChangeArrowheads="1"/>
          </p:cNvSpPr>
          <p:nvPr>
            <p:ph type="title"/>
          </p:nvPr>
        </p:nvSpPr>
        <p:spPr>
          <a:xfrm>
            <a:off x="228600" y="125413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dirty="0"/>
              <a:t>与非（ </a:t>
            </a:r>
            <a:r>
              <a:rPr lang="en-US" altLang="zh-CN" dirty="0"/>
              <a:t>↑</a:t>
            </a:r>
            <a:r>
              <a:rPr lang="zh-CN" altLang="en-US" dirty="0"/>
              <a:t> ）、或非（</a:t>
            </a:r>
            <a:r>
              <a:rPr lang="en-US" altLang="zh-CN" dirty="0"/>
              <a:t>↓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1056814" name="Group 46"/>
          <p:cNvGraphicFramePr>
            <a:graphicFrameLocks noGrp="1"/>
          </p:cNvGraphicFramePr>
          <p:nvPr>
            <p:ph idx="1"/>
          </p:nvPr>
        </p:nvGraphicFramePr>
        <p:xfrm>
          <a:off x="701675" y="1643063"/>
          <a:ext cx="7772400" cy="2719899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p↑q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p↓q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1107" name="Rectangle 47"/>
          <p:cNvSpPr>
            <a:spLocks noChangeArrowheads="1"/>
          </p:cNvSpPr>
          <p:nvPr/>
        </p:nvSpPr>
        <p:spPr bwMode="auto">
          <a:xfrm>
            <a:off x="703263" y="4583113"/>
            <a:ext cx="77724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3500" b="1" dirty="0">
                <a:latin typeface="仿宋_GB2312" pitchFamily="49" charset="-122"/>
                <a:ea typeface="仿宋_GB2312" pitchFamily="49" charset="-122"/>
              </a:rPr>
              <a:t>{↑}</a:t>
            </a:r>
            <a:r>
              <a:rPr lang="zh-CN" altLang="en-US" sz="3500" b="1" dirty="0">
                <a:latin typeface="仿宋_GB2312" pitchFamily="49" charset="-122"/>
                <a:ea typeface="仿宋_GB2312" pitchFamily="49" charset="-122"/>
              </a:rPr>
              <a:t>是完备集？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</a:pPr>
            <a:r>
              <a:rPr lang="en-US" altLang="zh-CN" sz="3500" b="1" dirty="0">
                <a:latin typeface="仿宋_GB2312" pitchFamily="49" charset="-122"/>
                <a:ea typeface="仿宋_GB2312" pitchFamily="49" charset="-122"/>
              </a:rPr>
              <a:t>{↓}</a:t>
            </a:r>
            <a:r>
              <a:rPr lang="zh-CN" altLang="en-US" sz="3500" b="1" dirty="0">
                <a:latin typeface="仿宋_GB2312" pitchFamily="49" charset="-122"/>
                <a:ea typeface="仿宋_GB2312" pitchFamily="49" charset="-122"/>
              </a:rPr>
              <a:t>是完备集？</a:t>
            </a:r>
            <a:endParaRPr lang="en-US" altLang="zh-CN" sz="35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en-US" altLang="zh-CN" dirty="0"/>
              <a:t>1.5 </a:t>
            </a:r>
            <a:r>
              <a:rPr lang="zh-CN" altLang="en-US" dirty="0"/>
              <a:t>联结词的完全集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919162"/>
            <a:ext cx="8083550" cy="5176837"/>
          </a:xfrm>
        </p:spPr>
        <p:txBody>
          <a:bodyPr/>
          <a:lstStyle/>
          <a:p>
            <a:pPr marL="311150" indent="-311150" defTabSz="755650" eaLnBrk="1" hangingPunct="1"/>
            <a:r>
              <a:rPr lang="zh-CN" altLang="en-US" sz="3600" dirty="0"/>
              <a:t>例：</a:t>
            </a:r>
            <a:r>
              <a:rPr lang="en-US" altLang="zh-CN" sz="3600" dirty="0" err="1"/>
              <a:t>p→q</a:t>
            </a:r>
            <a:r>
              <a:rPr lang="en-US" altLang="zh-CN" sz="3600" dirty="0"/>
              <a:t> </a:t>
            </a:r>
            <a:r>
              <a:rPr lang="en-US" altLang="zh-CN" sz="3600" b="0" dirty="0">
                <a:sym typeface="Symbol" pitchFamily="18" charset="2"/>
              </a:rPr>
              <a:t></a:t>
            </a:r>
            <a:r>
              <a:rPr lang="en-US" altLang="zh-CN" sz="3600" dirty="0"/>
              <a:t> 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600" dirty="0" err="1"/>
              <a:t>p</a:t>
            </a:r>
            <a:r>
              <a:rPr lang="en-US" altLang="zh-CN" sz="1900" b="0" dirty="0" err="1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3600" dirty="0" err="1"/>
              <a:t>q</a:t>
            </a:r>
            <a:endParaRPr lang="en-US" altLang="zh-CN" sz="3600" dirty="0"/>
          </a:p>
          <a:p>
            <a:pPr marL="0" indent="0" defTabSz="755650" eaLnBrk="1" hangingPunct="1">
              <a:buNone/>
            </a:pPr>
            <a:r>
              <a:rPr lang="en-US" altLang="zh-CN" sz="3600" dirty="0"/>
              <a:t>     p</a:t>
            </a:r>
            <a:r>
              <a:rPr lang="zh-CN" altLang="en-US" sz="3400" b="0" dirty="0">
                <a:sym typeface="Symbol" pitchFamily="18" charset="2"/>
              </a:rPr>
              <a:t></a:t>
            </a:r>
            <a:r>
              <a:rPr lang="en-US" altLang="zh-CN" sz="3600" dirty="0"/>
              <a:t>q</a:t>
            </a:r>
            <a:r>
              <a:rPr lang="en-US" altLang="zh-CN" sz="3600" b="0" dirty="0">
                <a:sym typeface="Symbol" pitchFamily="18" charset="2"/>
              </a:rPr>
              <a:t></a:t>
            </a:r>
            <a:r>
              <a:rPr lang="en-US" altLang="zh-CN" sz="3600" dirty="0"/>
              <a:t>(</a:t>
            </a:r>
            <a:r>
              <a:rPr lang="en-US" altLang="zh-CN" sz="3600" dirty="0" err="1"/>
              <a:t>p→q</a:t>
            </a:r>
            <a:r>
              <a:rPr lang="en-US" altLang="zh-CN" sz="3600" dirty="0"/>
              <a:t>)</a:t>
            </a:r>
            <a:r>
              <a:rPr lang="en-US" altLang="zh-CN" sz="19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600" dirty="0"/>
              <a:t>(</a:t>
            </a:r>
            <a:r>
              <a:rPr lang="en-US" altLang="zh-CN" sz="3600" dirty="0" err="1"/>
              <a:t>q→p</a:t>
            </a:r>
            <a:r>
              <a:rPr lang="en-US" altLang="zh-CN" sz="3600" dirty="0"/>
              <a:t>)</a:t>
            </a:r>
            <a:r>
              <a:rPr lang="en-US" altLang="zh-CN" sz="3600" b="0" dirty="0">
                <a:sym typeface="Symbol" pitchFamily="18" charset="2"/>
              </a:rPr>
              <a:t></a:t>
            </a:r>
            <a:r>
              <a:rPr lang="en-US" altLang="zh-CN" sz="3600" dirty="0"/>
              <a:t>(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600" dirty="0" err="1"/>
              <a:t>p</a:t>
            </a:r>
            <a:r>
              <a:rPr lang="en-US" altLang="zh-CN" sz="1900" b="0" dirty="0" err="1">
                <a:latin typeface="Times New Roman" pitchFamily="18" charset="0"/>
                <a:ea typeface="宋体" pitchFamily="2" charset="-122"/>
              </a:rPr>
              <a:t>∨</a:t>
            </a:r>
            <a:r>
              <a:rPr lang="en-US" altLang="zh-CN" sz="3600" dirty="0" err="1"/>
              <a:t>q</a:t>
            </a:r>
            <a:r>
              <a:rPr lang="en-US" altLang="zh-CN" sz="3600" dirty="0"/>
              <a:t>)</a:t>
            </a:r>
            <a:r>
              <a:rPr lang="en-US" altLang="zh-CN" sz="19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600" dirty="0"/>
              <a:t>(p</a:t>
            </a:r>
            <a:r>
              <a:rPr lang="en-US" altLang="zh-CN" sz="1900" b="0" dirty="0">
                <a:latin typeface="Times New Roman" pitchFamily="18" charset="0"/>
                <a:ea typeface="宋体" pitchFamily="2" charset="-122"/>
              </a:rPr>
              <a:t>∨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600" dirty="0"/>
              <a:t>q)</a:t>
            </a:r>
          </a:p>
          <a:p>
            <a:pPr marL="0" indent="0" defTabSz="755650" eaLnBrk="1" hangingPunct="1">
              <a:buNone/>
            </a:pPr>
            <a:r>
              <a:rPr lang="en-US" altLang="zh-CN" sz="3600" dirty="0"/>
              <a:t>     p</a:t>
            </a:r>
            <a:r>
              <a:rPr lang="zh-CN" altLang="en-US" sz="3400" b="0" dirty="0">
                <a:sym typeface="Symbol" pitchFamily="18" charset="2"/>
              </a:rPr>
              <a:t></a:t>
            </a:r>
            <a:r>
              <a:rPr lang="en-US" altLang="zh-CN" sz="3600" dirty="0"/>
              <a:t>q </a:t>
            </a:r>
            <a:r>
              <a:rPr lang="en-US" altLang="zh-CN" sz="3600" b="0" dirty="0">
                <a:sym typeface="Symbol" pitchFamily="18" charset="2"/>
              </a:rPr>
              <a:t></a:t>
            </a:r>
            <a:r>
              <a:rPr lang="en-US" altLang="zh-CN" sz="3600" dirty="0"/>
              <a:t> (p</a:t>
            </a:r>
            <a:r>
              <a:rPr lang="en-US" altLang="zh-CN" sz="1900" b="0" dirty="0"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600" dirty="0"/>
              <a:t>q)</a:t>
            </a:r>
            <a:r>
              <a:rPr lang="en-US" altLang="zh-CN" sz="1900" b="0" dirty="0">
                <a:latin typeface="Times New Roman" pitchFamily="18" charset="0"/>
                <a:ea typeface="宋体" pitchFamily="2" charset="-122"/>
              </a:rPr>
              <a:t>∨ </a:t>
            </a:r>
            <a:r>
              <a:rPr lang="en-US" altLang="zh-CN" sz="3600" dirty="0"/>
              <a:t>(</a:t>
            </a:r>
            <a:r>
              <a:rPr lang="zh-CN" altLang="en-US" sz="3400" b="0" dirty="0">
                <a:sym typeface="Symbol" pitchFamily="18" charset="2"/>
              </a:rPr>
              <a:t></a:t>
            </a:r>
            <a:r>
              <a:rPr lang="en-US" altLang="zh-CN" sz="3600" dirty="0" err="1"/>
              <a:t>p</a:t>
            </a:r>
            <a:r>
              <a:rPr lang="en-US" altLang="zh-CN" sz="1900" b="0" dirty="0" err="1">
                <a:latin typeface="Times New Roman" pitchFamily="18" charset="0"/>
                <a:ea typeface="宋体" pitchFamily="2" charset="-122"/>
              </a:rPr>
              <a:t>∧</a:t>
            </a:r>
            <a:r>
              <a:rPr lang="en-US" altLang="zh-CN" sz="3600" dirty="0" err="1"/>
              <a:t>q</a:t>
            </a:r>
            <a:r>
              <a:rPr lang="en-US" altLang="zh-CN" sz="3600" dirty="0"/>
              <a:t>)</a:t>
            </a:r>
          </a:p>
          <a:p>
            <a:pPr marL="311150" indent="-311150" defTabSz="755650" eaLnBrk="1" hangingPunct="1"/>
            <a:r>
              <a:rPr lang="zh-CN" altLang="en-US" sz="3600" dirty="0">
                <a:solidFill>
                  <a:srgbClr val="C00000"/>
                </a:solidFill>
              </a:rPr>
              <a:t>结论：</a:t>
            </a:r>
          </a:p>
          <a:p>
            <a:pPr marL="674688" lvl="1" indent="-249238" defTabSz="755650" eaLnBrk="1" hangingPunct="1"/>
            <a:r>
              <a:rPr lang="zh-CN" altLang="en-US" sz="3200" b="0" dirty="0">
                <a:sym typeface="Symbol" pitchFamily="18" charset="2"/>
              </a:rPr>
              <a:t></a:t>
            </a:r>
            <a:r>
              <a:rPr lang="zh-CN" altLang="en-US" sz="3200" dirty="0">
                <a:latin typeface="Times New Roman" pitchFamily="18" charset="0"/>
              </a:rPr>
              <a:t>，</a:t>
            </a:r>
            <a:r>
              <a:rPr lang="zh-CN" altLang="en-US" sz="3200" b="0" dirty="0">
                <a:sym typeface="Symbol" pitchFamily="18" charset="2"/>
              </a:rPr>
              <a:t>，</a:t>
            </a:r>
            <a:r>
              <a:rPr lang="zh-CN" altLang="en-US" sz="3200" dirty="0">
                <a:latin typeface="Times New Roman" pitchFamily="18" charset="0"/>
              </a:rPr>
              <a:t>，</a:t>
            </a:r>
            <a:r>
              <a:rPr lang="zh-CN" altLang="en-US" sz="3200" b="0" dirty="0">
                <a:sym typeface="Symbol" pitchFamily="18" charset="2"/>
              </a:rPr>
              <a:t>，，</a:t>
            </a:r>
            <a:r>
              <a:rPr lang="zh-CN" altLang="en-US" sz="3200" dirty="0">
                <a:latin typeface="Times New Roman" pitchFamily="18" charset="0"/>
              </a:rPr>
              <a:t>不是相互独立的</a:t>
            </a:r>
          </a:p>
          <a:p>
            <a:pPr marL="274638" indent="-249238" defTabSz="755650" eaLnBrk="1" hangingPunct="1"/>
            <a:r>
              <a:rPr lang="zh-CN" altLang="en-US" sz="3400" dirty="0">
                <a:solidFill>
                  <a:srgbClr val="C00000"/>
                </a:solidFill>
                <a:latin typeface="Times New Roman" pitchFamily="18" charset="0"/>
              </a:rPr>
              <a:t>问题：</a:t>
            </a:r>
            <a:endParaRPr lang="en-US" altLang="zh-CN" sz="3400" dirty="0">
              <a:solidFill>
                <a:srgbClr val="C00000"/>
              </a:solidFill>
              <a:latin typeface="Times New Roman" pitchFamily="18" charset="0"/>
            </a:endParaRPr>
          </a:p>
          <a:p>
            <a:pPr marL="674688" lvl="1" indent="-249238" defTabSz="755650" eaLnBrk="1" hangingPunct="1"/>
            <a:r>
              <a:rPr lang="zh-CN" altLang="en-US" sz="3200" dirty="0">
                <a:latin typeface="Times New Roman" pitchFamily="18" charset="0"/>
              </a:rPr>
              <a:t>命题逻辑的最少联结词集是什么？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完全集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3000" dirty="0">
                <a:solidFill>
                  <a:srgbClr val="C00000"/>
                </a:solidFill>
              </a:rPr>
              <a:t>定义</a:t>
            </a:r>
            <a:r>
              <a:rPr lang="en-US" altLang="zh-CN" sz="3000" dirty="0">
                <a:solidFill>
                  <a:srgbClr val="C00000"/>
                </a:solidFill>
              </a:rPr>
              <a:t>1.12</a:t>
            </a:r>
            <a:r>
              <a:rPr lang="zh-CN" altLang="en-US" sz="3000" dirty="0"/>
              <a:t>：设</a:t>
            </a:r>
            <a:r>
              <a:rPr lang="en-US" altLang="zh-CN" sz="3000" dirty="0">
                <a:latin typeface="Amaze"/>
              </a:rPr>
              <a:t>F</a:t>
            </a:r>
            <a:r>
              <a:rPr lang="zh-CN" altLang="en-US" sz="3000" dirty="0"/>
              <a:t>是</a:t>
            </a:r>
            <a:r>
              <a:rPr lang="en-US" altLang="zh-CN" sz="3000" dirty="0"/>
              <a:t>n</a:t>
            </a:r>
            <a:r>
              <a:rPr lang="zh-CN" altLang="en-US" sz="3000" dirty="0"/>
              <a:t>元联结词，</a:t>
            </a:r>
            <a:r>
              <a:rPr lang="en-US" altLang="zh-CN" sz="3000" dirty="0"/>
              <a:t>p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, p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, </a:t>
            </a:r>
            <a:r>
              <a:rPr lang="en-US" altLang="zh-CN" sz="3000" dirty="0">
                <a:latin typeface="Arial" pitchFamily="34" charset="0"/>
              </a:rPr>
              <a:t>… 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p</a:t>
            </a:r>
            <a:r>
              <a:rPr lang="en-US" altLang="zh-CN" sz="3000" baseline="-25000" dirty="0" err="1"/>
              <a:t>n</a:t>
            </a:r>
            <a:r>
              <a:rPr lang="zh-CN" altLang="en-US" sz="3000" dirty="0"/>
              <a:t>是不同的命题变元。如果公式</a:t>
            </a:r>
            <a:r>
              <a:rPr lang="en-US" altLang="zh-CN" sz="3000" dirty="0"/>
              <a:t>A</a:t>
            </a:r>
            <a:r>
              <a:rPr lang="zh-CN" altLang="en-US" sz="3000" dirty="0"/>
              <a:t>中不出现除</a:t>
            </a:r>
            <a:r>
              <a:rPr lang="en-US" altLang="zh-CN" sz="3000" dirty="0"/>
              <a:t>p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, p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, </a:t>
            </a:r>
            <a:r>
              <a:rPr lang="en-US" altLang="zh-CN" sz="3000" dirty="0">
                <a:latin typeface="Arial" pitchFamily="34" charset="0"/>
              </a:rPr>
              <a:t>…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p</a:t>
            </a:r>
            <a:r>
              <a:rPr lang="en-US" altLang="zh-CN" sz="3000" baseline="-25000" dirty="0" err="1"/>
              <a:t>n</a:t>
            </a:r>
            <a:r>
              <a:rPr lang="zh-CN" altLang="en-US" sz="3000" dirty="0"/>
              <a:t>之外的命题变元，并且</a:t>
            </a:r>
            <a:r>
              <a:rPr lang="en-US" altLang="zh-CN" sz="3000" dirty="0"/>
              <a:t>A </a:t>
            </a:r>
            <a:r>
              <a:rPr lang="en-US" altLang="zh-CN" sz="3000" b="0" dirty="0">
                <a:sym typeface="Symbol" pitchFamily="18" charset="2"/>
              </a:rPr>
              <a:t> </a:t>
            </a:r>
            <a:r>
              <a:rPr lang="en-US" altLang="zh-CN" sz="3000" dirty="0">
                <a:latin typeface="Amaze"/>
              </a:rPr>
              <a:t>F</a:t>
            </a:r>
            <a:r>
              <a:rPr lang="en-US" altLang="zh-CN" sz="3000" dirty="0"/>
              <a:t>p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, p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, </a:t>
            </a:r>
            <a:r>
              <a:rPr lang="en-US" altLang="zh-CN" sz="3000" dirty="0">
                <a:latin typeface="Arial" pitchFamily="34" charset="0"/>
              </a:rPr>
              <a:t>…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p</a:t>
            </a:r>
            <a:r>
              <a:rPr lang="en-US" altLang="zh-CN" sz="3000" baseline="-25000" dirty="0" err="1"/>
              <a:t>n</a:t>
            </a:r>
            <a:r>
              <a:rPr lang="zh-CN" altLang="en-US" sz="3000" dirty="0"/>
              <a:t>，则称</a:t>
            </a:r>
            <a:r>
              <a:rPr lang="en-US" altLang="zh-CN" sz="3000" dirty="0">
                <a:solidFill>
                  <a:schemeClr val="accent2"/>
                </a:solidFill>
              </a:rPr>
              <a:t>A</a:t>
            </a:r>
            <a:r>
              <a:rPr lang="zh-CN" altLang="en-US" sz="3000" dirty="0">
                <a:solidFill>
                  <a:schemeClr val="accent2"/>
                </a:solidFill>
              </a:rPr>
              <a:t>定义</a:t>
            </a:r>
            <a:r>
              <a:rPr lang="en-US" altLang="zh-CN" sz="3000" dirty="0">
                <a:solidFill>
                  <a:schemeClr val="accent2"/>
                </a:solidFill>
                <a:latin typeface="Amaze"/>
              </a:rPr>
              <a:t>F</a:t>
            </a:r>
            <a:r>
              <a:rPr lang="zh-CN" altLang="en-US" sz="3000" dirty="0"/>
              <a:t>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3000" dirty="0"/>
              <a:t>如果存在由联结词集合</a:t>
            </a:r>
            <a:r>
              <a:rPr lang="en-US" altLang="zh-CN" sz="3000" dirty="0"/>
              <a:t>S</a:t>
            </a:r>
            <a:r>
              <a:rPr lang="zh-CN" altLang="en-US" sz="3000" dirty="0"/>
              <a:t>生成的公式来定义</a:t>
            </a:r>
            <a:r>
              <a:rPr lang="en-US" altLang="zh-CN" sz="3000" dirty="0">
                <a:latin typeface="Amaze"/>
              </a:rPr>
              <a:t>F</a:t>
            </a:r>
            <a:r>
              <a:rPr lang="zh-CN" altLang="en-US" sz="3000" dirty="0"/>
              <a:t>，则称</a:t>
            </a:r>
            <a:r>
              <a:rPr lang="en-US" altLang="zh-CN" sz="3000" dirty="0">
                <a:solidFill>
                  <a:schemeClr val="accent2"/>
                </a:solidFill>
                <a:latin typeface="Amaze"/>
              </a:rPr>
              <a:t>F</a:t>
            </a:r>
            <a:r>
              <a:rPr lang="zh-CN" altLang="en-US" sz="3000" dirty="0">
                <a:solidFill>
                  <a:schemeClr val="accent2"/>
                </a:solidFill>
              </a:rPr>
              <a:t>可由</a:t>
            </a:r>
            <a:r>
              <a:rPr lang="en-US" altLang="zh-CN" sz="3000" dirty="0">
                <a:solidFill>
                  <a:schemeClr val="accent2"/>
                </a:solidFill>
              </a:rPr>
              <a:t>S</a:t>
            </a:r>
            <a:r>
              <a:rPr lang="zh-CN" altLang="en-US" sz="3000" dirty="0">
                <a:solidFill>
                  <a:schemeClr val="accent2"/>
                </a:solidFill>
              </a:rPr>
              <a:t>定义</a:t>
            </a:r>
            <a:r>
              <a:rPr lang="zh-CN" altLang="en-US" sz="3000" dirty="0"/>
              <a:t>。如：</a:t>
            </a:r>
            <a:r>
              <a:rPr lang="en-US" altLang="zh-CN" sz="3000" dirty="0"/>
              <a:t>S = {</a:t>
            </a:r>
            <a:r>
              <a:rPr lang="zh-CN" altLang="en-US" b="0" dirty="0">
                <a:sym typeface="Symbol" pitchFamily="18" charset="2"/>
              </a:rPr>
              <a:t></a:t>
            </a:r>
            <a:r>
              <a:rPr lang="en-US" altLang="zh-CN" b="0" dirty="0">
                <a:sym typeface="Symbol" pitchFamily="18" charset="2"/>
              </a:rPr>
              <a:t>, </a:t>
            </a:r>
            <a:r>
              <a:rPr lang="zh-CN" altLang="en-US" b="0" dirty="0">
                <a:sym typeface="Symbol" pitchFamily="18" charset="2"/>
              </a:rPr>
              <a:t></a:t>
            </a:r>
            <a:r>
              <a:rPr lang="en-US" altLang="zh-CN" b="0" dirty="0">
                <a:sym typeface="Symbol" pitchFamily="18" charset="2"/>
              </a:rPr>
              <a:t>, </a:t>
            </a:r>
            <a:r>
              <a:rPr lang="zh-CN" altLang="en-US" b="0" dirty="0">
                <a:sym typeface="Symbol" pitchFamily="18" charset="2"/>
              </a:rPr>
              <a:t></a:t>
            </a:r>
            <a:r>
              <a:rPr lang="en-US" altLang="zh-CN" sz="3000" dirty="0"/>
              <a:t>}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000" dirty="0" err="1"/>
              <a:t>p→q</a:t>
            </a:r>
            <a:r>
              <a:rPr lang="en-US" altLang="zh-CN" sz="3000" dirty="0"/>
              <a:t> 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dirty="0"/>
              <a:t> 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3000" dirty="0"/>
              <a:t>p</a:t>
            </a:r>
            <a:r>
              <a:rPr lang="zh-CN" altLang="en-US" sz="2800" b="0" dirty="0">
                <a:sym typeface="Symbol" pitchFamily="18" charset="2"/>
              </a:rPr>
              <a:t></a:t>
            </a:r>
            <a:r>
              <a:rPr lang="en-US" altLang="zh-CN" sz="3000" dirty="0"/>
              <a:t>q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000" dirty="0"/>
              <a:t>p</a:t>
            </a:r>
            <a:r>
              <a:rPr lang="zh-CN" altLang="en-US" sz="2800" b="0" dirty="0">
                <a:sym typeface="Symbol" pitchFamily="18" charset="2"/>
              </a:rPr>
              <a:t></a:t>
            </a:r>
            <a:r>
              <a:rPr lang="en-US" altLang="zh-CN" sz="3000" dirty="0"/>
              <a:t>q 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dirty="0"/>
              <a:t> (</a:t>
            </a:r>
            <a:r>
              <a:rPr lang="en-US" altLang="zh-CN" sz="3000" dirty="0" err="1"/>
              <a:t>p→q</a:t>
            </a:r>
            <a:r>
              <a:rPr lang="en-US" altLang="zh-CN" sz="3000" dirty="0"/>
              <a:t>)</a:t>
            </a:r>
            <a:r>
              <a:rPr lang="zh-CN" altLang="en-US" sz="2800" b="0" dirty="0">
                <a:sym typeface="Symbol" pitchFamily="18" charset="2"/>
              </a:rPr>
              <a:t></a:t>
            </a:r>
            <a:r>
              <a:rPr lang="en-US" altLang="zh-CN" sz="3000" dirty="0"/>
              <a:t>(</a:t>
            </a:r>
            <a:r>
              <a:rPr lang="en-US" altLang="zh-CN" sz="3000" dirty="0" err="1"/>
              <a:t>q→p</a:t>
            </a:r>
            <a:r>
              <a:rPr lang="en-US" altLang="zh-CN" sz="3000" dirty="0"/>
              <a:t>) 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dirty="0"/>
              <a:t> (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3000" dirty="0"/>
              <a:t>p</a:t>
            </a:r>
            <a:r>
              <a:rPr lang="zh-CN" altLang="en-US" sz="2800" b="0" dirty="0">
                <a:sym typeface="Symbol" pitchFamily="18" charset="2"/>
              </a:rPr>
              <a:t></a:t>
            </a:r>
            <a:r>
              <a:rPr lang="en-US" altLang="zh-CN" sz="3000" dirty="0"/>
              <a:t>q)</a:t>
            </a:r>
            <a:r>
              <a:rPr lang="zh-CN" altLang="en-US" sz="2800" b="0" dirty="0">
                <a:sym typeface="Symbol" pitchFamily="18" charset="2"/>
              </a:rPr>
              <a:t></a:t>
            </a:r>
            <a:r>
              <a:rPr lang="en-US" altLang="zh-CN" sz="3000" dirty="0"/>
              <a:t>(p</a:t>
            </a:r>
            <a:r>
              <a:rPr lang="zh-CN" altLang="en-US" sz="2800" b="0" dirty="0">
                <a:sym typeface="Symbol" pitchFamily="18" charset="2"/>
              </a:rPr>
              <a:t></a:t>
            </a:r>
            <a:r>
              <a:rPr lang="en-US" altLang="zh-CN" sz="3000" dirty="0"/>
              <a:t>q)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000" dirty="0"/>
              <a:t>p</a:t>
            </a:r>
            <a:r>
              <a:rPr lang="zh-CN" altLang="en-US" sz="2800" b="0" dirty="0">
                <a:sym typeface="Symbol" pitchFamily="18" charset="2"/>
              </a:rPr>
              <a:t></a:t>
            </a:r>
            <a:r>
              <a:rPr lang="en-US" altLang="zh-CN" sz="3000" dirty="0"/>
              <a:t>q 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dirty="0"/>
              <a:t> (p</a:t>
            </a:r>
            <a:r>
              <a:rPr lang="zh-CN" altLang="en-US" sz="2800" b="0" dirty="0">
                <a:sym typeface="Symbol" pitchFamily="18" charset="2"/>
              </a:rPr>
              <a:t></a:t>
            </a:r>
            <a:r>
              <a:rPr lang="en-US" altLang="zh-CN" sz="3000" dirty="0"/>
              <a:t>q)</a:t>
            </a:r>
            <a:r>
              <a:rPr lang="zh-CN" altLang="en-US" sz="2800" b="0" dirty="0">
                <a:sym typeface="Symbol" pitchFamily="18" charset="2"/>
              </a:rPr>
              <a:t></a:t>
            </a:r>
            <a:r>
              <a:rPr lang="en-US" altLang="zh-CN" sz="3000" dirty="0"/>
              <a:t>(</a:t>
            </a:r>
            <a:r>
              <a:rPr lang="zh-CN" altLang="en-US" sz="2800" b="0" dirty="0">
                <a:sym typeface="Symbol" pitchFamily="18" charset="2"/>
              </a:rPr>
              <a:t></a:t>
            </a:r>
            <a:r>
              <a:rPr lang="en-US" altLang="zh-CN" sz="3000" dirty="0"/>
              <a:t>p</a:t>
            </a:r>
            <a:r>
              <a:rPr lang="zh-CN" altLang="en-US" sz="2800" b="0" dirty="0">
                <a:sym typeface="Symbol" pitchFamily="18" charset="2"/>
              </a:rPr>
              <a:t></a:t>
            </a:r>
            <a:r>
              <a:rPr lang="en-US" altLang="zh-CN" sz="3000" dirty="0"/>
              <a:t>q)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真值表的启示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703" y="3923708"/>
            <a:ext cx="8497888" cy="25193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itchFamily="18" charset="0"/>
              </a:rPr>
              <a:t>(p/0,q/1),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(p/1,q/0)                       </a:t>
            </a:r>
            <a:r>
              <a:rPr lang="en-US" altLang="zh-CN" sz="2800" dirty="0">
                <a:latin typeface="Amaze"/>
              </a:rPr>
              <a:t>F</a:t>
            </a:r>
            <a:r>
              <a:rPr lang="en-US" altLang="zh-CN" sz="2800" baseline="-25000" dirty="0"/>
              <a:t>7</a:t>
            </a:r>
            <a:r>
              <a:rPr lang="en-US" altLang="zh-CN" sz="2800" dirty="0"/>
              <a:t>pq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  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p</a:t>
            </a:r>
            <a:r>
              <a:rPr lang="zh-CN" altLang="en-US" sz="2800" dirty="0">
                <a:sym typeface="Symbol" pitchFamily="18" charset="2"/>
              </a:rPr>
              <a:t></a:t>
            </a:r>
            <a:r>
              <a:rPr lang="en-US" altLang="zh-CN" sz="2800" dirty="0">
                <a:sym typeface="Symbol" pitchFamily="18" charset="2"/>
              </a:rPr>
              <a:t>q</a:t>
            </a:r>
            <a:r>
              <a:rPr lang="zh-CN" altLang="en-US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p</a:t>
            </a:r>
            <a:r>
              <a:rPr lang="zh-CN" altLang="en-US" sz="2800" dirty="0">
                <a:sym typeface="Symbol" pitchFamily="18" charset="2"/>
              </a:rPr>
              <a:t></a:t>
            </a:r>
            <a:r>
              <a:rPr lang="en-US" altLang="zh-CN" sz="2800" dirty="0">
                <a:sym typeface="Symbol" pitchFamily="18" charset="2"/>
              </a:rPr>
              <a:t>q</a:t>
            </a:r>
            <a:endParaRPr lang="en-US" altLang="zh-CN" sz="3200" dirty="0"/>
          </a:p>
          <a:p>
            <a:pPr eaLnBrk="1" hangingPunct="1"/>
            <a:r>
              <a:rPr lang="en-US" altLang="zh-CN" sz="2800" dirty="0">
                <a:latin typeface="Times New Roman" pitchFamily="18" charset="0"/>
              </a:rPr>
              <a:t>(p/0,q/1) ,(p/1,q/1)                       </a:t>
            </a:r>
            <a:r>
              <a:rPr lang="en-US" altLang="zh-CN" sz="2800" dirty="0">
                <a:latin typeface="Amaze"/>
              </a:rPr>
              <a:t>F</a:t>
            </a:r>
            <a:r>
              <a:rPr lang="en-US" altLang="zh-CN" sz="2800" baseline="-25000" dirty="0"/>
              <a:t>11</a:t>
            </a:r>
            <a:r>
              <a:rPr lang="en-US" altLang="zh-CN" sz="2800" dirty="0"/>
              <a:t>pq</a:t>
            </a:r>
            <a:r>
              <a:rPr lang="en-US" altLang="zh-CN" sz="3200" b="0" dirty="0">
                <a:solidFill>
                  <a:srgbClr val="000000"/>
                </a:solidFill>
                <a:sym typeface="Symbol" pitchFamily="18" charset="2"/>
              </a:rPr>
              <a:t>  </a:t>
            </a:r>
            <a:r>
              <a:rPr lang="zh-CN" altLang="en-US" sz="2800" dirty="0">
                <a:sym typeface="Symbol" pitchFamily="18" charset="2"/>
              </a:rPr>
              <a:t></a:t>
            </a:r>
            <a:r>
              <a:rPr lang="en-US" altLang="zh-CN" sz="2800" dirty="0">
                <a:sym typeface="Symbol" pitchFamily="18" charset="2"/>
              </a:rPr>
              <a:t>p</a:t>
            </a:r>
            <a:r>
              <a:rPr lang="zh-CN" altLang="en-US" sz="2800" dirty="0">
                <a:sym typeface="Symbol" pitchFamily="18" charset="2"/>
              </a:rPr>
              <a:t></a:t>
            </a:r>
            <a:r>
              <a:rPr lang="en-US" altLang="zh-CN" sz="2800" dirty="0">
                <a:sym typeface="Symbol" pitchFamily="18" charset="2"/>
              </a:rPr>
              <a:t>q</a:t>
            </a:r>
            <a:r>
              <a:rPr lang="zh-CN" altLang="en-US" sz="2800" dirty="0">
                <a:sym typeface="Symbol" pitchFamily="18" charset="2"/>
              </a:rPr>
              <a:t></a:t>
            </a:r>
            <a:r>
              <a:rPr lang="en-US" altLang="zh-CN" sz="2800" dirty="0">
                <a:sym typeface="Symbol" pitchFamily="18" charset="2"/>
              </a:rPr>
              <a:t>p</a:t>
            </a:r>
            <a:r>
              <a:rPr lang="zh-CN" altLang="en-US" sz="2800" dirty="0">
                <a:sym typeface="Symbol" pitchFamily="18" charset="2"/>
              </a:rPr>
              <a:t></a:t>
            </a:r>
            <a:r>
              <a:rPr lang="en-US" altLang="zh-CN" sz="2800" dirty="0">
                <a:sym typeface="Symbol" pitchFamily="18" charset="2"/>
              </a:rPr>
              <a:t>q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对每个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n1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）元真值函数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F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，都可以找到一个由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{,,}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生成的公式来定义。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107051" y="1069383"/>
            <a:ext cx="511444" cy="26657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0352" y="1069383"/>
            <a:ext cx="464949" cy="26657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656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59897"/>
              </p:ext>
            </p:extLst>
          </p:nvPr>
        </p:nvGraphicFramePr>
        <p:xfrm>
          <a:off x="462204" y="1081947"/>
          <a:ext cx="8213725" cy="2663612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763588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11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1150" marR="0" lvl="0" indent="-311150" algn="ctr" defTabSz="755650" rtl="0" eaLnBrk="1" fontAlgn="t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65138" algn="ctr"/>
                        </a:tabLst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1.13</a:t>
            </a:r>
            <a:r>
              <a:rPr lang="zh-CN" altLang="en-US" dirty="0"/>
              <a:t>完全集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225" y="1041400"/>
            <a:ext cx="8591550" cy="4594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设</a:t>
            </a:r>
            <a:r>
              <a:rPr lang="en-US" altLang="zh-CN" sz="3200" dirty="0"/>
              <a:t>S</a:t>
            </a:r>
            <a:r>
              <a:rPr lang="zh-CN" altLang="en-US" sz="3200" dirty="0"/>
              <a:t>是联结词集合。如果每个</a:t>
            </a:r>
            <a:r>
              <a:rPr lang="en-US" altLang="zh-CN" sz="3200" dirty="0"/>
              <a:t>n(n&gt;0)</a:t>
            </a:r>
            <a:r>
              <a:rPr lang="zh-CN" altLang="en-US" sz="3200" dirty="0"/>
              <a:t>元的联结词都可由</a:t>
            </a:r>
            <a:r>
              <a:rPr lang="en-US" altLang="zh-CN" sz="3200" dirty="0"/>
              <a:t>S</a:t>
            </a:r>
            <a:r>
              <a:rPr lang="zh-CN" altLang="en-US" sz="3200" dirty="0"/>
              <a:t>定义，则称</a:t>
            </a:r>
            <a:r>
              <a:rPr lang="en-US" altLang="zh-CN" sz="3200" dirty="0"/>
              <a:t>S</a:t>
            </a:r>
            <a:r>
              <a:rPr lang="zh-CN" altLang="en-US" sz="3200" dirty="0"/>
              <a:t>为</a:t>
            </a:r>
            <a:r>
              <a:rPr lang="zh-CN" altLang="en-US" sz="3200" dirty="0">
                <a:solidFill>
                  <a:schemeClr val="accent2"/>
                </a:solidFill>
              </a:rPr>
              <a:t>完全集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 eaLnBrk="1" hangingPunct="1"/>
            <a:r>
              <a:rPr lang="zh-CN" altLang="en-US" dirty="0"/>
              <a:t>完全集定理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7163" y="728663"/>
                <a:ext cx="8610599" cy="5594645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⒈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６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, 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是完全集。</a:t>
                </a:r>
              </a:p>
              <a:p>
                <a:pPr marL="311150" indent="-311150" defTabSz="755650" eaLnBrk="1" hangingPunct="1"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证明：设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n&gt;0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元联结词，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是不同命题变元，可以找出定义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的由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, 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生成的公式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711200" lvl="1" indent="-311150" defTabSz="755650" eaLnBrk="1" hangingPunct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是永假式，取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∧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711200" lvl="1" indent="-311150" algn="just" defTabSz="755650" eaLnBrk="1" hangingPunct="1">
                  <a:lnSpc>
                    <a:spcPct val="10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是可满足式，满足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的真值赋值为：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 (p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，则取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           </a:t>
                </a:r>
              </a:p>
              <a:p>
                <a:pPr marL="400050" lvl="1" indent="0" algn="just" defTabSz="755650" eaLnBrk="1" hangingPunct="1">
                  <a:lnSpc>
                    <a:spcPct val="10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（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</a:p>
              <a:p>
                <a:pPr marL="400050" lvl="1" indent="0" defTabSz="755650" eaLnBrk="1" hangingPunct="1">
                  <a:lnSpc>
                    <a:spcPct val="100000"/>
                  </a:lnSpc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acc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若</m:t>
                            </m:r>
                            <m:sSubSup>
                              <m:sSub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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   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若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=1,…,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m;j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=1,…,n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7163" y="728663"/>
                <a:ext cx="8610599" cy="5594645"/>
              </a:xfrm>
              <a:blipFill rotWithShape="0">
                <a:blip r:embed="rId2"/>
                <a:stretch>
                  <a:fillRect l="-1275" t="-1418" r="-4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57163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9" name="Rectangle 20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388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dirty="0"/>
              <a:t>完全集定理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76225" y="1076325"/>
                <a:ext cx="7850188" cy="4594225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任取真值赋值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v(A)= 1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1≤i≤m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…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=1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1≤i≤m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=…=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=1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1≤i≤m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v=(p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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32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</a:t>
                </a:r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,,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是完全集。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证毕 </a:t>
                </a:r>
              </a:p>
            </p:txBody>
          </p:sp>
        </mc:Choice>
        <mc:Fallback xmlns="">
          <p:sp>
            <p:nvSpPr>
              <p:cNvPr id="204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76225" y="1076325"/>
                <a:ext cx="7850188" cy="4594225"/>
              </a:xfrm>
              <a:blipFill rotWithShape="0">
                <a:blip r:embed="rId2"/>
                <a:stretch>
                  <a:fillRect l="-1553" t="-1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1150" indent="-311150" defTabSz="755650" eaLnBrk="1" hangingPunct="1">
              <a:lnSpc>
                <a:spcPct val="13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⒈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７：如果完全集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中的每个联结词都可由联结词集合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定义，则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也是完全集。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11150" indent="-311150" defTabSz="755650"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元联结词，由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生成的公式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来定义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以下递归地确定由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生成的公式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*来定义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711200" lvl="1" indent="-311150" defTabSz="755650"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是命题变元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*也是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marL="711200" lvl="1" indent="-311150" defTabSz="755650"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F’A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元联结词，根据条件，则有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生成的公式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00050" lvl="1" indent="0" defTabSz="755650" eaLnBrk="1" hangingPunct="1">
              <a:lnSpc>
                <a:spcPct val="13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BF’p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,…,p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9388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dirty="0"/>
              <a:t>完全集导出定理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9731" y="744675"/>
                <a:ext cx="8589963" cy="55166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生成的公式，归纳假设对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的子公式情形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是完全集成立，则对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=1,…,m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生成的不出现除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之外的命题变元公式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  <m:sup>
                        <m:r>
                          <a:rPr lang="zh-CN" altLang="en-US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，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 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因此有：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F’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𝒎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设</a:t>
                </a:r>
                <a:r>
                  <a:rPr lang="en-US" altLang="zh-CN" sz="2800" dirty="0"/>
                  <a:t>A</a:t>
                </a:r>
                <a:r>
                  <a:rPr lang="zh-CN" altLang="en-US" sz="2800" baseline="30000" dirty="0"/>
                  <a:t>*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zh-CN" altLang="en-US" sz="2800" dirty="0"/>
                  <a:t>，则有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                        A</a:t>
                </a:r>
                <a:r>
                  <a:rPr lang="en-US" altLang="zh-CN" sz="2800" baseline="30000" dirty="0"/>
                  <a:t>*</a:t>
                </a:r>
                <a:r>
                  <a:rPr lang="en-US" altLang="zh-CN" sz="2800" dirty="0"/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F’A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,…,A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B</a:t>
                </a:r>
                <a:r>
                  <a:rPr lang="zh-CN" altLang="en-US" sz="2800" dirty="0"/>
                  <a:t>中不出现除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之外的命题变元，故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不出现除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,…,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之外的命题变元。因此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         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证毕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731" y="744675"/>
                <a:ext cx="8589963" cy="5516643"/>
              </a:xfrm>
              <a:blipFill>
                <a:blip r:embed="rId3"/>
                <a:stretch>
                  <a:fillRect l="-1490" t="-2099" r="-568" b="-2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89144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33394</TotalTime>
  <Words>1620</Words>
  <Application>Microsoft Office PowerPoint</Application>
  <PresentationFormat>全屏显示(4:3)</PresentationFormat>
  <Paragraphs>203</Paragraphs>
  <Slides>17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Amaze</vt:lpstr>
      <vt:lpstr>仿宋_GB2312</vt:lpstr>
      <vt:lpstr>黑体</vt:lpstr>
      <vt:lpstr>华文仿宋</vt:lpstr>
      <vt:lpstr>华文行楷</vt:lpstr>
      <vt:lpstr>华文中宋</vt:lpstr>
      <vt:lpstr>Arial</vt:lpstr>
      <vt:lpstr>Cambria Math</vt:lpstr>
      <vt:lpstr>Times New Roman</vt:lpstr>
      <vt:lpstr>Wingdings</vt:lpstr>
      <vt:lpstr>Grid</vt:lpstr>
      <vt:lpstr>位图图像</vt:lpstr>
      <vt:lpstr>数理逻辑</vt:lpstr>
      <vt:lpstr>1.5 联结词的完全集 </vt:lpstr>
      <vt:lpstr>完全集</vt:lpstr>
      <vt:lpstr>真值表的启示</vt:lpstr>
      <vt:lpstr>定义1.13完全集</vt:lpstr>
      <vt:lpstr>完全集定理</vt:lpstr>
      <vt:lpstr>完全集定理</vt:lpstr>
      <vt:lpstr>完全集导出定理</vt:lpstr>
      <vt:lpstr>PowerPoint 演示文稿</vt:lpstr>
      <vt:lpstr>极小完全集</vt:lpstr>
      <vt:lpstr>极小完全集定理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与非（ ↑ ）、或非（↓）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数理逻辑-(1)命题逻辑</dc:title>
  <dc:creator>Shuai Ma</dc:creator>
  <cp:lastModifiedBy>bobo677@163.com</cp:lastModifiedBy>
  <cp:revision>2555</cp:revision>
  <dcterms:created xsi:type="dcterms:W3CDTF">2004-03-10T10:42:25Z</dcterms:created>
  <dcterms:modified xsi:type="dcterms:W3CDTF">2019-10-17T15:03:54Z</dcterms:modified>
</cp:coreProperties>
</file>