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352" r:id="rId3"/>
    <p:sldId id="353" r:id="rId4"/>
    <p:sldId id="354" r:id="rId5"/>
    <p:sldId id="443" r:id="rId6"/>
    <p:sldId id="355" r:id="rId7"/>
    <p:sldId id="444" r:id="rId8"/>
    <p:sldId id="356" r:id="rId9"/>
    <p:sldId id="445" r:id="rId10"/>
    <p:sldId id="446" r:id="rId11"/>
    <p:sldId id="357" r:id="rId12"/>
    <p:sldId id="447" r:id="rId13"/>
    <p:sldId id="358" r:id="rId14"/>
    <p:sldId id="361" r:id="rId15"/>
    <p:sldId id="359" r:id="rId16"/>
    <p:sldId id="360" r:id="rId17"/>
    <p:sldId id="449" r:id="rId18"/>
    <p:sldId id="448" r:id="rId19"/>
    <p:sldId id="364" r:id="rId20"/>
    <p:sldId id="365" r:id="rId21"/>
    <p:sldId id="450" r:id="rId22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数理逻辑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范式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rgbClr val="0070C0"/>
                </a:solidFill>
              </a:rPr>
              <a:t>约定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/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0</a:t>
            </a:r>
            <a:r>
              <a:rPr lang="zh-CN" altLang="en-US" sz="2800" dirty="0"/>
              <a:t>个公式的析取；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个命题变元序列的极大项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0</a:t>
            </a:r>
            <a:r>
              <a:rPr lang="zh-CN" altLang="en-US" sz="2800" dirty="0"/>
              <a:t>个公式的合取；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个命题变元序列的极小项</a:t>
            </a:r>
          </a:p>
        </p:txBody>
      </p:sp>
    </p:spTree>
    <p:extLst>
      <p:ext uri="{BB962C8B-B14F-4D97-AF65-F5344CB8AC3E}">
        <p14:creationId xmlns:p14="http://schemas.microsoft.com/office/powerpoint/2010/main" val="277378702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041400"/>
            <a:ext cx="9010650" cy="478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１８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的不同极小项，则称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的不同极大项，则称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主合取范式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主析取范式和主合取范式统称为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主范式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/>
              <a:t>主范式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例：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 0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个极小项的析取，</a:t>
            </a:r>
            <a:r>
              <a:rPr lang="en-US" altLang="zh-CN" sz="2800" dirty="0"/>
              <a:t>0</a:t>
            </a:r>
            <a:r>
              <a:rPr lang="zh-CN" altLang="en-US" sz="2800" dirty="0"/>
              <a:t>是主析取范式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 1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个极大项的合取，</a:t>
            </a:r>
            <a:r>
              <a:rPr lang="en-US" altLang="zh-CN" sz="2800" dirty="0"/>
              <a:t>1</a:t>
            </a:r>
            <a:r>
              <a:rPr lang="zh-CN" altLang="en-US" sz="2800" dirty="0"/>
              <a:t>是主合取范式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 p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 err="1">
                <a:sym typeface="Symbol" panose="05050102010706020507" pitchFamily="18" charset="2"/>
              </a:rPr>
              <a:t>qr</a:t>
            </a:r>
            <a:r>
              <a:rPr lang="zh-CN" altLang="en-US" sz="2800" dirty="0">
                <a:sym typeface="Symbol" panose="05050102010706020507" pitchFamily="18" charset="2"/>
              </a:rPr>
              <a:t>                  主合取范式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(p q  r)  (pq  r)   (p q  r)   </a:t>
            </a:r>
            <a:r>
              <a:rPr lang="zh-CN" altLang="en-US" sz="2800" dirty="0">
                <a:sym typeface="Symbol" panose="05050102010706020507" pitchFamily="18" charset="2"/>
              </a:rPr>
              <a:t>主析取范式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(p q  r)  (p q r)  (p q r)     </a:t>
            </a:r>
            <a:r>
              <a:rPr lang="zh-CN" altLang="en-US" sz="2800" dirty="0">
                <a:sym typeface="Symbol" panose="05050102010706020507" pitchFamily="18" charset="2"/>
              </a:rPr>
              <a:t>主合取范式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0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关于命题变元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的主合取范式（主析取范式）的对偶式是主析取范式（主合取范式）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3900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⒈</a:t>
            </a:r>
            <a:r>
              <a:rPr lang="zh-CN" altLang="en-US" sz="2800" dirty="0"/>
              <a:t>１９ 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 </a:t>
            </a:r>
            <a:r>
              <a:rPr lang="zh-CN" altLang="en-US" sz="2800" dirty="0"/>
              <a:t>设公式</a:t>
            </a:r>
            <a:r>
              <a:rPr lang="en-US" altLang="zh-CN" sz="2800" dirty="0"/>
              <a:t>A</a:t>
            </a:r>
            <a:r>
              <a:rPr lang="zh-CN" altLang="en-US" sz="2800" dirty="0"/>
              <a:t>中出现的命题变元为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， </a:t>
            </a:r>
            <a:r>
              <a:rPr lang="en-US" altLang="zh-CN" sz="2800" dirty="0"/>
              <a:t>B</a:t>
            </a:r>
            <a:r>
              <a:rPr lang="zh-CN" altLang="en-US" sz="2800" dirty="0"/>
              <a:t>是关于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的主析取范式（主合取范式），并且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A</a:t>
            </a: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dirty="0">
                <a:solidFill>
                  <a:schemeClr val="accent2"/>
                </a:solidFill>
              </a:rPr>
              <a:t>B</a:t>
            </a:r>
            <a:r>
              <a:rPr lang="zh-CN" altLang="en-US" sz="2800" dirty="0"/>
              <a:t>，则称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的主析取范式（主合取范式）。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若按照确定顺序排列命题变元，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按照确定顺序排列极大项和极小项，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则每个公式有唯一的主析取范式和主合取范式。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/>
              <a:t>主合取范式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62" y="989013"/>
            <a:ext cx="8867775" cy="50577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</a:rPr>
              <a:t>例：求</a:t>
            </a: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r)∧(q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</a:rPr>
              <a:t>的主合取范式和主析取范式</a:t>
            </a:r>
            <a:endParaRPr lang="en-US" altLang="zh-CN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buNone/>
            </a:pP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</a:rPr>
              <a:t>将上面公式记为</a:t>
            </a:r>
            <a:r>
              <a:rPr lang="en-US" altLang="zh-CN" sz="2800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A 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r)∧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(q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p)∧(p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p∨r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q∨p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p∨r∨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q∨p∨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p∨q∨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p∨r∨q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</a:t>
            </a: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p∨r</a:t>
            </a: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q)∧ (</a:t>
            </a:r>
            <a:r>
              <a:rPr lang="zh-CN" altLang="en-US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q∨p∨r</a:t>
            </a:r>
            <a:r>
              <a:rPr lang="en-US" altLang="zh-CN" sz="2400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q∨p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algn="r" defTabSz="755650" eaLnBrk="1" hangingPunct="1">
              <a:buNone/>
            </a:pP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          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 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)∧(p∨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)∧(p∨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r) </a:t>
            </a:r>
          </a:p>
          <a:p>
            <a:pPr marL="0" indent="0" algn="r" defTabSz="755650" eaLnBrk="1" hangingPunct="1">
              <a:buNone/>
            </a:pP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∧(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) ∧ (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algn="r" defTabSz="755650" eaLnBrk="1" hangingPunct="1">
              <a:buNone/>
            </a:pP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</a:rPr>
              <a:t>主合取范式</a:t>
            </a:r>
            <a:endParaRPr lang="en-US" altLang="zh-CN" sz="24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主范式变换步骤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12813"/>
            <a:ext cx="8361363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联接词等值变换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）消去公式中的联接词</a:t>
            </a:r>
            <a:r>
              <a:rPr lang="zh-CN" altLang="en-US" sz="2800" dirty="0">
                <a:sym typeface="Symbol" pitchFamily="18" charset="2"/>
              </a:rPr>
              <a:t>、、</a:t>
            </a:r>
            <a:endParaRPr lang="en-US" altLang="zh-CN" sz="2800" dirty="0"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/>
              <a:t>A</a:t>
            </a:r>
            <a:r>
              <a:rPr lang="zh-CN" altLang="en-US" sz="2800" dirty="0">
                <a:sym typeface="Symbol" pitchFamily="18" charset="2"/>
              </a:rPr>
              <a:t>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A∨B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/>
              <a:t>A</a:t>
            </a:r>
            <a:r>
              <a:rPr lang="zh-CN" altLang="en-US" sz="2800" dirty="0">
                <a:sym typeface="Symbol" pitchFamily="18" charset="2"/>
              </a:rPr>
              <a:t></a:t>
            </a:r>
            <a:r>
              <a:rPr lang="en-US" altLang="zh-CN" sz="2800" dirty="0"/>
              <a:t>B </a:t>
            </a: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dirty="0"/>
              <a:t>(A</a:t>
            </a:r>
            <a:r>
              <a:rPr lang="zh-CN" altLang="en-US" sz="2800" dirty="0">
                <a:sym typeface="Symbol" pitchFamily="18" charset="2"/>
              </a:rPr>
              <a:t></a:t>
            </a:r>
            <a:r>
              <a:rPr lang="en-US" altLang="zh-CN" sz="2800" dirty="0"/>
              <a:t>B)∧(B</a:t>
            </a:r>
            <a:r>
              <a:rPr lang="zh-CN" altLang="en-US" sz="2800" dirty="0">
                <a:sym typeface="Symbol" pitchFamily="18" charset="2"/>
              </a:rPr>
              <a:t></a:t>
            </a:r>
            <a:r>
              <a:rPr lang="en-US" altLang="zh-CN" sz="2800" dirty="0"/>
              <a:t>A)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/>
              <a:t>A</a:t>
            </a:r>
            <a:r>
              <a:rPr lang="zh-CN" altLang="en-US" sz="2800" dirty="0">
                <a:sym typeface="Symbol" pitchFamily="18" charset="2"/>
              </a:rPr>
              <a:t></a:t>
            </a:r>
            <a:r>
              <a:rPr lang="en-US" altLang="zh-CN" sz="2800" dirty="0"/>
              <a:t>B </a:t>
            </a: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A∧B)∨(A∧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B)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>
                <a:sym typeface="Symbol" pitchFamily="18" charset="2"/>
              </a:rPr>
              <a:t>（</a:t>
            </a:r>
            <a:r>
              <a:rPr lang="en-US" altLang="zh-CN" sz="2800" dirty="0">
                <a:sym typeface="Symbol" pitchFamily="18" charset="2"/>
              </a:rPr>
              <a:t>2</a:t>
            </a:r>
            <a:r>
              <a:rPr lang="zh-CN" altLang="en-US" sz="2800" dirty="0">
                <a:sym typeface="Symbol" pitchFamily="18" charset="2"/>
              </a:rPr>
              <a:t>）用</a:t>
            </a:r>
            <a:r>
              <a:rPr lang="zh-CN" altLang="en-US" sz="2800" dirty="0"/>
              <a:t>德</a:t>
            </a:r>
            <a:r>
              <a:rPr lang="en-US" altLang="zh-CN" sz="2800" dirty="0"/>
              <a:t>.</a:t>
            </a:r>
            <a:r>
              <a:rPr lang="zh-CN" altLang="en-US" sz="2800" dirty="0"/>
              <a:t>摩根律</a:t>
            </a:r>
            <a:r>
              <a:rPr lang="zh-CN" altLang="en-US" sz="2800" dirty="0">
                <a:sym typeface="Symbol" pitchFamily="18" charset="2"/>
              </a:rPr>
              <a:t>消去</a:t>
            </a:r>
            <a:r>
              <a:rPr lang="zh-CN" altLang="en-US" sz="2800" dirty="0"/>
              <a:t>约束公式的</a:t>
            </a:r>
            <a:r>
              <a:rPr lang="zh-CN" altLang="en-US" sz="2800" dirty="0">
                <a:sym typeface="Symbol" pitchFamily="18" charset="2"/>
              </a:rPr>
              <a:t>，转为约束变元</a:t>
            </a:r>
            <a:endParaRPr lang="zh-CN" altLang="en-US" sz="28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(A∨B) </a:t>
            </a: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A∧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B   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(A∧B) </a:t>
            </a: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A∨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B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359400" y="1435100"/>
            <a:ext cx="35560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98350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主范式变换步骤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759659"/>
            <a:ext cx="8589936" cy="5683411"/>
          </a:xfrm>
        </p:spPr>
        <p:txBody>
          <a:bodyPr/>
          <a:lstStyle/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）用分配律求取合取范式或析取范式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A∨(B∧C)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(A∨B)∧(A∨C)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A∧(B∨C)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(A∧B)∨(A∧C)</a:t>
            </a:r>
          </a:p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）当缺少变元时，用矛盾律、排中律、同一律补齐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A∨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）用交换律变元位置排序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A∨B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B∨A     A∧B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B∧A</a:t>
            </a:r>
          </a:p>
          <a:p>
            <a:pPr marL="0" lvl="1" indent="0" eaLnBrk="1" hangingPunct="1"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）用双重否定律求主合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取范式对应的主析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取范式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A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756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范式的正反相关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21650"/>
            <a:ext cx="8728290" cy="54551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中出现的所有命题变元的极大项，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=1,…,n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不妨设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为其余的关于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中出现的所有命题变元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的极大项。令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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对任意赋值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v(A)=0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当且仅当存在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=1,…,n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当且仅当对任意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j=1,…,m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v(B)=1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A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对主析取范式亦同样。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863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根据主合取范式的正反相关有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A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r)∧(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 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 (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r)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r)</a:t>
            </a:r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p∧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q∧r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 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p∧q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 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p∧q∧r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主析取范式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067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77913"/>
            <a:ext cx="8258175" cy="47545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设在公式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个命题变元，以下条件是等价的。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的主析取范式中包含了所有的极小项，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个极小项的析取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的主合取范式中不包含任何极大项，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０个极大项的合取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，也就是１。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/>
              <a:t>主范式的永真永假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/>
              <a:t>1.6</a:t>
            </a:r>
            <a:r>
              <a:rPr lang="zh-CN" altLang="en-US" dirty="0"/>
              <a:t>范式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33450"/>
                <a:ext cx="8132763" cy="5180013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itchFamily="18" charset="0"/>
                    <a:sym typeface="Symbol" pitchFamily="18" charset="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𝐩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⨁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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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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𝒒</m:t>
                        </m:r>
                      </m:e>
                    </m:d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b="1" dirty="0">
                    <a:ea typeface="Cambria Math" panose="02040503050406030204" pitchFamily="18" charset="0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(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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)(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itchFamily="18" charset="0"/>
                    <a:sym typeface="Symbol" pitchFamily="18" charset="2"/>
                  </a:rPr>
                  <a:t>                     (</a:t>
                </a:r>
                <a:r>
                  <a:rPr lang="en-US" altLang="zh-CN" sz="2800" dirty="0" err="1">
                    <a:latin typeface="Times New Roman" pitchFamily="18" charset="0"/>
                    <a:sym typeface="Symbol" pitchFamily="18" charset="2"/>
                  </a:rPr>
                  <a:t>pq</a:t>
                </a:r>
                <a:r>
                  <a:rPr lang="en-US" altLang="zh-CN" sz="2800" dirty="0">
                    <a:latin typeface="Times New Roman" pitchFamily="18" charset="0"/>
                    <a:sym typeface="Symbol" pitchFamily="18" charset="2"/>
                  </a:rPr>
                  <a:t>)  (pq)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结论：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公式唯一性？</a:t>
                </a:r>
                <a:endParaRPr lang="en-US" altLang="zh-CN" sz="2800" dirty="0"/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等值公式有唯一的表示？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如何判断公式等值</a:t>
                </a:r>
                <a:endParaRPr lang="en-US" altLang="zh-CN" sz="2800" dirty="0"/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公式是否有标准型</a:t>
                </a:r>
              </a:p>
            </p:txBody>
          </p:sp>
        </mc:Choice>
        <mc:Fallback xmlns="">
          <p:sp>
            <p:nvSpPr>
              <p:cNvPr id="930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33450"/>
                <a:ext cx="8132763" cy="5180013"/>
              </a:xfrm>
              <a:blipFill rotWithShape="0">
                <a:blip r:embed="rId2"/>
                <a:stretch>
                  <a:fillRect l="-1274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04888"/>
            <a:ext cx="8258175" cy="45942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１０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设在公式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个命题变元，则以下条件是等价的。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是永假式。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的主合取范式中包含了所有的极大项，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个极大项的合取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的主析取范式中不包含任何极小项，即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它是０</a:t>
            </a:r>
            <a:r>
              <a:rPr lang="zh-CN" altLang="en-US" sz="3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个极小项的析取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，也就是０。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公式</a:t>
            </a:r>
            <a:r>
              <a:rPr lang="en-US" altLang="zh-CN" sz="2800" dirty="0"/>
              <a:t>A</a:t>
            </a:r>
            <a:r>
              <a:rPr lang="zh-CN" altLang="en-US" sz="2800" dirty="0"/>
              <a:t>是可满足的当且仅当</a:t>
            </a:r>
            <a:r>
              <a:rPr lang="en-US" altLang="zh-CN" sz="2800" dirty="0"/>
              <a:t>A</a:t>
            </a:r>
            <a:r>
              <a:rPr lang="zh-CN" altLang="en-US" sz="2800" dirty="0"/>
              <a:t>的主合取范式（主析取范式）中出现的极大项（极小项）个数</a:t>
            </a:r>
            <a:r>
              <a:rPr lang="en-US" altLang="zh-CN" sz="2800" dirty="0"/>
              <a:t>m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3333CC"/>
                </a:solidFill>
              </a:rPr>
              <a:t>0</a:t>
            </a: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m2</a:t>
            </a:r>
            <a:r>
              <a:rPr lang="en-US" altLang="zh-CN" sz="2800" baseline="30000" dirty="0">
                <a:solidFill>
                  <a:srgbClr val="3333CC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，其中</a:t>
            </a:r>
            <a:r>
              <a:rPr lang="en-US" altLang="zh-CN" sz="28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为公式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中出现的命题变元数目。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判断公式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是否等值与公式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，确定关于公式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与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中出现的命题变元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，分别求出与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等值的关于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的主合取范式（主析取范式）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，若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与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相同则</a:t>
            </a:r>
            <a:r>
              <a:rPr lang="en-US" altLang="zh-CN" sz="2800" dirty="0">
                <a:sym typeface="Symbol" panose="05050102010706020507" pitchFamily="18" charset="2"/>
              </a:rPr>
              <a:t>AB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82676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defTabSz="755650" eaLnBrk="1" hangingPunct="1"/>
            <a:r>
              <a:rPr lang="zh-CN" altLang="en-US" dirty="0"/>
              <a:t>范式定义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41388"/>
            <a:ext cx="8231188" cy="501491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⒈</a:t>
            </a:r>
            <a:r>
              <a:rPr lang="zh-CN" altLang="en-US" sz="2800" dirty="0"/>
              <a:t>１４ 原子公式和原子公式的否定统称为文字。如果一个文字恰为另一个文字的否定，则称它们为相反文字。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例如：文字</a:t>
            </a:r>
            <a:r>
              <a:rPr lang="en-US" altLang="zh-CN" sz="2800" dirty="0">
                <a:latin typeface="Times New Roman" pitchFamily="18" charset="0"/>
              </a:rPr>
              <a:t>p, </a:t>
            </a:r>
            <a:r>
              <a:rPr lang="zh-CN" altLang="en-US" sz="2800" dirty="0"/>
              <a:t>相反文字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 p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不是文字</a:t>
            </a:r>
            <a:endParaRPr lang="en-US" altLang="zh-CN" sz="2800" dirty="0">
              <a:latin typeface="Times New Roman" pitchFamily="18" charset="0"/>
            </a:endParaRPr>
          </a:p>
          <a:p>
            <a:pPr marL="674688" lvl="1" indent="-249238" defTabSz="755650" eaLnBrk="1" hangingPunct="1">
              <a:lnSpc>
                <a:spcPct val="100000"/>
              </a:lnSpc>
            </a:pPr>
            <a:endParaRPr lang="zh-CN" altLang="en-US" sz="2800" dirty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⒈</a:t>
            </a:r>
            <a:r>
              <a:rPr lang="zh-CN" altLang="en-US" sz="2800" dirty="0"/>
              <a:t>１５ 设</a:t>
            </a:r>
            <a:r>
              <a:rPr lang="en-US" altLang="zh-CN" sz="2800" dirty="0"/>
              <a:t>n</a:t>
            </a:r>
            <a:r>
              <a:rPr lang="zh-CN" altLang="en-US" sz="2800" dirty="0"/>
              <a:t>是正整数，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Arial" pitchFamily="34" charset="0"/>
              </a:rPr>
              <a:t>……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都是文字，称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为简单析取式，称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 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为简单合取式。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例如：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r)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(p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r)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，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p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726" y="811596"/>
            <a:ext cx="8582025" cy="526026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⒈</a:t>
            </a:r>
            <a:r>
              <a:rPr lang="zh-CN" altLang="en-US" sz="2800" dirty="0"/>
              <a:t>１ ６设</a:t>
            </a:r>
            <a:r>
              <a:rPr lang="en-US" altLang="zh-CN" sz="2800" dirty="0"/>
              <a:t>n</a:t>
            </a:r>
            <a:r>
              <a:rPr lang="zh-CN" altLang="en-US" sz="2800" dirty="0"/>
              <a:t>是正整数。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(1) </a:t>
            </a: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Arial" pitchFamily="34" charset="0"/>
              </a:rPr>
              <a:t>……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都是</a:t>
            </a:r>
            <a:r>
              <a:rPr lang="zh-CN" altLang="en-US" sz="2800" dirty="0">
                <a:solidFill>
                  <a:srgbClr val="3333CC"/>
                </a:solidFill>
              </a:rPr>
              <a:t>简单合取式</a:t>
            </a:r>
            <a:r>
              <a:rPr lang="zh-CN" altLang="en-US" sz="2800" dirty="0"/>
              <a:t>，则称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FF0000"/>
                </a:solidFill>
              </a:rPr>
              <a:t>析取范式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(2) </a:t>
            </a: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Arial" pitchFamily="34" charset="0"/>
              </a:rPr>
              <a:t>……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都是</a:t>
            </a:r>
            <a:r>
              <a:rPr lang="zh-CN" altLang="en-US" sz="2800" dirty="0">
                <a:solidFill>
                  <a:srgbClr val="3333CC"/>
                </a:solidFill>
              </a:rPr>
              <a:t>简单析取式</a:t>
            </a:r>
            <a:r>
              <a:rPr lang="zh-CN" altLang="en-US" sz="2800" dirty="0"/>
              <a:t>，则称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FF0000"/>
                </a:solidFill>
              </a:rPr>
              <a:t>合取范式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</a:rPr>
              <a:t>简单合取式</a:t>
            </a:r>
            <a:r>
              <a:rPr lang="zh-CN" altLang="en-US" sz="3000" dirty="0"/>
              <a:t>的析取是</a:t>
            </a:r>
            <a:r>
              <a:rPr lang="zh-CN" altLang="en-US" sz="3000" dirty="0">
                <a:solidFill>
                  <a:srgbClr val="FF0000"/>
                </a:solidFill>
              </a:rPr>
              <a:t>析取范式</a:t>
            </a:r>
            <a:r>
              <a:rPr lang="en-US" altLang="zh-CN" sz="3000" dirty="0">
                <a:solidFill>
                  <a:schemeClr val="accent2"/>
                </a:solidFill>
              </a:rPr>
              <a:t>,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(p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r)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</a:rPr>
              <a:t>(p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r)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r)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>
                <a:solidFill>
                  <a:srgbClr val="3333CC"/>
                </a:solidFill>
              </a:rPr>
              <a:t>简单析取式</a:t>
            </a:r>
            <a:r>
              <a:rPr lang="zh-CN" altLang="en-US" sz="3000" dirty="0"/>
              <a:t>的合取是</a:t>
            </a:r>
            <a:r>
              <a:rPr lang="zh-CN" altLang="en-US" sz="3000" dirty="0">
                <a:solidFill>
                  <a:srgbClr val="FF0000"/>
                </a:solidFill>
              </a:rPr>
              <a:t>合取范式</a:t>
            </a:r>
            <a:r>
              <a:rPr lang="en-US" altLang="zh-CN" sz="3000" dirty="0">
                <a:solidFill>
                  <a:schemeClr val="accent2"/>
                </a:solidFill>
              </a:rPr>
              <a:t>,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r)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r)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r)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98734" y="56779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685800" indent="-685800" algn="l" defTabSz="755650"/>
            <a:r>
              <a:rPr lang="zh-CN" altLang="en-US" sz="4000" b="1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Symbol" pitchFamily="18" charset="2"/>
              </a:rPr>
              <a:t>合取范式与析取范式</a:t>
            </a:r>
            <a:endParaRPr lang="zh-CN" altLang="en-US" sz="40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020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 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r 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Times New Roman" pitchFamily="18" charset="0"/>
              </a:rPr>
              <a:t>简单合取式、析取范式、合取范式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/>
              <a:t> p</a:t>
            </a:r>
            <a:r>
              <a:rPr lang="zh-CN" altLang="en-US" sz="3000" dirty="0"/>
              <a:t>，</a:t>
            </a:r>
            <a:r>
              <a:rPr lang="zh-CN" altLang="en-US" sz="3200" dirty="0"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3200" dirty="0">
                <a:latin typeface="Times New Roman" pitchFamily="18" charset="0"/>
              </a:rPr>
              <a:t>q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简单合取式、简单析取式、合取范式、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析取范式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3000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Times New Roman" pitchFamily="18" charset="0"/>
              </a:rPr>
              <a:t> 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任一公式都可以等值转换为析取范式和合取范式形式</a:t>
            </a:r>
          </a:p>
        </p:txBody>
      </p:sp>
    </p:spTree>
    <p:extLst>
      <p:ext uri="{BB962C8B-B14F-4D97-AF65-F5344CB8AC3E}">
        <p14:creationId xmlns:p14="http://schemas.microsoft.com/office/powerpoint/2010/main" val="52498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>
              <a:sym typeface="Symbol" pitchFamily="18" charset="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8038"/>
            <a:ext cx="8148638" cy="537578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>
                <a:latin typeface="Times New Roman" pitchFamily="18" charset="0"/>
              </a:rPr>
              <a:t>)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>
                <a:latin typeface="Times New Roman" pitchFamily="18" charset="0"/>
              </a:rPr>
              <a:t>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 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>
                <a:latin typeface="Times New Roman" pitchFamily="18" charset="0"/>
              </a:rPr>
              <a:t>)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>
                <a:sym typeface="Symbol" pitchFamily="18" charset="2"/>
              </a:rPr>
              <a:t> (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r)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     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p)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p)                        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合取范式</a:t>
            </a:r>
            <a:endParaRPr lang="en-US" altLang="zh-CN" sz="2800" dirty="0">
              <a:solidFill>
                <a:srgbClr val="33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                        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合取范式</a:t>
            </a:r>
            <a:endParaRPr lang="en-US" altLang="zh-CN" sz="28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p(qr)                       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  <a:endParaRPr lang="en-US" altLang="zh-CN" sz="2800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p(qr)(qq)        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>
              <a:sym typeface="Symbol" pitchFamily="18" charset="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8038"/>
            <a:ext cx="8148638" cy="5375786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(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p 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p))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(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 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(p</a:t>
            </a:r>
            <a:r>
              <a:rPr lang="zh-CN" altLang="en-US" sz="2800" b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                           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  <a:endParaRPr lang="en-US" altLang="zh-CN" sz="2800" b="0" dirty="0"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p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(r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</a:t>
            </a:r>
            <a:endParaRPr lang="en-US" altLang="zh-CN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>
                <a:latin typeface="Times New Roman" pitchFamily="18" charset="0"/>
              </a:rPr>
              <a:t>(p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r 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b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endParaRPr lang="en-US" altLang="zh-CN" sz="2800" dirty="0">
              <a:solidFill>
                <a:srgbClr val="3333CC"/>
              </a:solidFill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与一个公式等值的析取范式和合取范式不是唯一的</a:t>
            </a:r>
            <a:r>
              <a:rPr lang="en-US" altLang="zh-CN" sz="2800" dirty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z="3600" dirty="0"/>
              <a:t>主析取范式</a:t>
            </a:r>
            <a:r>
              <a:rPr lang="zh-CN" altLang="en-US" sz="3800" dirty="0"/>
              <a:t>与主合取范式</a:t>
            </a:r>
            <a:endParaRPr lang="en-US" altLang="zh-CN" sz="38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058863"/>
            <a:ext cx="8175625" cy="5155957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是不同的命题变元。若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的极小项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-249238" defTabSz="755650" eaLnBrk="1" hangingPunct="1">
              <a:lnSpc>
                <a:spcPct val="100000"/>
              </a:lnSpc>
            </a:pP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例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400" indent="0" defTabSz="755650" eaLnBrk="1" hangingPunct="1">
              <a:lnSpc>
                <a:spcPct val="100000"/>
              </a:lnSpc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q  r,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q  p</a:t>
            </a:r>
          </a:p>
          <a:p>
            <a:pPr marL="274638" indent="-249238" defTabSz="755650" eaLnBrk="1" hangingPunct="1">
              <a:lnSpc>
                <a:spcPct val="100000"/>
              </a:lnSpc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可有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每个</a:t>
            </a:r>
            <a:r>
              <a:rPr lang="zh-CN" altLang="en-US" sz="2800" dirty="0">
                <a:solidFill>
                  <a:srgbClr val="FF0000"/>
                </a:solidFill>
              </a:rPr>
              <a:t>极小项</a:t>
            </a:r>
            <a:r>
              <a:rPr lang="zh-CN" altLang="en-US" sz="2800" dirty="0"/>
              <a:t>有唯一的使其真值为</a:t>
            </a:r>
            <a:r>
              <a:rPr lang="zh-CN" altLang="en-US" sz="2800" dirty="0">
                <a:solidFill>
                  <a:srgbClr val="FF0000"/>
                </a:solidFill>
              </a:rPr>
              <a:t>真</a:t>
            </a:r>
            <a:r>
              <a:rPr lang="zh-CN" altLang="en-US" sz="2800" dirty="0"/>
              <a:t>的赋值，称为该极小项对应的真值赋值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每个</a:t>
            </a:r>
            <a:r>
              <a:rPr lang="zh-CN" altLang="en-US" sz="2800" dirty="0">
                <a:solidFill>
                  <a:srgbClr val="FF0000"/>
                </a:solidFill>
              </a:rPr>
              <a:t>极大项</a:t>
            </a:r>
            <a:r>
              <a:rPr lang="zh-CN" altLang="en-US" sz="2800" dirty="0"/>
              <a:t>有唯一的使其真值为</a:t>
            </a:r>
            <a:r>
              <a:rPr lang="zh-CN" altLang="en-US" sz="2800" dirty="0">
                <a:solidFill>
                  <a:srgbClr val="FF0000"/>
                </a:solidFill>
              </a:rPr>
              <a:t>假</a:t>
            </a:r>
            <a:r>
              <a:rPr lang="zh-CN" altLang="en-US" sz="2800" dirty="0"/>
              <a:t>的赋值，称为该极大项对应的真值赋值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0794"/>
              </p:ext>
            </p:extLst>
          </p:nvPr>
        </p:nvGraphicFramePr>
        <p:xfrm>
          <a:off x="842071" y="3318789"/>
          <a:ext cx="72325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7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极小项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真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极大项（假）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pq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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 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pq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  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1171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34509</TotalTime>
  <Words>2037</Words>
  <Application>Microsoft Office PowerPoint</Application>
  <PresentationFormat>全屏显示(4:3)</PresentationFormat>
  <Paragraphs>179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仿宋_GB2312</vt:lpstr>
      <vt:lpstr>黑体</vt:lpstr>
      <vt:lpstr>华文仿宋</vt:lpstr>
      <vt:lpstr>华文行楷</vt:lpstr>
      <vt:lpstr>华文中宋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数理逻辑</vt:lpstr>
      <vt:lpstr>1.6范式</vt:lpstr>
      <vt:lpstr>范式定义</vt:lpstr>
      <vt:lpstr>PowerPoint 演示文稿</vt:lpstr>
      <vt:lpstr>PowerPoint 演示文稿</vt:lpstr>
      <vt:lpstr>PowerPoint 演示文稿</vt:lpstr>
      <vt:lpstr>PowerPoint 演示文稿</vt:lpstr>
      <vt:lpstr>主析取范式与主合取范式</vt:lpstr>
      <vt:lpstr>PowerPoint 演示文稿</vt:lpstr>
      <vt:lpstr>PowerPoint 演示文稿</vt:lpstr>
      <vt:lpstr>主范式</vt:lpstr>
      <vt:lpstr>PowerPoint 演示文稿</vt:lpstr>
      <vt:lpstr>PowerPoint 演示文稿</vt:lpstr>
      <vt:lpstr>主合取范式</vt:lpstr>
      <vt:lpstr>主范式变换步骤</vt:lpstr>
      <vt:lpstr>主范式变换步骤</vt:lpstr>
      <vt:lpstr>范式的正反相关</vt:lpstr>
      <vt:lpstr>PowerPoint 演示文稿</vt:lpstr>
      <vt:lpstr>主范式的永真永假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2611</cp:revision>
  <dcterms:created xsi:type="dcterms:W3CDTF">2004-03-10T10:42:25Z</dcterms:created>
  <dcterms:modified xsi:type="dcterms:W3CDTF">2019-03-19T12:49:53Z</dcterms:modified>
</cp:coreProperties>
</file>