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9" r:id="rId2"/>
    <p:sldId id="650" r:id="rId3"/>
    <p:sldId id="651" r:id="rId4"/>
    <p:sldId id="652" r:id="rId5"/>
    <p:sldId id="653" r:id="rId6"/>
    <p:sldId id="824" r:id="rId7"/>
    <p:sldId id="860" r:id="rId8"/>
    <p:sldId id="861" r:id="rId9"/>
    <p:sldId id="862" r:id="rId10"/>
    <p:sldId id="863" r:id="rId11"/>
    <p:sldId id="864" r:id="rId12"/>
    <p:sldId id="825" r:id="rId13"/>
    <p:sldId id="791" r:id="rId14"/>
    <p:sldId id="792" r:id="rId15"/>
    <p:sldId id="827" r:id="rId16"/>
    <p:sldId id="828" r:id="rId17"/>
    <p:sldId id="829" r:id="rId18"/>
    <p:sldId id="830" r:id="rId19"/>
    <p:sldId id="757" r:id="rId20"/>
    <p:sldId id="826" r:id="rId21"/>
    <p:sldId id="761" r:id="rId22"/>
    <p:sldId id="831" r:id="rId23"/>
    <p:sldId id="473" r:id="rId24"/>
    <p:sldId id="474" r:id="rId25"/>
    <p:sldId id="475" r:id="rId26"/>
    <p:sldId id="853" r:id="rId27"/>
    <p:sldId id="854" r:id="rId28"/>
    <p:sldId id="855" r:id="rId29"/>
    <p:sldId id="856" r:id="rId30"/>
    <p:sldId id="857" r:id="rId31"/>
    <p:sldId id="858" r:id="rId32"/>
    <p:sldId id="859" r:id="rId33"/>
    <p:sldId id="785" r:id="rId34"/>
    <p:sldId id="762" r:id="rId35"/>
    <p:sldId id="833" r:id="rId36"/>
    <p:sldId id="764" r:id="rId37"/>
    <p:sldId id="844" r:id="rId38"/>
    <p:sldId id="851" r:id="rId39"/>
    <p:sldId id="845" r:id="rId40"/>
    <p:sldId id="852" r:id="rId41"/>
    <p:sldId id="850" r:id="rId42"/>
  </p:sldIdLst>
  <p:sldSz cx="9144000" cy="6858000" type="screen4x3"/>
  <p:notesSz cx="68580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9999"/>
    <a:srgbClr val="0099CC"/>
    <a:srgbClr val="99CCFF"/>
    <a:srgbClr val="C0C0C0"/>
    <a:srgbClr val="FFFF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87925" autoAdjust="0"/>
  </p:normalViewPr>
  <p:slideViewPr>
    <p:cSldViewPr snapToGrid="0">
      <p:cViewPr varScale="1">
        <p:scale>
          <a:sx n="59" d="100"/>
          <a:sy n="59" d="100"/>
        </p:scale>
        <p:origin x="14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8" y="1193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66"/>
    </p:cViewPr>
  </p:sorterViewPr>
  <p:notesViewPr>
    <p:cSldViewPr snapToGrid="0">
      <p:cViewPr varScale="1">
        <p:scale>
          <a:sx n="80" d="100"/>
          <a:sy n="80" d="100"/>
        </p:scale>
        <p:origin x="-2106" y="-102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16CFAE8-DDAC-4059-B5B8-A28A8F47D3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55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F71F8CD-4414-4F7D-AB13-175C4D9B37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740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C58B3D-30C7-441F-B753-400C939E107F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1F8CD-4414-4F7D-AB13-175C4D9B372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112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1F8CD-4414-4F7D-AB13-175C4D9B372C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69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1F8CD-4414-4F7D-AB13-175C4D9B372C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0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0F9CA-E1A2-458F-9A02-DCF47D7CEF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1063D-84FC-464E-B882-8A59C2A9DD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15930-9E0D-4F0D-BFD3-6122657C4B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3761D-2656-428B-A057-042702D168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7239000" y="6328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8091FEF8-51BC-4177-B590-9E02AB30BCEF}" type="slidenum">
              <a:rPr lang="zh-CN" altLang="en-US" sz="2400" b="1" smtClean="0">
                <a:ea typeface="宋体" pitchFamily="2" charset="-122"/>
              </a:rPr>
              <a:pPr algn="r">
                <a:defRPr/>
              </a:pPr>
              <a:t>‹#›</a:t>
            </a:fld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06C55-ABD5-4AA2-B44F-7967230AB2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422E0-36A8-4B54-9CE6-D01F8F5F59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614D5-A87F-478F-8270-D0FC87437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5FB03-F8ED-4DB8-9C00-CD1655682A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09A36-762A-403A-ADAF-FFA0C241D9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86D4A-FF49-4C25-9DE4-4D31E368E9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91C30-DE8B-4AF6-8813-D40C68861E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29A5486F-A336-42E8-B8FF-BB8D213E4AB5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 algn="ctr"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307260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4105" name="Picture 3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2790476" y="6321970"/>
            <a:ext cx="214454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6450" y="634469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>
                <a:ea typeface="宋体" pitchFamily="2" charset="-122"/>
              </a:defRPr>
            </a:lvl1pPr>
          </a:lstStyle>
          <a:p>
            <a:pPr>
              <a:defRPr/>
            </a:pPr>
            <a:fld id="{150B08E5-85AD-4566-BCBF-5F2F9E172E3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3" r:id="rId1"/>
    <p:sldLayoutId id="2147485184" r:id="rId2"/>
    <p:sldLayoutId id="2147485185" r:id="rId3"/>
    <p:sldLayoutId id="2147485186" r:id="rId4"/>
    <p:sldLayoutId id="2147485187" r:id="rId5"/>
    <p:sldLayoutId id="2147485188" r:id="rId6"/>
    <p:sldLayoutId id="2147485189" r:id="rId7"/>
    <p:sldLayoutId id="2147485190" r:id="rId8"/>
    <p:sldLayoutId id="2147485191" r:id="rId9"/>
    <p:sldLayoutId id="2147485192" r:id="rId10"/>
    <p:sldLayoutId id="2147485193" r:id="rId11"/>
    <p:sldLayoutId id="2147485194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/>
              <a:t>第三章公理系统</a:t>
            </a:r>
            <a:endParaRPr lang="zh-CN" altLang="en-US" sz="3600" dirty="0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12-12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87648" y="4488887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accent2"/>
                </a:solidFill>
                <a:ea typeface="隶书" pitchFamily="49" charset="-122"/>
                <a:cs typeface="Times New Roman" pitchFamily="18" charset="0"/>
              </a:rPr>
              <a:t>第二节 谓词逻辑的公理系统</a:t>
            </a:r>
            <a:endParaRPr lang="en-US" altLang="zh-CN" kern="0" dirty="0">
              <a:latin typeface="+mn-lt"/>
              <a:ea typeface="+mn-ea"/>
            </a:endParaRPr>
          </a:p>
        </p:txBody>
      </p:sp>
      <p:pic>
        <p:nvPicPr>
          <p:cNvPr id="6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命题逻辑定理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├</a:t>
            </a:r>
            <a:r>
              <a:rPr lang="pt-BR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((Q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R)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pt-BR" altLang="zh-CN" dirty="0"/>
              <a:t>R)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├ </a:t>
            </a:r>
            <a:r>
              <a:rPr lang="pt-BR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pt-BR" altLang="zh-CN" dirty="0"/>
              <a:t>(Q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R)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R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├</a:t>
            </a:r>
            <a:r>
              <a:rPr lang="pt-BR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pt-BR" altLang="zh-CN" dirty="0"/>
              <a:t>Q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R)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</a:t>
            </a:r>
            <a:r>
              <a:rPr lang="pt-BR" altLang="zh-CN" dirty="0"/>
              <a:t>P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</a:t>
            </a:r>
            <a:r>
              <a:rPr lang="pt-BR" altLang="zh-CN" dirty="0"/>
              <a:t>Q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R</a:t>
            </a:r>
            <a:r>
              <a:rPr lang="en-US" altLang="zh-CN" dirty="0"/>
              <a:t>)) </a:t>
            </a:r>
            <a:endParaRPr lang="zh-CN" altLang="zh-CN" dirty="0"/>
          </a:p>
          <a:p>
            <a:r>
              <a:rPr lang="en-US" altLang="zh-CN" dirty="0"/>
              <a:t>├ </a:t>
            </a:r>
            <a:r>
              <a:rPr lang="pt-BR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(R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(Q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pt-BR" altLang="zh-CN" dirty="0"/>
              <a:t>R))</a:t>
            </a:r>
            <a:endParaRPr lang="zh-CN" altLang="zh-CN" dirty="0"/>
          </a:p>
          <a:p>
            <a:r>
              <a:rPr lang="en-US" altLang="zh-CN" dirty="0"/>
              <a:t>├ 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R)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R)</a:t>
            </a:r>
            <a:endParaRPr lang="zh-CN" altLang="zh-CN" dirty="0"/>
          </a:p>
          <a:p>
            <a:r>
              <a:rPr lang="en-US" altLang="zh-CN" dirty="0"/>
              <a:t>├</a:t>
            </a:r>
            <a:r>
              <a:rPr lang="pt-BR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R)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((Q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R)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((P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pt-BR" altLang="zh-CN" dirty="0"/>
              <a:t>Q)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R))</a:t>
            </a:r>
            <a:endParaRPr lang="zh-CN" altLang="zh-CN" dirty="0"/>
          </a:p>
          <a:p>
            <a:endParaRPr lang="pt-BR" altLang="zh-CN" dirty="0"/>
          </a:p>
          <a:p>
            <a:r>
              <a:rPr lang="pt-BR" altLang="zh-CN" dirty="0"/>
              <a:t>P,Q├P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pt-BR" altLang="zh-CN" dirty="0"/>
              <a:t>Q</a:t>
            </a:r>
            <a:endParaRPr lang="zh-CN" altLang="zh-CN" dirty="0"/>
          </a:p>
          <a:p>
            <a:r>
              <a:rPr lang="pt-BR" altLang="zh-CN" dirty="0"/>
              <a:t>├ 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Q)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pt-BR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R)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Q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pt-BR" altLang="zh-CN" dirty="0"/>
              <a:t> R)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833006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命题逻辑定理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/>
              <a:t>├ Q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pt-BR" altLang="zh-CN"/>
              <a:t>Q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pt-BR" altLang="zh-CN"/>
              <a:t>Q </a:t>
            </a:r>
            <a:endParaRPr lang="zh-CN" altLang="zh-CN"/>
          </a:p>
          <a:p>
            <a:r>
              <a:rPr lang="pt-BR" altLang="zh-CN"/>
              <a:t>├ Q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pt-BR" altLang="zh-CN"/>
              <a:t>Q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pt-BR" altLang="zh-CN"/>
              <a:t>Q</a:t>
            </a:r>
            <a:endParaRPr lang="zh-CN" altLang="zh-CN"/>
          </a:p>
          <a:p>
            <a:r>
              <a:rPr lang="pt-BR" altLang="zh-CN"/>
              <a:t>├(Q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pt-BR" altLang="zh-CN"/>
              <a:t>R)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pt-BR" altLang="zh-CN"/>
              <a:t> (R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pt-BR" altLang="zh-CN"/>
              <a:t>Q)</a:t>
            </a:r>
            <a:endParaRPr lang="zh-CN" altLang="zh-CN"/>
          </a:p>
          <a:p>
            <a:r>
              <a:rPr lang="pt-BR" altLang="zh-CN"/>
              <a:t>├(Q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pt-BR" altLang="zh-CN"/>
              <a:t> R)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pt-BR" altLang="zh-CN"/>
              <a:t>(Q 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pt-BR" altLang="zh-CN"/>
              <a:t>R) </a:t>
            </a:r>
            <a:endParaRPr lang="zh-CN" altLang="zh-CN"/>
          </a:p>
          <a:p>
            <a:endParaRPr lang="en-US" altLang="zh-CN"/>
          </a:p>
          <a:p>
            <a:r>
              <a:rPr lang="zh-CN" altLang="zh-CN"/>
              <a:t>单调性：</a:t>
            </a:r>
            <a:r>
              <a:rPr lang="pt-BR" altLang="zh-CN"/>
              <a:t>(Q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pt-BR" altLang="zh-CN"/>
              <a:t>R)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(Q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R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P)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6954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重言式可证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定理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3.9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若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是重言式，则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A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zh-CN" sz="2400" dirty="0">
                    <a:solidFill>
                      <a:schemeClr val="tx1"/>
                    </a:solidFill>
                  </a:rPr>
                  <a:t>证明：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设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是命题逻辑永真式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的替换实例，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</a:t>
                </a:r>
                <a:r>
                  <a:rPr lang="zh-CN" altLang="en-US" sz="2400" dirty="0"/>
                  <a:t>根据命题逻辑的完备性，永真则可证，有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/>
                  <a:t>B. </a:t>
                </a:r>
                <a:r>
                  <a:rPr lang="zh-CN" altLang="en-US" sz="2400" dirty="0"/>
                  <a:t>设</a:t>
                </a:r>
                <a:r>
                  <a:rPr lang="en-US" altLang="zh-CN" sz="2400" dirty="0"/>
                  <a:t>C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,…,C</a:t>
                </a:r>
                <a:r>
                  <a:rPr lang="en-US" altLang="zh-CN" sz="2400" baseline="-25000" dirty="0"/>
                  <a:t>m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B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</a:t>
                </a:r>
                <a:r>
                  <a:rPr lang="zh-CN" altLang="en-US" sz="2400" dirty="0"/>
                  <a:t>的一个证明，将</a:t>
                </a:r>
                <a:r>
                  <a:rPr lang="en-US" altLang="zh-CN" sz="2400" dirty="0"/>
                  <a:t>C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,…,C</a:t>
                </a:r>
                <a:r>
                  <a:rPr lang="en-US" altLang="zh-CN" sz="2400" baseline="-25000" dirty="0"/>
                  <a:t>m</a:t>
                </a:r>
                <a:r>
                  <a:rPr lang="zh-CN" altLang="en-US" sz="2400" dirty="0"/>
                  <a:t>中出现的变元</a:t>
                </a:r>
                <a:r>
                  <a:rPr lang="en-US" altLang="zh-CN" sz="2400" dirty="0"/>
                  <a:t>q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,…,</a:t>
                </a:r>
                <a:r>
                  <a:rPr lang="en-US" altLang="zh-CN" sz="2400" dirty="0" err="1"/>
                  <a:t>q</a:t>
                </a:r>
                <a:r>
                  <a:rPr lang="en-US" altLang="zh-CN" sz="2400" baseline="-25000" dirty="0" err="1"/>
                  <a:t>n</a:t>
                </a:r>
                <a:r>
                  <a:rPr lang="zh-CN" altLang="en-US" sz="2400" dirty="0"/>
                  <a:t>分别用</a:t>
                </a:r>
                <a:r>
                  <a:rPr lang="en-US" altLang="zh-CN" sz="2400" dirty="0"/>
                  <a:t>B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,…,</a:t>
                </a:r>
                <a:r>
                  <a:rPr lang="en-US" altLang="zh-CN" sz="2400" dirty="0" err="1"/>
                  <a:t>B</a:t>
                </a:r>
                <a:r>
                  <a:rPr lang="en-US" altLang="zh-CN" sz="2400" baseline="-25000" dirty="0" err="1"/>
                  <a:t>n</a:t>
                </a:r>
                <a:endParaRPr lang="en-US" altLang="zh-CN" sz="2400" baseline="-25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  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替换，得到的序列设为</a:t>
                </a:r>
                <a:r>
                  <a:rPr lang="en-US" altLang="zh-CN" sz="2400" dirty="0"/>
                  <a:t>D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,…,</a:t>
                </a:r>
                <a:r>
                  <a:rPr lang="en-US" altLang="zh-CN" sz="2400" dirty="0" err="1"/>
                  <a:t>D</a:t>
                </a:r>
                <a:r>
                  <a:rPr lang="en-US" altLang="zh-CN" sz="2400" baseline="-25000" dirty="0" err="1"/>
                  <a:t>m</a:t>
                </a:r>
                <a:r>
                  <a:rPr lang="zh-CN" altLang="en-US" sz="2400" dirty="0"/>
                  <a:t>，证明</a:t>
                </a:r>
                <a:r>
                  <a:rPr lang="en-US" altLang="zh-CN" sz="2400" dirty="0"/>
                  <a:t>D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,…,</a:t>
                </a:r>
                <a:r>
                  <a:rPr lang="en-US" altLang="zh-CN" sz="2400" dirty="0" err="1"/>
                  <a:t>D</a:t>
                </a:r>
                <a:r>
                  <a:rPr lang="en-US" altLang="zh-CN" sz="2400" baseline="-25000" dirty="0" err="1"/>
                  <a:t>m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的证明：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  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）若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24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为公理，则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D</a:t>
                </a:r>
                <a:r>
                  <a:rPr lang="en-US" altLang="zh-CN" sz="24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是同样公理模式中的公理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）若</a:t>
                </a:r>
                <a:r>
                  <a:rPr lang="en-US" altLang="zh-CN" sz="2400" dirty="0" err="1"/>
                  <a:t>C</a:t>
                </a:r>
                <a:r>
                  <a:rPr lang="en-US" altLang="zh-CN" sz="2400" baseline="-25000" dirty="0" err="1"/>
                  <a:t>i</a:t>
                </a:r>
                <a:r>
                  <a:rPr lang="zh-CN" altLang="en-US" sz="2400" dirty="0"/>
                  <a:t>是有</a:t>
                </a:r>
                <a:r>
                  <a:rPr lang="en-US" altLang="zh-CN" sz="2400" dirty="0" err="1"/>
                  <a:t>C</a:t>
                </a:r>
                <a:r>
                  <a:rPr lang="en-US" altLang="zh-CN" sz="2400" baseline="-25000" dirty="0" err="1"/>
                  <a:t>j</a:t>
                </a:r>
                <a:r>
                  <a:rPr lang="zh-CN" altLang="en-US" sz="2400" dirty="0"/>
                  <a:t>，</a:t>
                </a:r>
                <a:r>
                  <a:rPr lang="en-US" altLang="zh-CN" sz="2400" dirty="0" err="1"/>
                  <a:t>C</a:t>
                </a:r>
                <a:r>
                  <a:rPr lang="en-US" altLang="zh-CN" sz="2400" baseline="-25000" dirty="0" err="1"/>
                  <a:t>k</a:t>
                </a:r>
                <a:r>
                  <a:rPr lang="zh-CN" altLang="en-US" sz="2400" dirty="0"/>
                  <a:t>用</a:t>
                </a:r>
                <a:r>
                  <a:rPr lang="en-US" altLang="zh-CN" sz="2400" dirty="0"/>
                  <a:t>MP</a:t>
                </a:r>
                <a:r>
                  <a:rPr lang="zh-CN" altLang="en-US" sz="2400" dirty="0"/>
                  <a:t>规则推出，则</a:t>
                </a:r>
                <a:r>
                  <a:rPr lang="en-US" altLang="zh-CN" sz="2400" dirty="0"/>
                  <a:t>D</a:t>
                </a:r>
                <a:r>
                  <a:rPr lang="en-US" altLang="zh-CN" sz="2400" baseline="-25000" dirty="0"/>
                  <a:t>i</a:t>
                </a:r>
                <a:r>
                  <a:rPr lang="zh-CN" altLang="en-US" sz="2400" dirty="0"/>
                  <a:t>也是由</a:t>
                </a:r>
                <a:r>
                  <a:rPr lang="en-US" altLang="zh-CN" sz="2400" dirty="0" err="1"/>
                  <a:t>D</a:t>
                </a:r>
                <a:r>
                  <a:rPr lang="en-US" altLang="zh-CN" sz="2400" baseline="-25000" dirty="0" err="1"/>
                  <a:t>j</a:t>
                </a:r>
                <a:r>
                  <a:rPr lang="zh-CN" altLang="en-US" sz="2400" dirty="0"/>
                  <a:t>，</a:t>
                </a:r>
                <a:r>
                  <a:rPr lang="en-US" altLang="zh-CN" sz="2400" dirty="0" err="1"/>
                  <a:t>D</a:t>
                </a:r>
                <a:r>
                  <a:rPr lang="en-US" altLang="zh-CN" sz="2400" baseline="-25000" dirty="0" err="1"/>
                  <a:t>k</a:t>
                </a:r>
                <a:r>
                  <a:rPr lang="zh-CN" altLang="en-US" sz="2400" dirty="0"/>
                  <a:t>用</a:t>
                </a:r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               MP</a:t>
                </a:r>
                <a:r>
                  <a:rPr lang="zh-CN" altLang="en-US" sz="2400" dirty="0"/>
                  <a:t>规则推出。</a:t>
                </a:r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     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D</a:t>
                </a:r>
                <a:r>
                  <a:rPr lang="en-US" altLang="zh-CN" sz="2400" baseline="-25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/>
                  <a:t> =A </a:t>
                </a:r>
                <a:r>
                  <a:rPr lang="zh-CN" altLang="en-US" sz="2400" dirty="0"/>
                  <a:t>，因此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/>
                  <a:t>A</a:t>
                </a:r>
                <a:r>
                  <a:rPr lang="zh-CN" altLang="en-US" sz="2400" dirty="0"/>
                  <a:t>。</a:t>
                </a:r>
                <a:endParaRPr lang="zh-CN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923" t="-929" r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201889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x(P(x)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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P(x))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证明：</a:t>
                </a:r>
                <a:endParaRPr lang="en-US" altLang="zh-CN" sz="24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itchFamily="18" charset="0"/>
                  </a:rPr>
                  <a:t>     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= 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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P(x) 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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P(x)                              A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A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itchFamily="18" charset="0"/>
                  </a:rPr>
                  <a:t>     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P(x)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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P(x)			      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Q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 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R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≡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(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Q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R)</a:t>
                </a:r>
                <a:endParaRPr lang="en-US" altLang="zh-CN" sz="2400" b="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itchFamily="18" charset="0"/>
                  </a:rPr>
                  <a:t>     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= 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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x(P(x)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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P(x))                            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UG</a:t>
                </a:r>
                <a:endParaRPr lang="en-US" altLang="zh-CN" sz="2400" b="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923" t="-1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⊢</a:t>
            </a:r>
            <a:r>
              <a:rPr lang="zh-CN" altLang="zh-CN" sz="2400" dirty="0"/>
              <a:t> </a:t>
            </a:r>
            <a:r>
              <a:rPr lang="pt-BR" altLang="zh-CN" sz="2400" dirty="0">
                <a:sym typeface="Symbol" pitchFamily="18" charset="2"/>
              </a:rPr>
              <a:t></a:t>
            </a:r>
            <a:r>
              <a:rPr lang="pt-BR" altLang="zh-CN" sz="2400" dirty="0"/>
              <a:t>xQ(x) </a:t>
            </a:r>
            <a:r>
              <a:rPr lang="pt-BR" altLang="zh-CN" sz="2400" dirty="0">
                <a:sym typeface="Symbol" pitchFamily="18" charset="2"/>
              </a:rPr>
              <a:t></a:t>
            </a:r>
            <a:r>
              <a:rPr lang="pt-BR" altLang="zh-CN" sz="2400" dirty="0"/>
              <a:t>y Q(y)  (y</a:t>
            </a:r>
            <a:r>
              <a:rPr lang="zh-CN" altLang="zh-CN" sz="2400" dirty="0"/>
              <a:t>不在</a:t>
            </a:r>
            <a:r>
              <a:rPr lang="pt-BR" altLang="zh-CN" sz="2400" dirty="0"/>
              <a:t>Q</a:t>
            </a:r>
            <a:r>
              <a:rPr lang="zh-CN" altLang="zh-CN" sz="2400" dirty="0"/>
              <a:t>中出现</a:t>
            </a:r>
            <a:r>
              <a:rPr lang="pt-BR" altLang="zh-CN" sz="2400" dirty="0"/>
              <a:t>) </a:t>
            </a:r>
            <a:endParaRPr lang="zh-CN" altLang="zh-CN" sz="2400" dirty="0"/>
          </a:p>
          <a:p>
            <a:pPr>
              <a:lnSpc>
                <a:spcPct val="100000"/>
              </a:lnSpc>
            </a:pPr>
            <a:r>
              <a:rPr lang="zh-CN" altLang="zh-CN" sz="2400" dirty="0"/>
              <a:t>证明：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/>
              <a:t>     A</a:t>
            </a:r>
            <a:r>
              <a:rPr lang="de-DE" altLang="zh-CN" sz="2400" baseline="-25000" dirty="0"/>
              <a:t>1</a:t>
            </a:r>
            <a:r>
              <a:rPr lang="de-DE" altLang="zh-CN" sz="2400" dirty="0"/>
              <a:t>=</a:t>
            </a:r>
            <a:r>
              <a:rPr lang="pt-BR" altLang="zh-CN" sz="2400" dirty="0">
                <a:sym typeface="Symbol" pitchFamily="18" charset="2"/>
              </a:rPr>
              <a:t></a:t>
            </a:r>
            <a:r>
              <a:rPr lang="pt-BR" altLang="zh-CN" sz="2400" dirty="0"/>
              <a:t>xQ(x) </a:t>
            </a:r>
            <a:r>
              <a:rPr lang="pt-BR" altLang="zh-CN" sz="2400" dirty="0">
                <a:sym typeface="Symbol" pitchFamily="18" charset="2"/>
              </a:rPr>
              <a:t></a:t>
            </a:r>
            <a:r>
              <a:rPr lang="pt-BR" altLang="zh-CN" sz="2400" dirty="0"/>
              <a:t>Q(y)                                               </a:t>
            </a:r>
            <a:r>
              <a:rPr lang="pt-BR" altLang="zh-CN" sz="2400" dirty="0">
                <a:latin typeface="Kunstler Script" pitchFamily="66" charset="0"/>
              </a:rPr>
              <a:t>A </a:t>
            </a:r>
            <a:r>
              <a:rPr lang="pt-BR" altLang="zh-CN" sz="2400" baseline="-25000" dirty="0"/>
              <a:t>4</a:t>
            </a:r>
            <a:r>
              <a:rPr lang="pt-BR" altLang="zh-CN" sz="2400" dirty="0"/>
              <a:t> 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/>
              <a:t>     A</a:t>
            </a:r>
            <a:r>
              <a:rPr lang="de-DE" altLang="zh-CN" sz="2400" baseline="-25000" dirty="0"/>
              <a:t>2</a:t>
            </a:r>
            <a:r>
              <a:rPr lang="de-DE" altLang="zh-CN" sz="2400" dirty="0"/>
              <a:t>=</a:t>
            </a:r>
            <a:r>
              <a:rPr lang="pt-BR" altLang="zh-CN" sz="2400" dirty="0">
                <a:sym typeface="Symbol" pitchFamily="18" charset="2"/>
              </a:rPr>
              <a:t></a:t>
            </a:r>
            <a:r>
              <a:rPr lang="pt-BR" altLang="zh-CN" sz="2400" dirty="0"/>
              <a:t>y</a:t>
            </a:r>
            <a:r>
              <a:rPr lang="de-DE" altLang="zh-CN" sz="2400" dirty="0"/>
              <a:t>(</a:t>
            </a:r>
            <a:r>
              <a:rPr lang="pt-BR" altLang="zh-CN" sz="2400" dirty="0">
                <a:sym typeface="Symbol" pitchFamily="18" charset="2"/>
              </a:rPr>
              <a:t></a:t>
            </a:r>
            <a:r>
              <a:rPr lang="pt-BR" altLang="zh-CN" sz="2400" dirty="0"/>
              <a:t>xQ(x) </a:t>
            </a:r>
            <a:r>
              <a:rPr lang="pt-BR" altLang="zh-CN" sz="2400" dirty="0">
                <a:sym typeface="Symbol" pitchFamily="18" charset="2"/>
              </a:rPr>
              <a:t></a:t>
            </a:r>
            <a:r>
              <a:rPr lang="pt-BR" altLang="zh-CN" sz="2400" dirty="0"/>
              <a:t>Q(y))                                        UG                                              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/>
              <a:t>     A</a:t>
            </a:r>
            <a:r>
              <a:rPr lang="de-DE" altLang="zh-CN" sz="2400" baseline="-25000" dirty="0"/>
              <a:t>3</a:t>
            </a:r>
            <a:r>
              <a:rPr lang="de-DE" altLang="zh-CN" sz="2400" dirty="0"/>
              <a:t>=</a:t>
            </a:r>
            <a:r>
              <a:rPr lang="pt-BR" altLang="zh-CN" sz="2400" dirty="0">
                <a:sym typeface="Symbol" pitchFamily="18" charset="2"/>
              </a:rPr>
              <a:t></a:t>
            </a:r>
            <a:r>
              <a:rPr lang="pt-BR" altLang="zh-CN" sz="2400" dirty="0"/>
              <a:t>y</a:t>
            </a:r>
            <a:r>
              <a:rPr lang="de-DE" altLang="zh-CN" sz="2400" dirty="0"/>
              <a:t>(</a:t>
            </a:r>
            <a:r>
              <a:rPr lang="pt-BR" altLang="zh-CN" sz="2400" dirty="0">
                <a:sym typeface="Symbol" pitchFamily="18" charset="2"/>
              </a:rPr>
              <a:t></a:t>
            </a:r>
            <a:r>
              <a:rPr lang="pt-BR" altLang="zh-CN" sz="2400" dirty="0"/>
              <a:t>xQ(x) </a:t>
            </a:r>
            <a:r>
              <a:rPr lang="pt-BR" altLang="zh-CN" sz="2400" dirty="0">
                <a:sym typeface="Symbol" pitchFamily="18" charset="2"/>
              </a:rPr>
              <a:t></a:t>
            </a:r>
            <a:r>
              <a:rPr lang="pt-BR" altLang="zh-CN" sz="2400" dirty="0"/>
              <a:t>Q(y))</a:t>
            </a:r>
            <a:r>
              <a:rPr lang="pt-BR" altLang="zh-CN" sz="2400" dirty="0">
                <a:sym typeface="Symbol" pitchFamily="18" charset="2"/>
              </a:rPr>
              <a:t></a:t>
            </a:r>
            <a:r>
              <a:rPr lang="pt-BR" altLang="zh-CN" sz="2400" dirty="0"/>
              <a:t>(</a:t>
            </a:r>
            <a:r>
              <a:rPr lang="pt-BR" altLang="zh-CN" sz="2400" dirty="0">
                <a:sym typeface="Symbol" pitchFamily="18" charset="2"/>
              </a:rPr>
              <a:t></a:t>
            </a:r>
            <a:r>
              <a:rPr lang="pt-BR" altLang="zh-CN" sz="2400" dirty="0"/>
              <a:t>xQ(x) </a:t>
            </a:r>
            <a:r>
              <a:rPr lang="pt-BR" altLang="zh-CN" sz="2400" dirty="0">
                <a:sym typeface="Symbol" pitchFamily="18" charset="2"/>
              </a:rPr>
              <a:t></a:t>
            </a:r>
            <a:r>
              <a:rPr lang="pt-BR" altLang="zh-CN" sz="2400" dirty="0"/>
              <a:t>y Q(y))     </a:t>
            </a:r>
            <a:r>
              <a:rPr lang="pt-BR" altLang="zh-CN" sz="2400" dirty="0">
                <a:latin typeface="Kunstler Script" pitchFamily="66" charset="0"/>
              </a:rPr>
              <a:t>A</a:t>
            </a:r>
            <a:r>
              <a:rPr lang="pt-BR" altLang="zh-CN" sz="2400" dirty="0"/>
              <a:t> </a:t>
            </a:r>
            <a:r>
              <a:rPr lang="pt-BR" altLang="zh-CN" sz="2400" baseline="-25000" dirty="0"/>
              <a:t>5</a:t>
            </a:r>
            <a:r>
              <a:rPr lang="pt-BR" altLang="zh-CN" sz="2400" dirty="0"/>
              <a:t> 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/>
              <a:t>     A</a:t>
            </a:r>
            <a:r>
              <a:rPr lang="de-DE" altLang="zh-CN" sz="2400" baseline="-25000" dirty="0"/>
              <a:t>4</a:t>
            </a:r>
            <a:r>
              <a:rPr lang="de-DE" altLang="zh-CN" sz="2400" dirty="0"/>
              <a:t>=</a:t>
            </a:r>
            <a:r>
              <a:rPr lang="pt-BR" altLang="zh-CN" sz="2400" dirty="0">
                <a:sym typeface="Symbol" pitchFamily="18" charset="2"/>
              </a:rPr>
              <a:t></a:t>
            </a:r>
            <a:r>
              <a:rPr lang="pt-BR" altLang="zh-CN" sz="2400" dirty="0"/>
              <a:t>xQ(x) </a:t>
            </a:r>
            <a:r>
              <a:rPr lang="pt-BR" altLang="zh-CN" sz="2400" dirty="0">
                <a:sym typeface="Symbol" pitchFamily="18" charset="2"/>
              </a:rPr>
              <a:t></a:t>
            </a:r>
            <a:r>
              <a:rPr lang="pt-BR" altLang="zh-CN" sz="2400" dirty="0"/>
              <a:t>y Q(y)                                         </a:t>
            </a:r>
            <a:r>
              <a:rPr lang="en-US" altLang="zh-CN" sz="2400" dirty="0"/>
              <a:t>MP </a:t>
            </a:r>
            <a:r>
              <a:rPr lang="pt-BR" altLang="zh-CN" sz="2400" dirty="0"/>
              <a:t>A</a:t>
            </a:r>
            <a:r>
              <a:rPr lang="pt-BR" altLang="zh-CN" sz="2400" baseline="-25000" dirty="0"/>
              <a:t>3</a:t>
            </a:r>
            <a:r>
              <a:rPr lang="zh-CN" altLang="en-US" sz="2400" baseline="-25000" dirty="0"/>
              <a:t>，</a:t>
            </a:r>
            <a:r>
              <a:rPr lang="pt-BR" altLang="zh-CN" sz="2400" dirty="0"/>
              <a:t>A</a:t>
            </a:r>
            <a:r>
              <a:rPr lang="pt-BR" altLang="zh-CN" sz="2400" baseline="-25000" dirty="0"/>
              <a:t>4</a:t>
            </a:r>
            <a:endParaRPr lang="zh-CN" altLang="zh-CN" sz="2400" dirty="0"/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2400" dirty="0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>
          <a:xfrm>
            <a:off x="162560" y="206693"/>
            <a:ext cx="8394700" cy="53340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4691" name="内容占位符 2"/>
          <p:cNvSpPr>
            <a:spLocks noGrp="1"/>
          </p:cNvSpPr>
          <p:nvPr>
            <p:ph idx="1"/>
          </p:nvPr>
        </p:nvSpPr>
        <p:spPr>
          <a:xfrm>
            <a:off x="277018" y="806450"/>
            <a:ext cx="8589963" cy="5245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zh-CN" altLang="en-US" sz="22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200" dirty="0" err="1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xR</a:t>
            </a:r>
            <a:r>
              <a:rPr lang="en-US" altLang="zh-CN" sz="22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(x) </a:t>
            </a:r>
            <a:r>
              <a:rPr lang="zh-CN" altLang="en-US" sz="22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 </a:t>
            </a:r>
            <a:r>
              <a:rPr lang="en-US" altLang="zh-CN" sz="2200" dirty="0" err="1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yR</a:t>
            </a:r>
            <a:r>
              <a:rPr lang="en-US" altLang="zh-CN" sz="22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(y)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CN" altLang="en-US" sz="22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endParaRPr lang="en-US" altLang="zh-CN" sz="2200" dirty="0">
              <a:latin typeface="Times New Roman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22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n-US" altLang="zh-CN" sz="22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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                          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de-DE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de-DE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 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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                  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双重否定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 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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                 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传递性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de-DE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xR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   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xR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                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双重否定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de-DE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 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   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xR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        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传递性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de-DE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 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   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xR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(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xR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)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yQ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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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r>
              <a:rPr lang="pt-B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MP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规则：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Aft>
                <a:spcPct val="20000"/>
              </a:spcAft>
              <a:buFont typeface="+mj-ea"/>
              <a:buAutoNum type="circleNumDbPlain"/>
            </a:pPr>
            <a:r>
              <a:rPr lang="de-DE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zh-CN" altLang="en-US" sz="22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200" dirty="0" err="1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xR</a:t>
            </a:r>
            <a:r>
              <a:rPr lang="en-US" altLang="zh-CN" sz="22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(x) </a:t>
            </a:r>
            <a:r>
              <a:rPr lang="zh-CN" altLang="en-US" sz="22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 </a:t>
            </a:r>
            <a:r>
              <a:rPr lang="en-US" altLang="zh-CN" sz="2200" dirty="0" err="1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yR</a:t>
            </a:r>
            <a:r>
              <a:rPr lang="en-US" altLang="zh-CN" sz="2200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(y)                                    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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Q(x)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48831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>
          <a:xfrm>
            <a:off x="276225" y="225743"/>
            <a:ext cx="8394700" cy="53340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  </a:t>
            </a:r>
            <a:r>
              <a:rPr lang="zh-CN" altLang="en-US" sz="2000" dirty="0"/>
              <a:t>引入规则</a:t>
            </a: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s-ES" altLang="zh-CN" sz="2400" dirty="0"/>
              <a:t>Q(c) </a:t>
            </a:r>
            <a:r>
              <a:rPr lang="en-US" altLang="zh-CN" sz="2400" dirty="0">
                <a:sym typeface="Symbol" pitchFamily="18" charset="2"/>
              </a:rPr>
              <a:t></a:t>
            </a:r>
            <a:r>
              <a:rPr lang="en-US" altLang="zh-CN" sz="2400" dirty="0" err="1"/>
              <a:t>xQ</a:t>
            </a:r>
            <a:r>
              <a:rPr lang="en-US" altLang="zh-CN" sz="2400" dirty="0"/>
              <a:t>(x) </a:t>
            </a:r>
          </a:p>
          <a:p>
            <a:pPr>
              <a:lnSpc>
                <a:spcPct val="100000"/>
              </a:lnSpc>
            </a:pPr>
            <a:r>
              <a:rPr lang="zh-CN" altLang="en-US" sz="2400" dirty="0"/>
              <a:t>证明：</a:t>
            </a:r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2400" dirty="0">
                <a:sym typeface="Symbol" pitchFamily="18" charset="2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n-US" altLang="zh-CN" sz="2400" dirty="0">
                <a:sym typeface="Symbol" pitchFamily="18" charset="2"/>
              </a:rPr>
              <a:t>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itchFamily="18" charset="2"/>
              </a:rPr>
              <a:t></a:t>
            </a:r>
            <a:r>
              <a:rPr lang="en-US" altLang="zh-CN" sz="2400" dirty="0" err="1"/>
              <a:t>Q</a:t>
            </a:r>
            <a:r>
              <a:rPr lang="en-US" altLang="zh-CN" sz="2400" dirty="0"/>
              <a:t>(x) </a:t>
            </a:r>
            <a:r>
              <a:rPr lang="en-US" altLang="zh-CN" sz="2400" dirty="0">
                <a:sym typeface="Symbol" pitchFamily="18" charset="2"/>
              </a:rPr>
              <a:t></a:t>
            </a:r>
            <a:r>
              <a:rPr lang="en-US" altLang="zh-CN" sz="2400" dirty="0"/>
              <a:t>Q(c)</a:t>
            </a:r>
            <a:r>
              <a:rPr lang="en-US" altLang="zh-CN" sz="2400" dirty="0">
                <a:latin typeface="Kunstler Script" pitchFamily="66" charset="0"/>
              </a:rPr>
              <a:t>                                                                        A</a:t>
            </a:r>
            <a:r>
              <a:rPr lang="zh-CN" altLang="en-US" sz="2400" dirty="0">
                <a:latin typeface="Kunstler Script" pitchFamily="66" charset="0"/>
              </a:rPr>
              <a:t> </a:t>
            </a:r>
            <a:r>
              <a:rPr lang="en-US" altLang="zh-CN" sz="2400" baseline="-25000" dirty="0"/>
              <a:t>4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endParaRPr lang="zh-CN" altLang="en-US" sz="2400" dirty="0"/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de-DE" altLang="zh-CN" sz="2400" dirty="0"/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altLang="zh-CN" sz="2400" dirty="0">
                <a:sym typeface="Symbol" pitchFamily="18" charset="2"/>
              </a:rPr>
              <a:t>  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itchFamily="18" charset="2"/>
              </a:rPr>
              <a:t></a:t>
            </a:r>
            <a:r>
              <a:rPr lang="en-US" altLang="zh-CN" sz="2400" dirty="0" err="1"/>
              <a:t>Q</a:t>
            </a:r>
            <a:r>
              <a:rPr lang="en-US" altLang="zh-CN" sz="2400" dirty="0"/>
              <a:t>(x) </a:t>
            </a:r>
            <a:r>
              <a:rPr lang="en-US" altLang="zh-CN" sz="2400" dirty="0">
                <a:sym typeface="Symbol" pitchFamily="18" charset="2"/>
              </a:rPr>
              <a:t> 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itchFamily="18" charset="2"/>
              </a:rPr>
              <a:t></a:t>
            </a:r>
            <a:r>
              <a:rPr lang="en-US" altLang="zh-CN" sz="2400" dirty="0" err="1"/>
              <a:t>Q</a:t>
            </a:r>
            <a:r>
              <a:rPr lang="en-US" altLang="zh-CN" sz="2400" dirty="0"/>
              <a:t>(x)               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双重否定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2400" dirty="0"/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altLang="zh-CN" sz="2400" dirty="0">
                <a:sym typeface="Symbol" pitchFamily="18" charset="2"/>
              </a:rPr>
              <a:t>  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itchFamily="18" charset="2"/>
              </a:rPr>
              <a:t></a:t>
            </a:r>
            <a:r>
              <a:rPr lang="en-US" altLang="zh-CN" sz="2400" dirty="0" err="1"/>
              <a:t>Q</a:t>
            </a:r>
            <a:r>
              <a:rPr lang="en-US" altLang="zh-CN" sz="2400" dirty="0"/>
              <a:t>(x) </a:t>
            </a:r>
            <a:r>
              <a:rPr lang="en-US" altLang="zh-CN" sz="2400" dirty="0">
                <a:sym typeface="Symbol" pitchFamily="18" charset="2"/>
              </a:rPr>
              <a:t> </a:t>
            </a:r>
            <a:r>
              <a:rPr lang="en-US" altLang="zh-CN" sz="2400" dirty="0"/>
              <a:t>Q(c)			</a:t>
            </a:r>
            <a:r>
              <a:rPr lang="zh-CN" altLang="en-US" sz="2400" dirty="0"/>
              <a:t>传递性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ym typeface="Symbol" pitchFamily="18" charset="2"/>
              </a:rPr>
              <a:t> 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itchFamily="18" charset="2"/>
              </a:rPr>
              <a:t></a:t>
            </a:r>
            <a:r>
              <a:rPr lang="en-US" altLang="zh-CN" sz="2400" dirty="0" err="1"/>
              <a:t>Q</a:t>
            </a:r>
            <a:r>
              <a:rPr lang="en-US" altLang="zh-CN" sz="2400" dirty="0"/>
              <a:t>(x) </a:t>
            </a:r>
            <a:r>
              <a:rPr lang="en-US" altLang="zh-CN" sz="2400" dirty="0">
                <a:sym typeface="Symbol" pitchFamily="18" charset="2"/>
              </a:rPr>
              <a:t> </a:t>
            </a:r>
            <a:r>
              <a:rPr lang="en-US" altLang="zh-CN" sz="2400" dirty="0"/>
              <a:t>Q(c)) </a:t>
            </a:r>
            <a:r>
              <a:rPr lang="en-US" altLang="zh-CN" sz="2400" dirty="0">
                <a:sym typeface="Symbol" pitchFamily="18" charset="2"/>
              </a:rPr>
              <a:t> (</a:t>
            </a:r>
            <a:r>
              <a:rPr lang="en-US" altLang="zh-CN" sz="2400" dirty="0"/>
              <a:t>Q(c)</a:t>
            </a:r>
            <a:r>
              <a:rPr lang="en-US" altLang="zh-CN" sz="2400" dirty="0">
                <a:sym typeface="Symbol" pitchFamily="18" charset="2"/>
              </a:rPr>
              <a:t>  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itchFamily="18" charset="2"/>
              </a:rPr>
              <a:t></a:t>
            </a:r>
            <a:r>
              <a:rPr lang="en-US" altLang="zh-CN" sz="2400" dirty="0" err="1"/>
              <a:t>Q</a:t>
            </a:r>
            <a:r>
              <a:rPr lang="en-US" altLang="zh-CN" sz="2400" dirty="0"/>
              <a:t>(x) ) </a:t>
            </a:r>
            <a:r>
              <a:rPr lang="en-US" altLang="zh-CN" sz="2400" dirty="0">
                <a:latin typeface="Kunstler Script" pitchFamily="66" charset="0"/>
              </a:rPr>
              <a:t>A</a:t>
            </a:r>
            <a:r>
              <a:rPr lang="zh-CN" altLang="en-US" sz="2400" dirty="0">
                <a:latin typeface="Kunstler Script" pitchFamily="66" charset="0"/>
              </a:rPr>
              <a:t> </a:t>
            </a:r>
            <a:r>
              <a:rPr lang="en-US" altLang="zh-CN" sz="2400" baseline="-25000" dirty="0"/>
              <a:t>3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es-ES" altLang="zh-CN" sz="2400" dirty="0"/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altLang="zh-CN" sz="2400" dirty="0"/>
              <a:t> Q(c)</a:t>
            </a:r>
            <a:r>
              <a:rPr lang="en-US" altLang="zh-CN" sz="2400" dirty="0">
                <a:sym typeface="Symbol" pitchFamily="18" charset="2"/>
              </a:rPr>
              <a:t>  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itchFamily="18" charset="2"/>
              </a:rPr>
              <a:t></a:t>
            </a:r>
            <a:r>
              <a:rPr lang="en-US" altLang="zh-CN" sz="2400" dirty="0" err="1"/>
              <a:t>Q</a:t>
            </a:r>
            <a:r>
              <a:rPr lang="en-US" altLang="zh-CN" sz="2400" dirty="0"/>
              <a:t>(x)                                        MP</a:t>
            </a:r>
            <a:r>
              <a:rPr lang="zh-CN" altLang="en-US" sz="2400" dirty="0"/>
              <a:t>规则：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endParaRPr lang="es-ES" altLang="zh-CN" sz="2400" dirty="0"/>
          </a:p>
          <a:p>
            <a:pPr marL="457200" lvl="1" indent="-457200">
              <a:lnSpc>
                <a:spcPct val="100000"/>
              </a:lnSpc>
              <a:spcAft>
                <a:spcPct val="20000"/>
              </a:spcAft>
              <a:buFont typeface="+mj-ea"/>
              <a:buAutoNum type="circleNumDbPlain" startAt="6"/>
            </a:pPr>
            <a:r>
              <a:rPr lang="de-DE" altLang="zh-CN" dirty="0"/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s-ES" altLang="zh-CN" dirty="0"/>
              <a:t>Q(c)</a:t>
            </a:r>
            <a:r>
              <a:rPr lang="en-US" altLang="zh-CN" dirty="0">
                <a:sym typeface="Symbol" pitchFamily="18" charset="2"/>
              </a:rPr>
              <a:t></a:t>
            </a:r>
            <a:r>
              <a:rPr lang="en-US" altLang="zh-CN" dirty="0" err="1"/>
              <a:t>xQ</a:t>
            </a:r>
            <a:r>
              <a:rPr lang="en-US" altLang="zh-CN" dirty="0"/>
              <a:t>(x)</a:t>
            </a:r>
            <a:r>
              <a:rPr lang="en-US" altLang="zh-CN" dirty="0">
                <a:sym typeface="Symbol" pitchFamily="18" charset="2"/>
              </a:rPr>
              <a:t>                                       </a:t>
            </a:r>
            <a:r>
              <a:rPr lang="en-US" altLang="zh-CN" dirty="0" err="1"/>
              <a:t>xQ</a:t>
            </a:r>
            <a:r>
              <a:rPr lang="en-US" altLang="zh-CN" dirty="0"/>
              <a:t>(x) </a:t>
            </a:r>
            <a:r>
              <a:rPr lang="zh-CN" altLang="zh-CN" dirty="0"/>
              <a:t>≡</a:t>
            </a:r>
            <a:r>
              <a:rPr lang="en-US" altLang="zh-CN" dirty="0">
                <a:sym typeface="Symbol" pitchFamily="18" charset="2"/>
              </a:rPr>
              <a:t></a:t>
            </a:r>
            <a:r>
              <a:rPr lang="en-US" altLang="zh-CN" dirty="0"/>
              <a:t>Q(x)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4341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67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s-E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Q(c)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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Q(c)                                                    </a:t>
            </a:r>
            <a:r>
              <a:rPr lang="en-US" altLang="zh-CN" sz="2400" dirty="0">
                <a:latin typeface="Kunstler Script" pitchFamily="66" charset="0"/>
              </a:rPr>
              <a:t>A</a:t>
            </a:r>
            <a:r>
              <a:rPr lang="zh-CN" altLang="en-US" sz="2400" dirty="0">
                <a:latin typeface="Kunstler Script" pitchFamily="66" charset="0"/>
              </a:rPr>
              <a:t> </a:t>
            </a:r>
            <a:r>
              <a:rPr lang="en-US" altLang="zh-CN" sz="2400" baseline="-25000" dirty="0"/>
              <a:t>4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 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	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双重否定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Q(c)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  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Q(c)            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双重否定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 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 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Q(c)  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传递性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(  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 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Q(c))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Q(c)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 </a:t>
            </a:r>
            <a:r>
              <a:rPr lang="en-US" altLang="zh-CN" sz="2400" dirty="0">
                <a:latin typeface="Kunstler Script" pitchFamily="66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Q(c)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                                                MP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24363103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77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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Q(c)                                      </a:t>
            </a:r>
            <a:r>
              <a:rPr lang="en-US" altLang="zh-CN" sz="2400" dirty="0">
                <a:latin typeface="Kunstler Script" pitchFamily="66" charset="0"/>
              </a:rPr>
              <a:t>A</a:t>
            </a:r>
            <a:r>
              <a:rPr lang="zh-CN" altLang="en-US" sz="2400" dirty="0">
                <a:latin typeface="Kunstler Script" pitchFamily="66" charset="0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s-E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Q(c)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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 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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传递性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42980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/>
              <a:t>演绎定理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8775" y="1009650"/>
                <a:ext cx="8332788" cy="5262563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3.10.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dirty="0">
                    <a:latin typeface="华文行楷" panose="02010800040101010101" pitchFamily="2" charset="-122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语句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l-GR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{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}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</a:t>
                </a:r>
                <a:r>
                  <a:rPr lang="el-GR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:(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充分性（若</a:t>
                </a:r>
                <a:r>
                  <a:rPr lang="el-GR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{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}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，证明</a:t>
                </a:r>
                <a:r>
                  <a:rPr lang="el-GR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设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,…,A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的从</a:t>
                </a:r>
                <a:r>
                  <a:rPr lang="el-GR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{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A}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的一个推演，归纳证明</a:t>
                </a:r>
                <a:r>
                  <a:rPr lang="el-GR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=1,…,n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是公理，则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endParaRPr lang="en-US" altLang="zh-CN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831850" lvl="2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                          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(A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)      </a:t>
                </a:r>
                <a:r>
                  <a:rPr lang="en-US" altLang="zh-CN" sz="2400" dirty="0">
                    <a:latin typeface="Kunstler Script" pitchFamily="66" charset="0"/>
                  </a:rPr>
                  <a:t>A</a:t>
                </a:r>
                <a:r>
                  <a:rPr lang="zh-CN" altLang="en-US" sz="2400" dirty="0">
                    <a:latin typeface="Kunstler Script" pitchFamily="66" charset="0"/>
                  </a:rPr>
                  <a:t> 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825500" lvl="2" indent="0" defTabSz="75565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                          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(A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</a:p>
              <a:p>
                <a:pPr marL="674688" lvl="1" indent="-249238" defTabSz="755650">
                  <a:lnSpc>
                    <a:spcPct val="10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</a:t>
                </a:r>
                <a:r>
                  <a:rPr lang="el-GR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31850" lvl="2" indent="0" defTabSz="75565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</a:p>
              <a:p>
                <a:pPr marL="831850" lvl="2" indent="0" defTabSz="75565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</a:p>
              <a:p>
                <a:pPr marL="674688" lvl="1" indent="-249238" defTabSz="755650">
                  <a:lnSpc>
                    <a:spcPct val="10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</a:p>
            </p:txBody>
          </p:sp>
        </mc:Choice>
        <mc:Fallback xmlns="">
          <p:sp>
            <p:nvSpPr>
              <p:cNvPr id="58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8775" y="1009650"/>
                <a:ext cx="8332788" cy="5262563"/>
              </a:xfrm>
              <a:blipFill>
                <a:blip r:embed="rId2"/>
                <a:stretch>
                  <a:fillRect l="-1024" t="-1390" r="-4755" b="-3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87241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谓词逻辑公理系统</a:t>
            </a:r>
            <a:endParaRPr lang="zh-CN" altLang="en-US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dirty="0">
                <a:solidFill>
                  <a:srgbClr val="C00000"/>
                </a:solidFill>
              </a:rPr>
              <a:t>谓词逻辑的公理系统定义：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dirty="0">
                <a:solidFill>
                  <a:srgbClr val="C00000"/>
                </a:solidFill>
              </a:rPr>
              <a:t>    (1) </a:t>
            </a:r>
            <a:r>
              <a:rPr lang="zh-CN" altLang="zh-CN" dirty="0">
                <a:solidFill>
                  <a:srgbClr val="C00000"/>
                </a:solidFill>
              </a:rPr>
              <a:t>符号集合：</a:t>
            </a:r>
          </a:p>
          <a:p>
            <a:pPr lvl="1">
              <a:lnSpc>
                <a:spcPct val="100000"/>
              </a:lnSpc>
            </a:pPr>
            <a:r>
              <a:rPr lang="zh-CN" altLang="zh-CN" dirty="0"/>
              <a:t>个体变元：</a:t>
            </a:r>
            <a:r>
              <a:rPr lang="pt-BR" altLang="zh-CN" dirty="0"/>
              <a:t>x</a:t>
            </a:r>
            <a:r>
              <a:rPr lang="pt-BR" altLang="zh-CN" baseline="-25000" dirty="0"/>
              <a:t>1</a:t>
            </a:r>
            <a:r>
              <a:rPr lang="pt-BR" altLang="zh-CN" dirty="0"/>
              <a:t>, x</a:t>
            </a:r>
            <a:r>
              <a:rPr lang="pt-BR" altLang="zh-CN" baseline="-25000" dirty="0"/>
              <a:t>2</a:t>
            </a:r>
            <a:r>
              <a:rPr lang="pt-BR" altLang="zh-CN" dirty="0"/>
              <a:t>, </a:t>
            </a:r>
            <a:r>
              <a:rPr lang="zh-CN" altLang="zh-CN" dirty="0"/>
              <a:t>…</a:t>
            </a:r>
          </a:p>
          <a:p>
            <a:pPr lvl="1">
              <a:lnSpc>
                <a:spcPct val="100000"/>
              </a:lnSpc>
            </a:pPr>
            <a:r>
              <a:rPr lang="zh-CN" altLang="zh-CN" dirty="0"/>
              <a:t>个体常元：</a:t>
            </a:r>
            <a:r>
              <a:rPr lang="pt-BR" altLang="zh-CN" dirty="0"/>
              <a:t>c</a:t>
            </a:r>
            <a:r>
              <a:rPr lang="pt-BR" altLang="zh-CN" baseline="-25000" dirty="0"/>
              <a:t>1</a:t>
            </a:r>
            <a:r>
              <a:rPr lang="pt-BR" altLang="zh-CN" dirty="0"/>
              <a:t>, c</a:t>
            </a:r>
            <a:r>
              <a:rPr lang="pt-BR" altLang="zh-CN" baseline="-25000" dirty="0"/>
              <a:t>2</a:t>
            </a:r>
            <a:r>
              <a:rPr lang="pt-BR" altLang="zh-CN" dirty="0"/>
              <a:t> , </a:t>
            </a:r>
            <a:r>
              <a:rPr lang="zh-CN" altLang="zh-CN" dirty="0"/>
              <a:t>…</a:t>
            </a:r>
          </a:p>
          <a:p>
            <a:pPr lvl="1">
              <a:lnSpc>
                <a:spcPct val="100000"/>
              </a:lnSpc>
            </a:pPr>
            <a:r>
              <a:rPr lang="zh-CN" altLang="zh-CN" dirty="0"/>
              <a:t>函词符号：</a:t>
            </a:r>
            <a:r>
              <a:rPr lang="pt-BR" altLang="zh-CN" dirty="0"/>
              <a:t>f</a:t>
            </a:r>
            <a:r>
              <a:rPr lang="pt-BR" altLang="zh-CN" baseline="-25000" dirty="0"/>
              <a:t>1</a:t>
            </a:r>
            <a:r>
              <a:rPr lang="pt-BR" altLang="zh-CN" baseline="30000" dirty="0"/>
              <a:t>1</a:t>
            </a:r>
            <a:r>
              <a:rPr lang="pt-BR" altLang="zh-CN" dirty="0"/>
              <a:t>, f</a:t>
            </a:r>
            <a:r>
              <a:rPr lang="pt-BR" altLang="zh-CN" baseline="-25000" dirty="0"/>
              <a:t>2</a:t>
            </a:r>
            <a:r>
              <a:rPr lang="pt-BR" altLang="zh-CN" baseline="30000" dirty="0"/>
              <a:t>1</a:t>
            </a:r>
            <a:r>
              <a:rPr lang="pt-BR" altLang="zh-CN" dirty="0"/>
              <a:t>,......</a:t>
            </a:r>
            <a:r>
              <a:rPr lang="zh-CN" altLang="zh-CN" dirty="0"/>
              <a:t>；</a:t>
            </a:r>
            <a:r>
              <a:rPr lang="pt-BR" altLang="zh-CN" dirty="0"/>
              <a:t>f</a:t>
            </a:r>
            <a:r>
              <a:rPr lang="pt-BR" altLang="zh-CN" baseline="-25000" dirty="0"/>
              <a:t>1</a:t>
            </a:r>
            <a:r>
              <a:rPr lang="pt-BR" altLang="zh-CN" baseline="30000" dirty="0"/>
              <a:t>2</a:t>
            </a:r>
            <a:r>
              <a:rPr lang="pt-BR" altLang="zh-CN" dirty="0"/>
              <a:t>, f</a:t>
            </a:r>
            <a:r>
              <a:rPr lang="pt-BR" altLang="zh-CN" baseline="-25000" dirty="0"/>
              <a:t>2</a:t>
            </a:r>
            <a:r>
              <a:rPr lang="pt-BR" altLang="zh-CN" baseline="30000" dirty="0"/>
              <a:t>2</a:t>
            </a:r>
            <a:r>
              <a:rPr lang="pt-BR" altLang="zh-CN" dirty="0"/>
              <a:t>,......</a:t>
            </a:r>
            <a:r>
              <a:rPr lang="zh-CN" altLang="zh-CN" dirty="0"/>
              <a:t>；</a:t>
            </a:r>
          </a:p>
          <a:p>
            <a:pPr lvl="1">
              <a:lnSpc>
                <a:spcPct val="100000"/>
              </a:lnSpc>
            </a:pPr>
            <a:r>
              <a:rPr lang="zh-CN" altLang="zh-CN" dirty="0"/>
              <a:t>谓词符号：</a:t>
            </a:r>
            <a:r>
              <a:rPr lang="pt-BR" altLang="zh-CN" dirty="0"/>
              <a:t>Q</a:t>
            </a:r>
            <a:r>
              <a:rPr lang="pt-BR" altLang="zh-CN" baseline="-25000" dirty="0"/>
              <a:t>1</a:t>
            </a:r>
            <a:r>
              <a:rPr lang="pt-BR" altLang="zh-CN" baseline="30000" dirty="0"/>
              <a:t>1</a:t>
            </a:r>
            <a:r>
              <a:rPr lang="pt-BR" altLang="zh-CN" dirty="0"/>
              <a:t>,Q</a:t>
            </a:r>
            <a:r>
              <a:rPr lang="pt-BR" altLang="zh-CN" baseline="-25000" dirty="0"/>
              <a:t>2</a:t>
            </a:r>
            <a:r>
              <a:rPr lang="pt-BR" altLang="zh-CN" baseline="30000" dirty="0"/>
              <a:t>1</a:t>
            </a:r>
            <a:r>
              <a:rPr lang="pt-BR" altLang="zh-CN" dirty="0"/>
              <a:t>,......</a:t>
            </a:r>
            <a:r>
              <a:rPr lang="zh-CN" altLang="zh-CN" dirty="0"/>
              <a:t>；</a:t>
            </a:r>
            <a:r>
              <a:rPr lang="pt-BR" altLang="zh-CN" dirty="0"/>
              <a:t>Q</a:t>
            </a:r>
            <a:r>
              <a:rPr lang="pt-BR" altLang="zh-CN" baseline="-25000" dirty="0"/>
              <a:t>1</a:t>
            </a:r>
            <a:r>
              <a:rPr lang="pt-BR" altLang="zh-CN" baseline="30000" dirty="0"/>
              <a:t>2</a:t>
            </a:r>
            <a:r>
              <a:rPr lang="pt-BR" altLang="zh-CN" dirty="0"/>
              <a:t>, Q</a:t>
            </a:r>
            <a:r>
              <a:rPr lang="pt-BR" altLang="zh-CN" baseline="-25000" dirty="0"/>
              <a:t>2</a:t>
            </a:r>
            <a:r>
              <a:rPr lang="pt-BR" altLang="zh-CN" baseline="30000" dirty="0"/>
              <a:t>2</a:t>
            </a:r>
            <a:r>
              <a:rPr lang="pt-BR" altLang="zh-CN" dirty="0"/>
              <a:t>,....;</a:t>
            </a:r>
            <a:endParaRPr lang="zh-CN" altLang="zh-CN" dirty="0"/>
          </a:p>
          <a:p>
            <a:pPr lvl="1">
              <a:lnSpc>
                <a:spcPct val="100000"/>
              </a:lnSpc>
            </a:pPr>
            <a:r>
              <a:rPr lang="zh-CN" altLang="zh-CN" dirty="0"/>
              <a:t>运算符号：</a:t>
            </a:r>
            <a:r>
              <a:rPr lang="pt-BR" altLang="zh-CN" dirty="0">
                <a:sym typeface="Symbol" pitchFamily="18" charset="2"/>
              </a:rPr>
              <a:t></a:t>
            </a:r>
            <a:r>
              <a:rPr lang="pt-BR" altLang="zh-CN" dirty="0"/>
              <a:t>, </a:t>
            </a:r>
            <a:r>
              <a:rPr lang="pt-BR" altLang="zh-CN" dirty="0">
                <a:sym typeface="Symbol" pitchFamily="18" charset="2"/>
              </a:rPr>
              <a:t></a:t>
            </a:r>
            <a:r>
              <a:rPr lang="pt-BR" altLang="zh-CN" dirty="0"/>
              <a:t>, </a:t>
            </a:r>
            <a:r>
              <a:rPr lang="pt-BR" altLang="zh-CN" dirty="0">
                <a:sym typeface="Symbol" pitchFamily="18" charset="2"/>
              </a:rPr>
              <a:t></a:t>
            </a:r>
            <a:r>
              <a:rPr lang="zh-CN" altLang="zh-CN" dirty="0"/>
              <a:t>；</a:t>
            </a:r>
          </a:p>
          <a:p>
            <a:pPr lvl="1">
              <a:lnSpc>
                <a:spcPct val="100000"/>
              </a:lnSpc>
            </a:pPr>
            <a:r>
              <a:rPr lang="zh-CN" altLang="zh-CN" dirty="0"/>
              <a:t>逗</a:t>
            </a:r>
            <a:r>
              <a:rPr lang="pt-BR" altLang="zh-CN" dirty="0"/>
              <a:t>    </a:t>
            </a:r>
            <a:r>
              <a:rPr lang="zh-CN" altLang="zh-CN" dirty="0"/>
              <a:t>号：</a:t>
            </a:r>
            <a:r>
              <a:rPr lang="pt-BR" altLang="zh-CN" dirty="0"/>
              <a:t>, ;</a:t>
            </a:r>
            <a:endParaRPr lang="zh-CN" altLang="zh-CN" dirty="0"/>
          </a:p>
          <a:p>
            <a:pPr lvl="1">
              <a:lnSpc>
                <a:spcPct val="100000"/>
              </a:lnSpc>
            </a:pPr>
            <a:r>
              <a:rPr lang="zh-CN" altLang="zh-CN" dirty="0"/>
              <a:t>括</a:t>
            </a:r>
            <a:r>
              <a:rPr lang="pt-BR" altLang="zh-CN" dirty="0"/>
              <a:t>    </a:t>
            </a:r>
            <a:r>
              <a:rPr lang="zh-CN" altLang="zh-CN" dirty="0"/>
              <a:t>号：</a:t>
            </a:r>
            <a:r>
              <a:rPr lang="pt-BR" altLang="zh-CN" dirty="0"/>
              <a:t>(, )</a:t>
            </a:r>
            <a:endParaRPr lang="zh-CN" altLang="zh-CN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814070"/>
                <a:ext cx="7802455" cy="5454650"/>
              </a:xfrm>
            </p:spPr>
            <p:txBody>
              <a:bodyPr/>
              <a:lstStyle/>
              <a:p>
                <a:pPr lvl="1"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是由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规则生成，设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根据归纳假设有：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j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  且    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k</a:t>
                </a:r>
                <a:r>
                  <a:rPr lang="zh-CN" altLang="en-US" baseline="-250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,   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即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baseline="-250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   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有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是由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由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规则生成，设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，归纳假设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j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，根据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UG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规则有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 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，由于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为语句，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中的自由变元，根据公理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 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（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 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</a:t>
                </a:r>
                <a:r>
                  <a:rPr lang="en-US" altLang="zh-CN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j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规则，有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 </a:t>
                </a:r>
                <a:r>
                  <a:rPr lang="pt-BR" altLang="zh-CN" dirty="0">
                    <a:sym typeface="Symbol" pitchFamily="18" charset="2"/>
                  </a:rPr>
                  <a:t></a:t>
                </a:r>
                <a:r>
                  <a:rPr lang="pt-BR" altLang="zh-CN" dirty="0"/>
                  <a:t>x</a:t>
                </a:r>
                <a:r>
                  <a:rPr lang="en-US" altLang="zh-CN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j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，因此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   (2)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必要性：若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{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B</a:t>
                </a:r>
              </a:p>
              <a:p>
                <a:pPr marL="5715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{A}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B, 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{A}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5715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        因此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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{A}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B</a:t>
                </a:r>
              </a:p>
              <a:p>
                <a:pPr marL="5715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                                                                                        证毕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814070"/>
                <a:ext cx="7802455" cy="5454650"/>
              </a:xfrm>
              <a:blipFill rotWithShape="0">
                <a:blip r:embed="rId2"/>
                <a:stretch>
                  <a:fillRect t="-1119" r="-1250" b="-14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003976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24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5588" y="907415"/>
                <a:ext cx="8315325" cy="53308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x(Q(x) 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R(x)) 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(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xQ(x) 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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R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(x))</a:t>
                </a:r>
                <a:endParaRPr lang="zh-CN" altLang="zh-CN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证明：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仅需证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x(Q(x) 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R(x))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xQ(x) 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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xR(x)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zh-CN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   </a:t>
                </a:r>
                <a:r>
                  <a:rPr lang="pt-BR" altLang="zh-CN" sz="2400" dirty="0">
                    <a:sym typeface="Symbol" pitchFamily="18" charset="2"/>
                  </a:rPr>
                  <a:t></a:t>
                </a:r>
                <a:r>
                  <a:rPr lang="pt-BR" altLang="zh-CN" sz="2400" dirty="0"/>
                  <a:t>x(Q(x) </a:t>
                </a:r>
                <a:r>
                  <a:rPr lang="pt-BR" altLang="zh-CN" sz="2400" dirty="0">
                    <a:sym typeface="Symbol" pitchFamily="18" charset="2"/>
                  </a:rPr>
                  <a:t></a:t>
                </a:r>
                <a:r>
                  <a:rPr lang="pt-BR" altLang="zh-CN" sz="2400" dirty="0"/>
                  <a:t>R(x))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x(Q(x)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R(x))                                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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Γ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        </a:t>
                </a:r>
                <a:r>
                  <a:rPr lang="pt-BR" altLang="zh-CN" sz="2400" i="1" dirty="0">
                    <a:solidFill>
                      <a:schemeClr val="tx1"/>
                    </a:solidFill>
                  </a:rPr>
                  <a:t> </a:t>
                </a:r>
                <a:endParaRPr lang="zh-CN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400" dirty="0">
                    <a:solidFill>
                      <a:schemeClr val="tx1"/>
                    </a:solidFill>
                  </a:rPr>
                  <a:t>    </a:t>
                </a:r>
                <a:r>
                  <a:rPr lang="pt-BR" altLang="zh-CN" sz="2400" dirty="0">
                    <a:sym typeface="Symbol" pitchFamily="18" charset="2"/>
                  </a:rPr>
                  <a:t></a:t>
                </a:r>
                <a:r>
                  <a:rPr lang="pt-BR" altLang="zh-CN" sz="2400" dirty="0"/>
                  <a:t>x(Q(x) </a:t>
                </a:r>
                <a:r>
                  <a:rPr lang="pt-BR" altLang="zh-CN" sz="2400" dirty="0">
                    <a:sym typeface="Symbol" pitchFamily="18" charset="2"/>
                  </a:rPr>
                  <a:t></a:t>
                </a:r>
                <a:r>
                  <a:rPr lang="pt-BR" altLang="zh-CN" sz="2400" dirty="0"/>
                  <a:t>R(x))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pt-BR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x(Q(x) 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R(x)) 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Q(x)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R(x)         </a:t>
                </a:r>
                <a:r>
                  <a:rPr lang="pt-BR" altLang="zh-CN" sz="2400" dirty="0">
                    <a:solidFill>
                      <a:schemeClr val="tx1"/>
                    </a:solidFill>
                    <a:latin typeface="Kunstler Script" pitchFamily="66" charset="0"/>
                  </a:rPr>
                  <a:t>A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400" dirty="0">
                    <a:solidFill>
                      <a:schemeClr val="tx1"/>
                    </a:solidFill>
                  </a:rPr>
                  <a:t>    </a:t>
                </a:r>
                <a:r>
                  <a:rPr lang="pt-BR" altLang="zh-CN" sz="2400" dirty="0">
                    <a:sym typeface="Symbol" pitchFamily="18" charset="2"/>
                  </a:rPr>
                  <a:t></a:t>
                </a:r>
                <a:r>
                  <a:rPr lang="pt-BR" altLang="zh-CN" sz="2400" dirty="0"/>
                  <a:t>x(Q(x) </a:t>
                </a:r>
                <a:r>
                  <a:rPr lang="pt-BR" altLang="zh-CN" sz="2400" dirty="0">
                    <a:sym typeface="Symbol" pitchFamily="18" charset="2"/>
                  </a:rPr>
                  <a:t></a:t>
                </a:r>
                <a:r>
                  <a:rPr lang="pt-BR" altLang="zh-CN" sz="2400" dirty="0"/>
                  <a:t>R(x))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400" dirty="0">
                    <a:solidFill>
                      <a:schemeClr val="tx1"/>
                    </a:solidFill>
                  </a:rPr>
                  <a:t>Q(x)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R(x)                                      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MP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400" dirty="0"/>
                  <a:t> 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   </a:t>
                </a:r>
                <a:r>
                  <a:rPr lang="pt-BR" altLang="zh-CN" sz="2400" dirty="0">
                    <a:sym typeface="Symbol" pitchFamily="18" charset="2"/>
                  </a:rPr>
                  <a:t></a:t>
                </a:r>
                <a:r>
                  <a:rPr lang="pt-BR" altLang="zh-CN" sz="2400" dirty="0"/>
                  <a:t>x(Q(x) </a:t>
                </a:r>
                <a:r>
                  <a:rPr lang="pt-BR" altLang="zh-CN" sz="2400" dirty="0">
                    <a:sym typeface="Symbol" pitchFamily="18" charset="2"/>
                  </a:rPr>
                  <a:t></a:t>
                </a:r>
                <a:r>
                  <a:rPr lang="pt-BR" altLang="zh-CN" sz="2400" dirty="0"/>
                  <a:t>R(x))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400" dirty="0">
                    <a:solidFill>
                      <a:schemeClr val="tx1"/>
                    </a:solidFill>
                  </a:rPr>
                  <a:t>Q(x) 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R(x)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 Q(x)                 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A</a:t>
                </a:r>
                <a:r>
                  <a:rPr lang="pt-BR" altLang="zh-CN" sz="2400" dirty="0">
                    <a:sym typeface="Symbol" pitchFamily="18" charset="2"/>
                  </a:rPr>
                  <a:t>B</a:t>
                </a:r>
                <a:r>
                  <a:rPr lang="pt-BR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ym typeface="Symbol" pitchFamily="18" charset="2"/>
                  </a:rPr>
                  <a:t>B</a:t>
                </a:r>
                <a:endParaRPr lang="pt-BR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400" dirty="0"/>
                  <a:t>    </a:t>
                </a:r>
                <a:r>
                  <a:rPr lang="zh-CN" altLang="en-US" sz="2000" dirty="0">
                    <a:solidFill>
                      <a:srgbClr val="3333CC"/>
                    </a:solidFill>
                  </a:rPr>
                  <a:t>       </a:t>
                </a:r>
                <a:r>
                  <a:rPr lang="en-US" altLang="zh-CN" sz="2000" dirty="0">
                    <a:solidFill>
                      <a:srgbClr val="3333CC"/>
                    </a:solidFill>
                  </a:rPr>
                  <a:t>A</a:t>
                </a:r>
                <a:r>
                  <a:rPr lang="pt-BR" altLang="zh-CN" sz="2000" dirty="0">
                    <a:solidFill>
                      <a:srgbClr val="3333CC"/>
                    </a:solidFill>
                    <a:sym typeface="Symbol" pitchFamily="18" charset="2"/>
                  </a:rPr>
                  <a:t>B</a:t>
                </a:r>
                <a:r>
                  <a:rPr lang="en-US" altLang="zh-CN" sz="20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(AB)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   , (AB)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(AB)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   , (AB)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B(AB)                       </a:t>
                </a:r>
                <a:r>
                  <a:rPr lang="pt-BR" altLang="zh-CN" sz="2000" dirty="0">
                    <a:solidFill>
                      <a:srgbClr val="3333CC"/>
                    </a:solidFill>
                    <a:latin typeface="Kunstler Script" pitchFamily="66" charset="0"/>
                  </a:rPr>
                  <a:t>A</a:t>
                </a:r>
                <a:r>
                  <a:rPr lang="pt-BR" altLang="zh-CN" sz="20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zh-CN" sz="2000" baseline="-25000" dirty="0">
                    <a:solidFill>
                      <a:srgbClr val="3333CC"/>
                    </a:solidFill>
                  </a:rPr>
                  <a:t>1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   , (AB)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(AB) B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   , (AB)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B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zh-CN" sz="2000" dirty="0">
                  <a:solidFill>
                    <a:srgbClr val="3333CC"/>
                  </a:solidFill>
                </a:endParaRPr>
              </a:p>
            </p:txBody>
          </p:sp>
        </mc:Choice>
        <mc:Fallback>
          <p:sp>
            <p:nvSpPr>
              <p:cNvPr id="62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5588" y="907415"/>
                <a:ext cx="8315325" cy="5330825"/>
              </a:xfrm>
              <a:blipFill>
                <a:blip r:embed="rId2"/>
                <a:stretch>
                  <a:fillRect l="-1026" t="-1144" b="-3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pPr eaLnBrk="1" hangingPunct="1"/>
            <a:r>
              <a:rPr lang="zh-CN" altLang="en-US" dirty="0"/>
              <a:t>例 </a:t>
            </a:r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249092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4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5588" y="907415"/>
                <a:ext cx="8315325" cy="5249545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000" dirty="0">
                    <a:solidFill>
                      <a:schemeClr val="tx1"/>
                    </a:solidFill>
                  </a:rPr>
                  <a:t>    </a:t>
                </a:r>
                <a:r>
                  <a:rPr lang="pt-BR" altLang="zh-CN" sz="2000" dirty="0">
                    <a:sym typeface="Symbol" pitchFamily="18" charset="2"/>
                  </a:rPr>
                  <a:t></a:t>
                </a:r>
                <a:r>
                  <a:rPr lang="pt-BR" altLang="zh-CN" sz="2000" dirty="0"/>
                  <a:t>x(Q(x) </a:t>
                </a:r>
                <a:r>
                  <a:rPr lang="pt-BR" altLang="zh-CN" sz="2000" dirty="0">
                    <a:sym typeface="Symbol" pitchFamily="18" charset="2"/>
                  </a:rPr>
                  <a:t></a:t>
                </a:r>
                <a:r>
                  <a:rPr lang="pt-BR" altLang="zh-CN" sz="2000" dirty="0"/>
                  <a:t>R(x))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000" dirty="0">
                    <a:solidFill>
                      <a:schemeClr val="tx1"/>
                    </a:solidFill>
                  </a:rPr>
                  <a:t>Q(x)                                        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MP</a:t>
                </a:r>
                <a:endParaRPr lang="pt-BR" altLang="zh-CN" sz="20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000" dirty="0">
                    <a:sym typeface="Symbol" pitchFamily="18" charset="2"/>
                  </a:rPr>
                  <a:t>    </a:t>
                </a:r>
                <a:r>
                  <a:rPr lang="pt-BR" altLang="zh-CN" sz="2000" dirty="0"/>
                  <a:t>x(Q(x) </a:t>
                </a:r>
                <a:r>
                  <a:rPr lang="pt-BR" altLang="zh-CN" sz="2000" dirty="0">
                    <a:sym typeface="Symbol" pitchFamily="18" charset="2"/>
                  </a:rPr>
                  <a:t></a:t>
                </a:r>
                <a:r>
                  <a:rPr lang="pt-BR" altLang="zh-CN" sz="2000" dirty="0"/>
                  <a:t>R(x))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000" dirty="0">
                    <a:solidFill>
                      <a:schemeClr val="tx1"/>
                    </a:solidFill>
                  </a:rPr>
                  <a:t>xQ(x)                                    </a:t>
                </a:r>
                <a:r>
                  <a:rPr lang="pt-BR" altLang="zh-CN" sz="2000" dirty="0">
                    <a:solidFill>
                      <a:schemeClr val="tx1"/>
                    </a:solidFill>
                    <a:latin typeface="+mj-ea"/>
                    <a:ea typeface="+mj-ea"/>
                  </a:rPr>
                  <a:t>MG</a:t>
                </a:r>
                <a:endParaRPr lang="zh-CN" altLang="zh-CN" sz="2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000" dirty="0">
                    <a:solidFill>
                      <a:schemeClr val="tx1"/>
                    </a:solidFill>
                  </a:rPr>
                  <a:t>    </a:t>
                </a:r>
                <a:r>
                  <a:rPr lang="pt-BR" altLang="zh-CN" sz="2000" dirty="0">
                    <a:sym typeface="Symbol" pitchFamily="18" charset="2"/>
                  </a:rPr>
                  <a:t></a:t>
                </a:r>
                <a:r>
                  <a:rPr lang="pt-BR" altLang="zh-CN" sz="2000" dirty="0"/>
                  <a:t>x(Q(x) </a:t>
                </a:r>
                <a:r>
                  <a:rPr lang="pt-BR" altLang="zh-CN" sz="2000" dirty="0">
                    <a:sym typeface="Symbol" pitchFamily="18" charset="2"/>
                  </a:rPr>
                  <a:t></a:t>
                </a:r>
                <a:r>
                  <a:rPr lang="pt-BR" altLang="zh-CN" sz="2000" dirty="0"/>
                  <a:t>R(x))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000" dirty="0">
                    <a:solidFill>
                      <a:schemeClr val="tx1"/>
                    </a:solidFill>
                  </a:rPr>
                  <a:t>Q(x) </a:t>
                </a:r>
                <a:r>
                  <a:rPr lang="pt-BR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000" dirty="0">
                    <a:solidFill>
                      <a:schemeClr val="tx1"/>
                    </a:solidFill>
                  </a:rPr>
                  <a:t>R(x) </a:t>
                </a:r>
                <a:r>
                  <a:rPr lang="pt-BR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pt-BR" altLang="zh-CN" sz="2000" dirty="0">
                    <a:solidFill>
                      <a:schemeClr val="tx1"/>
                    </a:solidFill>
                  </a:rPr>
                  <a:t> R(x)              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000" dirty="0">
                    <a:solidFill>
                      <a:schemeClr val="tx1"/>
                    </a:solidFill>
                  </a:rPr>
                  <a:t>Q</a:t>
                </a:r>
                <a:r>
                  <a:rPr lang="pt-BR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000" dirty="0">
                    <a:solidFill>
                      <a:schemeClr val="tx1"/>
                    </a:solidFill>
                  </a:rPr>
                  <a:t>R</a:t>
                </a:r>
                <a:r>
                  <a:rPr lang="pt-BR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pt-BR" altLang="zh-CN" sz="2000" dirty="0">
                    <a:solidFill>
                      <a:schemeClr val="tx1"/>
                    </a:solidFill>
                  </a:rPr>
                  <a:t>R</a:t>
                </a:r>
                <a:endParaRPr lang="zh-CN" altLang="zh-CN" sz="20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000" dirty="0">
                    <a:solidFill>
                      <a:schemeClr val="tx1"/>
                    </a:solidFill>
                  </a:rPr>
                  <a:t>    </a:t>
                </a:r>
                <a:r>
                  <a:rPr lang="pt-BR" altLang="zh-CN" sz="2000" dirty="0">
                    <a:sym typeface="Symbol" pitchFamily="18" charset="2"/>
                  </a:rPr>
                  <a:t></a:t>
                </a:r>
                <a:r>
                  <a:rPr lang="pt-BR" altLang="zh-CN" sz="2000" dirty="0"/>
                  <a:t>x(Q(x) </a:t>
                </a:r>
                <a:r>
                  <a:rPr lang="pt-BR" altLang="zh-CN" sz="2000" dirty="0">
                    <a:sym typeface="Symbol" pitchFamily="18" charset="2"/>
                  </a:rPr>
                  <a:t></a:t>
                </a:r>
                <a:r>
                  <a:rPr lang="pt-BR" altLang="zh-CN" sz="2000" dirty="0"/>
                  <a:t>R(x))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000" dirty="0">
                    <a:solidFill>
                      <a:schemeClr val="tx1"/>
                    </a:solidFill>
                  </a:rPr>
                  <a:t>R(x)</a:t>
                </a:r>
                <a:endParaRPr lang="zh-CN" altLang="zh-CN" sz="20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000" dirty="0"/>
                  <a:t>    </a:t>
                </a:r>
                <a:r>
                  <a:rPr lang="pt-BR" altLang="zh-CN" sz="2000" dirty="0">
                    <a:sym typeface="Symbol" pitchFamily="18" charset="2"/>
                  </a:rPr>
                  <a:t></a:t>
                </a:r>
                <a:r>
                  <a:rPr lang="pt-BR" altLang="zh-CN" sz="2000" dirty="0"/>
                  <a:t>x(Q(x) </a:t>
                </a:r>
                <a:r>
                  <a:rPr lang="pt-BR" altLang="zh-CN" sz="2000" dirty="0">
                    <a:sym typeface="Symbol" pitchFamily="18" charset="2"/>
                  </a:rPr>
                  <a:t></a:t>
                </a:r>
                <a:r>
                  <a:rPr lang="pt-BR" altLang="zh-CN" sz="2000" dirty="0"/>
                  <a:t>R(x))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000" dirty="0">
                    <a:solidFill>
                      <a:schemeClr val="tx1"/>
                    </a:solidFill>
                  </a:rPr>
                  <a:t>xR(x)                                        MG  </a:t>
                </a:r>
                <a:endParaRPr lang="zh-CN" altLang="zh-CN" sz="20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000" dirty="0"/>
                  <a:t>    </a:t>
                </a:r>
                <a:r>
                  <a:rPr lang="pt-BR" altLang="zh-CN" sz="2000" dirty="0">
                    <a:sym typeface="Symbol" pitchFamily="18" charset="2"/>
                  </a:rPr>
                  <a:t></a:t>
                </a:r>
                <a:r>
                  <a:rPr lang="pt-BR" altLang="zh-CN" sz="2000" dirty="0"/>
                  <a:t>x(Q(x) </a:t>
                </a:r>
                <a:r>
                  <a:rPr lang="pt-BR" altLang="zh-CN" sz="2000" dirty="0">
                    <a:sym typeface="Symbol" pitchFamily="18" charset="2"/>
                  </a:rPr>
                  <a:t></a:t>
                </a:r>
                <a:r>
                  <a:rPr lang="pt-BR" altLang="zh-CN" sz="2000" dirty="0"/>
                  <a:t>R(x))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pt-BR" altLang="zh-CN" sz="2000" dirty="0">
                    <a:solidFill>
                      <a:schemeClr val="tx1"/>
                    </a:solidFill>
                  </a:rPr>
                  <a:t>xQ(x)</a:t>
                </a:r>
                <a:r>
                  <a:rPr lang="pt-BR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</a:t>
                </a:r>
                <a:r>
                  <a:rPr lang="pt-BR" altLang="zh-CN" sz="2000" dirty="0">
                    <a:solidFill>
                      <a:schemeClr val="tx1"/>
                    </a:solidFill>
                  </a:rPr>
                  <a:t>xR(x)                            A,B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pt-BR" altLang="zh-CN" sz="2000" dirty="0"/>
                  <a:t>A</a:t>
                </a:r>
                <a:r>
                  <a:rPr lang="pt-BR" altLang="zh-CN" sz="2000" dirty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000" dirty="0">
                    <a:sym typeface="Symbol" pitchFamily="18" charset="2"/>
                  </a:rPr>
                  <a:t>B</a:t>
                </a:r>
                <a:endParaRPr lang="pt-BR" altLang="zh-CN" sz="20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altLang="zh-CN" sz="2000" dirty="0"/>
                  <a:t>          </a:t>
                </a:r>
                <a:r>
                  <a:rPr lang="pt-BR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zh-CN" altLang="en-US" sz="2000" dirty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en-US" altLang="zh-CN" sz="2000" b="1" i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</a:rPr>
                  <a:t>, </a:t>
                </a:r>
                <a:r>
                  <a:rPr lang="pt-BR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zh-CN" altLang="en-US" sz="2000" dirty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</a:rPr>
                  <a:t>B,</a:t>
                </a:r>
                <a:r>
                  <a:rPr lang="zh-CN" altLang="en-US" sz="2000" dirty="0">
                    <a:solidFill>
                      <a:srgbClr val="3333CC"/>
                    </a:solidFill>
                  </a:rPr>
                  <a:t>则</a:t>
                </a:r>
                <a:r>
                  <a:rPr lang="en-US" altLang="zh-CN" sz="2000" dirty="0">
                    <a:solidFill>
                      <a:srgbClr val="3333CC"/>
                    </a:solidFill>
                  </a:rPr>
                  <a:t> </a:t>
                </a:r>
                <a:r>
                  <a:rPr lang="pt-BR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zh-CN" altLang="en-US" sz="2000" dirty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en-US" altLang="zh-CN" sz="200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B              </a:t>
                </a:r>
                <a:r>
                  <a:rPr lang="en-US" altLang="zh-CN" sz="2000" dirty="0">
                    <a:solidFill>
                      <a:srgbClr val="3333CC"/>
                    </a:solidFill>
                  </a:rPr>
                  <a:t>A</a:t>
                </a:r>
                <a:r>
                  <a:rPr lang="pt-BR" altLang="zh-CN" sz="2000" dirty="0">
                    <a:solidFill>
                      <a:srgbClr val="3333CC"/>
                    </a:solidFill>
                    <a:sym typeface="Symbol" pitchFamily="18" charset="2"/>
                  </a:rPr>
                  <a:t>B</a:t>
                </a:r>
                <a:r>
                  <a:rPr lang="en-US" altLang="zh-CN" sz="20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(AB)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 </a:t>
                </a:r>
                <a:r>
                  <a:rPr lang="pt-BR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,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 (AB)</a:t>
                </a:r>
                <a:r>
                  <a:rPr lang="zh-CN" altLang="en-US" sz="2000" dirty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AB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 </a:t>
                </a:r>
                <a:r>
                  <a:rPr lang="pt-BR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,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 (AB)</a:t>
                </a:r>
                <a:r>
                  <a:rPr lang="zh-CN" altLang="en-US" sz="2000" dirty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A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 </a:t>
                </a:r>
                <a:r>
                  <a:rPr lang="pt-BR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,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 (AB)</a:t>
                </a:r>
                <a:r>
                  <a:rPr lang="zh-CN" altLang="en-US" sz="2000" dirty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B             MP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 </a:t>
                </a:r>
                <a:r>
                  <a:rPr lang="pt-BR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,</a:t>
                </a: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 (AB)</a:t>
                </a:r>
                <a:r>
                  <a:rPr lang="zh-CN" altLang="en-US" sz="2000" dirty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B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          </a:t>
                </a:r>
                <a:r>
                  <a:rPr lang="pt-BR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zh-CN" altLang="en-US" sz="2000" dirty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000" dirty="0">
                    <a:solidFill>
                      <a:srgbClr val="3333CC"/>
                    </a:solidFill>
                    <a:sym typeface="Symbol" panose="05050102010706020507" pitchFamily="18" charset="2"/>
                  </a:rPr>
                  <a:t>(AB</a:t>
                </a:r>
                <a:r>
                  <a:rPr lang="en-US" altLang="zh-CN" sz="2000" dirty="0">
                    <a:solidFill>
                      <a:srgbClr val="3333CC"/>
                    </a:solidFill>
                  </a:rPr>
                  <a:t> )                        </a:t>
                </a:r>
                <a:r>
                  <a:rPr lang="zh-CN" altLang="en-US" sz="2000" dirty="0">
                    <a:solidFill>
                      <a:srgbClr val="3333CC"/>
                    </a:solidFill>
                  </a:rPr>
                  <a:t>反证率</a:t>
                </a:r>
                <a:endParaRPr lang="zh-CN" altLang="zh-CN" sz="2000" dirty="0">
                  <a:solidFill>
                    <a:srgbClr val="3333CC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3333CC"/>
                    </a:solidFill>
                  </a:rPr>
                  <a:t>        </a:t>
                </a:r>
                <a:endParaRPr lang="zh-CN" altLang="zh-CN" sz="2000" dirty="0">
                  <a:solidFill>
                    <a:srgbClr val="3333CC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5588" y="907415"/>
                <a:ext cx="8315325" cy="5249545"/>
              </a:xfrm>
              <a:blipFill>
                <a:blip r:embed="rId2"/>
                <a:stretch>
                  <a:fillRect t="-929" b="-2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677807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>
            <a:extLst>
              <a:ext uri="{FF2B5EF4-FFF2-40B4-BE49-F238E27FC236}">
                <a16:creationId xmlns:a16="http://schemas.microsoft.com/office/drawing/2014/main" id="{E1FA9071-8802-46E6-91FD-BAD5F3EC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 (P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R))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R))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51" name="内容占位符 2">
            <a:extLst>
              <a:ext uri="{FF2B5EF4-FFF2-40B4-BE49-F238E27FC236}">
                <a16:creationId xmlns:a16="http://schemas.microsoft.com/office/drawing/2014/main" id="{8DAEB9FD-DCC7-4499-BD22-5E90F67C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应用演绎定理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pt-BR" altLang="zh-CN"/>
              <a:t>    P</a:t>
            </a:r>
            <a:r>
              <a:rPr lang="pt-BR" altLang="zh-CN">
                <a:sym typeface="Symbol" panose="05050102010706020507" pitchFamily="18" charset="2"/>
              </a:rPr>
              <a:t></a:t>
            </a:r>
            <a:r>
              <a:rPr lang="pt-BR" altLang="zh-CN"/>
              <a:t>(Q </a:t>
            </a:r>
            <a:r>
              <a:rPr lang="pt-BR" altLang="zh-CN">
                <a:sym typeface="Symbol" panose="05050102010706020507" pitchFamily="18" charset="2"/>
              </a:rPr>
              <a:t></a:t>
            </a:r>
            <a:r>
              <a:rPr lang="pt-BR" altLang="zh-CN"/>
              <a:t>R)├Q</a:t>
            </a:r>
            <a:r>
              <a:rPr lang="pt-BR" altLang="zh-CN">
                <a:sym typeface="Symbol" panose="05050102010706020507" pitchFamily="18" charset="2"/>
              </a:rPr>
              <a:t> </a:t>
            </a:r>
            <a:r>
              <a:rPr lang="en-US" altLang="zh-CN"/>
              <a:t>(</a:t>
            </a:r>
            <a:r>
              <a:rPr lang="pt-BR" altLang="zh-CN"/>
              <a:t>P </a:t>
            </a:r>
            <a:r>
              <a:rPr lang="pt-BR" altLang="zh-CN">
                <a:sym typeface="Symbol" panose="05050102010706020507" pitchFamily="18" charset="2"/>
              </a:rPr>
              <a:t></a:t>
            </a:r>
            <a:r>
              <a:rPr lang="pt-BR" altLang="zh-CN"/>
              <a:t>R)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zh-CN"/>
              <a:t>    P</a:t>
            </a:r>
            <a:r>
              <a:rPr lang="pt-BR" altLang="zh-CN">
                <a:sym typeface="Symbol" panose="05050102010706020507" pitchFamily="18" charset="2"/>
              </a:rPr>
              <a:t></a:t>
            </a:r>
            <a:r>
              <a:rPr lang="pt-BR" altLang="zh-CN"/>
              <a:t>(Q </a:t>
            </a:r>
            <a:r>
              <a:rPr lang="pt-BR" altLang="zh-CN">
                <a:sym typeface="Symbol" panose="05050102010706020507" pitchFamily="18" charset="2"/>
              </a:rPr>
              <a:t></a:t>
            </a:r>
            <a:r>
              <a:rPr lang="pt-BR" altLang="zh-CN"/>
              <a:t>R) ,Q├P </a:t>
            </a:r>
            <a:r>
              <a:rPr lang="pt-BR" altLang="zh-CN">
                <a:sym typeface="Symbol" panose="05050102010706020507" pitchFamily="18" charset="2"/>
              </a:rPr>
              <a:t></a:t>
            </a:r>
            <a:r>
              <a:rPr lang="pt-BR" altLang="zh-CN"/>
              <a:t>R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zh-CN"/>
              <a:t>    P</a:t>
            </a:r>
            <a:r>
              <a:rPr lang="pt-BR" altLang="zh-CN">
                <a:sym typeface="Symbol" panose="05050102010706020507" pitchFamily="18" charset="2"/>
              </a:rPr>
              <a:t></a:t>
            </a:r>
            <a:r>
              <a:rPr lang="pt-BR" altLang="zh-CN"/>
              <a:t>(Q </a:t>
            </a:r>
            <a:r>
              <a:rPr lang="pt-BR" altLang="zh-CN">
                <a:sym typeface="Symbol" panose="05050102010706020507" pitchFamily="18" charset="2"/>
              </a:rPr>
              <a:t></a:t>
            </a:r>
            <a:r>
              <a:rPr lang="pt-BR" altLang="zh-CN"/>
              <a:t>R) ,Q,P├ R</a:t>
            </a:r>
            <a:endParaRPr lang="zh-CN" altLang="zh-CN"/>
          </a:p>
          <a:p>
            <a:r>
              <a:rPr lang="zh-CN" altLang="en-US"/>
              <a:t>证明：</a:t>
            </a:r>
            <a:endParaRPr lang="en-US" altLang="zh-CN"/>
          </a:p>
          <a:p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en-US" altLang="zh-CN"/>
              <a:t>= </a:t>
            </a:r>
            <a:r>
              <a:rPr lang="pt-BR" altLang="zh-CN"/>
              <a:t>P</a:t>
            </a:r>
            <a:r>
              <a:rPr lang="pt-BR" altLang="zh-CN">
                <a:sym typeface="Symbol" panose="05050102010706020507" pitchFamily="18" charset="2"/>
              </a:rPr>
              <a:t></a:t>
            </a:r>
            <a:r>
              <a:rPr lang="pt-BR" altLang="zh-CN"/>
              <a:t>(Q </a:t>
            </a:r>
            <a:r>
              <a:rPr lang="pt-BR" altLang="zh-CN">
                <a:sym typeface="Symbol" panose="05050102010706020507" pitchFamily="18" charset="2"/>
              </a:rPr>
              <a:t></a:t>
            </a:r>
            <a:r>
              <a:rPr lang="pt-BR" altLang="zh-CN"/>
              <a:t>R)</a:t>
            </a:r>
            <a:r>
              <a:rPr lang="en-US" altLang="zh-CN"/>
              <a:t>                                 A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 </a:t>
            </a:r>
            <a:r>
              <a:rPr lang="el-GR" altLang="zh-CN" i="1"/>
              <a:t>Γ</a:t>
            </a:r>
            <a:r>
              <a:rPr lang="en-US" altLang="zh-CN"/>
              <a:t> </a:t>
            </a:r>
            <a:endParaRPr lang="pt-BR" altLang="zh-CN"/>
          </a:p>
          <a:p>
            <a:r>
              <a:rPr lang="en-US" altLang="zh-CN"/>
              <a:t>A</a:t>
            </a:r>
            <a:r>
              <a:rPr lang="en-US" altLang="zh-CN" baseline="-25000"/>
              <a:t>2</a:t>
            </a:r>
            <a:r>
              <a:rPr lang="en-US" altLang="zh-CN"/>
              <a:t>=P                                                   A</a:t>
            </a:r>
            <a:r>
              <a:rPr lang="en-US" altLang="zh-CN" baseline="-25000"/>
              <a:t>2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 </a:t>
            </a:r>
            <a:r>
              <a:rPr lang="el-GR" altLang="zh-CN" i="1"/>
              <a:t>Γ</a:t>
            </a:r>
            <a:r>
              <a:rPr lang="en-US" altLang="zh-CN"/>
              <a:t> </a:t>
            </a:r>
            <a:endParaRPr lang="zh-CN" altLang="zh-CN"/>
          </a:p>
          <a:p>
            <a:r>
              <a:rPr lang="en-US" altLang="zh-CN"/>
              <a:t>A</a:t>
            </a:r>
            <a:r>
              <a:rPr lang="en-US" altLang="zh-CN" baseline="-25000"/>
              <a:t>3</a:t>
            </a:r>
            <a:r>
              <a:rPr lang="en-US" altLang="zh-CN"/>
              <a:t>= Q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R                                           </a:t>
            </a:r>
            <a:r>
              <a:rPr lang="pt-BR" altLang="zh-CN"/>
              <a:t>A</a:t>
            </a:r>
            <a:r>
              <a:rPr lang="pt-BR" altLang="zh-CN" baseline="-25000"/>
              <a:t>1</a:t>
            </a:r>
            <a:r>
              <a:rPr lang="pt-BR" altLang="zh-CN"/>
              <a:t>=A</a:t>
            </a:r>
            <a:r>
              <a:rPr lang="pt-BR" altLang="zh-CN" baseline="-25000"/>
              <a:t>2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pt-BR" altLang="zh-CN"/>
              <a:t>A</a:t>
            </a:r>
            <a:r>
              <a:rPr lang="pt-BR" altLang="zh-CN" baseline="-25000"/>
              <a:t>3</a:t>
            </a:r>
            <a:endParaRPr lang="zh-CN" altLang="zh-CN"/>
          </a:p>
          <a:p>
            <a:r>
              <a:rPr lang="en-US" altLang="zh-CN"/>
              <a:t>A</a:t>
            </a:r>
            <a:r>
              <a:rPr lang="en-US" altLang="zh-CN" baseline="-25000"/>
              <a:t>4</a:t>
            </a:r>
            <a:r>
              <a:rPr lang="en-US" altLang="zh-CN"/>
              <a:t>=Q</a:t>
            </a:r>
            <a:r>
              <a:rPr lang="en-US" altLang="zh-CN" i="1"/>
              <a:t>                                                  </a:t>
            </a:r>
            <a:r>
              <a:rPr lang="en-US" altLang="zh-CN"/>
              <a:t>A</a:t>
            </a:r>
            <a:r>
              <a:rPr lang="en-US" altLang="zh-CN" baseline="-25000"/>
              <a:t>4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 </a:t>
            </a:r>
            <a:r>
              <a:rPr lang="el-GR" altLang="zh-CN" i="1"/>
              <a:t>Γ</a:t>
            </a:r>
            <a:r>
              <a:rPr lang="en-US" altLang="zh-CN"/>
              <a:t> </a:t>
            </a:r>
            <a:endParaRPr lang="zh-CN" altLang="zh-CN"/>
          </a:p>
          <a:p>
            <a:r>
              <a:rPr lang="en-US" altLang="zh-CN"/>
              <a:t>A</a:t>
            </a:r>
            <a:r>
              <a:rPr lang="en-US" altLang="zh-CN" baseline="-25000"/>
              <a:t>5</a:t>
            </a:r>
            <a:r>
              <a:rPr lang="en-US" altLang="zh-CN"/>
              <a:t>=R</a:t>
            </a:r>
            <a:r>
              <a:rPr lang="pt-BR" altLang="zh-CN" i="1"/>
              <a:t>                                                  </a:t>
            </a:r>
            <a:r>
              <a:rPr lang="pt-BR" altLang="zh-CN"/>
              <a:t> A</a:t>
            </a:r>
            <a:r>
              <a:rPr lang="pt-BR" altLang="zh-CN" baseline="-25000"/>
              <a:t>3</a:t>
            </a:r>
            <a:r>
              <a:rPr lang="pt-BR" altLang="zh-CN"/>
              <a:t>=A</a:t>
            </a:r>
            <a:r>
              <a:rPr lang="pt-BR" altLang="zh-CN" baseline="-25000"/>
              <a:t>4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pt-BR" altLang="zh-CN"/>
              <a:t>A</a:t>
            </a:r>
            <a:r>
              <a:rPr lang="pt-BR" altLang="zh-CN" baseline="-25000"/>
              <a:t>5</a:t>
            </a:r>
            <a:endParaRPr lang="zh-CN" altLang="zh-CN"/>
          </a:p>
          <a:p>
            <a:r>
              <a:rPr lang="zh-CN" altLang="zh-CN"/>
              <a:t>证毕</a:t>
            </a:r>
          </a:p>
          <a:p>
            <a:r>
              <a:rPr lang="en-US" altLang="zh-CN"/>
              <a:t> 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535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>
            <a:extLst>
              <a:ext uri="{FF2B5EF4-FFF2-40B4-BE49-F238E27FC236}">
                <a16:creationId xmlns:a16="http://schemas.microsoft.com/office/drawing/2014/main" id="{2E8F0ABD-2B19-48DD-9AB5-00DF681E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├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(P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Q)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R) 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475" name="内容占位符 2">
            <a:extLst>
              <a:ext uri="{FF2B5EF4-FFF2-40B4-BE49-F238E27FC236}">
                <a16:creationId xmlns:a16="http://schemas.microsoft.com/office/drawing/2014/main" id="{7B32F28C-A801-4FDB-AF0B-32BD9D8C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/>
              <a:t>根据演绎定理，证明</a:t>
            </a:r>
            <a:r>
              <a:rPr lang="pt-BR" altLang="zh-CN" sz="2000"/>
              <a:t>(P</a:t>
            </a:r>
            <a:r>
              <a:rPr lang="pt-BR" altLang="zh-CN" sz="2000">
                <a:sym typeface="Symbol" panose="05050102010706020507" pitchFamily="18" charset="2"/>
              </a:rPr>
              <a:t></a:t>
            </a:r>
            <a:r>
              <a:rPr lang="pt-BR" altLang="zh-CN" sz="2000"/>
              <a:t>Q)</a:t>
            </a:r>
            <a:r>
              <a:rPr lang="pt-BR" altLang="zh-CN" sz="2000">
                <a:sym typeface="Symbol" panose="05050102010706020507" pitchFamily="18" charset="2"/>
              </a:rPr>
              <a:t></a:t>
            </a:r>
            <a:r>
              <a:rPr lang="pt-BR" altLang="zh-CN" sz="2000"/>
              <a:t>(P</a:t>
            </a:r>
            <a:r>
              <a:rPr lang="pt-BR" altLang="zh-CN" sz="2000">
                <a:sym typeface="Symbol" panose="05050102010706020507" pitchFamily="18" charset="2"/>
              </a:rPr>
              <a:t></a:t>
            </a:r>
            <a:r>
              <a:rPr lang="pt-BR" altLang="zh-CN" sz="2000"/>
              <a:t>R)</a:t>
            </a:r>
            <a:r>
              <a:rPr lang="zh-CN" altLang="zh-CN" sz="2000"/>
              <a:t>，</a:t>
            </a:r>
            <a:r>
              <a:rPr lang="pt-BR" altLang="zh-CN" sz="2000"/>
              <a:t>P </a:t>
            </a:r>
            <a:r>
              <a:rPr lang="zh-CN" altLang="zh-CN" sz="2000"/>
              <a:t>├</a:t>
            </a:r>
            <a:r>
              <a:rPr lang="pt-BR" altLang="zh-CN" sz="2000"/>
              <a:t> Q</a:t>
            </a:r>
            <a:r>
              <a:rPr lang="pt-BR" altLang="zh-CN" sz="2000">
                <a:sym typeface="Symbol" panose="05050102010706020507" pitchFamily="18" charset="2"/>
              </a:rPr>
              <a:t></a:t>
            </a:r>
            <a:r>
              <a:rPr lang="pt-BR" altLang="zh-CN" sz="2000"/>
              <a:t>R</a:t>
            </a:r>
            <a:endParaRPr lang="zh-CN" altLang="zh-CN" sz="2000"/>
          </a:p>
          <a:p>
            <a:r>
              <a:rPr lang="zh-CN" altLang="zh-CN" sz="2000"/>
              <a:t>证明：</a:t>
            </a:r>
            <a:r>
              <a:rPr lang="en-US" altLang="zh-CN" sz="2000"/>
              <a:t>                                                          </a:t>
            </a:r>
            <a:r>
              <a:rPr lang="zh-CN" altLang="zh-CN" sz="2000">
                <a:solidFill>
                  <a:schemeClr val="accent2"/>
                </a:solidFill>
              </a:rPr>
              <a:t>证据：</a:t>
            </a:r>
          </a:p>
          <a:p>
            <a:r>
              <a:rPr lang="en-US" altLang="zh-CN" sz="2000"/>
              <a:t>A</a:t>
            </a:r>
            <a:r>
              <a:rPr lang="en-US" altLang="zh-CN" sz="2000" baseline="-25000"/>
              <a:t>1</a:t>
            </a:r>
            <a:r>
              <a:rPr lang="en-US" altLang="zh-CN" sz="2000"/>
              <a:t>= (P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Q)</a:t>
            </a:r>
            <a:r>
              <a:rPr lang="en-US" altLang="zh-CN" sz="2000">
                <a:sym typeface="Symbol" panose="05050102010706020507" pitchFamily="18" charset="2"/>
              </a:rPr>
              <a:t></a:t>
            </a:r>
            <a:r>
              <a:rPr lang="en-US" altLang="zh-CN" sz="2000"/>
              <a:t>(P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R)                                      A</a:t>
            </a:r>
            <a:r>
              <a:rPr lang="en-US" altLang="zh-CN" sz="2000" baseline="-25000"/>
              <a:t>1</a:t>
            </a:r>
            <a:r>
              <a:rPr lang="en-US" altLang="zh-CN" sz="2000">
                <a:sym typeface="Symbol" panose="05050102010706020507" pitchFamily="18" charset="2"/>
              </a:rPr>
              <a:t></a:t>
            </a:r>
            <a:r>
              <a:rPr lang="zh-CN" altLang="zh-CN" sz="2000"/>
              <a:t>Γ</a:t>
            </a:r>
          </a:p>
          <a:p>
            <a:r>
              <a:rPr lang="en-US" altLang="zh-CN" sz="2000"/>
              <a:t>A</a:t>
            </a:r>
            <a:r>
              <a:rPr lang="en-US" altLang="zh-CN" sz="2000" baseline="-25000"/>
              <a:t>2</a:t>
            </a:r>
            <a:r>
              <a:rPr lang="en-US" altLang="zh-CN" sz="2000"/>
              <a:t>= ( P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Q)</a:t>
            </a:r>
            <a:r>
              <a:rPr lang="en-US" altLang="zh-CN" sz="2000">
                <a:sym typeface="Symbol" panose="05050102010706020507" pitchFamily="18" charset="2"/>
              </a:rPr>
              <a:t></a:t>
            </a:r>
            <a:r>
              <a:rPr lang="en-US" altLang="zh-CN" sz="2000"/>
              <a:t>(P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R)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(P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Q)                    </a:t>
            </a:r>
            <a:r>
              <a:rPr lang="zh-CN" altLang="zh-CN" sz="2000">
                <a:solidFill>
                  <a:schemeClr val="accent2"/>
                </a:solidFill>
              </a:rPr>
              <a:t>├</a:t>
            </a:r>
            <a:r>
              <a:rPr lang="en-US" altLang="zh-CN" sz="2000">
                <a:solidFill>
                  <a:schemeClr val="accent2"/>
                </a:solidFill>
              </a:rPr>
              <a:t>Q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Q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3</a:t>
            </a:r>
            <a:r>
              <a:rPr lang="en-US" altLang="zh-CN" sz="2000"/>
              <a:t>= ( P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Q) </a:t>
            </a:r>
            <a:r>
              <a:rPr lang="en-US" altLang="zh-CN" sz="2000">
                <a:sym typeface="Symbol" panose="05050102010706020507" pitchFamily="18" charset="2"/>
              </a:rPr>
              <a:t></a:t>
            </a:r>
            <a:r>
              <a:rPr lang="en-US" altLang="zh-CN" sz="2000"/>
              <a:t>(P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R)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 ( P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R)                </a:t>
            </a:r>
            <a:r>
              <a:rPr lang="zh-CN" altLang="zh-CN" sz="2000">
                <a:solidFill>
                  <a:schemeClr val="accent2"/>
                </a:solidFill>
              </a:rPr>
              <a:t>├</a:t>
            </a:r>
            <a:r>
              <a:rPr lang="en-US" altLang="zh-CN" sz="2000">
                <a:solidFill>
                  <a:schemeClr val="accent2"/>
                </a:solidFill>
              </a:rPr>
              <a:t>Q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4</a:t>
            </a:r>
            <a:r>
              <a:rPr lang="en-US" altLang="zh-CN" sz="2000"/>
              <a:t>= P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Q      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2</a:t>
            </a:r>
            <a:r>
              <a:rPr lang="en-US" altLang="zh-CN" sz="2000">
                <a:solidFill>
                  <a:schemeClr val="accent2"/>
                </a:solidFill>
              </a:rPr>
              <a:t>=A</a:t>
            </a:r>
            <a:r>
              <a:rPr lang="en-US" altLang="zh-CN" sz="2000" baseline="-25000">
                <a:solidFill>
                  <a:schemeClr val="accent2"/>
                </a:solidFill>
              </a:rPr>
              <a:t>1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4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5</a:t>
            </a:r>
            <a:r>
              <a:rPr lang="en-US" altLang="zh-CN" sz="2000"/>
              <a:t>= P             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5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000">
                <a:solidFill>
                  <a:schemeClr val="accent2"/>
                </a:solidFill>
              </a:rPr>
              <a:t>Γ</a:t>
            </a:r>
          </a:p>
          <a:p>
            <a:r>
              <a:rPr lang="en-US" altLang="zh-CN" sz="2000"/>
              <a:t>A</a:t>
            </a:r>
            <a:r>
              <a:rPr lang="en-US" altLang="zh-CN" sz="2000" baseline="-25000"/>
              <a:t>6</a:t>
            </a:r>
            <a:r>
              <a:rPr lang="en-US" altLang="zh-CN" sz="2000"/>
              <a:t>= Q            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3</a:t>
            </a:r>
            <a:r>
              <a:rPr lang="en-US" altLang="zh-CN" sz="2000">
                <a:solidFill>
                  <a:schemeClr val="accent2"/>
                </a:solidFill>
              </a:rPr>
              <a:t>=A</a:t>
            </a:r>
            <a:r>
              <a:rPr lang="en-US" altLang="zh-CN" sz="2000" baseline="-25000">
                <a:solidFill>
                  <a:schemeClr val="accent2"/>
                </a:solidFill>
              </a:rPr>
              <a:t>4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5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7</a:t>
            </a:r>
            <a:r>
              <a:rPr lang="en-US" altLang="zh-CN" sz="2000"/>
              <a:t>= P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R      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3</a:t>
            </a:r>
            <a:r>
              <a:rPr lang="en-US" altLang="zh-CN" sz="2000">
                <a:solidFill>
                  <a:schemeClr val="accent2"/>
                </a:solidFill>
              </a:rPr>
              <a:t>=A</a:t>
            </a:r>
            <a:r>
              <a:rPr lang="en-US" altLang="zh-CN" sz="2000" baseline="-25000">
                <a:solidFill>
                  <a:schemeClr val="accent2"/>
                </a:solidFill>
              </a:rPr>
              <a:t>1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7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8</a:t>
            </a:r>
            <a:r>
              <a:rPr lang="en-US" altLang="zh-CN" sz="2000"/>
              <a:t>= R            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7</a:t>
            </a:r>
            <a:r>
              <a:rPr lang="en-US" altLang="zh-CN" sz="2000">
                <a:solidFill>
                  <a:schemeClr val="accent2"/>
                </a:solidFill>
              </a:rPr>
              <a:t>=A</a:t>
            </a:r>
            <a:r>
              <a:rPr lang="en-US" altLang="zh-CN" sz="2000" baseline="-25000">
                <a:solidFill>
                  <a:schemeClr val="accent2"/>
                </a:solidFill>
              </a:rPr>
              <a:t>5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8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9</a:t>
            </a:r>
            <a:r>
              <a:rPr lang="en-US" altLang="zh-CN" sz="2000"/>
              <a:t>= Q </a:t>
            </a:r>
            <a:r>
              <a:rPr lang="en-US" altLang="zh-CN" sz="2000">
                <a:sym typeface="Symbol" panose="05050102010706020507" pitchFamily="18" charset="2"/>
              </a:rPr>
              <a:t></a:t>
            </a:r>
            <a:r>
              <a:rPr lang="en-US" altLang="zh-CN" sz="2000"/>
              <a:t> R    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6</a:t>
            </a:r>
            <a:r>
              <a:rPr lang="en-US" altLang="zh-CN" sz="2000">
                <a:solidFill>
                  <a:schemeClr val="accent2"/>
                </a:solidFill>
              </a:rPr>
              <a:t>, A</a:t>
            </a:r>
            <a:r>
              <a:rPr lang="en-US" altLang="zh-CN" sz="2000" baseline="-25000">
                <a:solidFill>
                  <a:schemeClr val="accent2"/>
                </a:solidFill>
              </a:rPr>
              <a:t>8 </a:t>
            </a:r>
            <a:r>
              <a:rPr lang="zh-CN" altLang="zh-CN" sz="2000">
                <a:solidFill>
                  <a:schemeClr val="accent2"/>
                </a:solidFill>
              </a:rPr>
              <a:t>├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6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8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zh-CN" altLang="zh-CN" sz="2000"/>
              <a:t>证毕</a:t>
            </a:r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1496609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>
            <a:extLst>
              <a:ext uri="{FF2B5EF4-FFF2-40B4-BE49-F238E27FC236}">
                <a16:creationId xmlns:a16="http://schemas.microsoft.com/office/drawing/2014/main" id="{376DBDFF-9385-4B06-BE51-8F571B41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├(P</a:t>
            </a:r>
            <a:r>
              <a:rPr lang="pt-BR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R)</a:t>
            </a:r>
            <a:r>
              <a:rPr lang="pt-BR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pt-BR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S) </a:t>
            </a:r>
            <a:r>
              <a:rPr lang="pt-BR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pt-BR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altLang="zh-CN" sz="3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499" name="内容占位符 2">
            <a:extLst>
              <a:ext uri="{FF2B5EF4-FFF2-40B4-BE49-F238E27FC236}">
                <a16:creationId xmlns:a16="http://schemas.microsoft.com/office/drawing/2014/main" id="{B24366F7-7179-43D7-A49F-57C200E7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946150"/>
            <a:ext cx="5472113" cy="5245100"/>
          </a:xfrm>
        </p:spPr>
        <p:txBody>
          <a:bodyPr/>
          <a:lstStyle/>
          <a:p>
            <a:r>
              <a:rPr lang="zh-CN" altLang="zh-CN" sz="2000"/>
              <a:t>根据演绎定理，证明</a:t>
            </a:r>
            <a:r>
              <a:rPr lang="pt-BR" altLang="zh-CN" sz="2000"/>
              <a:t>(P</a:t>
            </a:r>
            <a:r>
              <a:rPr lang="pt-BR" altLang="zh-CN" sz="2000">
                <a:sym typeface="Symbol" panose="05050102010706020507" pitchFamily="18" charset="2"/>
              </a:rPr>
              <a:t></a:t>
            </a:r>
            <a:r>
              <a:rPr lang="pt-BR" altLang="zh-CN" sz="2000"/>
              <a:t>R)</a:t>
            </a:r>
            <a:r>
              <a:rPr lang="pt-BR" altLang="zh-CN" sz="2000">
                <a:sym typeface="Symbol" panose="05050102010706020507" pitchFamily="18" charset="2"/>
              </a:rPr>
              <a:t></a:t>
            </a:r>
            <a:r>
              <a:rPr lang="pt-BR" altLang="zh-CN" sz="2000"/>
              <a:t>(Q</a:t>
            </a:r>
            <a:r>
              <a:rPr lang="pt-BR" altLang="zh-CN" sz="2000">
                <a:sym typeface="Symbol" panose="05050102010706020507" pitchFamily="18" charset="2"/>
              </a:rPr>
              <a:t></a:t>
            </a:r>
            <a:r>
              <a:rPr lang="pt-BR" altLang="zh-CN" sz="2000"/>
              <a:t>S), P</a:t>
            </a:r>
            <a:r>
              <a:rPr lang="pt-BR" altLang="zh-CN" sz="2000">
                <a:sym typeface="Symbol" panose="05050102010706020507" pitchFamily="18" charset="2"/>
              </a:rPr>
              <a:t></a:t>
            </a:r>
            <a:r>
              <a:rPr lang="pt-BR" altLang="zh-CN" sz="2000"/>
              <a:t>Q├R</a:t>
            </a:r>
            <a:r>
              <a:rPr lang="pt-BR" altLang="zh-CN" sz="2000">
                <a:sym typeface="Symbol" panose="05050102010706020507" pitchFamily="18" charset="2"/>
              </a:rPr>
              <a:t></a:t>
            </a:r>
            <a:r>
              <a:rPr lang="pt-BR" altLang="zh-CN" sz="2000"/>
              <a:t>S</a:t>
            </a:r>
            <a:endParaRPr lang="zh-CN" altLang="zh-CN" sz="2000"/>
          </a:p>
          <a:p>
            <a:r>
              <a:rPr lang="zh-CN" altLang="zh-CN" sz="2000"/>
              <a:t>设Γ</a:t>
            </a:r>
            <a:r>
              <a:rPr lang="pt-BR" altLang="zh-CN" sz="2000"/>
              <a:t>={(P</a:t>
            </a:r>
            <a:r>
              <a:rPr lang="pt-BR" altLang="zh-CN" sz="2000">
                <a:sym typeface="Symbol" panose="05050102010706020507" pitchFamily="18" charset="2"/>
              </a:rPr>
              <a:t></a:t>
            </a:r>
            <a:r>
              <a:rPr lang="pt-BR" altLang="zh-CN" sz="2000"/>
              <a:t>R)</a:t>
            </a:r>
            <a:r>
              <a:rPr lang="pt-BR" altLang="zh-CN" sz="2000">
                <a:sym typeface="Symbol" panose="05050102010706020507" pitchFamily="18" charset="2"/>
              </a:rPr>
              <a:t></a:t>
            </a:r>
            <a:r>
              <a:rPr lang="pt-BR" altLang="zh-CN" sz="2000"/>
              <a:t>(Q</a:t>
            </a:r>
            <a:r>
              <a:rPr lang="pt-BR" altLang="zh-CN" sz="2000">
                <a:sym typeface="Symbol" panose="05050102010706020507" pitchFamily="18" charset="2"/>
              </a:rPr>
              <a:t></a:t>
            </a:r>
            <a:r>
              <a:rPr lang="pt-BR" altLang="zh-CN" sz="2000"/>
              <a:t>S), P</a:t>
            </a:r>
            <a:r>
              <a:rPr lang="pt-BR" altLang="zh-CN" sz="2000">
                <a:sym typeface="Symbol" panose="05050102010706020507" pitchFamily="18" charset="2"/>
              </a:rPr>
              <a:t></a:t>
            </a:r>
            <a:r>
              <a:rPr lang="pt-BR" altLang="zh-CN" sz="2000"/>
              <a:t>Q }</a:t>
            </a:r>
            <a:endParaRPr lang="zh-CN" altLang="zh-CN" sz="2000"/>
          </a:p>
          <a:p>
            <a:r>
              <a:rPr lang="zh-CN" altLang="zh-CN" sz="2000"/>
              <a:t>证明：</a:t>
            </a:r>
            <a:r>
              <a:rPr lang="pt-BR" altLang="zh-CN" sz="2000"/>
              <a:t>                                             </a:t>
            </a:r>
            <a:r>
              <a:rPr lang="zh-CN" altLang="zh-CN" sz="2000">
                <a:solidFill>
                  <a:schemeClr val="accent2"/>
                </a:solidFill>
              </a:rPr>
              <a:t>证据：</a:t>
            </a:r>
          </a:p>
          <a:p>
            <a:r>
              <a:rPr lang="pt-BR" altLang="zh-CN" sz="2000"/>
              <a:t>A</a:t>
            </a:r>
            <a:r>
              <a:rPr lang="pt-BR" altLang="zh-CN" sz="2000" baseline="-25000"/>
              <a:t>1</a:t>
            </a:r>
            <a:r>
              <a:rPr lang="pt-BR" altLang="zh-CN" sz="2000"/>
              <a:t>=(P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pt-BR" altLang="zh-CN" sz="2000"/>
              <a:t>R)</a:t>
            </a:r>
            <a:r>
              <a:rPr lang="en-US" altLang="zh-CN" sz="2000">
                <a:sym typeface="Symbol" panose="05050102010706020507" pitchFamily="18" charset="2"/>
              </a:rPr>
              <a:t></a:t>
            </a:r>
            <a:r>
              <a:rPr lang="pt-BR" altLang="zh-CN" sz="2000"/>
              <a:t>(Q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pt-BR" altLang="zh-CN" sz="2000"/>
              <a:t>S)                          </a:t>
            </a:r>
            <a:r>
              <a:rPr lang="pt-BR" altLang="zh-CN" sz="2000">
                <a:solidFill>
                  <a:schemeClr val="accent2"/>
                </a:solidFill>
              </a:rPr>
              <a:t>A</a:t>
            </a:r>
            <a:r>
              <a:rPr lang="pt-BR" altLang="zh-CN" sz="2000" baseline="-25000">
                <a:solidFill>
                  <a:schemeClr val="accent2"/>
                </a:solidFill>
              </a:rPr>
              <a:t>1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000">
                <a:solidFill>
                  <a:schemeClr val="accent2"/>
                </a:solidFill>
              </a:rPr>
              <a:t>Γ</a:t>
            </a:r>
          </a:p>
          <a:p>
            <a:r>
              <a:rPr lang="pt-BR" altLang="zh-CN" sz="2000"/>
              <a:t>A</a:t>
            </a:r>
            <a:r>
              <a:rPr lang="pt-BR" altLang="zh-CN" sz="2000" baseline="-25000"/>
              <a:t>2</a:t>
            </a:r>
            <a:r>
              <a:rPr lang="pt-BR" altLang="zh-CN" sz="2000"/>
              <a:t>=(P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pt-BR" altLang="zh-CN" sz="2000"/>
              <a:t>R)</a:t>
            </a:r>
            <a:r>
              <a:rPr lang="en-US" altLang="zh-CN" sz="2000">
                <a:sym typeface="Symbol" panose="05050102010706020507" pitchFamily="18" charset="2"/>
              </a:rPr>
              <a:t></a:t>
            </a:r>
            <a:r>
              <a:rPr lang="pt-BR" altLang="zh-CN" sz="2000"/>
              <a:t>(Q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pt-BR" altLang="zh-CN" sz="2000"/>
              <a:t>S)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pt-BR" altLang="zh-CN" sz="2000"/>
              <a:t>(P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pt-BR" altLang="zh-CN" sz="2000"/>
              <a:t>R)        </a:t>
            </a:r>
            <a:r>
              <a:rPr lang="pt-BR" altLang="zh-CN" sz="2000">
                <a:solidFill>
                  <a:schemeClr val="accent2"/>
                </a:solidFill>
              </a:rPr>
              <a:t>├Q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pt-BR" altLang="zh-CN" sz="2000">
                <a:solidFill>
                  <a:schemeClr val="accent2"/>
                </a:solidFill>
              </a:rPr>
              <a:t>R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2000">
                <a:solidFill>
                  <a:schemeClr val="accent2"/>
                </a:solidFill>
              </a:rPr>
              <a:t>Q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3</a:t>
            </a:r>
            <a:r>
              <a:rPr lang="en-US" altLang="zh-CN" sz="2000"/>
              <a:t>= P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R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2</a:t>
            </a:r>
            <a:r>
              <a:rPr lang="en-US" altLang="zh-CN" sz="2000">
                <a:solidFill>
                  <a:schemeClr val="accent2"/>
                </a:solidFill>
              </a:rPr>
              <a:t>=A</a:t>
            </a:r>
            <a:r>
              <a:rPr lang="en-US" altLang="zh-CN" sz="2000" baseline="-25000">
                <a:solidFill>
                  <a:schemeClr val="accent2"/>
                </a:solidFill>
              </a:rPr>
              <a:t>1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3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4</a:t>
            </a:r>
            <a:r>
              <a:rPr lang="en-US" altLang="zh-CN" sz="2000"/>
              <a:t>=(P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R)</a:t>
            </a:r>
            <a:r>
              <a:rPr lang="en-US" altLang="zh-CN" sz="2000">
                <a:sym typeface="Symbol" panose="05050102010706020507" pitchFamily="18" charset="2"/>
              </a:rPr>
              <a:t></a:t>
            </a:r>
            <a:r>
              <a:rPr lang="en-US" altLang="zh-CN" sz="2000"/>
              <a:t>(Q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S) 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(Q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S)        </a:t>
            </a:r>
            <a:r>
              <a:rPr lang="en-US" altLang="zh-CN" sz="2000">
                <a:solidFill>
                  <a:schemeClr val="accent2"/>
                </a:solidFill>
              </a:rPr>
              <a:t>├Q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5</a:t>
            </a:r>
            <a:r>
              <a:rPr lang="en-US" altLang="zh-CN" sz="2000"/>
              <a:t>= Q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S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4</a:t>
            </a:r>
            <a:r>
              <a:rPr lang="en-US" altLang="zh-CN" sz="2000">
                <a:solidFill>
                  <a:schemeClr val="accent2"/>
                </a:solidFill>
              </a:rPr>
              <a:t>=A</a:t>
            </a:r>
            <a:r>
              <a:rPr lang="en-US" altLang="zh-CN" sz="2000" baseline="-25000">
                <a:solidFill>
                  <a:schemeClr val="accent2"/>
                </a:solidFill>
              </a:rPr>
              <a:t>1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5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6</a:t>
            </a:r>
            <a:r>
              <a:rPr lang="en-US" altLang="zh-CN" sz="2000"/>
              <a:t>= P</a:t>
            </a:r>
            <a:r>
              <a:rPr lang="en-US" altLang="zh-CN" sz="2000">
                <a:sym typeface="Symbol" panose="05050102010706020507" pitchFamily="18" charset="2"/>
              </a:rPr>
              <a:t></a:t>
            </a:r>
            <a:r>
              <a:rPr lang="en-US" altLang="zh-CN" sz="2000"/>
              <a:t>Q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6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000">
                <a:solidFill>
                  <a:schemeClr val="accent2"/>
                </a:solidFill>
              </a:rPr>
              <a:t>Γ</a:t>
            </a:r>
          </a:p>
          <a:p>
            <a:r>
              <a:rPr lang="en-US" altLang="zh-CN" sz="2000"/>
              <a:t>A</a:t>
            </a:r>
            <a:r>
              <a:rPr lang="en-US" altLang="zh-CN" sz="2000" baseline="-25000"/>
              <a:t>7</a:t>
            </a:r>
            <a:r>
              <a:rPr lang="en-US" altLang="zh-CN" sz="2000"/>
              <a:t>= P</a:t>
            </a:r>
            <a:r>
              <a:rPr lang="en-US" altLang="zh-CN" sz="2000">
                <a:sym typeface="Symbol" panose="05050102010706020507" pitchFamily="18" charset="2"/>
              </a:rPr>
              <a:t></a:t>
            </a:r>
            <a:r>
              <a:rPr lang="en-US" altLang="zh-CN" sz="2000"/>
              <a:t>Q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P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├Q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Q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8</a:t>
            </a:r>
            <a:r>
              <a:rPr lang="en-US" altLang="zh-CN" sz="2000"/>
              <a:t>=P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7</a:t>
            </a:r>
            <a:r>
              <a:rPr lang="en-US" altLang="zh-CN" sz="2000">
                <a:solidFill>
                  <a:schemeClr val="accent2"/>
                </a:solidFill>
              </a:rPr>
              <a:t>=A</a:t>
            </a:r>
            <a:r>
              <a:rPr lang="en-US" altLang="zh-CN" sz="2000" baseline="-25000">
                <a:solidFill>
                  <a:schemeClr val="accent2"/>
                </a:solidFill>
              </a:rPr>
              <a:t>6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8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9</a:t>
            </a:r>
            <a:r>
              <a:rPr lang="en-US" altLang="zh-CN" sz="2000"/>
              <a:t>= P</a:t>
            </a:r>
            <a:r>
              <a:rPr lang="en-US" altLang="zh-CN" sz="2000">
                <a:sym typeface="Symbol" panose="05050102010706020507" pitchFamily="18" charset="2"/>
              </a:rPr>
              <a:t></a:t>
            </a:r>
            <a:r>
              <a:rPr lang="en-US" altLang="zh-CN" sz="2000"/>
              <a:t>Q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/>
              <a:t>Q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├Q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endParaRPr lang="zh-CN" altLang="zh-CN" sz="2000">
              <a:solidFill>
                <a:schemeClr val="accent2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CB6B328-C0D6-43A5-A3DA-F4241100FBCF}"/>
              </a:ext>
            </a:extLst>
          </p:cNvPr>
          <p:cNvSpPr txBox="1">
            <a:spLocks/>
          </p:cNvSpPr>
          <p:nvPr/>
        </p:nvSpPr>
        <p:spPr bwMode="auto">
          <a:xfrm>
            <a:off x="5503863" y="760413"/>
            <a:ext cx="353218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endParaRPr lang="zh-CN" altLang="zh-CN" sz="1800" b="1" kern="0" dirty="0"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000" b="1" kern="0" dirty="0">
                <a:latin typeface="+mn-lt"/>
                <a:ea typeface="+mn-ea"/>
              </a:rPr>
              <a:t>A</a:t>
            </a:r>
            <a:r>
              <a:rPr lang="en-US" altLang="zh-CN" sz="2000" b="1" kern="0" baseline="-25000" dirty="0">
                <a:latin typeface="+mn-lt"/>
                <a:ea typeface="+mn-ea"/>
              </a:rPr>
              <a:t>10</a:t>
            </a:r>
            <a:r>
              <a:rPr lang="en-US" altLang="zh-CN" sz="2000" b="1" kern="0" dirty="0">
                <a:latin typeface="+mn-lt"/>
                <a:ea typeface="+mn-ea"/>
              </a:rPr>
              <a:t>=Q          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=A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8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  <a:sym typeface="Symbol"/>
              </a:rPr>
              <a:t>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 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zh-CN" altLang="zh-CN" sz="20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000" b="1" kern="0" dirty="0">
                <a:latin typeface="+mn-lt"/>
                <a:ea typeface="+mn-ea"/>
              </a:rPr>
              <a:t>A</a:t>
            </a:r>
            <a:r>
              <a:rPr lang="en-US" altLang="zh-CN" sz="2000" b="1" kern="0" baseline="-25000" dirty="0">
                <a:latin typeface="+mn-lt"/>
                <a:ea typeface="+mn-ea"/>
              </a:rPr>
              <a:t>11</a:t>
            </a:r>
            <a:r>
              <a:rPr lang="en-US" altLang="zh-CN" sz="2000" b="1" kern="0" dirty="0">
                <a:latin typeface="+mn-lt"/>
                <a:ea typeface="+mn-ea"/>
              </a:rPr>
              <a:t>=R            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=A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8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  <a:sym typeface="Symbol"/>
              </a:rPr>
              <a:t>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 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11</a:t>
            </a:r>
            <a:endParaRPr lang="zh-CN" altLang="zh-CN" sz="20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000" b="1" kern="0" dirty="0">
                <a:latin typeface="+mn-lt"/>
                <a:ea typeface="+mn-ea"/>
              </a:rPr>
              <a:t>A</a:t>
            </a:r>
            <a:r>
              <a:rPr lang="en-US" altLang="zh-CN" sz="2000" b="1" kern="0" baseline="-25000" dirty="0">
                <a:latin typeface="+mn-lt"/>
                <a:ea typeface="+mn-ea"/>
              </a:rPr>
              <a:t>12</a:t>
            </a:r>
            <a:r>
              <a:rPr lang="en-US" altLang="zh-CN" sz="2000" b="1" kern="0" dirty="0">
                <a:latin typeface="+mn-lt"/>
                <a:ea typeface="+mn-ea"/>
              </a:rPr>
              <a:t>=S             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5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=A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  <a:sym typeface="Symbol"/>
              </a:rPr>
              <a:t>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 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12</a:t>
            </a:r>
            <a:endParaRPr lang="zh-CN" altLang="zh-CN" sz="20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000" b="1" kern="0" dirty="0">
                <a:latin typeface="+mn-lt"/>
                <a:ea typeface="+mn-ea"/>
              </a:rPr>
              <a:t>A</a:t>
            </a:r>
            <a:r>
              <a:rPr lang="en-US" altLang="zh-CN" sz="2000" b="1" kern="0" baseline="-25000" dirty="0">
                <a:latin typeface="+mn-lt"/>
                <a:ea typeface="+mn-ea"/>
              </a:rPr>
              <a:t>13</a:t>
            </a:r>
            <a:r>
              <a:rPr lang="en-US" altLang="zh-CN" sz="2000" b="1" kern="0" dirty="0">
                <a:latin typeface="+mn-lt"/>
                <a:ea typeface="+mn-ea"/>
              </a:rPr>
              <a:t>= R</a:t>
            </a:r>
            <a:r>
              <a:rPr lang="en-US" altLang="zh-CN" sz="2000" b="1" kern="0" dirty="0">
                <a:latin typeface="+mn-lt"/>
                <a:ea typeface="+mn-ea"/>
                <a:sym typeface="Symbol"/>
              </a:rPr>
              <a:t></a:t>
            </a:r>
            <a:r>
              <a:rPr lang="en-US" altLang="zh-CN" sz="2000" b="1" kern="0" dirty="0">
                <a:latin typeface="+mn-lt"/>
                <a:ea typeface="+mn-ea"/>
              </a:rPr>
              <a:t>S      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Q,R├ Q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  <a:sym typeface="Symbol"/>
              </a:rPr>
              <a:t>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R</a:t>
            </a:r>
            <a:endParaRPr lang="zh-CN" altLang="zh-CN" sz="20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zh-CN" sz="2000" b="1" kern="0" dirty="0">
                <a:latin typeface="+mn-lt"/>
                <a:ea typeface="+mn-ea"/>
              </a:rPr>
              <a:t>证毕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endParaRPr lang="zh-CN" altLang="en-US" sz="1800" b="1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9161770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 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若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/>
                  <a:t>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B,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则</a:t>
                </a:r>
                <a:r>
                  <a:rPr lang="en-US" altLang="zh-CN" sz="2800" dirty="0"/>
                  <a:t>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/>
                  <a:t>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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xB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证明：</a:t>
                </a:r>
                <a:r>
                  <a:rPr lang="zh-CN" altLang="en-US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/>
                  <a:t>A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A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                                       </a:t>
                </a:r>
                <a:r>
                  <a:rPr lang="pt-BR" altLang="zh-CN" sz="2800" dirty="0">
                    <a:latin typeface="Kunstler Script" pitchFamily="66" charset="0"/>
                  </a:rPr>
                  <a:t>A</a:t>
                </a:r>
                <a:r>
                  <a:rPr lang="pt-BR" altLang="zh-CN" sz="2800" dirty="0"/>
                  <a:t> </a:t>
                </a:r>
                <a:r>
                  <a:rPr lang="pt-BR" altLang="zh-CN" sz="2800" baseline="-25000" dirty="0"/>
                  <a:t>4</a:t>
                </a:r>
                <a:endParaRPr lang="en-US" altLang="zh-CN" sz="2800" baseline="-250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   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/>
                  <a:t> 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B                                 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               </a:t>
                </a:r>
                <a:r>
                  <a:rPr lang="zh-CN" altLang="en-US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80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B</a:t>
                </a:r>
                <a:r>
                  <a:rPr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                                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传递性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   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 x </a:t>
                </a:r>
                <a:r>
                  <a:rPr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(</a:t>
                </a:r>
                <a:r>
                  <a:rPr lang="en-US" altLang="zh-CN" sz="280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80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B</a:t>
                </a:r>
                <a:r>
                  <a:rPr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)                               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UG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               </a:t>
                </a:r>
                <a:r>
                  <a:rPr lang="zh-CN" altLang="en-US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x (</a:t>
                </a:r>
                <a:r>
                  <a:rPr lang="en-US" altLang="zh-CN" sz="28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A</a:t>
                </a:r>
                <a:r>
                  <a:rPr lang="en-US" altLang="zh-CN" sz="28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B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)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 (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/>
                  <a:t>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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xB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</a:t>
                </a:r>
                <a:r>
                  <a:rPr lang="pt-BR" altLang="zh-CN" sz="2800" dirty="0">
                    <a:latin typeface="Kunstler Script" pitchFamily="66" charset="0"/>
                  </a:rPr>
                  <a:t>         A</a:t>
                </a:r>
                <a:r>
                  <a:rPr lang="pt-BR" altLang="zh-CN" sz="2800" dirty="0"/>
                  <a:t> </a:t>
                </a:r>
                <a:r>
                  <a:rPr lang="pt-BR" altLang="zh-CN" sz="2800" baseline="-25000" dirty="0"/>
                  <a:t>5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        </a:t>
                </a:r>
                <a:r>
                  <a:rPr lang="zh-CN" altLang="en-US" sz="32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 x</a:t>
                </a:r>
                <a:r>
                  <a:rPr lang="en-US" altLang="zh-CN" sz="2800" dirty="0"/>
                  <a:t>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xB</a:t>
                </a:r>
                <a:endParaRPr lang="en-US" altLang="zh-CN" sz="28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7939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/>
              <a:t>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97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6" y="946150"/>
                <a:ext cx="8568230" cy="52451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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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x(A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B))</a:t>
                </a:r>
              </a:p>
              <a:p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证明：</a:t>
                </a:r>
                <a:endParaRPr lang="en-US" altLang="zh-CN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A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             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重言式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                </a:t>
                </a:r>
                <a:r>
                  <a:rPr lang="pt-BR" altLang="zh-CN" sz="2400" dirty="0">
                    <a:latin typeface="Kunstler Script" pitchFamily="66" charset="0"/>
                  </a:rPr>
                  <a:t>A</a:t>
                </a:r>
                <a:r>
                  <a:rPr lang="pt-BR" altLang="zh-CN" sz="2400" dirty="0"/>
                  <a:t> </a:t>
                </a:r>
                <a:r>
                  <a:rPr lang="pt-BR" altLang="zh-CN" sz="2400" baseline="-25000" dirty="0"/>
                  <a:t>4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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x(A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B)      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例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7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B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A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              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重言式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xB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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x(A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B)      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例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7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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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x(A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B) 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                                               </a:t>
                </a:r>
                <a:r>
                  <a:rPr lang="en-US" altLang="zh-CN" sz="2400" dirty="0"/>
                  <a:t>├</a:t>
                </a:r>
                <a:r>
                  <a:rPr lang="pt-BR" altLang="zh-CN" sz="2400" dirty="0"/>
                  <a:t>(P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</a:t>
                </a:r>
                <a:r>
                  <a:rPr lang="pt-BR" altLang="zh-CN" sz="2400" dirty="0"/>
                  <a:t>R)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</a:t>
                </a:r>
                <a:r>
                  <a:rPr lang="pt-BR" altLang="zh-CN" sz="2400" dirty="0"/>
                  <a:t>((Q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</a:t>
                </a:r>
                <a:r>
                  <a:rPr lang="pt-BR" altLang="zh-CN" sz="2400" dirty="0"/>
                  <a:t>R)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</a:t>
                </a:r>
                <a:r>
                  <a:rPr lang="pt-BR" altLang="zh-CN" sz="2400" dirty="0"/>
                  <a:t>((P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</a:t>
                </a:r>
                <a:r>
                  <a:rPr lang="pt-BR" altLang="zh-CN" sz="2400" dirty="0"/>
                  <a:t>Q)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</a:t>
                </a:r>
                <a:r>
                  <a:rPr lang="pt-BR" altLang="zh-CN" sz="2400" dirty="0"/>
                  <a:t>R))</a:t>
                </a:r>
                <a:endParaRPr lang="zh-CN" altLang="zh-CN" sz="2400" dirty="0"/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697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6" y="946150"/>
                <a:ext cx="8568230" cy="5245100"/>
              </a:xfrm>
              <a:blipFill>
                <a:blip r:embed="rId2"/>
                <a:stretch>
                  <a:fillRect l="-925" t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966277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/>
              <a:t>10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78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68446"/>
                <a:ext cx="8915400" cy="5325526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dirty="0">
                    <a:solidFill>
                      <a:schemeClr val="tx1"/>
                    </a:solidFill>
                  </a:rPr>
                  <a:t>y R(x,y)</a:t>
                </a:r>
                <a:r>
                  <a:rPr lang="en-US" altLang="zh-CN" dirty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s-ES" altLang="zh-CN" dirty="0">
                    <a:solidFill>
                      <a:schemeClr val="tx1"/>
                    </a:solidFill>
                  </a:rPr>
                  <a:t>y</a:t>
                </a:r>
                <a:r>
                  <a:rPr lang="en-US" altLang="zh-CN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dirty="0">
                    <a:solidFill>
                      <a:schemeClr val="tx1"/>
                    </a:solidFill>
                  </a:rPr>
                  <a:t>xR(x,y)</a:t>
                </a:r>
              </a:p>
              <a:p>
                <a:pPr marL="0" indent="0">
                  <a:lnSpc>
                    <a:spcPct val="80000"/>
                  </a:lnSpc>
                  <a:spcAft>
                    <a:spcPts val="0"/>
                  </a:spcAft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证明：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>
                    <a:solidFill>
                      <a:srgbClr val="FF0000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rgbClr val="FF0000"/>
                    </a:solidFill>
                  </a:rPr>
                  <a:t>y R(x,y)</a:t>
                </a:r>
                <a:r>
                  <a:rPr lang="en-US" altLang="zh-CN" sz="2400" dirty="0">
                    <a:solidFill>
                      <a:srgbClr val="FF0000"/>
                    </a:solidFill>
                    <a:sym typeface="Symbol" pitchFamily="18" charset="2"/>
                  </a:rPr>
                  <a:t></a:t>
                </a:r>
                <a:r>
                  <a:rPr lang="es-ES" altLang="zh-CN" sz="2400" dirty="0">
                    <a:solidFill>
                      <a:srgbClr val="FF0000"/>
                    </a:solidFill>
                  </a:rPr>
                  <a:t>y R(x,y)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Kunstler Script" pitchFamily="66" charset="0"/>
                  </a:rPr>
                  <a:t>                                                       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Kunstler Script" pitchFamily="66" charset="0"/>
                  </a:rPr>
                  <a:t>A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Kunstler Script" pitchFamily="66" charset="0"/>
                  </a:rPr>
                  <a:t> </a:t>
                </a:r>
                <a:r>
                  <a:rPr lang="en-US" altLang="zh-CN" sz="20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y </a:t>
                </a:r>
                <a:r>
                  <a:rPr lang="es-ES" altLang="zh-CN" sz="2400" dirty="0">
                    <a:solidFill>
                      <a:srgbClr val="FF0000"/>
                    </a:solidFill>
                  </a:rPr>
                  <a:t>R(x,y)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Kunstler Script" pitchFamily="66" charset="0"/>
                  </a:rPr>
                  <a:t>                                                                  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Kunstler Script" pitchFamily="66" charset="0"/>
                  </a:rPr>
                  <a:t>A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Kunstler Script" pitchFamily="66" charset="0"/>
                  </a:rPr>
                  <a:t> </a:t>
                </a:r>
                <a:r>
                  <a:rPr lang="en-US" altLang="zh-CN" sz="20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y R(x,y) 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R(x,y)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                                      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传递性</a:t>
                </a:r>
                <a:endParaRPr lang="pt-BR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pt-BR" altLang="zh-CN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x</a:t>
                </a:r>
                <a:r>
                  <a:rPr lang="de-DE" altLang="zh-CN" sz="2400" dirty="0">
                    <a:solidFill>
                      <a:schemeClr val="tx1"/>
                    </a:solidFill>
                  </a:rPr>
                  <a:t> (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y R(x,y) 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R(x,y))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                                  UG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x</a:t>
                </a:r>
                <a:r>
                  <a:rPr lang="de-DE" altLang="zh-CN" sz="2400" dirty="0">
                    <a:solidFill>
                      <a:schemeClr val="tx1"/>
                    </a:solidFill>
                  </a:rPr>
                  <a:t> (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y R(x,y) 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R(x,y)) 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y R(x,y) 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xR(x,y)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Kunstler Script" pitchFamily="66" charset="0"/>
                  </a:rPr>
                  <a:t> </a:t>
                </a:r>
                <a:r>
                  <a:rPr lang="en-US" altLang="zh-CN" sz="2400" dirty="0">
                    <a:latin typeface="Kunstler Script" pitchFamily="66" charset="0"/>
                  </a:rPr>
                  <a:t>A</a:t>
                </a:r>
                <a:r>
                  <a:rPr lang="zh-CN" altLang="en-US" sz="2400" dirty="0">
                    <a:latin typeface="Kunstler Script" pitchFamily="66" charset="0"/>
                  </a:rPr>
                  <a:t> </a:t>
                </a:r>
                <a:r>
                  <a:rPr lang="en-US" altLang="zh-CN" sz="2400" baseline="-25000" dirty="0"/>
                  <a:t>5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Kunstler Script" pitchFamily="66" charset="0"/>
                  </a:rPr>
                  <a:t>    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Kunstler Script" pitchFamily="66" charset="0"/>
                  </a:rPr>
                  <a:t>                                                                                                                                                  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y R(x,y) 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xR(x,y)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y R(x,y) 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xR(x,y)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                           UG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y R(x,y) 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xR(x,y)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zh-CN" sz="2400" dirty="0">
                    <a:sym typeface="Symbol" pitchFamily="18" charset="2"/>
                  </a:rPr>
                  <a:t>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x</a:t>
                </a:r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yR(x,y)</a:t>
                </a:r>
                <a:r>
                  <a:rPr lang="en-US" altLang="zh-CN" sz="2400" dirty="0">
                    <a:sym typeface="Symbol" pitchFamily="18" charset="2"/>
                  </a:rPr>
                  <a:t></a:t>
                </a:r>
                <a:r>
                  <a:rPr lang="es-ES" altLang="zh-CN" sz="2400" dirty="0"/>
                  <a:t>y</a:t>
                </a:r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xR(x,y)</a:t>
                </a:r>
                <a:r>
                  <a:rPr lang="en-US" altLang="zh-CN" sz="2400" dirty="0"/>
                  <a:t>)</a:t>
                </a:r>
                <a:r>
                  <a:rPr lang="en-US" altLang="zh-CN" sz="2400" dirty="0">
                    <a:latin typeface="Kunstler Script" pitchFamily="66" charset="0"/>
                  </a:rPr>
                  <a:t> A</a:t>
                </a:r>
                <a:r>
                  <a:rPr lang="zh-CN" altLang="en-US" sz="2400" dirty="0">
                    <a:latin typeface="Kunstler Script" pitchFamily="66" charset="0"/>
                  </a:rPr>
                  <a:t> </a:t>
                </a:r>
                <a:r>
                  <a:rPr lang="en-US" altLang="zh-CN" sz="2400" baseline="-25000" dirty="0"/>
                  <a:t>5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y R(x,y)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xR(x,y)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        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78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68446"/>
                <a:ext cx="8915400" cy="5325526"/>
              </a:xfrm>
              <a:blipFill>
                <a:blip r:embed="rId2"/>
                <a:stretch>
                  <a:fillRect l="-1094" t="-2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9224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/>
              <a:t>11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811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s-E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 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xR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 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证明：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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s-E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R(x,y)                   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上例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		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</a:t>
                </a:r>
                <a:r>
                  <a:rPr lang="es-E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</a:t>
                </a:r>
                <a:r>
                  <a:rPr lang="es-E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R(x,y)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altLang="zh-CN" sz="2400" dirty="0">
                    <a:solidFill>
                      <a:schemeClr val="tx1"/>
                    </a:solidFill>
                  </a:rPr>
                  <a:t>			                           ├ (A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s-ES" altLang="zh-CN" sz="2400" dirty="0">
                    <a:sym typeface="Symbol" pitchFamily="18" charset="2"/>
                  </a:rPr>
                  <a:t>B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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400" dirty="0">
                    <a:sym typeface="Symbol" pitchFamily="18" charset="2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</a:t>
                </a:r>
                <a:r>
                  <a:rPr lang="es-ES" altLang="zh-CN" sz="2400" dirty="0">
                    <a:sym typeface="Symbol" pitchFamily="18" charset="2"/>
                  </a:rPr>
                  <a:t>A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s-E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</a:t>
                </a:r>
                <a:r>
                  <a:rPr lang="es-E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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 </a:t>
                </a:r>
                <a:r>
                  <a:rPr lang="es-E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x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R(x,y)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					 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xA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zh-CN" sz="2400" dirty="0">
                    <a:solidFill>
                      <a:schemeClr val="tx1"/>
                    </a:solidFill>
                  </a:rPr>
                  <a:t>≡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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x</a:t>
                </a:r>
                <a:r>
                  <a:rPr lang="en-US" altLang="zh-CN" sz="2400" dirty="0" err="1">
                    <a:sym typeface="Symbol" pitchFamily="18" charset="2"/>
                  </a:rPr>
                  <a:t>A</a:t>
                </a:r>
                <a:endParaRPr lang="es-ES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 </a:t>
                </a:r>
                <a:r>
                  <a:rPr lang="es-E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s-E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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 </a:t>
                </a:r>
                <a:r>
                  <a:rPr lang="es-E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y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es-ES" altLang="zh-CN" sz="2400" dirty="0">
                    <a:solidFill>
                      <a:schemeClr val="tx1"/>
                    </a:solidFill>
                  </a:rPr>
                  <a:t>R(x,y</a:t>
                </a:r>
                <a:r>
                  <a:rPr lang="es-ES" altLang="zh-CN" sz="2400" dirty="0"/>
                  <a:t>)</a:t>
                </a:r>
                <a:endParaRPr lang="es-E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81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056598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谓词逻辑公理系统</a:t>
            </a:r>
            <a:r>
              <a:rPr lang="zh-CN" altLang="en-US"/>
              <a:t>（续）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altLang="zh-CN" dirty="0">
                <a:solidFill>
                  <a:srgbClr val="C00000"/>
                </a:solidFill>
              </a:rPr>
              <a:t>    (2) </a:t>
            </a:r>
            <a:r>
              <a:rPr lang="zh-CN" altLang="zh-CN" dirty="0">
                <a:solidFill>
                  <a:srgbClr val="C00000"/>
                </a:solidFill>
              </a:rPr>
              <a:t>项定义：</a:t>
            </a:r>
          </a:p>
          <a:p>
            <a:pPr lvl="1">
              <a:lnSpc>
                <a:spcPct val="100000"/>
              </a:lnSpc>
            </a:pPr>
            <a:r>
              <a:rPr lang="zh-CN" altLang="zh-CN" dirty="0"/>
              <a:t>个体常元是项；</a:t>
            </a:r>
          </a:p>
          <a:p>
            <a:pPr lvl="1">
              <a:lnSpc>
                <a:spcPct val="100000"/>
              </a:lnSpc>
            </a:pPr>
            <a:r>
              <a:rPr lang="zh-CN" altLang="zh-CN" dirty="0"/>
              <a:t>个体变元是项；</a:t>
            </a:r>
          </a:p>
          <a:p>
            <a:pPr lvl="1">
              <a:lnSpc>
                <a:spcPct val="100000"/>
              </a:lnSpc>
            </a:pPr>
            <a:r>
              <a:rPr lang="zh-CN" altLang="zh-CN" dirty="0"/>
              <a:t>若是</a:t>
            </a:r>
            <a:r>
              <a:rPr lang="pt-BR" altLang="zh-CN" dirty="0"/>
              <a:t>t</a:t>
            </a:r>
            <a:r>
              <a:rPr lang="pt-BR" altLang="zh-CN" baseline="-25000" dirty="0"/>
              <a:t>1</a:t>
            </a:r>
            <a:r>
              <a:rPr lang="pt-BR" altLang="zh-CN" dirty="0"/>
              <a:t>,</a:t>
            </a:r>
            <a:r>
              <a:rPr lang="zh-CN" altLang="zh-CN" dirty="0"/>
              <a:t>…</a:t>
            </a:r>
            <a:r>
              <a:rPr lang="pt-BR" altLang="zh-CN" dirty="0"/>
              <a:t>,t</a:t>
            </a:r>
            <a:r>
              <a:rPr lang="pt-BR" altLang="zh-CN" baseline="-25000" dirty="0"/>
              <a:t>n</a:t>
            </a:r>
            <a:r>
              <a:rPr lang="zh-CN" altLang="zh-CN" dirty="0"/>
              <a:t>项，则是</a:t>
            </a:r>
            <a:r>
              <a:rPr lang="pt-BR" altLang="zh-CN" dirty="0"/>
              <a:t>f</a:t>
            </a:r>
            <a:r>
              <a:rPr lang="de-DE" altLang="zh-CN" baseline="-25000" dirty="0"/>
              <a:t>k</a:t>
            </a:r>
            <a:r>
              <a:rPr lang="de-DE" altLang="zh-CN" baseline="30000" dirty="0"/>
              <a:t>n</a:t>
            </a:r>
            <a:r>
              <a:rPr lang="de-DE" altLang="zh-CN" dirty="0"/>
              <a:t> </a:t>
            </a:r>
            <a:r>
              <a:rPr lang="pt-BR" altLang="zh-CN" dirty="0"/>
              <a:t>(t</a:t>
            </a:r>
            <a:r>
              <a:rPr lang="pt-BR" altLang="zh-CN" baseline="-25000" dirty="0"/>
              <a:t>1</a:t>
            </a:r>
            <a:r>
              <a:rPr lang="pt-BR" altLang="zh-CN" dirty="0"/>
              <a:t>,</a:t>
            </a:r>
            <a:r>
              <a:rPr lang="zh-CN" altLang="zh-CN" dirty="0"/>
              <a:t>…</a:t>
            </a:r>
            <a:r>
              <a:rPr lang="pt-BR" altLang="zh-CN" dirty="0"/>
              <a:t>,t</a:t>
            </a:r>
            <a:r>
              <a:rPr lang="pt-BR" altLang="zh-CN" baseline="-25000" dirty="0"/>
              <a:t>n</a:t>
            </a:r>
            <a:r>
              <a:rPr lang="pt-BR" altLang="zh-CN" dirty="0"/>
              <a:t>)</a:t>
            </a:r>
            <a:r>
              <a:rPr lang="zh-CN" altLang="zh-CN" dirty="0"/>
              <a:t>项。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dirty="0">
                <a:solidFill>
                  <a:srgbClr val="C00000"/>
                </a:solidFill>
              </a:rPr>
              <a:t>    (3) </a:t>
            </a:r>
            <a:r>
              <a:rPr lang="zh-CN" altLang="zh-CN" dirty="0">
                <a:solidFill>
                  <a:srgbClr val="C00000"/>
                </a:solidFill>
              </a:rPr>
              <a:t>公式集合：</a:t>
            </a:r>
          </a:p>
          <a:p>
            <a:pPr lvl="1">
              <a:lnSpc>
                <a:spcPct val="100000"/>
              </a:lnSpc>
            </a:pPr>
            <a:r>
              <a:rPr lang="zh-CN" altLang="zh-CN" dirty="0"/>
              <a:t>若是</a:t>
            </a:r>
            <a:r>
              <a:rPr lang="pt-BR" altLang="zh-CN" dirty="0"/>
              <a:t>t</a:t>
            </a:r>
            <a:r>
              <a:rPr lang="pt-BR" altLang="zh-CN" baseline="-25000" dirty="0"/>
              <a:t>1</a:t>
            </a:r>
            <a:r>
              <a:rPr lang="pt-BR" altLang="zh-CN" dirty="0"/>
              <a:t>,</a:t>
            </a:r>
            <a:r>
              <a:rPr lang="zh-CN" altLang="zh-CN" dirty="0"/>
              <a:t>…</a:t>
            </a:r>
            <a:r>
              <a:rPr lang="pt-BR" altLang="zh-CN" dirty="0"/>
              <a:t>,t</a:t>
            </a:r>
            <a:r>
              <a:rPr lang="pt-BR" altLang="zh-CN" baseline="-25000" dirty="0"/>
              <a:t>n</a:t>
            </a:r>
            <a:r>
              <a:rPr lang="zh-CN" altLang="zh-CN" dirty="0"/>
              <a:t>项，则</a:t>
            </a:r>
            <a:r>
              <a:rPr lang="pt-BR" altLang="zh-CN" dirty="0"/>
              <a:t>A</a:t>
            </a:r>
            <a:r>
              <a:rPr lang="de-DE" altLang="zh-CN" baseline="-25000" dirty="0"/>
              <a:t> k</a:t>
            </a:r>
            <a:r>
              <a:rPr lang="de-DE" altLang="zh-CN" baseline="30000" dirty="0"/>
              <a:t>n</a:t>
            </a:r>
            <a:r>
              <a:rPr lang="de-DE" altLang="zh-CN" dirty="0"/>
              <a:t> </a:t>
            </a:r>
            <a:r>
              <a:rPr lang="pt-BR" altLang="zh-CN" dirty="0"/>
              <a:t>(t</a:t>
            </a:r>
            <a:r>
              <a:rPr lang="pt-BR" altLang="zh-CN" baseline="-25000" dirty="0"/>
              <a:t>1</a:t>
            </a:r>
            <a:r>
              <a:rPr lang="pt-BR" altLang="zh-CN" dirty="0"/>
              <a:t>,</a:t>
            </a:r>
            <a:r>
              <a:rPr lang="zh-CN" altLang="zh-CN" dirty="0"/>
              <a:t>…</a:t>
            </a:r>
            <a:r>
              <a:rPr lang="pt-BR" altLang="zh-CN" dirty="0"/>
              <a:t>,t</a:t>
            </a:r>
            <a:r>
              <a:rPr lang="pt-BR" altLang="zh-CN" baseline="-25000" dirty="0"/>
              <a:t>n</a:t>
            </a:r>
            <a:r>
              <a:rPr lang="pt-BR" altLang="zh-CN" dirty="0"/>
              <a:t>)</a:t>
            </a:r>
            <a:r>
              <a:rPr lang="zh-CN" altLang="zh-CN" dirty="0"/>
              <a:t>是公式。</a:t>
            </a:r>
          </a:p>
          <a:p>
            <a:pPr lvl="1">
              <a:lnSpc>
                <a:spcPct val="100000"/>
              </a:lnSpc>
            </a:pPr>
            <a:r>
              <a:rPr lang="zh-CN" altLang="zh-CN" dirty="0"/>
              <a:t>若</a:t>
            </a:r>
            <a:r>
              <a:rPr lang="pt-BR" altLang="zh-CN" dirty="0"/>
              <a:t>A</a:t>
            </a:r>
            <a:r>
              <a:rPr lang="zh-CN" altLang="zh-CN" dirty="0"/>
              <a:t>是公式，则</a:t>
            </a:r>
            <a:r>
              <a:rPr lang="pt-BR" altLang="zh-CN" dirty="0"/>
              <a:t>(</a:t>
            </a:r>
            <a:r>
              <a:rPr lang="pt-BR" altLang="zh-CN" dirty="0">
                <a:sym typeface="Symbol" pitchFamily="18" charset="2"/>
              </a:rPr>
              <a:t></a:t>
            </a:r>
            <a:r>
              <a:rPr lang="pt-BR" altLang="zh-CN" dirty="0"/>
              <a:t>A)</a:t>
            </a:r>
            <a:r>
              <a:rPr lang="zh-CN" altLang="zh-CN" dirty="0"/>
              <a:t>是公式；</a:t>
            </a:r>
          </a:p>
          <a:p>
            <a:pPr lvl="1">
              <a:lnSpc>
                <a:spcPct val="100000"/>
              </a:lnSpc>
            </a:pPr>
            <a:r>
              <a:rPr lang="zh-CN" altLang="zh-CN" dirty="0"/>
              <a:t>若</a:t>
            </a:r>
            <a:r>
              <a:rPr lang="pt-BR" altLang="zh-CN" dirty="0"/>
              <a:t>A</a:t>
            </a:r>
            <a:r>
              <a:rPr lang="zh-CN" altLang="zh-CN" dirty="0"/>
              <a:t>和</a:t>
            </a:r>
            <a:r>
              <a:rPr lang="pt-BR" altLang="zh-CN" dirty="0"/>
              <a:t>B</a:t>
            </a:r>
            <a:r>
              <a:rPr lang="zh-CN" altLang="zh-CN" dirty="0"/>
              <a:t>是公式，则</a:t>
            </a:r>
            <a:r>
              <a:rPr lang="pt-BR" altLang="zh-CN" dirty="0"/>
              <a:t>(A</a:t>
            </a:r>
            <a:r>
              <a:rPr lang="pt-BR" altLang="zh-CN" dirty="0">
                <a:sym typeface="Symbol" pitchFamily="18" charset="2"/>
              </a:rPr>
              <a:t></a:t>
            </a:r>
            <a:r>
              <a:rPr lang="pt-BR" altLang="zh-CN" dirty="0"/>
              <a:t>B)</a:t>
            </a:r>
            <a:r>
              <a:rPr lang="zh-CN" altLang="zh-CN" dirty="0"/>
              <a:t>是公式；</a:t>
            </a:r>
          </a:p>
          <a:p>
            <a:pPr lvl="1">
              <a:lnSpc>
                <a:spcPct val="100000"/>
              </a:lnSpc>
            </a:pPr>
            <a:r>
              <a:rPr lang="zh-CN" altLang="zh-CN" dirty="0"/>
              <a:t>若</a:t>
            </a:r>
            <a:r>
              <a:rPr lang="pt-BR" altLang="zh-CN" dirty="0"/>
              <a:t>A</a:t>
            </a:r>
            <a:r>
              <a:rPr lang="zh-CN" altLang="zh-CN" dirty="0"/>
              <a:t>是公式，则</a:t>
            </a:r>
            <a:r>
              <a:rPr lang="pt-BR" altLang="zh-CN" dirty="0"/>
              <a:t>(</a:t>
            </a:r>
            <a:r>
              <a:rPr lang="pt-BR" altLang="zh-CN" dirty="0">
                <a:sym typeface="Symbol" pitchFamily="18" charset="2"/>
              </a:rPr>
              <a:t></a:t>
            </a:r>
            <a:r>
              <a:rPr lang="pt-BR" altLang="zh-CN" dirty="0"/>
              <a:t>xA)</a:t>
            </a:r>
            <a:r>
              <a:rPr lang="zh-CN" altLang="zh-CN" dirty="0"/>
              <a:t>是公式。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83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s-E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x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yxR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证明：</a:t>
                </a:r>
                <a:endParaRPr lang="en-US" altLang="zh-CN" sz="24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x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c,y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 			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ym typeface="Symbol" pitchFamily="18" charset="2"/>
                  </a:rPr>
                  <a:t> </a:t>
                </a:r>
                <a:r>
                  <a:rPr lang="en-US" altLang="zh-CN" sz="2400" dirty="0" err="1">
                    <a:sym typeface="Symbol" pitchFamily="18" charset="2"/>
                  </a:rPr>
                  <a:t>xA</a:t>
                </a:r>
                <a:r>
                  <a:rPr lang="zh-CN" altLang="en-US" sz="2400" dirty="0"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ym typeface="Symbol" pitchFamily="18" charset="2"/>
                  </a:rPr>
                  <a:t>A(c)</a:t>
                </a:r>
                <a:endParaRPr lang="en-US" altLang="zh-CN" sz="24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c,y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 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R(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c,y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				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Kunstler Script" pitchFamily="66" charset="0"/>
                  </a:rPr>
                  <a:t> 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Kunstler Script" pitchFamily="66" charset="0"/>
                  </a:rPr>
                  <a:t> </a:t>
                </a:r>
                <a:r>
                  <a:rPr lang="en-US" altLang="zh-CN" sz="24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endParaRPr lang="en-US" altLang="zh-CN" sz="24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R(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c,y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 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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xR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		                      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前例</a:t>
                </a:r>
                <a:endParaRPr lang="en-US" altLang="zh-CN" sz="24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x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x R(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                                   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传递性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              </a:t>
                </a:r>
                <a:endParaRPr lang="pt-BR" altLang="zh-CN" sz="2400" dirty="0">
                  <a:sym typeface="Symbol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 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y(x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xR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))                </a:t>
                </a:r>
                <a:r>
                  <a:rPr lang="pt-BR" altLang="zh-CN" sz="2400" dirty="0">
                    <a:solidFill>
                      <a:schemeClr val="tx1"/>
                    </a:solidFill>
                  </a:rPr>
                  <a:t>UG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 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y(x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xR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))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(x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yxR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))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Kunstler Script" pitchFamily="66" charset="0"/>
                  </a:rPr>
                  <a:t>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Kunstler Script" pitchFamily="66" charset="0"/>
                  </a:rPr>
                  <a:t> </a:t>
                </a:r>
                <a:r>
                  <a:rPr lang="en-US" altLang="zh-CN" sz="24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endParaRPr lang="en-US" altLang="zh-CN" sz="24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x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 </a:t>
                </a:r>
                <a:r>
                  <a:rPr lang="zh-CN" altLang="en-US" sz="2400" dirty="0">
                    <a:solidFill>
                      <a:schemeClr val="tx1"/>
                    </a:solidFill>
                    <a:sym typeface="Symbol" pitchFamily="18" charset="2"/>
                  </a:rPr>
                  <a:t> 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yxR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83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549203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/>
              <a:t>13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859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x</a:t>
                </a:r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yR(x,y)</a:t>
                </a:r>
                <a:r>
                  <a:rPr lang="en-US" altLang="zh-CN" sz="2400" dirty="0">
                    <a:sym typeface="Symbol" pitchFamily="18" charset="2"/>
                  </a:rPr>
                  <a:t></a:t>
                </a:r>
                <a:r>
                  <a:rPr lang="es-ES" altLang="zh-CN" sz="2400" dirty="0"/>
                  <a:t>xR(x,x)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x</a:t>
                </a:r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yR(x,y)</a:t>
                </a:r>
                <a:r>
                  <a:rPr lang="en-US" altLang="zh-CN" sz="2400" dirty="0">
                    <a:sym typeface="Symbol" pitchFamily="18" charset="2"/>
                  </a:rPr>
                  <a:t></a:t>
                </a:r>
                <a:r>
                  <a:rPr lang="es-ES" altLang="zh-CN" sz="2400" dirty="0"/>
                  <a:t>yR(x,y)</a:t>
                </a:r>
                <a:r>
                  <a:rPr lang="en-US" altLang="zh-CN" sz="2400" dirty="0">
                    <a:latin typeface="Kunstler Script" pitchFamily="66" charset="0"/>
                  </a:rPr>
                  <a:t>                                                           A</a:t>
                </a:r>
                <a:r>
                  <a:rPr lang="zh-CN" altLang="en-US" sz="2400" dirty="0">
                    <a:latin typeface="Kunstler Script" pitchFamily="66" charset="0"/>
                  </a:rPr>
                  <a:t> </a:t>
                </a:r>
                <a:r>
                  <a:rPr lang="en-US" altLang="zh-CN" sz="2400" baseline="-25000" dirty="0"/>
                  <a:t>4</a:t>
                </a:r>
                <a:r>
                  <a:rPr lang="en-US" altLang="zh-CN" sz="2400" dirty="0">
                    <a:latin typeface="Times New Roman" pitchFamily="18" charset="0"/>
                  </a:rPr>
                  <a:t> </a:t>
                </a:r>
                <a:endParaRPr lang="zh-CN" alt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yR(x,y) </a:t>
                </a:r>
                <a:r>
                  <a:rPr lang="en-US" altLang="zh-CN" sz="2400" dirty="0">
                    <a:sym typeface="Symbol" pitchFamily="18" charset="2"/>
                  </a:rPr>
                  <a:t></a:t>
                </a:r>
                <a:r>
                  <a:rPr lang="en-US" altLang="zh-CN" sz="2400" dirty="0"/>
                  <a:t> </a:t>
                </a:r>
                <a:r>
                  <a:rPr lang="es-ES" altLang="zh-CN" sz="2400" dirty="0"/>
                  <a:t>R(x,x)</a:t>
                </a:r>
                <a:r>
                  <a:rPr lang="en-US" altLang="zh-CN" sz="2400" dirty="0">
                    <a:latin typeface="Kunstler Script" pitchFamily="66" charset="0"/>
                  </a:rPr>
                  <a:t>                                                                     A</a:t>
                </a:r>
                <a:r>
                  <a:rPr lang="zh-CN" altLang="en-US" sz="2400" dirty="0">
                    <a:latin typeface="Kunstler Script" pitchFamily="66" charset="0"/>
                  </a:rPr>
                  <a:t> </a:t>
                </a:r>
                <a:r>
                  <a:rPr lang="en-US" altLang="zh-CN" sz="2400" baseline="-25000" dirty="0"/>
                  <a:t>4</a:t>
                </a:r>
                <a:endParaRPr lang="zh-CN" alt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x</a:t>
                </a:r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yR(x,y)</a:t>
                </a:r>
                <a:r>
                  <a:rPr lang="en-US" altLang="zh-CN" sz="2400" dirty="0">
                    <a:sym typeface="Symbol" pitchFamily="18" charset="2"/>
                  </a:rPr>
                  <a:t></a:t>
                </a:r>
                <a:r>
                  <a:rPr lang="en-US" altLang="zh-CN" sz="2400" dirty="0"/>
                  <a:t> </a:t>
                </a:r>
                <a:r>
                  <a:rPr lang="es-ES" altLang="zh-CN" sz="2400" dirty="0"/>
                  <a:t>R(x,x)</a:t>
                </a:r>
                <a:r>
                  <a:rPr lang="pt-BR" altLang="zh-CN" sz="2400" dirty="0"/>
                  <a:t> </a:t>
                </a:r>
                <a:endParaRPr lang="en-US" altLang="zh-CN" sz="24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x</a:t>
                </a:r>
                <a:r>
                  <a:rPr lang="de-DE" altLang="zh-CN" sz="2400" dirty="0"/>
                  <a:t>(</a:t>
                </a:r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x</a:t>
                </a:r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yR(x,y)</a:t>
                </a:r>
                <a:r>
                  <a:rPr lang="en-US" altLang="zh-CN" sz="2400" dirty="0">
                    <a:sym typeface="Symbol" pitchFamily="18" charset="2"/>
                  </a:rPr>
                  <a:t></a:t>
                </a:r>
                <a:r>
                  <a:rPr lang="es-ES" altLang="zh-CN" sz="2400" dirty="0"/>
                  <a:t>R(x,x))                                      UG</a:t>
                </a:r>
                <a:endParaRPr lang="zh-CN" alt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x</a:t>
                </a:r>
                <a:r>
                  <a:rPr lang="de-DE" altLang="zh-CN" sz="2400" dirty="0"/>
                  <a:t>(</a:t>
                </a:r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x</a:t>
                </a:r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yR(x,y)</a:t>
                </a:r>
                <a:r>
                  <a:rPr lang="en-US" altLang="zh-CN" sz="2400" dirty="0">
                    <a:sym typeface="Symbol" pitchFamily="18" charset="2"/>
                  </a:rPr>
                  <a:t></a:t>
                </a:r>
                <a:r>
                  <a:rPr lang="es-ES" altLang="zh-CN" sz="2400" dirty="0"/>
                  <a:t>R(x,x))</a:t>
                </a:r>
                <a:r>
                  <a:rPr lang="en-US" altLang="zh-CN" sz="2400" dirty="0">
                    <a:sym typeface="Symbol" pitchFamily="18" charset="2"/>
                  </a:rPr>
                  <a:t>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x</a:t>
                </a:r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yR(x,y)</a:t>
                </a:r>
                <a:r>
                  <a:rPr lang="en-US" altLang="zh-CN" sz="2400" dirty="0">
                    <a:sym typeface="Symbol" pitchFamily="18" charset="2"/>
                  </a:rPr>
                  <a:t></a:t>
                </a:r>
                <a:r>
                  <a:rPr lang="es-ES" altLang="zh-CN" sz="2400" dirty="0"/>
                  <a:t>xR(x,x)</a:t>
                </a:r>
                <a:r>
                  <a:rPr lang="en-US" altLang="zh-CN" sz="2400" dirty="0"/>
                  <a:t>)</a:t>
                </a:r>
                <a:r>
                  <a:rPr lang="en-US" altLang="zh-CN" sz="2400" dirty="0">
                    <a:latin typeface="Kunstler Script" pitchFamily="66" charset="0"/>
                  </a:rPr>
                  <a:t> A</a:t>
                </a:r>
                <a:r>
                  <a:rPr lang="zh-CN" altLang="en-US" sz="2400" dirty="0">
                    <a:latin typeface="Kunstler Script" pitchFamily="66" charset="0"/>
                  </a:rPr>
                  <a:t> </a:t>
                </a:r>
                <a:r>
                  <a:rPr lang="en-US" altLang="zh-CN" sz="2400" baseline="-25000" dirty="0"/>
                  <a:t>5</a:t>
                </a:r>
                <a:endParaRPr lang="zh-CN" alt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x</a:t>
                </a:r>
                <a:r>
                  <a:rPr lang="en-US" altLang="zh-CN" sz="2400" dirty="0">
                    <a:sym typeface="Symbol" pitchFamily="18" charset="2"/>
                  </a:rPr>
                  <a:t></a:t>
                </a:r>
                <a:r>
                  <a:rPr lang="es-ES" altLang="zh-CN" sz="2400" dirty="0"/>
                  <a:t>yR(x,y)</a:t>
                </a:r>
                <a:r>
                  <a:rPr lang="en-US" altLang="zh-CN" sz="2400" dirty="0">
                    <a:sym typeface="Symbol" pitchFamily="18" charset="2"/>
                  </a:rPr>
                  <a:t></a:t>
                </a:r>
                <a:r>
                  <a:rPr lang="es-ES" altLang="zh-CN" sz="2400" dirty="0"/>
                  <a:t>xR(x,x)</a:t>
                </a:r>
                <a:r>
                  <a:rPr lang="pt-BR" altLang="zh-CN" sz="2400" dirty="0"/>
                  <a:t> 			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185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404353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/>
              <a:t>14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88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800" dirty="0" err="1">
                    <a:solidFill>
                      <a:schemeClr val="tx1"/>
                    </a:solidFill>
                    <a:sym typeface="Symbol" pitchFamily="18" charset="2"/>
                  </a:rPr>
                  <a:t>xR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800" dirty="0" err="1">
                    <a:solidFill>
                      <a:schemeClr val="tx1"/>
                    </a:solidFill>
                    <a:sym typeface="Symbol" pitchFamily="18" charset="2"/>
                  </a:rPr>
                  <a:t>x,x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) </a:t>
                </a:r>
                <a:r>
                  <a:rPr lang="zh-CN" altLang="en-US" sz="2800" dirty="0">
                    <a:solidFill>
                      <a:schemeClr val="tx1"/>
                    </a:solidFill>
                    <a:sym typeface="Symbol" pitchFamily="18" charset="2"/>
                  </a:rPr>
                  <a:t> 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zh-CN" altLang="en-US" sz="2800" dirty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800" dirty="0" err="1">
                    <a:solidFill>
                      <a:schemeClr val="tx1"/>
                    </a:solidFill>
                    <a:sym typeface="Symbol" pitchFamily="18" charset="2"/>
                  </a:rPr>
                  <a:t>yR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800" dirty="0" err="1">
                    <a:solidFill>
                      <a:schemeClr val="tx1"/>
                    </a:solidFill>
                    <a:sym typeface="Symbol" pitchFamily="18" charset="2"/>
                  </a:rPr>
                  <a:t>x,y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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R(x,x)                      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Kunstler Script" pitchFamily="66" charset="0"/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Kunstler Script" pitchFamily="66" charset="0"/>
                  </a:rPr>
                  <a:t> </a:t>
                </a:r>
                <a:r>
                  <a:rPr lang="en-US" altLang="zh-CN" sz="28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endParaRPr lang="es-ES" altLang="zh-CN" sz="28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 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R(x,x)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 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R(x,y) 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altLang="zh-CN" sz="2800" dirty="0">
                    <a:solidFill>
                      <a:schemeClr val="tx1"/>
                    </a:solidFill>
                  </a:rPr>
                  <a:t>                                    ├(Q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 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R)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 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R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 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Q)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800" dirty="0" err="1">
                    <a:solidFill>
                      <a:schemeClr val="tx1"/>
                    </a:solidFill>
                    <a:sym typeface="Symbol" pitchFamily="18" charset="2"/>
                  </a:rPr>
                  <a:t>xR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800" dirty="0" err="1">
                    <a:solidFill>
                      <a:schemeClr val="tx1"/>
                    </a:solidFill>
                    <a:sym typeface="Symbol" pitchFamily="18" charset="2"/>
                  </a:rPr>
                  <a:t>x,x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) 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R(x,y)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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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  </a:t>
                </a:r>
                <a:r>
                  <a:rPr lang="zh-CN" altLang="en-US" sz="2800" dirty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x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sym typeface="Symbol" pitchFamily="18" charset="2"/>
                  </a:rPr>
                  <a:t> 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x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R(x,y)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 </a:t>
                </a:r>
                <a:r>
                  <a:rPr lang="zh-CN" altLang="en-US" sz="2800" dirty="0">
                    <a:solidFill>
                      <a:schemeClr val="tx1"/>
                    </a:solidFill>
                    <a:sym typeface="Symbol" pitchFamily="18" charset="2"/>
                  </a:rPr>
                  <a:t> 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zh-CN" altLang="en-US" sz="2800" dirty="0">
                    <a:solidFill>
                      <a:schemeClr val="tx1"/>
                    </a:solidFill>
                    <a:sym typeface="Symbol" pitchFamily="18" charset="2"/>
                  </a:rPr>
                  <a:t>  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yR(x,y)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sym typeface="Symbol" pitchFamily="18" charset="2"/>
                  </a:rPr>
                  <a:t></a:t>
                </a:r>
                <a:r>
                  <a:rPr lang="en-US" altLang="zh-CN" sz="2800" dirty="0" err="1">
                    <a:solidFill>
                      <a:schemeClr val="tx1"/>
                    </a:solidFill>
                    <a:sym typeface="Symbol" pitchFamily="18" charset="2"/>
                  </a:rPr>
                  <a:t>xR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2800" dirty="0" err="1">
                    <a:solidFill>
                      <a:schemeClr val="tx1"/>
                    </a:solidFill>
                    <a:sym typeface="Symbol" pitchFamily="18" charset="2"/>
                  </a:rPr>
                  <a:t>x,x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) </a:t>
                </a:r>
                <a:r>
                  <a:rPr lang="zh-CN" altLang="en-US" sz="2800" dirty="0">
                    <a:solidFill>
                      <a:schemeClr val="tx1"/>
                    </a:solidFill>
                    <a:sym typeface="Symbol" pitchFamily="18" charset="2"/>
                  </a:rPr>
                  <a:t> 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x</a:t>
                </a:r>
                <a:r>
                  <a:rPr lang="zh-CN" altLang="en-US" sz="2800" dirty="0">
                    <a:solidFill>
                      <a:schemeClr val="tx1"/>
                    </a:solidFill>
                    <a:sym typeface="Symbol" pitchFamily="18" charset="2"/>
                  </a:rPr>
                  <a:t>  </a:t>
                </a:r>
                <a:r>
                  <a:rPr lang="es-ES" altLang="zh-CN" sz="2800" dirty="0">
                    <a:solidFill>
                      <a:schemeClr val="tx1"/>
                    </a:solidFill>
                  </a:rPr>
                  <a:t>yR(x,y)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88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984730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自由出现变元问题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88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225" y="1597025"/>
                <a:ext cx="8305800" cy="4594225"/>
              </a:xfrm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 </m:t>
                    </m:r>
                  </m:oMath>
                </a14:m>
                <a:r>
                  <a:rPr lang="en-US" altLang="zh-CN" sz="30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x(P(</a:t>
                </a:r>
                <a:r>
                  <a:rPr lang="en-US" altLang="zh-CN" sz="30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</a:t>
                </a:r>
                <a:r>
                  <a:rPr lang="en-US" altLang="zh-CN" sz="3000" dirty="0" err="1">
                    <a:solidFill>
                      <a:srgbClr val="FF010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y</a:t>
                </a:r>
                <a:r>
                  <a:rPr lang="en-US" altLang="zh-CN" sz="30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3000" dirty="0">
                    <a:latin typeface="Times New Roman" pitchFamily="18" charset="0"/>
                  </a:rPr>
                  <a:t>→Q(</a:t>
                </a:r>
                <a:r>
                  <a:rPr lang="en-US" altLang="zh-CN" sz="3000" dirty="0" err="1">
                    <a:latin typeface="Times New Roman" pitchFamily="18" charset="0"/>
                  </a:rPr>
                  <a:t>x,</a:t>
                </a:r>
                <a:r>
                  <a:rPr lang="en-US" altLang="zh-CN" sz="3000" dirty="0" err="1">
                    <a:solidFill>
                      <a:srgbClr val="FF0101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3000" dirty="0">
                    <a:latin typeface="Times New Roman" pitchFamily="18" charset="0"/>
                  </a:rPr>
                  <a:t>))→(</a:t>
                </a:r>
                <a:r>
                  <a:rPr lang="en-US" altLang="zh-CN" sz="30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30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30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30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</a:t>
                </a:r>
                <a:r>
                  <a:rPr lang="en-US" altLang="zh-CN" sz="3000" dirty="0" err="1">
                    <a:solidFill>
                      <a:srgbClr val="FF0101"/>
                    </a:solidFill>
                    <a:latin typeface="Times New Roman" pitchFamily="18" charset="0"/>
                    <a:sym typeface="Symbol" pitchFamily="18" charset="2"/>
                  </a:rPr>
                  <a:t>y</a:t>
                </a:r>
                <a:r>
                  <a:rPr lang="en-US" altLang="zh-CN" sz="30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3000" dirty="0">
                    <a:latin typeface="Times New Roman" pitchFamily="18" charset="0"/>
                  </a:rPr>
                  <a:t>→</a:t>
                </a:r>
                <a:r>
                  <a:rPr lang="en-US" altLang="zh-CN" sz="30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30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</a:t>
                </a:r>
                <a:r>
                  <a:rPr lang="en-US" altLang="zh-CN" sz="3000" dirty="0" err="1">
                    <a:latin typeface="Times New Roman" pitchFamily="18" charset="0"/>
                  </a:rPr>
                  <a:t>Q</a:t>
                </a:r>
                <a:r>
                  <a:rPr lang="en-US" altLang="zh-CN" sz="3000" dirty="0">
                    <a:latin typeface="Times New Roman" pitchFamily="18" charset="0"/>
                  </a:rPr>
                  <a:t>(</a:t>
                </a:r>
                <a:r>
                  <a:rPr lang="en-US" altLang="zh-CN" sz="3000" dirty="0" err="1">
                    <a:latin typeface="Times New Roman" pitchFamily="18" charset="0"/>
                  </a:rPr>
                  <a:t>x,</a:t>
                </a:r>
                <a:r>
                  <a:rPr lang="en-US" altLang="zh-CN" sz="3000" dirty="0" err="1">
                    <a:solidFill>
                      <a:srgbClr val="FF0101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3000" dirty="0">
                    <a:latin typeface="Times New Roman" pitchFamily="18" charset="0"/>
                  </a:rPr>
                  <a:t>) )</a:t>
                </a:r>
              </a:p>
              <a:p>
                <a:pPr eaLnBrk="1" hangingPunct="1"/>
                <a:endParaRPr lang="en-US" altLang="zh-CN" sz="3000" dirty="0">
                  <a:latin typeface="Times New Roman" pitchFamily="18" charset="0"/>
                </a:endParaRPr>
              </a:p>
              <a:p>
                <a:pPr marL="0" indent="0" eaLnBrk="1" hangingPunct="1">
                  <a:buNone/>
                </a:pPr>
                <a:endParaRPr lang="zh-CN" altLang="en-US" sz="4200" dirty="0">
                  <a:latin typeface="Times New Roman" pitchFamily="18" charset="0"/>
                </a:endParaRPr>
              </a:p>
              <a:p>
                <a:pPr eaLnBrk="1" hangingPunct="1"/>
                <a:r>
                  <a:rPr lang="en-US" altLang="zh-CN" sz="30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x(P(</a:t>
                </a:r>
                <a:r>
                  <a:rPr lang="en-US" altLang="zh-CN" sz="30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</a:t>
                </a:r>
                <a:r>
                  <a:rPr lang="en-US" altLang="zh-CN" sz="3000" dirty="0" err="1">
                    <a:solidFill>
                      <a:schemeClr val="accent2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b</a:t>
                </a:r>
                <a:r>
                  <a:rPr lang="en-US" altLang="zh-CN" sz="30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3000" dirty="0">
                    <a:latin typeface="Times New Roman" pitchFamily="18" charset="0"/>
                  </a:rPr>
                  <a:t>→Q(</a:t>
                </a:r>
                <a:r>
                  <a:rPr lang="en-US" altLang="zh-CN" sz="3000" dirty="0" err="1">
                    <a:latin typeface="Times New Roman" pitchFamily="18" charset="0"/>
                  </a:rPr>
                  <a:t>x,</a:t>
                </a:r>
                <a:r>
                  <a:rPr lang="en-US" altLang="zh-CN" sz="3000" dirty="0" err="1">
                    <a:solidFill>
                      <a:schemeClr val="accent2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3000" dirty="0">
                    <a:latin typeface="Times New Roman" pitchFamily="18" charset="0"/>
                  </a:rPr>
                  <a:t>))→(</a:t>
                </a:r>
                <a:r>
                  <a:rPr lang="en-US" altLang="zh-CN" sz="30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30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30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(x, </a:t>
                </a:r>
                <a:r>
                  <a:rPr lang="en-US" altLang="zh-CN" sz="3000" dirty="0">
                    <a:solidFill>
                      <a:schemeClr val="accent2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30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3000" dirty="0">
                    <a:latin typeface="Times New Roman" pitchFamily="18" charset="0"/>
                  </a:rPr>
                  <a:t>→</a:t>
                </a:r>
                <a:r>
                  <a:rPr lang="en-US" altLang="zh-CN" sz="30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30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</a:t>
                </a:r>
                <a:r>
                  <a:rPr lang="en-US" altLang="zh-CN" sz="3000" dirty="0" err="1">
                    <a:latin typeface="Times New Roman" pitchFamily="18" charset="0"/>
                  </a:rPr>
                  <a:t>Q</a:t>
                </a:r>
                <a:r>
                  <a:rPr lang="en-US" altLang="zh-CN" sz="3000" dirty="0">
                    <a:latin typeface="Times New Roman" pitchFamily="18" charset="0"/>
                  </a:rPr>
                  <a:t>(x, </a:t>
                </a:r>
                <a:r>
                  <a:rPr lang="en-US" altLang="zh-CN" sz="3000" dirty="0">
                    <a:solidFill>
                      <a:schemeClr val="accent2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sz="3000" dirty="0">
                    <a:latin typeface="Times New Roman" pitchFamily="18" charset="0"/>
                  </a:rPr>
                  <a:t>) )</a:t>
                </a:r>
              </a:p>
              <a:p>
                <a:pPr eaLnBrk="1" hangingPunct="1"/>
                <a:endParaRPr lang="zh-CN" altLang="en-US" sz="3000" dirty="0"/>
              </a:p>
            </p:txBody>
          </p:sp>
        </mc:Choice>
        <mc:Fallback xmlns="">
          <p:sp>
            <p:nvSpPr>
              <p:cNvPr id="1188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225" y="1597025"/>
                <a:ext cx="8305800" cy="4594225"/>
              </a:xfrm>
              <a:blipFill rotWithShape="0">
                <a:blip r:embed="rId2"/>
                <a:stretch>
                  <a:fillRect l="-1467" t="-1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50"/>
                <a:ext cx="8589963" cy="495681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3.11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是在</a:t>
                </a:r>
                <a:r>
                  <a:rPr lang="el-GR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语句集中不出现的不同常元， 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y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是在公式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中不出现的不同变元，用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endParaRPr lang="en-US" altLang="zh-CN" sz="2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分别同时代替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得到公式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.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l-GR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l-GR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B.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Γ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，设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,…,C</a:t>
                </a:r>
                <a:r>
                  <a:rPr lang="en-US" altLang="zh-CN" sz="2400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的从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的一个推演，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dirty="0" err="1">
                    <a:latin typeface="Times New Roman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是</a:t>
                </a:r>
                <a:endParaRPr lang="en-US" altLang="zh-CN" sz="240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,…,C</a:t>
                </a:r>
                <a:r>
                  <a:rPr lang="en-US" altLang="zh-CN" sz="2400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中不出现的不同变元，并且</a:t>
                </a:r>
                <a:endParaRPr lang="en-US" altLang="zh-CN" sz="240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                 {y</a:t>
                </a:r>
                <a:r>
                  <a:rPr lang="en-US" altLang="zh-CN" sz="2400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2400" dirty="0" err="1">
                    <a:latin typeface="Times New Roman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{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dirty="0" err="1">
                    <a:latin typeface="Times New Roman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}=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令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𝒊</m:t>
                            </m:r>
                          </m:sub>
                        </m:sSub>
                      </m:e>
                      <m:sub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zn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bn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=1,…,m.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dirty="0" err="1">
                    <a:latin typeface="Times New Roman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>
                    <a:latin typeface="Times New Roman" pitchFamily="18" charset="0"/>
                    <a:cs typeface="Times New Roman" panose="02020603050405020304" pitchFamily="18" charset="0"/>
                  </a:rPr>
                  <a:t>的推演。</a:t>
                </a:r>
                <a:endParaRPr lang="en-US" altLang="zh-CN" sz="240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dirty="0" err="1">
                    <a:latin typeface="Times New Roman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是公理，则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同样是公理模式中的公理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dirty="0" err="1">
                    <a:latin typeface="Times New Roman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，则</a:t>
                </a:r>
                <a:r>
                  <a:rPr lang="en-US" altLang="zh-CN" dirty="0" err="1">
                    <a:latin typeface="Times New Roman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中无常元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dirty="0" err="1">
                    <a:latin typeface="Times New Roman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51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589963" cy="4956810"/>
              </a:xfrm>
              <a:blipFill rotWithShape="0">
                <a:blip r:embed="rId2"/>
                <a:stretch>
                  <a:fillRect l="-923" t="-1107" b="-1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规则推出，则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则推出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规则推出，则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规则推出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 Γ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，通过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规则，有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z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,…,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根据公理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e>
                      <m:sub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yn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zn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e>
                      <m:sub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yn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itchFamily="18" charset="0"/>
                            <a:cs typeface="Times New Roman" panose="02020603050405020304" pitchFamily="18" charset="0"/>
                          </a:rPr>
                          <m:t>zn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:r>
                  <a:rPr lang="el-GR" altLang="zh-CN" sz="2400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950099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例</a:t>
            </a:r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07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96863" y="981075"/>
                <a:ext cx="8540750" cy="5216525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4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x(P(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→Q(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))→(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→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</a:rPr>
                  <a:t>x,y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) )</a:t>
                </a:r>
              </a:p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证明：往证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x(P(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→Q(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))→(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→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) )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    x(P(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latin typeface="Times New Roman" pitchFamily="18" charset="0"/>
                  </a:rPr>
                  <a:t>→Q(</a:t>
                </a:r>
                <a:r>
                  <a:rPr lang="en-US" altLang="zh-CN" sz="2400" dirty="0" err="1"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</a:rPr>
                  <a:t>)),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x(P(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→Q(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))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x(P(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latin typeface="Times New Roman" pitchFamily="18" charset="0"/>
                  </a:rPr>
                  <a:t>→Q(</a:t>
                </a:r>
                <a:r>
                  <a:rPr lang="en-US" altLang="zh-CN" sz="2400" dirty="0" err="1"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</a:rPr>
                  <a:t>)),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P(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→Q(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)         </a:t>
                </a:r>
                <a:r>
                  <a:rPr lang="pt-BR" altLang="zh-CN" sz="2400" dirty="0">
                    <a:latin typeface="Kunstler Script" pitchFamily="66" charset="0"/>
                  </a:rPr>
                  <a:t>A</a:t>
                </a:r>
                <a:r>
                  <a:rPr lang="pt-BR" altLang="zh-CN" sz="2400" dirty="0"/>
                  <a:t> 4</a:t>
                </a:r>
                <a:endParaRPr lang="en-US" altLang="zh-CN" sz="2400" dirty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    x(P(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latin typeface="Times New Roman" pitchFamily="18" charset="0"/>
                  </a:rPr>
                  <a:t>→Q(</a:t>
                </a:r>
                <a:r>
                  <a:rPr lang="en-US" altLang="zh-CN" sz="2400" dirty="0" err="1"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</a:rPr>
                  <a:t>)),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 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    x(P(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latin typeface="Times New Roman" pitchFamily="18" charset="0"/>
                  </a:rPr>
                  <a:t>→Q(</a:t>
                </a:r>
                <a:r>
                  <a:rPr lang="en-US" altLang="zh-CN" sz="2400" dirty="0" err="1"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</a:rPr>
                  <a:t>)),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P(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                       </a:t>
                </a:r>
                <a:r>
                  <a:rPr lang="pt-BR" altLang="zh-CN" sz="2400" dirty="0">
                    <a:latin typeface="Kunstler Script" pitchFamily="66" charset="0"/>
                  </a:rPr>
                  <a:t>A</a:t>
                </a:r>
                <a:r>
                  <a:rPr lang="pt-BR" altLang="zh-CN" sz="2400" dirty="0"/>
                  <a:t> 4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 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x(P(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latin typeface="Times New Roman" pitchFamily="18" charset="0"/>
                  </a:rPr>
                  <a:t>→Q(</a:t>
                </a:r>
                <a:r>
                  <a:rPr lang="en-US" altLang="zh-CN" sz="2400" dirty="0" err="1"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</a:rPr>
                  <a:t>)),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</a:rPr>
                  <a:t> Q(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)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x(P(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latin typeface="Times New Roman" pitchFamily="18" charset="0"/>
                  </a:rPr>
                  <a:t>→Q(</a:t>
                </a:r>
                <a:r>
                  <a:rPr lang="en-US" altLang="zh-CN" sz="2400" dirty="0" err="1"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</a:rPr>
                  <a:t>)),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xP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</a:rPr>
                  <a:t>)                MG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    x(P(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)</a:t>
                </a:r>
                <a:r>
                  <a:rPr lang="en-US" altLang="zh-CN" sz="2400" dirty="0">
                    <a:latin typeface="Times New Roman" pitchFamily="18" charset="0"/>
                  </a:rPr>
                  <a:t>→Q(</a:t>
                </a:r>
                <a:r>
                  <a:rPr lang="en-US" altLang="zh-CN" sz="2400" dirty="0" err="1"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</a:rPr>
                  <a:t> ))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itchFamily="18" charset="0"/>
                  </a:rPr>
                  <a:t>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xP(x,c) </a:t>
                </a:r>
                <a:r>
                  <a:rPr lang="en-US" altLang="zh-CN" sz="2400" dirty="0">
                    <a:latin typeface="Times New Roman" pitchFamily="18" charset="0"/>
                  </a:rPr>
                  <a:t>→ </a:t>
                </a:r>
                <a:r>
                  <a:rPr lang="en-US" altLang="zh-CN" sz="2400" dirty="0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</a:t>
                </a:r>
                <a:r>
                  <a:rPr lang="en-US" altLang="zh-CN" sz="2400" dirty="0" err="1"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x</a:t>
                </a:r>
                <a:r>
                  <a:rPr lang="en-US" altLang="zh-CN" sz="2400" dirty="0" err="1">
                    <a:latin typeface="Times New Roman" pitchFamily="18" charset="0"/>
                  </a:rPr>
                  <a:t>Q</a:t>
                </a:r>
                <a:r>
                  <a:rPr lang="en-US" altLang="zh-CN" sz="2400" dirty="0">
                    <a:latin typeface="Times New Roman" pitchFamily="18" charset="0"/>
                  </a:rPr>
                  <a:t>(</a:t>
                </a:r>
                <a:r>
                  <a:rPr lang="en-US" altLang="zh-CN" sz="2400" dirty="0" err="1">
                    <a:latin typeface="Times New Roman" pitchFamily="18" charset="0"/>
                  </a:rPr>
                  <a:t>x,c</a:t>
                </a:r>
                <a:r>
                  <a:rPr lang="en-US" altLang="zh-CN" sz="2400" dirty="0">
                    <a:latin typeface="Times New Roman" pitchFamily="18" charset="0"/>
                  </a:rPr>
                  <a:t>) 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itchFamily="18" charset="0"/>
                  </a:rPr>
                  <a:t>   </a:t>
                </a:r>
                <a:r>
                  <a:rPr lang="zh-CN" altLang="en-US" sz="2400" dirty="0">
                    <a:latin typeface="Times New Roman" pitchFamily="18" charset="0"/>
                  </a:rPr>
                  <a:t>根据定理</a:t>
                </a:r>
                <a:r>
                  <a:rPr lang="en-US" altLang="zh-CN" sz="2400" dirty="0">
                    <a:latin typeface="Times New Roman" pitchFamily="18" charset="0"/>
                  </a:rPr>
                  <a:t>3.11</a:t>
                </a:r>
                <a:r>
                  <a:rPr lang="zh-CN" altLang="en-US" sz="2400" dirty="0">
                    <a:latin typeface="Times New Roman" pitchFamily="18" charset="0"/>
                  </a:rPr>
                  <a:t>，得证。</a:t>
                </a:r>
                <a:endParaRPr lang="en-US" altLang="zh-CN" sz="2400" dirty="0">
                  <a:latin typeface="Times New Roman" pitchFamily="18" charset="0"/>
                </a:endParaRP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1407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6863" y="981075"/>
                <a:ext cx="8540750" cy="5216525"/>
              </a:xfrm>
              <a:blipFill rotWithShape="0">
                <a:blip r:embed="rId2"/>
                <a:stretch>
                  <a:fillRect l="-999" t="-1051" b="-3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可靠性定理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+mn-ea"/>
                  </a:rPr>
                  <a:t> 定理</a:t>
                </a:r>
                <a:r>
                  <a:rPr lang="en-US" altLang="zh-CN" sz="2400" dirty="0">
                    <a:latin typeface="+mn-ea"/>
                  </a:rPr>
                  <a:t>3.8</a:t>
                </a:r>
                <a:r>
                  <a:rPr lang="zh-CN" altLang="en-US" sz="2400" dirty="0">
                    <a:latin typeface="+mn-ea"/>
                  </a:rPr>
                  <a:t> ：若</a:t>
                </a:r>
                <a:r>
                  <a:rPr lang="zh-CN" altLang="en-US" sz="2400" dirty="0">
                    <a:latin typeface="+mn-ea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A, </a:t>
                </a:r>
                <a:r>
                  <a:rPr lang="zh-CN" altLang="en-US" sz="2400" dirty="0">
                    <a:latin typeface="+mn-ea"/>
                  </a:rPr>
                  <a:t>则</a:t>
                </a:r>
                <a:r>
                  <a:rPr lang="zh-CN" altLang="en-US" sz="2400" dirty="0">
                    <a:latin typeface="+mn-ea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A</a:t>
                </a:r>
              </a:p>
              <a:p>
                <a:pPr marL="0" indent="0" defTabSz="755650" eaLnBrk="1" hangingPunct="1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latin typeface="+mn-ea"/>
                  </a:rPr>
                  <a:t>      证明：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,…,A</a:t>
                </a:r>
                <a:r>
                  <a:rPr lang="en-US" altLang="zh-CN" sz="2400" baseline="-25000" dirty="0">
                    <a:latin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的从</a:t>
                </a:r>
                <a:r>
                  <a:rPr lang="el-GR" altLang="zh-CN" sz="2400" dirty="0">
                    <a:latin typeface="+mn-ea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的一个推演，归纳证明</a:t>
                </a:r>
                <a:r>
                  <a:rPr lang="el-GR" altLang="zh-CN" sz="2400" dirty="0">
                    <a:latin typeface="+mn-ea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400" baseline="-25000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  <a:p>
                <a:pPr marL="0" indent="0" defTabSz="755650" eaLnBrk="1" hangingPunct="1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2400" dirty="0" err="1">
                    <a:latin typeface="+mn-ea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=1,…,n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。</a:t>
                </a:r>
              </a:p>
              <a:p>
                <a:pPr marL="674688" lvl="1" indent="-249238" defTabSz="755650" eaLnBrk="1" hangingPunct="1"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是公理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1,2,3</a:t>
                </a: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，则 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zh-CN" altLang="en-US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为重言式，则</a:t>
                </a:r>
                <a:r>
                  <a:rPr lang="el-GR" altLang="zh-CN" dirty="0">
                    <a:latin typeface="+mn-ea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</a:p>
              <a:p>
                <a:pPr marL="674688" lvl="1" indent="-249238" defTabSz="755650" eaLnBrk="1" hangingPunct="1"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若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是公理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，设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 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= 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dirty="0" err="1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xA</a:t>
                </a:r>
                <a:r>
                  <a:rPr lang="en-US" altLang="zh-CN" i="1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为永真式，则</a:t>
                </a:r>
                <a:r>
                  <a:rPr lang="el-GR" altLang="zh-CN" dirty="0">
                    <a:latin typeface="+mn-ea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endParaRPr lang="en-US" altLang="zh-CN" dirty="0">
                  <a:latin typeface="+mn-ea"/>
                  <a:cs typeface="Times New Roman" panose="02020603050405020304" pitchFamily="18" charset="0"/>
                </a:endParaRPr>
              </a:p>
              <a:p>
                <a:pPr marL="674688" lvl="1" indent="-249238" defTabSz="755650"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若</a:t>
                </a:r>
                <a:r>
                  <a:rPr lang="en-US" altLang="zh-CN" i="1" dirty="0">
                    <a:latin typeface="+mn-ea"/>
                  </a:rPr>
                  <a:t>A</a:t>
                </a:r>
                <a:r>
                  <a:rPr lang="en-US" altLang="zh-CN" baseline="-25000" dirty="0">
                    <a:latin typeface="+mn-ea"/>
                  </a:rPr>
                  <a:t>i</a:t>
                </a:r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是公理</a:t>
                </a:r>
                <a:r>
                  <a:rPr lang="en-US" altLang="zh-CN" dirty="0">
                    <a:latin typeface="+mn-ea"/>
                  </a:rPr>
                  <a:t>5</a:t>
                </a:r>
                <a:r>
                  <a:rPr lang="zh-CN" altLang="en-US" dirty="0">
                    <a:latin typeface="+mn-ea"/>
                  </a:rPr>
                  <a:t>，设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 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=</a:t>
                </a:r>
                <a:r>
                  <a:rPr lang="en-US" altLang="zh-CN" baseline="-25000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  <a:sym typeface="Symbol" pitchFamily="18" charset="2"/>
                  </a:rPr>
                  <a:t>x</a:t>
                </a:r>
                <a:r>
                  <a:rPr lang="en-US" altLang="zh-CN" dirty="0">
                    <a:latin typeface="+mn-ea"/>
                  </a:rPr>
                  <a:t>( A</a:t>
                </a:r>
                <a:r>
                  <a:rPr lang="zh-CN" altLang="en-US" dirty="0">
                    <a:latin typeface="+mn-ea"/>
                    <a:sym typeface="Symbol" pitchFamily="18" charset="2"/>
                  </a:rPr>
                  <a:t></a:t>
                </a:r>
                <a:r>
                  <a:rPr lang="en-US" altLang="zh-CN" dirty="0">
                    <a:latin typeface="+mn-ea"/>
                    <a:sym typeface="Symbol" pitchFamily="18" charset="2"/>
                  </a:rPr>
                  <a:t>B</a:t>
                </a:r>
                <a:r>
                  <a:rPr lang="en-US" altLang="zh-CN" dirty="0">
                    <a:latin typeface="+mn-ea"/>
                  </a:rPr>
                  <a:t>) </a:t>
                </a:r>
                <a:r>
                  <a:rPr lang="zh-CN" altLang="en-US" dirty="0">
                    <a:latin typeface="+mn-ea"/>
                    <a:sym typeface="Symbol" pitchFamily="18" charset="2"/>
                  </a:rPr>
                  <a:t></a:t>
                </a:r>
                <a:r>
                  <a:rPr lang="en-US" altLang="zh-CN" dirty="0">
                    <a:latin typeface="+mn-ea"/>
                  </a:rPr>
                  <a:t>(A</a:t>
                </a:r>
                <a:r>
                  <a:rPr lang="zh-CN" altLang="en-US" dirty="0">
                    <a:latin typeface="+mn-ea"/>
                    <a:sym typeface="Symbol" pitchFamily="18" charset="2"/>
                  </a:rPr>
                  <a:t></a:t>
                </a:r>
                <a:r>
                  <a:rPr lang="en-US" altLang="zh-CN" dirty="0">
                    <a:latin typeface="+mn-ea"/>
                    <a:sym typeface="Symbol" pitchFamily="18" charset="2"/>
                  </a:rPr>
                  <a:t></a:t>
                </a:r>
                <a:r>
                  <a:rPr lang="en-US" altLang="zh-CN" dirty="0" err="1">
                    <a:latin typeface="+mn-ea"/>
                    <a:sym typeface="Symbol" pitchFamily="18" charset="2"/>
                  </a:rPr>
                  <a:t>xB</a:t>
                </a:r>
                <a:r>
                  <a:rPr lang="en-US" altLang="zh-CN" dirty="0">
                    <a:latin typeface="+mn-ea"/>
                  </a:rPr>
                  <a:t>)</a:t>
                </a:r>
                <a:r>
                  <a:rPr lang="zh-CN" altLang="en-US" dirty="0">
                    <a:latin typeface="+mn-ea"/>
                  </a:rPr>
                  <a:t>。其中</a:t>
                </a:r>
                <a:r>
                  <a:rPr lang="en-US" altLang="zh-CN" dirty="0">
                    <a:latin typeface="+mn-ea"/>
                  </a:rPr>
                  <a:t>x</a:t>
                </a:r>
                <a:r>
                  <a:rPr lang="zh-CN" altLang="en-US" dirty="0">
                    <a:latin typeface="+mn-ea"/>
                  </a:rPr>
                  <a:t>不是公式</a:t>
                </a:r>
                <a:r>
                  <a:rPr lang="en-US" altLang="zh-CN" dirty="0">
                    <a:latin typeface="+mn-ea"/>
                  </a:rPr>
                  <a:t>B</a:t>
                </a:r>
                <a:r>
                  <a:rPr lang="zh-CN" altLang="en-US" dirty="0">
                    <a:latin typeface="+mn-ea"/>
                  </a:rPr>
                  <a:t>的自由变元。由于</a:t>
                </a:r>
                <a:r>
                  <a:rPr lang="en-US" altLang="zh-CN" dirty="0">
                    <a:latin typeface="+mn-ea"/>
                    <a:sym typeface="Symbol" pitchFamily="18" charset="2"/>
                  </a:rPr>
                  <a:t>x</a:t>
                </a:r>
                <a:r>
                  <a:rPr lang="en-US" altLang="zh-CN" dirty="0">
                    <a:latin typeface="+mn-ea"/>
                  </a:rPr>
                  <a:t>( A</a:t>
                </a:r>
                <a:r>
                  <a:rPr lang="zh-CN" altLang="en-US" dirty="0">
                    <a:latin typeface="+mn-ea"/>
                    <a:sym typeface="Symbol" pitchFamily="18" charset="2"/>
                  </a:rPr>
                  <a:t></a:t>
                </a:r>
                <a:r>
                  <a:rPr lang="en-US" altLang="zh-CN" dirty="0">
                    <a:latin typeface="+mn-ea"/>
                    <a:sym typeface="Symbol" pitchFamily="18" charset="2"/>
                  </a:rPr>
                  <a:t>B</a:t>
                </a:r>
                <a:r>
                  <a:rPr lang="en-US" altLang="zh-CN" dirty="0">
                    <a:latin typeface="+mn-ea"/>
                  </a:rPr>
                  <a:t>) </a:t>
                </a:r>
                <a:r>
                  <a:rPr lang="zh-CN" altLang="en-US" dirty="0">
                    <a:latin typeface="+mn-ea"/>
                    <a:sym typeface="Symbol" panose="05050102010706020507" pitchFamily="18" charset="2"/>
                  </a:rPr>
                  <a:t> </a:t>
                </a:r>
                <a:r>
                  <a:rPr lang="en-US" altLang="zh-CN" dirty="0">
                    <a:latin typeface="+mn-ea"/>
                  </a:rPr>
                  <a:t>(A</a:t>
                </a:r>
                <a:r>
                  <a:rPr lang="zh-CN" altLang="en-US" dirty="0">
                    <a:latin typeface="+mn-ea"/>
                    <a:sym typeface="Symbol" pitchFamily="18" charset="2"/>
                  </a:rPr>
                  <a:t></a:t>
                </a:r>
                <a:r>
                  <a:rPr lang="en-US" altLang="zh-CN" dirty="0">
                    <a:latin typeface="+mn-ea"/>
                    <a:sym typeface="Symbol" pitchFamily="18" charset="2"/>
                  </a:rPr>
                  <a:t></a:t>
                </a:r>
                <a:r>
                  <a:rPr lang="en-US" altLang="zh-CN" dirty="0" err="1">
                    <a:latin typeface="+mn-ea"/>
                    <a:sym typeface="Symbol" pitchFamily="18" charset="2"/>
                  </a:rPr>
                  <a:t>xB</a:t>
                </a:r>
                <a:r>
                  <a:rPr lang="en-US" altLang="zh-CN" dirty="0">
                    <a:latin typeface="+mn-ea"/>
                  </a:rPr>
                  <a:t>)</a:t>
                </a:r>
                <a:r>
                  <a:rPr lang="zh-CN" altLang="en-US" dirty="0">
                    <a:latin typeface="+mn-ea"/>
                  </a:rPr>
                  <a:t>，故</a:t>
                </a:r>
                <a:endParaRPr lang="en-US" altLang="zh-CN" dirty="0">
                  <a:latin typeface="+mn-ea"/>
                </a:endParaRPr>
              </a:p>
              <a:p>
                <a:pPr marL="425450" lvl="1" indent="0" defTabSz="75565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+mn-ea"/>
                    <a:sym typeface="Symbol" pitchFamily="18" charset="2"/>
                  </a:rPr>
                  <a:t>    x</a:t>
                </a:r>
                <a:r>
                  <a:rPr lang="en-US" altLang="zh-CN" dirty="0">
                    <a:latin typeface="+mn-ea"/>
                  </a:rPr>
                  <a:t>( A</a:t>
                </a:r>
                <a:r>
                  <a:rPr lang="zh-CN" altLang="en-US" dirty="0">
                    <a:latin typeface="+mn-ea"/>
                    <a:sym typeface="Symbol" pitchFamily="18" charset="2"/>
                  </a:rPr>
                  <a:t></a:t>
                </a:r>
                <a:r>
                  <a:rPr lang="en-US" altLang="zh-CN" dirty="0">
                    <a:latin typeface="+mn-ea"/>
                    <a:sym typeface="Symbol" pitchFamily="18" charset="2"/>
                  </a:rPr>
                  <a:t>B</a:t>
                </a:r>
                <a:r>
                  <a:rPr lang="en-US" altLang="zh-CN" dirty="0">
                    <a:latin typeface="+mn-ea"/>
                  </a:rPr>
                  <a:t>) </a:t>
                </a:r>
                <a:r>
                  <a:rPr lang="zh-CN" altLang="en-US" dirty="0">
                    <a:latin typeface="+mn-ea"/>
                    <a:sym typeface="Symbol" pitchFamily="18" charset="2"/>
                  </a:rPr>
                  <a:t></a:t>
                </a:r>
                <a:r>
                  <a:rPr lang="en-US" altLang="zh-CN" dirty="0">
                    <a:latin typeface="+mn-ea"/>
                  </a:rPr>
                  <a:t>(A</a:t>
                </a:r>
                <a:r>
                  <a:rPr lang="zh-CN" altLang="en-US" dirty="0">
                    <a:latin typeface="+mn-ea"/>
                    <a:sym typeface="Symbol" pitchFamily="18" charset="2"/>
                  </a:rPr>
                  <a:t></a:t>
                </a:r>
                <a:r>
                  <a:rPr lang="en-US" altLang="zh-CN" dirty="0">
                    <a:latin typeface="+mn-ea"/>
                    <a:sym typeface="Symbol" pitchFamily="18" charset="2"/>
                  </a:rPr>
                  <a:t></a:t>
                </a:r>
                <a:r>
                  <a:rPr lang="en-US" altLang="zh-CN" dirty="0" err="1">
                    <a:latin typeface="+mn-ea"/>
                    <a:sym typeface="Symbol" pitchFamily="18" charset="2"/>
                  </a:rPr>
                  <a:t>xB</a:t>
                </a:r>
                <a:r>
                  <a:rPr lang="en-US" altLang="zh-CN" dirty="0">
                    <a:latin typeface="+mn-ea"/>
                  </a:rPr>
                  <a:t>)</a:t>
                </a:r>
                <a:r>
                  <a:rPr lang="zh-CN" altLang="en-US" dirty="0">
                    <a:latin typeface="+mn-ea"/>
                  </a:rPr>
                  <a:t>是永真式，</a:t>
                </a: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则</a:t>
                </a:r>
                <a:r>
                  <a:rPr lang="el-GR" altLang="zh-CN" dirty="0">
                    <a:latin typeface="+mn-ea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latin typeface="+mn-ea"/>
                    <a:cs typeface="Times New Roman" panose="02020603050405020304" pitchFamily="18" charset="0"/>
                    <a:sym typeface="Symbol" pitchFamily="18" charset="2"/>
                  </a:rPr>
                  <a:t>i</a:t>
                </a:r>
                <a:endParaRPr lang="en-US" altLang="zh-CN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3" b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32256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可靠性定理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74688" lvl="1" indent="-249238" defTabSz="755650"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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，则显然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i </a:t>
                </a:r>
                <a:endParaRPr lang="en-US" altLang="zh-CN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674688" lvl="1" indent="-249238" defTabSz="755650"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是由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规则生成，设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根据归纳假设有：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j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且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baseline="-250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,   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即对赋值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v,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若满足</a:t>
                </a:r>
                <a:r>
                  <a:rPr lang="el-GR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</a:rPr>
                  <a:t>则</a:t>
                </a:r>
                <a:endParaRPr lang="en-US" altLang="zh-CN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                     v(</a:t>
                </a:r>
                <a:r>
                  <a:rPr lang="en-US" altLang="zh-CN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baseline="-25000" dirty="0" err="1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j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) = v(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baseline="-250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</a:rPr>
                  <a:t>)=1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 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有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v(A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baseline="-250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)=1</a:t>
                </a:r>
              </a:p>
              <a:p>
                <a:pPr marL="674688" lvl="1" indent="-249238" defTabSz="755650"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是由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根据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规则生成，设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，归纳假设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zh-CN" altLang="en-US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有</a:t>
                </a:r>
                <a:r>
                  <a:rPr lang="el-GR" altLang="zh-CN" dirty="0"/>
                  <a:t>Γ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j</a:t>
                </a:r>
                <a:r>
                  <a:rPr lang="zh-CN" altLang="en-US" dirty="0">
                    <a:sym typeface="Symbol" pitchFamily="18" charset="2"/>
                  </a:rPr>
                  <a:t> ，则对任意满足</a:t>
                </a:r>
                <a:r>
                  <a:rPr lang="el-GR" altLang="zh-CN" dirty="0"/>
                  <a:t>Γ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ym typeface="Symbol" pitchFamily="18" charset="2"/>
                  </a:rPr>
                  <a:t>解释</a:t>
                </a:r>
                <a:r>
                  <a:rPr lang="en-US" altLang="zh-CN" dirty="0">
                    <a:sym typeface="Symbol" pitchFamily="18" charset="2"/>
                  </a:rPr>
                  <a:t>I</a:t>
                </a:r>
                <a:r>
                  <a:rPr lang="zh-CN" altLang="en-US" dirty="0">
                    <a:sym typeface="Symbol" pitchFamily="18" charset="2"/>
                  </a:rPr>
                  <a:t>和赋值</a:t>
                </a:r>
                <a:r>
                  <a:rPr lang="en-US" altLang="zh-CN" dirty="0">
                    <a:sym typeface="Symbol" pitchFamily="18" charset="2"/>
                  </a:rPr>
                  <a:t>v</a:t>
                </a:r>
                <a:r>
                  <a:rPr lang="zh-CN" altLang="en-US" dirty="0">
                    <a:sym typeface="Symbol" pitchFamily="18" charset="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j</a:t>
                </a:r>
                <a:r>
                  <a:rPr lang="en-US" altLang="zh-CN" dirty="0">
                    <a:sym typeface="Symbol" panose="05050102010706020507" pitchFamily="18" charset="2"/>
                  </a:rPr>
                  <a:t>)=1</a:t>
                </a:r>
                <a:r>
                  <a:rPr lang="zh-CN" altLang="en-US" dirty="0">
                    <a:sym typeface="Symbol" pitchFamily="18" charset="2"/>
                  </a:rPr>
                  <a:t>，</a:t>
                </a:r>
                <a:endParaRPr lang="en-US" altLang="zh-CN" dirty="0">
                  <a:sym typeface="Symbol" pitchFamily="18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sym typeface="Symbol" pitchFamily="18" charset="2"/>
                  </a:rPr>
                  <a:t>   </a:t>
                </a:r>
                <a:r>
                  <a:rPr lang="zh-CN" altLang="en-US" dirty="0">
                    <a:sym typeface="Symbol" pitchFamily="18" charset="2"/>
                  </a:rPr>
                  <a:t>即对任意</a:t>
                </a:r>
                <a:r>
                  <a:rPr lang="en-US" altLang="zh-CN" dirty="0" err="1">
                    <a:sym typeface="Symbol" pitchFamily="18" charset="2"/>
                  </a:rPr>
                  <a:t>dD</a:t>
                </a:r>
                <a:r>
                  <a:rPr lang="en-US" altLang="zh-CN" baseline="-25000" dirty="0" err="1">
                    <a:sym typeface="Symbol" pitchFamily="18" charset="2"/>
                  </a:rPr>
                  <a:t>I</a:t>
                </a:r>
                <a:r>
                  <a:rPr lang="zh-CN" altLang="en-US" dirty="0">
                    <a:sym typeface="Symbol" pitchFamily="18" charset="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j</a:t>
                </a:r>
                <a:r>
                  <a:rPr lang="en-US" altLang="zh-CN" dirty="0">
                    <a:sym typeface="Symbol" panose="05050102010706020507" pitchFamily="18" charset="2"/>
                  </a:rPr>
                  <a:t>)=1, </a:t>
                </a:r>
                <a:r>
                  <a:rPr lang="zh-CN" altLang="en-US" dirty="0">
                    <a:sym typeface="Symbol" pitchFamily="18" charset="2"/>
                  </a:rPr>
                  <a:t>故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为真。因此</a:t>
                </a:r>
                <a:r>
                  <a:rPr lang="el-GR" altLang="zh-CN" dirty="0"/>
                  <a:t>Γ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i</a:t>
                </a:r>
                <a:r>
                  <a:rPr lang="zh-CN" altLang="en-US" baseline="-25000" dirty="0">
                    <a:sym typeface="Symbol" pitchFamily="18" charset="2"/>
                  </a:rPr>
                  <a:t> </a:t>
                </a:r>
                <a:r>
                  <a:rPr lang="zh-CN" altLang="en-US" dirty="0">
                    <a:sym typeface="Symbol" pitchFamily="18" charset="2"/>
                  </a:rPr>
                  <a:t> </a:t>
                </a:r>
                <a:endParaRPr lang="en-US" altLang="zh-CN" dirty="0">
                  <a:sym typeface="Symbol" pitchFamily="18" charset="2"/>
                </a:endParaRPr>
              </a:p>
              <a:p>
                <a:pPr marL="0" lvl="1" indent="0">
                  <a:lnSpc>
                    <a:spcPct val="100000"/>
                  </a:lnSpc>
                  <a:spcAft>
                    <a:spcPct val="20000"/>
                  </a:spcAft>
                  <a:buNone/>
                </a:pPr>
                <a:r>
                  <a:rPr lang="zh-CN" altLang="en-US" dirty="0">
                    <a:cs typeface="+mn-cs"/>
                    <a:sym typeface="Symbol" pitchFamily="18" charset="2"/>
                  </a:rPr>
                  <a:t>  </a:t>
                </a:r>
                <a:endParaRPr lang="en-US" altLang="zh-CN" dirty="0">
                  <a:cs typeface="+mn-cs"/>
                  <a:sym typeface="Symbol" pitchFamily="18" charset="2"/>
                </a:endParaRPr>
              </a:p>
              <a:p>
                <a:pPr marL="342900" lvl="1" indent="-342900">
                  <a:lnSpc>
                    <a:spcPct val="100000"/>
                  </a:lnSpc>
                  <a:spcAft>
                    <a:spcPct val="20000"/>
                  </a:spcAft>
                  <a:buFont typeface="Wingdings" pitchFamily="2" charset="2"/>
                  <a:buChar char="§"/>
                </a:pPr>
                <a:r>
                  <a:rPr lang="zh-CN" altLang="en-US" dirty="0">
                    <a:cs typeface="+mn-cs"/>
                    <a:sym typeface="Symbol" pitchFamily="18" charset="2"/>
                  </a:rPr>
                  <a:t>推论（可证则永真）：若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cs typeface="+mn-cs"/>
                      </a:rPr>
                      <m:t>⊢</m:t>
                    </m:r>
                  </m:oMath>
                </a14:m>
                <a:r>
                  <a:rPr lang="en-US" altLang="zh-CN" dirty="0">
                    <a:cs typeface="+mn-cs"/>
                  </a:rPr>
                  <a:t>A, </a:t>
                </a:r>
                <a:r>
                  <a:rPr lang="zh-CN" altLang="en-US" dirty="0">
                    <a:cs typeface="+mn-cs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cs typeface="+mn-cs"/>
                      </a:rPr>
                      <m:t>⊨</m:t>
                    </m:r>
                  </m:oMath>
                </a14:m>
                <a:r>
                  <a:rPr lang="en-US" altLang="zh-CN" dirty="0">
                    <a:cs typeface="+mn-cs"/>
                  </a:rPr>
                  <a:t>A</a:t>
                </a:r>
                <a:r>
                  <a:rPr lang="zh-CN" altLang="en-US" dirty="0">
                    <a:cs typeface="+mn-cs"/>
                    <a:sym typeface="Symbol" pitchFamily="18" charset="2"/>
                  </a:rPr>
                  <a:t>      </a:t>
                </a:r>
                <a:r>
                  <a:rPr lang="zh-CN" altLang="en-US" baseline="-25000" dirty="0">
                    <a:latin typeface="Times New Roman" pitchFamily="18" charset="0"/>
                    <a:cs typeface="Times New Roman" panose="02020603050405020304" pitchFamily="18" charset="0"/>
                    <a:sym typeface="Symbol" pitchFamily="18" charset="2"/>
                  </a:rPr>
                  <a:t>              </a:t>
                </a:r>
                <a:endParaRPr lang="en-US" altLang="zh-CN" dirty="0">
                  <a:latin typeface="Times New Roman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3" t="-1161" b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32256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804102"/>
                <a:ext cx="8589963" cy="5667714"/>
              </a:xfrm>
            </p:spPr>
            <p:txBody>
              <a:bodyPr/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定义：如果对于每个公式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都有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语句集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则称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语句集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是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不协调的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否则称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是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协调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3.12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（协调）：若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P(x)P(x)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，则称是不协调的。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lvl="1" indent="0">
                  <a:spcAft>
                    <a:spcPct val="20000"/>
                  </a:spcAft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证明：任取公式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P(x)P(x)A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是重言式，则有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lvl="1" indent="0">
                  <a:spcAft>
                    <a:spcPct val="20000"/>
                  </a:spcAft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  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 P(x)P(x)A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，根据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MP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规则，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。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lvl="1" indent="0">
                  <a:spcAft>
                    <a:spcPct val="20000"/>
                  </a:spcAft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lvl="0"/>
                <a:r>
                  <a:rPr lang="zh-CN" altLang="en-US" sz="2800" dirty="0">
                    <a:solidFill>
                      <a:srgbClr val="000000"/>
                    </a:solidFill>
                  </a:rPr>
                  <a:t>定理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3.13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：若</a:t>
                </a:r>
                <a:r>
                  <a:rPr lang="zh-CN" altLang="en-US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协调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,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则</a:t>
                </a:r>
                <a:r>
                  <a:rPr lang="zh-CN" altLang="en-US" sz="2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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可满足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0" lvl="1" indent="0">
                  <a:spcAft>
                    <a:spcPct val="20000"/>
                  </a:spcAft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lvl="1" indent="0">
                  <a:spcAft>
                    <a:spcPct val="20000"/>
                  </a:spcAft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lvl="1" indent="0">
                  <a:spcAft>
                    <a:spcPct val="20000"/>
                  </a:spcAft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lvl="1" indent="0">
                  <a:spcAft>
                    <a:spcPct val="20000"/>
                  </a:spcAft>
                  <a:buNone/>
                </a:pPr>
                <a:endParaRPr lang="zh-CN" altLang="zh-CN" sz="2800" dirty="0"/>
              </a:p>
              <a:p>
                <a:pPr marL="0" indent="0">
                  <a:buNone/>
                </a:pP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804102"/>
                <a:ext cx="8589963" cy="5667714"/>
              </a:xfrm>
              <a:blipFill rotWithShape="0">
                <a:blip r:embed="rId2"/>
                <a:stretch>
                  <a:fillRect l="-1207" t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09057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谓词逻辑公理系统</a:t>
            </a:r>
            <a:r>
              <a:rPr lang="zh-CN" altLang="en-US" dirty="0"/>
              <a:t>（续）</a:t>
            </a:r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096250" cy="52451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zh-CN" dirty="0">
                <a:solidFill>
                  <a:srgbClr val="C00000"/>
                </a:solidFill>
              </a:rPr>
              <a:t>     (4) </a:t>
            </a:r>
            <a:r>
              <a:rPr lang="zh-CN" altLang="zh-CN" dirty="0">
                <a:solidFill>
                  <a:srgbClr val="C00000"/>
                </a:solidFill>
              </a:rPr>
              <a:t>公理集合：</a:t>
            </a:r>
          </a:p>
          <a:p>
            <a:pPr lvl="1">
              <a:defRPr/>
            </a:pPr>
            <a:r>
              <a:rPr lang="zh-CN" altLang="zh-CN" dirty="0"/>
              <a:t>公理模式</a:t>
            </a:r>
            <a:r>
              <a:rPr lang="pt-BR" altLang="zh-CN" sz="1800" dirty="0">
                <a:latin typeface="Kunstler Script" pitchFamily="66" charset="0"/>
                <a:cs typeface="+mn-cs"/>
              </a:rPr>
              <a:t>A</a:t>
            </a:r>
            <a:r>
              <a:rPr lang="pt-BR" altLang="zh-CN" dirty="0"/>
              <a:t> </a:t>
            </a:r>
            <a:r>
              <a:rPr lang="pt-BR" altLang="zh-CN" baseline="-25000" dirty="0"/>
              <a:t>1</a:t>
            </a:r>
            <a:r>
              <a:rPr lang="zh-CN" altLang="zh-CN" dirty="0"/>
              <a:t>：</a:t>
            </a:r>
            <a:r>
              <a:rPr lang="pt-BR" altLang="zh-CN" dirty="0"/>
              <a:t>A</a:t>
            </a:r>
            <a:r>
              <a:rPr lang="pt-BR" altLang="zh-CN" dirty="0">
                <a:sym typeface="Symbol" pitchFamily="18" charset="2"/>
              </a:rPr>
              <a:t></a:t>
            </a:r>
            <a:r>
              <a:rPr lang="pt-BR" altLang="zh-CN" dirty="0"/>
              <a:t> (B</a:t>
            </a:r>
            <a:r>
              <a:rPr lang="pt-BR" altLang="zh-CN" dirty="0">
                <a:sym typeface="Symbol" pitchFamily="18" charset="2"/>
              </a:rPr>
              <a:t></a:t>
            </a:r>
            <a:r>
              <a:rPr lang="pt-BR" altLang="zh-CN" dirty="0"/>
              <a:t>A)</a:t>
            </a:r>
            <a:endParaRPr lang="zh-CN" altLang="zh-CN" dirty="0"/>
          </a:p>
          <a:p>
            <a:pPr lvl="1">
              <a:defRPr/>
            </a:pPr>
            <a:r>
              <a:rPr lang="zh-CN" altLang="zh-CN" dirty="0"/>
              <a:t>公理模式</a:t>
            </a:r>
            <a:r>
              <a:rPr lang="pt-BR" altLang="zh-CN" sz="1800" dirty="0">
                <a:latin typeface="Kunstler Script" pitchFamily="66" charset="0"/>
                <a:cs typeface="+mn-cs"/>
              </a:rPr>
              <a:t>A</a:t>
            </a:r>
            <a:r>
              <a:rPr lang="pt-BR" altLang="zh-CN" dirty="0"/>
              <a:t> </a:t>
            </a:r>
            <a:r>
              <a:rPr lang="pt-BR" altLang="zh-CN" baseline="-25000" dirty="0"/>
              <a:t>2</a:t>
            </a:r>
            <a:r>
              <a:rPr lang="zh-CN" altLang="zh-CN" dirty="0"/>
              <a:t>：</a:t>
            </a:r>
            <a:r>
              <a:rPr lang="pt-BR" altLang="zh-CN" dirty="0"/>
              <a:t>(A</a:t>
            </a:r>
            <a:r>
              <a:rPr lang="pt-BR" altLang="zh-CN" dirty="0">
                <a:sym typeface="Symbol" pitchFamily="18" charset="2"/>
              </a:rPr>
              <a:t></a:t>
            </a:r>
            <a:r>
              <a:rPr lang="pt-BR" altLang="zh-CN" dirty="0"/>
              <a:t> (B</a:t>
            </a:r>
            <a:r>
              <a:rPr lang="pt-BR" altLang="zh-CN" dirty="0">
                <a:sym typeface="Symbol" pitchFamily="18" charset="2"/>
              </a:rPr>
              <a:t>C</a:t>
            </a:r>
            <a:r>
              <a:rPr lang="pt-BR" altLang="zh-CN" dirty="0"/>
              <a:t>)) </a:t>
            </a:r>
            <a:r>
              <a:rPr lang="pt-BR" altLang="zh-CN" dirty="0">
                <a:sym typeface="Symbol" pitchFamily="18" charset="2"/>
              </a:rPr>
              <a:t></a:t>
            </a:r>
            <a:r>
              <a:rPr lang="pt-BR" altLang="zh-CN" dirty="0"/>
              <a:t> ((A</a:t>
            </a:r>
            <a:r>
              <a:rPr lang="pt-BR" altLang="zh-CN" dirty="0">
                <a:sym typeface="Symbol" pitchFamily="18" charset="2"/>
              </a:rPr>
              <a:t>B</a:t>
            </a:r>
            <a:r>
              <a:rPr lang="pt-BR" altLang="zh-CN" dirty="0"/>
              <a:t>) </a:t>
            </a:r>
            <a:r>
              <a:rPr lang="pt-BR" altLang="zh-CN" dirty="0">
                <a:sym typeface="Symbol" pitchFamily="18" charset="2"/>
              </a:rPr>
              <a:t></a:t>
            </a:r>
            <a:r>
              <a:rPr lang="pt-BR" altLang="zh-CN" dirty="0"/>
              <a:t>(A</a:t>
            </a:r>
            <a:r>
              <a:rPr lang="pt-BR" altLang="zh-CN" dirty="0">
                <a:sym typeface="Symbol" pitchFamily="18" charset="2"/>
              </a:rPr>
              <a:t>C</a:t>
            </a:r>
            <a:r>
              <a:rPr lang="pt-BR" altLang="zh-CN" dirty="0"/>
              <a:t>))</a:t>
            </a:r>
            <a:endParaRPr lang="zh-CN" altLang="zh-CN" dirty="0"/>
          </a:p>
          <a:p>
            <a:pPr lvl="1">
              <a:defRPr/>
            </a:pPr>
            <a:r>
              <a:rPr lang="zh-CN" altLang="zh-CN" dirty="0"/>
              <a:t>公理模式</a:t>
            </a:r>
            <a:r>
              <a:rPr lang="pt-BR" altLang="zh-CN" sz="1800" dirty="0">
                <a:latin typeface="Kunstler Script" pitchFamily="66" charset="0"/>
                <a:cs typeface="+mn-cs"/>
              </a:rPr>
              <a:t>A</a:t>
            </a:r>
            <a:r>
              <a:rPr lang="pt-BR" altLang="zh-CN" baseline="-25000" dirty="0"/>
              <a:t> 3</a:t>
            </a:r>
            <a:r>
              <a:rPr lang="zh-CN" altLang="zh-CN" dirty="0"/>
              <a:t>：</a:t>
            </a:r>
            <a:r>
              <a:rPr lang="pt-BR" altLang="zh-CN" dirty="0"/>
              <a:t>(</a:t>
            </a:r>
            <a:r>
              <a:rPr lang="pt-BR" altLang="zh-CN" dirty="0">
                <a:sym typeface="Symbol" pitchFamily="18" charset="2"/>
              </a:rPr>
              <a:t></a:t>
            </a:r>
            <a:r>
              <a:rPr lang="pt-BR" altLang="zh-CN" dirty="0"/>
              <a:t>A</a:t>
            </a:r>
            <a:r>
              <a:rPr lang="pt-BR" altLang="zh-CN" dirty="0">
                <a:sym typeface="Symbol" pitchFamily="18" charset="2"/>
              </a:rPr>
              <a:t></a:t>
            </a:r>
            <a:r>
              <a:rPr lang="pt-BR" altLang="zh-CN" dirty="0"/>
              <a:t>B) </a:t>
            </a:r>
            <a:r>
              <a:rPr lang="pt-BR" altLang="zh-CN" dirty="0">
                <a:sym typeface="Symbol" pitchFamily="18" charset="2"/>
              </a:rPr>
              <a:t></a:t>
            </a:r>
            <a:r>
              <a:rPr lang="pt-BR" altLang="zh-CN" dirty="0"/>
              <a:t> (B</a:t>
            </a:r>
            <a:r>
              <a:rPr lang="pt-BR" altLang="zh-CN" dirty="0">
                <a:sym typeface="Symbol" pitchFamily="18" charset="2"/>
              </a:rPr>
              <a:t></a:t>
            </a:r>
            <a:r>
              <a:rPr lang="pt-BR" altLang="zh-CN" dirty="0"/>
              <a:t>A)                </a:t>
            </a:r>
            <a:endParaRPr lang="zh-CN" altLang="zh-CN" dirty="0"/>
          </a:p>
          <a:p>
            <a:pPr lvl="1">
              <a:defRPr/>
            </a:pPr>
            <a:r>
              <a:rPr lang="zh-CN" altLang="zh-CN" dirty="0"/>
              <a:t>公理模式</a:t>
            </a:r>
            <a:r>
              <a:rPr lang="pt-BR" altLang="zh-CN" sz="1800" dirty="0">
                <a:latin typeface="Kunstler Script" pitchFamily="66" charset="0"/>
                <a:cs typeface="+mn-cs"/>
              </a:rPr>
              <a:t>A</a:t>
            </a:r>
            <a:r>
              <a:rPr lang="pt-BR" altLang="zh-CN" baseline="-25000" dirty="0"/>
              <a:t> 4</a:t>
            </a:r>
            <a:r>
              <a:rPr lang="zh-CN" altLang="zh-CN" dirty="0"/>
              <a:t>：</a:t>
            </a:r>
            <a:r>
              <a:rPr lang="pt-BR" altLang="zh-CN" dirty="0">
                <a:sym typeface="Symbol" pitchFamily="18" charset="2"/>
              </a:rPr>
              <a:t></a:t>
            </a:r>
            <a:r>
              <a:rPr lang="nb-NO" altLang="zh-CN" dirty="0"/>
              <a:t>xA(x)</a:t>
            </a:r>
            <a:r>
              <a:rPr lang="pt-BR" altLang="zh-CN" dirty="0">
                <a:sym typeface="Symbol" pitchFamily="18" charset="2"/>
              </a:rPr>
              <a:t></a:t>
            </a:r>
            <a:r>
              <a:rPr lang="nb-NO" altLang="zh-CN" dirty="0"/>
              <a:t>A(x)</a:t>
            </a:r>
            <a:r>
              <a:rPr lang="pt-BR" altLang="zh-CN" dirty="0"/>
              <a:t>[x/t]</a:t>
            </a:r>
            <a:r>
              <a:rPr lang="zh-CN" altLang="en-US" dirty="0"/>
              <a:t>，</a:t>
            </a:r>
            <a:r>
              <a:rPr lang="zh-CN" altLang="zh-CN" dirty="0"/>
              <a:t>其中项</a:t>
            </a:r>
            <a:r>
              <a:rPr lang="nb-NO" altLang="zh-CN" dirty="0"/>
              <a:t>t</a:t>
            </a:r>
            <a:r>
              <a:rPr lang="zh-CN" altLang="zh-CN" dirty="0"/>
              <a:t>对于</a:t>
            </a:r>
            <a:r>
              <a:rPr lang="nb-NO" altLang="zh-CN" dirty="0"/>
              <a:t>A</a:t>
            </a:r>
            <a:r>
              <a:rPr lang="zh-CN" altLang="zh-CN" dirty="0"/>
              <a:t>中的</a:t>
            </a:r>
            <a:r>
              <a:rPr lang="nb-NO" altLang="zh-CN" dirty="0"/>
              <a:t>x</a:t>
            </a:r>
            <a:r>
              <a:rPr lang="zh-CN" altLang="zh-CN" dirty="0"/>
              <a:t>是可代入的。</a:t>
            </a:r>
            <a:r>
              <a:rPr lang="pt-BR" altLang="zh-CN" dirty="0"/>
              <a:t> </a:t>
            </a:r>
            <a:endParaRPr lang="zh-CN" altLang="zh-CN" dirty="0"/>
          </a:p>
          <a:p>
            <a:pPr lvl="1">
              <a:defRPr/>
            </a:pPr>
            <a:r>
              <a:rPr lang="zh-CN" altLang="zh-CN" dirty="0"/>
              <a:t>公理模式</a:t>
            </a:r>
            <a:r>
              <a:rPr lang="pt-BR" altLang="zh-CN" sz="1800" dirty="0">
                <a:latin typeface="Kunstler Script" pitchFamily="66" charset="0"/>
                <a:cs typeface="+mn-cs"/>
              </a:rPr>
              <a:t>A</a:t>
            </a:r>
            <a:r>
              <a:rPr lang="pt-BR" altLang="zh-CN" baseline="-25000" dirty="0"/>
              <a:t> 5</a:t>
            </a:r>
            <a:r>
              <a:rPr lang="zh-CN" altLang="zh-CN" dirty="0"/>
              <a:t>：</a:t>
            </a:r>
            <a:r>
              <a:rPr lang="pt-BR" altLang="zh-CN" dirty="0">
                <a:sym typeface="Symbol" pitchFamily="18" charset="2"/>
              </a:rPr>
              <a:t></a:t>
            </a:r>
            <a:r>
              <a:rPr lang="nb-NO" altLang="zh-CN" dirty="0"/>
              <a:t>x</a:t>
            </a:r>
            <a:r>
              <a:rPr lang="pt-BR" altLang="zh-CN" dirty="0"/>
              <a:t>(</a:t>
            </a:r>
            <a:r>
              <a:rPr lang="nb-NO" altLang="zh-CN" dirty="0"/>
              <a:t>A</a:t>
            </a:r>
            <a:r>
              <a:rPr lang="pt-BR" altLang="zh-CN" dirty="0">
                <a:sym typeface="Symbol" pitchFamily="18" charset="2"/>
              </a:rPr>
              <a:t></a:t>
            </a:r>
            <a:r>
              <a:rPr lang="nb-NO" altLang="zh-CN" dirty="0"/>
              <a:t>B(x)</a:t>
            </a:r>
            <a:r>
              <a:rPr lang="pt-BR" altLang="zh-CN" dirty="0"/>
              <a:t>) </a:t>
            </a:r>
            <a:r>
              <a:rPr lang="pt-BR" altLang="zh-CN" dirty="0">
                <a:sym typeface="Symbol" pitchFamily="18" charset="2"/>
              </a:rPr>
              <a:t></a:t>
            </a:r>
            <a:r>
              <a:rPr lang="pt-BR" altLang="zh-CN" dirty="0"/>
              <a:t> (</a:t>
            </a:r>
            <a:r>
              <a:rPr lang="nb-NO" altLang="zh-CN" dirty="0"/>
              <a:t>A</a:t>
            </a:r>
            <a:r>
              <a:rPr lang="pt-BR" altLang="zh-CN" dirty="0">
                <a:sym typeface="Symbol" pitchFamily="18" charset="2"/>
              </a:rPr>
              <a:t></a:t>
            </a:r>
            <a:r>
              <a:rPr lang="nb-NO" altLang="zh-CN" dirty="0"/>
              <a:t>xB(x)</a:t>
            </a:r>
            <a:r>
              <a:rPr lang="pt-BR" altLang="zh-CN" dirty="0"/>
              <a:t>)</a:t>
            </a:r>
            <a:r>
              <a:rPr lang="zh-CN" altLang="en-US" dirty="0"/>
              <a:t>，</a:t>
            </a:r>
            <a:r>
              <a:rPr lang="zh-CN" altLang="zh-CN" dirty="0"/>
              <a:t>其中</a:t>
            </a:r>
            <a:r>
              <a:rPr lang="nb-NO" altLang="zh-CN" dirty="0"/>
              <a:t>x</a:t>
            </a:r>
            <a:r>
              <a:rPr lang="zh-CN" altLang="zh-CN" dirty="0"/>
              <a:t>不是</a:t>
            </a:r>
            <a:r>
              <a:rPr lang="nb-NO" altLang="zh-CN" dirty="0"/>
              <a:t>A</a:t>
            </a:r>
            <a:r>
              <a:rPr lang="zh-CN" altLang="zh-CN" dirty="0"/>
              <a:t>中自由变元</a:t>
            </a:r>
            <a:r>
              <a:rPr lang="zh-CN" altLang="en-US" dirty="0"/>
              <a:t>。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pt-BR" altLang="zh-CN" dirty="0">
                <a:solidFill>
                  <a:srgbClr val="C00000"/>
                </a:solidFill>
              </a:rPr>
              <a:t>     (5) </a:t>
            </a:r>
            <a:r>
              <a:rPr lang="zh-CN" altLang="zh-CN" dirty="0">
                <a:solidFill>
                  <a:srgbClr val="C00000"/>
                </a:solidFill>
              </a:rPr>
              <a:t>推理规则</a:t>
            </a:r>
          </a:p>
          <a:p>
            <a:pPr lvl="1">
              <a:defRPr/>
            </a:pPr>
            <a:r>
              <a:rPr lang="zh-CN" altLang="zh-CN" dirty="0"/>
              <a:t>分离规则（简称</a:t>
            </a:r>
            <a:r>
              <a:rPr lang="pt-BR" altLang="zh-CN" dirty="0"/>
              <a:t>MP</a:t>
            </a:r>
            <a:r>
              <a:rPr lang="zh-CN" altLang="zh-CN" dirty="0"/>
              <a:t>规则）：从</a:t>
            </a:r>
            <a:r>
              <a:rPr lang="pt-BR" altLang="zh-CN" dirty="0"/>
              <a:t>A</a:t>
            </a:r>
            <a:r>
              <a:rPr lang="zh-CN" altLang="zh-CN" dirty="0"/>
              <a:t>和</a:t>
            </a:r>
            <a:r>
              <a:rPr lang="pt-BR" altLang="zh-CN" dirty="0"/>
              <a:t>A</a:t>
            </a:r>
            <a:r>
              <a:rPr lang="pt-BR" altLang="zh-CN" dirty="0">
                <a:sym typeface="Symbol" pitchFamily="18" charset="2"/>
              </a:rPr>
              <a:t></a:t>
            </a:r>
            <a:r>
              <a:rPr lang="pt-BR" altLang="zh-CN" dirty="0"/>
              <a:t>B</a:t>
            </a:r>
            <a:r>
              <a:rPr lang="zh-CN" altLang="zh-CN" dirty="0"/>
              <a:t>推出</a:t>
            </a:r>
            <a:r>
              <a:rPr lang="pt-BR" altLang="zh-CN" dirty="0"/>
              <a:t>B</a:t>
            </a:r>
            <a:r>
              <a:rPr lang="zh-CN" altLang="zh-CN" dirty="0"/>
              <a:t>。</a:t>
            </a:r>
          </a:p>
          <a:p>
            <a:pPr lvl="1">
              <a:defRPr/>
            </a:pPr>
            <a:r>
              <a:rPr lang="zh-CN" altLang="zh-CN" dirty="0"/>
              <a:t>概括规则（简称</a:t>
            </a:r>
            <a:r>
              <a:rPr lang="pt-BR" altLang="zh-CN" dirty="0"/>
              <a:t>UG</a:t>
            </a:r>
            <a:r>
              <a:rPr lang="zh-CN" altLang="zh-CN" dirty="0"/>
              <a:t>规则）：从</a:t>
            </a:r>
            <a:r>
              <a:rPr lang="pt-BR" altLang="zh-CN" dirty="0"/>
              <a:t>A</a:t>
            </a:r>
            <a:r>
              <a:rPr lang="zh-CN" altLang="zh-CN" dirty="0"/>
              <a:t>推出</a:t>
            </a:r>
            <a:r>
              <a:rPr lang="pt-BR" altLang="zh-CN" dirty="0"/>
              <a:t>(</a:t>
            </a:r>
            <a:r>
              <a:rPr lang="pt-BR" altLang="zh-CN" dirty="0">
                <a:sym typeface="Symbol" pitchFamily="18" charset="2"/>
              </a:rPr>
              <a:t></a:t>
            </a:r>
            <a:r>
              <a:rPr lang="pt-BR" altLang="zh-CN" dirty="0"/>
              <a:t>xA)</a:t>
            </a:r>
            <a:r>
              <a:rPr lang="zh-CN" altLang="zh-CN" dirty="0"/>
              <a:t>。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完备性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定理</a:t>
                </a:r>
                <a:r>
                  <a:rPr lang="en-US" altLang="zh-CN" sz="2400" dirty="0"/>
                  <a:t>3.14</a:t>
                </a:r>
                <a:r>
                  <a:rPr lang="zh-CN" altLang="en-US" sz="2400" dirty="0"/>
                  <a:t> ：若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/>
                  <a:t>A, </a:t>
                </a:r>
                <a:r>
                  <a:rPr lang="zh-CN" altLang="en-US" sz="2400" dirty="0"/>
                  <a:t>则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/>
                  <a:t>A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    证明：设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的闭包，对任意满足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的解释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I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，则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I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满足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B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，不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  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满足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B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，则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{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B}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是不可满足的，则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{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B}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是不协调的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  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因此，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{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B}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/>
                  <a:t>B</a:t>
                </a:r>
                <a:r>
                  <a:rPr lang="zh-CN" altLang="en-US" sz="2400" dirty="0"/>
                  <a:t>，根据演绎定理有：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zh-CN" altLang="en-US" sz="2400" dirty="0">
                    <a:sym typeface="Symbol" panose="05050102010706020507" pitchFamily="18" charset="2"/>
                  </a:rPr>
                  <a:t> 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B B</a:t>
                </a:r>
                <a:r>
                  <a:rPr lang="zh-CN" altLang="en-US" sz="2400" dirty="0"/>
                  <a:t>，根据前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</a:t>
                </a:r>
                <a:r>
                  <a:rPr lang="zh-CN" altLang="en-US" sz="2400" dirty="0"/>
                  <a:t>例有：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zh-CN" alt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BB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B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</a:t>
                </a:r>
                <a:r>
                  <a:rPr lang="zh-CN" altLang="en-US" sz="2400" dirty="0"/>
                  <a:t>则  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zh-CN" alt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B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，依据公理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4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，有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/>
                  <a:t>A</a:t>
                </a:r>
                <a:r>
                  <a:rPr lang="zh-CN" altLang="en-US" sz="2400" dirty="0"/>
                  <a:t>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dirty="0"/>
                  <a:t>推论（永真则可证）：若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400" dirty="0"/>
                  <a:t>A, </a:t>
                </a:r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400" dirty="0"/>
                  <a:t>A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        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3" t="-1858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448982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紧致性定理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 定理</a:t>
                </a:r>
                <a:r>
                  <a:rPr lang="en-US" altLang="zh-CN" sz="2400" dirty="0"/>
                  <a:t>3.15</a:t>
                </a:r>
                <a:r>
                  <a:rPr lang="zh-CN" altLang="en-US" sz="2400" dirty="0"/>
                  <a:t>：若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则有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/>
                  <a:t>的有穷子集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:r>
                  <a:rPr lang="en-US" altLang="zh-CN" sz="2400" baseline="-25000" dirty="0">
                    <a:sym typeface="Symbol" panose="05050102010706020507" pitchFamily="18" charset="2"/>
                  </a:rPr>
                  <a:t>1</a:t>
                </a:r>
                <a:r>
                  <a:rPr lang="zh-CN" altLang="en-US" sz="2400" dirty="0"/>
                  <a:t>使得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:r>
                  <a:rPr lang="en-US" altLang="zh-CN" sz="2400" baseline="-25000" dirty="0"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     证明：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 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/>
                  <a:t>A</a:t>
                </a:r>
                <a:r>
                  <a:rPr lang="zh-CN" altLang="en-US" sz="2400" dirty="0"/>
                  <a:t>，有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 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/>
                  <a:t>A</a:t>
                </a:r>
                <a:r>
                  <a:rPr lang="zh-CN" altLang="en-US" sz="2400" dirty="0"/>
                  <a:t>，则存在一推演序列</a:t>
                </a:r>
                <a:r>
                  <a:rPr lang="en-US" altLang="zh-CN" sz="2400" dirty="0"/>
                  <a:t>A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,…,A</a:t>
                </a:r>
                <a:r>
                  <a:rPr lang="en-US" altLang="zh-CN" sz="2400" baseline="-25000" dirty="0"/>
                  <a:t>n</a:t>
                </a:r>
                <a:r>
                  <a:rPr lang="zh-CN" altLang="en-US" sz="2400" dirty="0"/>
                  <a:t>，使得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</a:t>
                </a:r>
                <a:r>
                  <a:rPr lang="zh-CN" altLang="en-US" sz="2400" dirty="0"/>
                  <a:t>该序列是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的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-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推演，设其中涉及的公式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B</a:t>
                </a:r>
                <a:r>
                  <a:rPr lang="en-US" altLang="zh-CN" sz="24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,…,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sz="24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 ，令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:r>
                  <a:rPr lang="en-US" altLang="zh-CN" sz="2400" baseline="-25000" dirty="0">
                    <a:sym typeface="Symbol" panose="05050102010706020507" pitchFamily="18" charset="2"/>
                  </a:rPr>
                  <a:t>1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={B</a:t>
                </a:r>
                <a:r>
                  <a:rPr lang="en-US" altLang="zh-CN" sz="24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,…,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sz="24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，则</a:t>
                </a:r>
                <a:r>
                  <a:rPr lang="en-US" altLang="zh-CN" sz="2400" baseline="-25000" dirty="0">
                    <a:sym typeface="Symbol" panose="05050102010706020507" pitchFamily="18" charset="2"/>
                  </a:rPr>
                  <a:t>1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，因此</a:t>
                </a:r>
                <a:r>
                  <a:rPr lang="en-US" altLang="zh-CN" sz="2400" baseline="-25000" dirty="0"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/>
                  <a:t>A</a:t>
                </a:r>
                <a:r>
                  <a:rPr lang="zh-CN" altLang="en-US" sz="2400" dirty="0"/>
                  <a:t> 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dirty="0"/>
                  <a:t> 定理</a:t>
                </a:r>
                <a:r>
                  <a:rPr lang="en-US" altLang="zh-CN" sz="2400" dirty="0"/>
                  <a:t>3.16</a:t>
                </a:r>
                <a:r>
                  <a:rPr lang="zh-CN" altLang="en-US" sz="2400" dirty="0"/>
                  <a:t> ：若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/>
                  <a:t>不可满足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则存在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/>
                  <a:t>的有穷子集不可满足</a:t>
                </a:r>
                <a:r>
                  <a:rPr lang="en-US" altLang="zh-CN" sz="2400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</a:t>
                </a:r>
                <a:r>
                  <a:rPr lang="zh-CN" altLang="en-US" sz="2400" dirty="0"/>
                  <a:t>证明：若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/>
                  <a:t>不可满足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则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pp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根据定理</a:t>
                </a:r>
                <a:r>
                  <a:rPr lang="en-US" altLang="zh-CN" sz="2400" dirty="0"/>
                  <a:t>3.6</a:t>
                </a:r>
                <a:r>
                  <a:rPr lang="zh-CN" altLang="en-US" sz="2400" dirty="0"/>
                  <a:t>，存在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</a:t>
                </a:r>
                <a:r>
                  <a:rPr lang="zh-CN" altLang="en-US" sz="2400" dirty="0"/>
                  <a:t>的有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 </a:t>
                </a:r>
                <a:r>
                  <a:rPr lang="zh-CN" altLang="en-US" sz="2400" dirty="0"/>
                  <a:t>穷子集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‘</m:t>
                    </m:r>
                  </m:oMath>
                </a14:m>
                <a:r>
                  <a:rPr lang="zh-CN" altLang="en-US" sz="2400" dirty="0"/>
                  <a:t>使得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‘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pp</a:t>
                </a:r>
                <a:r>
                  <a:rPr lang="zh-CN" altLang="en-US" sz="2400" dirty="0"/>
                  <a:t>，因此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‘</m:t>
                    </m:r>
                  </m:oMath>
                </a14:m>
                <a:r>
                  <a:rPr lang="zh-CN" altLang="en-US" sz="2400" dirty="0"/>
                  <a:t>不可满足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3" t="-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98016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缩写定义</a:t>
            </a:r>
            <a:endParaRPr lang="zh-CN" altLang="en-US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谓词公理系统中仅使用了</a:t>
            </a:r>
            <a:r>
              <a:rPr lang="pt-BR" altLang="zh-CN" dirty="0">
                <a:sym typeface="Symbol" pitchFamily="18" charset="2"/>
              </a:rPr>
              <a:t></a:t>
            </a:r>
            <a:r>
              <a:rPr lang="zh-CN" altLang="zh-CN" dirty="0"/>
              <a:t>和</a:t>
            </a:r>
            <a:r>
              <a:rPr lang="pt-BR" altLang="zh-CN" dirty="0">
                <a:sym typeface="Symbol" pitchFamily="18" charset="2"/>
              </a:rPr>
              <a:t></a:t>
            </a:r>
            <a:r>
              <a:rPr lang="zh-CN" altLang="zh-CN" dirty="0"/>
              <a:t>联结词符号，而其他联结词符号</a:t>
            </a:r>
            <a:r>
              <a:rPr lang="pt-BR" altLang="zh-CN" dirty="0">
                <a:sym typeface="Symbol" pitchFamily="18" charset="2"/>
              </a:rPr>
              <a:t></a:t>
            </a:r>
            <a:r>
              <a:rPr lang="pt-BR" altLang="zh-CN" dirty="0"/>
              <a:t>,</a:t>
            </a:r>
            <a:r>
              <a:rPr lang="pt-BR" altLang="zh-CN" dirty="0">
                <a:sym typeface="Symbol" pitchFamily="18" charset="2"/>
              </a:rPr>
              <a:t></a:t>
            </a:r>
            <a:r>
              <a:rPr lang="pt-BR" altLang="zh-CN" dirty="0"/>
              <a:t>,</a:t>
            </a:r>
            <a:r>
              <a:rPr lang="pt-BR" altLang="zh-CN" dirty="0">
                <a:sym typeface="Symbol" pitchFamily="18" charset="2"/>
              </a:rPr>
              <a:t></a:t>
            </a:r>
            <a:r>
              <a:rPr lang="pt-BR" altLang="zh-CN" dirty="0"/>
              <a:t>,</a:t>
            </a:r>
            <a:r>
              <a:rPr lang="pt-BR" altLang="zh-CN" dirty="0">
                <a:sym typeface="Symbol" pitchFamily="18" charset="2"/>
              </a:rPr>
              <a:t></a:t>
            </a:r>
            <a:r>
              <a:rPr lang="zh-CN" altLang="zh-CN" dirty="0"/>
              <a:t>可以认为是缩写公式，用≡表示缩写定义。</a:t>
            </a:r>
          </a:p>
          <a:p>
            <a:pPr lvl="1"/>
            <a:r>
              <a:rPr lang="pt-BR" altLang="zh-CN" dirty="0"/>
              <a:t>(1).A</a:t>
            </a:r>
            <a:r>
              <a:rPr lang="pt-BR" altLang="zh-CN" dirty="0">
                <a:sym typeface="Symbol" pitchFamily="18" charset="2"/>
              </a:rPr>
              <a:t></a:t>
            </a:r>
            <a:r>
              <a:rPr lang="pt-BR" altLang="zh-CN" dirty="0"/>
              <a:t>B</a:t>
            </a:r>
            <a:r>
              <a:rPr lang="zh-CN" altLang="zh-CN" dirty="0"/>
              <a:t>≡</a:t>
            </a:r>
            <a:r>
              <a:rPr lang="pt-BR" altLang="zh-CN" dirty="0"/>
              <a:t>(</a:t>
            </a:r>
            <a:r>
              <a:rPr lang="pt-BR" altLang="zh-CN" dirty="0">
                <a:sym typeface="Symbol" pitchFamily="18" charset="2"/>
              </a:rPr>
              <a:t></a:t>
            </a:r>
            <a:r>
              <a:rPr lang="pt-BR" altLang="zh-CN" dirty="0"/>
              <a:t>A</a:t>
            </a:r>
            <a:r>
              <a:rPr lang="pt-BR" altLang="zh-CN" dirty="0">
                <a:sym typeface="Symbol" pitchFamily="18" charset="2"/>
              </a:rPr>
              <a:t></a:t>
            </a:r>
            <a:r>
              <a:rPr lang="pt-BR" altLang="zh-CN" dirty="0"/>
              <a:t>B)</a:t>
            </a:r>
            <a:endParaRPr lang="zh-CN" altLang="zh-CN" dirty="0"/>
          </a:p>
          <a:p>
            <a:pPr lvl="1"/>
            <a:r>
              <a:rPr lang="pt-BR" altLang="zh-CN" dirty="0"/>
              <a:t>(2).A</a:t>
            </a:r>
            <a:r>
              <a:rPr lang="pt-BR" altLang="zh-CN" dirty="0">
                <a:sym typeface="Symbol" pitchFamily="18" charset="2"/>
              </a:rPr>
              <a:t></a:t>
            </a:r>
            <a:r>
              <a:rPr lang="pt-BR" altLang="zh-CN" dirty="0"/>
              <a:t>B</a:t>
            </a:r>
            <a:r>
              <a:rPr lang="zh-CN" altLang="zh-CN" dirty="0"/>
              <a:t>≡</a:t>
            </a:r>
            <a:r>
              <a:rPr lang="pt-BR" altLang="zh-CN" dirty="0">
                <a:sym typeface="Symbol" pitchFamily="18" charset="2"/>
              </a:rPr>
              <a:t></a:t>
            </a:r>
            <a:r>
              <a:rPr lang="pt-BR" altLang="zh-CN" dirty="0"/>
              <a:t> (A</a:t>
            </a:r>
            <a:r>
              <a:rPr lang="pt-BR" altLang="zh-CN" dirty="0">
                <a:sym typeface="Symbol" pitchFamily="18" charset="2"/>
              </a:rPr>
              <a:t></a:t>
            </a:r>
            <a:r>
              <a:rPr lang="pt-BR" altLang="zh-CN" dirty="0"/>
              <a:t>B)</a:t>
            </a:r>
            <a:endParaRPr lang="zh-CN" altLang="zh-CN" dirty="0"/>
          </a:p>
          <a:p>
            <a:pPr lvl="1"/>
            <a:r>
              <a:rPr lang="pt-BR" altLang="zh-CN" dirty="0"/>
              <a:t>(3).A</a:t>
            </a:r>
            <a:r>
              <a:rPr lang="pt-BR" altLang="zh-CN" dirty="0">
                <a:sym typeface="Symbol" pitchFamily="18" charset="2"/>
              </a:rPr>
              <a:t></a:t>
            </a:r>
            <a:r>
              <a:rPr lang="pt-BR" altLang="zh-CN" dirty="0"/>
              <a:t>B</a:t>
            </a:r>
            <a:r>
              <a:rPr lang="zh-CN" altLang="zh-CN" dirty="0"/>
              <a:t>≡</a:t>
            </a:r>
            <a:r>
              <a:rPr lang="pt-BR" altLang="zh-CN" dirty="0"/>
              <a:t>(A</a:t>
            </a:r>
            <a:r>
              <a:rPr lang="pt-BR" altLang="zh-CN" dirty="0">
                <a:sym typeface="Symbol" pitchFamily="18" charset="2"/>
              </a:rPr>
              <a:t></a:t>
            </a:r>
            <a:r>
              <a:rPr lang="pt-BR" altLang="zh-CN" dirty="0"/>
              <a:t>B) </a:t>
            </a:r>
            <a:r>
              <a:rPr lang="pt-BR" altLang="zh-CN" dirty="0">
                <a:sym typeface="Symbol" pitchFamily="18" charset="2"/>
              </a:rPr>
              <a:t></a:t>
            </a:r>
            <a:r>
              <a:rPr lang="pt-BR" altLang="zh-CN" dirty="0"/>
              <a:t>(B</a:t>
            </a:r>
            <a:r>
              <a:rPr lang="pt-BR" altLang="zh-CN" dirty="0">
                <a:sym typeface="Symbol" pitchFamily="18" charset="2"/>
              </a:rPr>
              <a:t></a:t>
            </a:r>
            <a:r>
              <a:rPr lang="pt-BR" altLang="zh-CN" dirty="0"/>
              <a:t>A)</a:t>
            </a:r>
            <a:endParaRPr lang="zh-CN" altLang="zh-CN" dirty="0"/>
          </a:p>
          <a:p>
            <a:pPr lvl="1"/>
            <a:r>
              <a:rPr lang="pt-BR" altLang="zh-CN" dirty="0"/>
              <a:t>(4).A</a:t>
            </a:r>
            <a:r>
              <a:rPr lang="pt-BR" altLang="zh-CN" dirty="0">
                <a:sym typeface="Symbol" pitchFamily="18" charset="2"/>
              </a:rPr>
              <a:t></a:t>
            </a:r>
            <a:r>
              <a:rPr lang="pt-BR" altLang="zh-CN" dirty="0"/>
              <a:t>B</a:t>
            </a:r>
            <a:r>
              <a:rPr lang="zh-CN" altLang="zh-CN" dirty="0"/>
              <a:t>≡</a:t>
            </a:r>
            <a:r>
              <a:rPr lang="pt-BR" altLang="zh-CN" dirty="0">
                <a:sym typeface="Symbol" pitchFamily="18" charset="2"/>
              </a:rPr>
              <a:t></a:t>
            </a:r>
            <a:r>
              <a:rPr lang="pt-BR" altLang="zh-CN" dirty="0"/>
              <a:t> (A</a:t>
            </a:r>
            <a:r>
              <a:rPr lang="pt-BR" altLang="zh-CN" dirty="0">
                <a:sym typeface="Symbol" pitchFamily="18" charset="2"/>
              </a:rPr>
              <a:t></a:t>
            </a:r>
            <a:r>
              <a:rPr lang="pt-BR" altLang="zh-CN" dirty="0"/>
              <a:t>B)</a:t>
            </a:r>
          </a:p>
          <a:p>
            <a:r>
              <a:rPr lang="zh-CN" altLang="zh-CN" dirty="0"/>
              <a:t>谓词公理系统中仅使用了量词</a:t>
            </a:r>
            <a:r>
              <a:rPr lang="pt-BR" altLang="zh-CN" dirty="0">
                <a:sym typeface="Symbol" pitchFamily="18" charset="2"/>
              </a:rPr>
              <a:t></a:t>
            </a:r>
            <a:r>
              <a:rPr lang="zh-CN" altLang="zh-CN" dirty="0"/>
              <a:t>，而量词</a:t>
            </a:r>
            <a:r>
              <a:rPr lang="pt-BR" altLang="zh-CN" dirty="0">
                <a:sym typeface="Symbol" pitchFamily="18" charset="2"/>
              </a:rPr>
              <a:t></a:t>
            </a:r>
            <a:r>
              <a:rPr lang="zh-CN" altLang="zh-CN" dirty="0"/>
              <a:t>可以认为是缩写公式，用≡表示缩写定义。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 err="1"/>
              <a:t>xA</a:t>
            </a:r>
            <a:r>
              <a:rPr lang="en-US" altLang="zh-CN" dirty="0"/>
              <a:t>(x) </a:t>
            </a:r>
            <a:r>
              <a:rPr lang="zh-CN" altLang="zh-CN" dirty="0"/>
              <a:t>≡</a:t>
            </a:r>
            <a:r>
              <a:rPr lang="en-US" altLang="zh-CN" dirty="0">
                <a:sym typeface="Symbol" pitchFamily="18" charset="2"/>
              </a:rPr>
              <a:t></a:t>
            </a:r>
            <a:r>
              <a:rPr lang="en-US" altLang="zh-CN" dirty="0"/>
              <a:t>A(x)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形式推演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72861" y="827087"/>
                <a:ext cx="8575829" cy="5378403"/>
              </a:xfrm>
              <a:ln>
                <a:noFill/>
              </a:ln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3.5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l-GR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语句集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若公式序列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中的每个公式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满足下面条件之一：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是公理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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有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&lt;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MP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规则推出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有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j&lt;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是由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UG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规则推出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则称该序列为：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公式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的从</a:t>
                </a:r>
                <a:r>
                  <a:rPr lang="zh-CN" altLang="en-US" dirty="0">
                    <a:latin typeface="华文行楷" panose="02010800040101010101" pitchFamily="2" charset="-122"/>
                    <a:ea typeface="华文行楷" panose="02010800040101010101" pitchFamily="2" charset="-122"/>
                    <a:cs typeface="Times New Roman" panose="02020603050405020304" pitchFamily="18" charset="0"/>
                  </a:rPr>
                  <a:t>语句集</a:t>
                </a:r>
                <a:r>
                  <a:rPr lang="el-GR" altLang="zh-CN" dirty="0">
                    <a:ea typeface="华文行楷" panose="02010800040101010101" pitchFamily="2" charset="-122"/>
                    <a:cs typeface="Times New Roman" panose="02020603050405020304" pitchFamily="18" charset="0"/>
                  </a:rPr>
                  <a:t>Γ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的一个推演（ </a:t>
                </a:r>
                <a:r>
                  <a:rPr lang="el-GR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推演序列）。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其中，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Γ</a:t>
                </a:r>
                <a:r>
                  <a:rPr lang="zh-CN" altLang="en-US" sz="2400" dirty="0">
                    <a:latin typeface="仿宋_GB2312" pitchFamily="49" charset="-122"/>
                  </a:rPr>
                  <a:t>称为推演的</a:t>
                </a:r>
                <a:r>
                  <a:rPr lang="zh-CN" altLang="en-US" sz="2400" dirty="0">
                    <a:solidFill>
                      <a:srgbClr val="3333CC"/>
                    </a:solidFill>
                    <a:latin typeface="仿宋_GB2312" pitchFamily="49" charset="-122"/>
                  </a:rPr>
                  <a:t>前提集，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仿宋_GB2312" pitchFamily="49" charset="-122"/>
                  </a:rPr>
                  <a:t>称为</a:t>
                </a:r>
                <a:r>
                  <a:rPr lang="zh-CN" altLang="en-US" sz="2400" dirty="0">
                    <a:solidFill>
                      <a:srgbClr val="3333CC"/>
                    </a:solidFill>
                    <a:latin typeface="仿宋_GB2312" pitchFamily="49" charset="-122"/>
                  </a:rPr>
                  <a:t>结论。</a:t>
                </a:r>
                <a:r>
                  <a:rPr lang="zh-CN" altLang="en-US" sz="2400" dirty="0">
                    <a:latin typeface="仿宋_GB2312" pitchFamily="49" charset="-122"/>
                  </a:rPr>
                  <a:t>记为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solidFill>
                      <a:srgbClr val="3333CC"/>
                    </a:solidFill>
                    <a:latin typeface="仿宋_GB2312" pitchFamily="49" charset="-122"/>
                  </a:rPr>
                  <a:t>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，则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简记为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。若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为空，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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，则简记为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400" dirty="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，该序列为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的证明。</a:t>
                </a: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2861" y="827087"/>
                <a:ext cx="8575829" cy="5378403"/>
              </a:xfrm>
              <a:blipFill>
                <a:blip r:embed="rId2"/>
                <a:stretch>
                  <a:fillRect l="-924" t="-1701" r="-4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4668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命题逻辑定理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传递律：</a:t>
            </a:r>
            <a:r>
              <a:rPr lang="de-DE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de-DE" altLang="zh-CN" dirty="0"/>
              <a:t>Q,Q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de-DE" altLang="zh-CN" dirty="0"/>
              <a:t>R├P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de-DE" altLang="zh-CN" dirty="0"/>
              <a:t>R 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反证律：如果</a:t>
            </a:r>
            <a:r>
              <a:rPr lang="el-GR" altLang="zh-CN" i="1" dirty="0"/>
              <a:t>Γ</a:t>
            </a:r>
            <a:r>
              <a:rPr lang="de-DE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de-DE" altLang="zh-CN" dirty="0"/>
              <a:t>Q├ R, </a:t>
            </a:r>
            <a:r>
              <a:rPr lang="el-GR" altLang="zh-CN" i="1" dirty="0"/>
              <a:t>Γ</a:t>
            </a:r>
            <a:r>
              <a:rPr lang="de-DE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de-DE" altLang="zh-CN" dirty="0"/>
              <a:t>Q├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de-DE" altLang="zh-CN" dirty="0"/>
              <a:t>R,</a:t>
            </a:r>
            <a:r>
              <a:rPr lang="zh-CN" altLang="zh-CN" dirty="0"/>
              <a:t>则</a:t>
            </a:r>
            <a:r>
              <a:rPr lang="el-GR" altLang="zh-CN" i="1" dirty="0"/>
              <a:t>Γ</a:t>
            </a:r>
            <a:r>
              <a:rPr lang="de-DE" altLang="zh-CN" dirty="0"/>
              <a:t>├ Q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归谬律：如果</a:t>
            </a:r>
            <a:r>
              <a:rPr lang="el-GR" altLang="zh-CN" i="1" dirty="0"/>
              <a:t>Γ</a:t>
            </a:r>
            <a:r>
              <a:rPr lang="en-US" altLang="zh-CN" dirty="0"/>
              <a:t>, Q├ R, </a:t>
            </a:r>
            <a:r>
              <a:rPr lang="el-GR" altLang="zh-CN" i="1" dirty="0"/>
              <a:t>Γ</a:t>
            </a:r>
            <a:r>
              <a:rPr lang="en-US" altLang="zh-CN" dirty="0"/>
              <a:t>, Q├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R</a:t>
            </a:r>
            <a:r>
              <a:rPr lang="zh-CN" altLang="zh-CN" dirty="0"/>
              <a:t>，则</a:t>
            </a:r>
            <a:r>
              <a:rPr lang="el-GR" altLang="zh-CN" i="1" dirty="0"/>
              <a:t>Γ</a:t>
            </a:r>
            <a:r>
              <a:rPr lang="en-US" altLang="zh-CN" dirty="0"/>
              <a:t>├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Q 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排中律：</a:t>
            </a:r>
            <a:r>
              <a:rPr lang="en-US" altLang="zh-CN" dirty="0"/>
              <a:t>├</a:t>
            </a:r>
            <a:r>
              <a:rPr lang="pt-BR" altLang="zh-CN" dirty="0"/>
              <a:t>(Q</a:t>
            </a:r>
            <a:r>
              <a:rPr lang="en-US" altLang="zh-CN" dirty="0">
                <a:sym typeface="Symbol" panose="05050102010706020507" pitchFamily="18" charset="2"/>
              </a:rPr>
              <a:t></a:t>
            </a:r>
            <a:r>
              <a:rPr lang="en-US" altLang="zh-CN" dirty="0"/>
              <a:t>Q</a:t>
            </a:r>
            <a:r>
              <a:rPr lang="pt-BR" altLang="zh-CN" dirty="0"/>
              <a:t>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矛盾律：</a:t>
            </a:r>
            <a:r>
              <a:rPr lang="en-US" altLang="zh-CN" dirty="0"/>
              <a:t>├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pt-BR" altLang="zh-CN" dirty="0"/>
              <a:t>(Q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pt-BR" altLang="zh-CN" dirty="0"/>
              <a:t>Q)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315289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命题逻辑定理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├ 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(Q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R))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(Q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R))</a:t>
            </a:r>
            <a:endParaRPr lang="zh-CN" altLang="zh-CN" dirty="0"/>
          </a:p>
          <a:p>
            <a:r>
              <a:rPr lang="en-US" altLang="zh-CN" dirty="0"/>
              <a:t>├(Q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R))</a:t>
            </a:r>
            <a:endParaRPr lang="zh-CN" altLang="zh-CN" dirty="0"/>
          </a:p>
          <a:p>
            <a:r>
              <a:rPr lang="en-US" altLang="zh-CN" dirty="0"/>
              <a:t>├(P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Q)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((Q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R))</a:t>
            </a:r>
            <a:endParaRPr lang="zh-CN" altLang="zh-CN" dirty="0"/>
          </a:p>
          <a:p>
            <a:r>
              <a:rPr lang="en-US" altLang="zh-CN" dirty="0"/>
              <a:t>├((P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Q)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R))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(Q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R)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├Q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</a:t>
            </a:r>
            <a:endParaRPr lang="zh-CN" altLang="zh-CN" dirty="0"/>
          </a:p>
          <a:p>
            <a:r>
              <a:rPr lang="en-US" altLang="zh-CN" dirty="0"/>
              <a:t>├</a:t>
            </a:r>
            <a:r>
              <a:rPr lang="en-US" altLang="zh-CN" dirty="0">
                <a:sym typeface="Symbol" panose="05050102010706020507" pitchFamily="18" charset="2"/>
              </a:rPr>
              <a:t></a:t>
            </a:r>
            <a:r>
              <a:rPr lang="en-US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</a:t>
            </a:r>
            <a:endParaRPr lang="zh-CN" altLang="zh-CN" dirty="0"/>
          </a:p>
          <a:p>
            <a:r>
              <a:rPr lang="en-US" altLang="zh-CN" dirty="0"/>
              <a:t>├ Q</a:t>
            </a:r>
            <a:r>
              <a:rPr lang="en-US" altLang="zh-CN" dirty="0">
                <a:sym typeface="Symbol" panose="05050102010706020507" pitchFamily="18" charset="2"/>
              </a:rPr>
              <a:t></a:t>
            </a:r>
            <a:r>
              <a:rPr lang="en-US" altLang="zh-CN" dirty="0"/>
              <a:t>Q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735932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命题逻辑定理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285751" y="919163"/>
            <a:ext cx="5014670" cy="5245100"/>
          </a:xfrm>
        </p:spPr>
        <p:txBody>
          <a:bodyPr/>
          <a:lstStyle/>
          <a:p>
            <a:r>
              <a:rPr lang="en-US" altLang="zh-CN" sz="2000" dirty="0"/>
              <a:t>├ </a:t>
            </a:r>
            <a:r>
              <a:rPr lang="pt-BR" altLang="zh-CN" sz="2000" dirty="0"/>
              <a:t>(</a:t>
            </a:r>
            <a:r>
              <a:rPr lang="en-US" altLang="zh-CN" sz="2000" dirty="0">
                <a:sym typeface="Symbol" panose="05050102010706020507" pitchFamily="18" charset="2"/>
              </a:rPr>
              <a:t></a:t>
            </a:r>
            <a:r>
              <a:rPr lang="pt-BR" altLang="zh-CN" sz="2000" dirty="0"/>
              <a:t>Q</a:t>
            </a:r>
            <a:r>
              <a:rPr lang="en-US" altLang="zh-CN" sz="2000" dirty="0">
                <a:sym typeface="Symbol" panose="05050102010706020507" pitchFamily="18" charset="2"/>
              </a:rPr>
              <a:t></a:t>
            </a:r>
            <a:r>
              <a:rPr lang="pt-BR" altLang="zh-CN" sz="2000" dirty="0"/>
              <a:t>R)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pt-BR" altLang="zh-CN" sz="2000" dirty="0"/>
              <a:t>(Q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pt-BR" altLang="zh-CN" sz="2000" dirty="0"/>
              <a:t>R)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sz="2000" dirty="0"/>
              <a:t>├ </a:t>
            </a:r>
            <a:r>
              <a:rPr lang="pt-BR" altLang="zh-CN" sz="2000" dirty="0"/>
              <a:t>(Q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pt-BR" altLang="zh-CN" sz="2000" dirty="0"/>
              <a:t>R)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pt-BR" altLang="zh-CN" sz="2000" dirty="0"/>
              <a:t>(</a:t>
            </a:r>
            <a:r>
              <a:rPr lang="en-US" altLang="zh-CN" sz="2000" dirty="0">
                <a:sym typeface="Symbol" panose="05050102010706020507" pitchFamily="18" charset="2"/>
              </a:rPr>
              <a:t></a:t>
            </a:r>
            <a:r>
              <a:rPr lang="pt-BR" altLang="zh-CN" sz="2000" dirty="0"/>
              <a:t>Q</a:t>
            </a:r>
            <a:r>
              <a:rPr lang="en-US" altLang="zh-CN" sz="2000" dirty="0">
                <a:sym typeface="Symbol" panose="05050102010706020507" pitchFamily="18" charset="2"/>
              </a:rPr>
              <a:t></a:t>
            </a:r>
            <a:r>
              <a:rPr lang="pt-BR" altLang="zh-CN" sz="2000" dirty="0"/>
              <a:t>R)</a:t>
            </a:r>
            <a:endParaRPr lang="zh-CN" altLang="zh-CN" sz="2000" dirty="0"/>
          </a:p>
          <a:p>
            <a:r>
              <a:rPr lang="en-US" altLang="zh-CN" sz="2000" dirty="0"/>
              <a:t>├(Q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R)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(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en-US" altLang="zh-CN" sz="2000" dirty="0"/>
              <a:t>R</a:t>
            </a:r>
            <a:r>
              <a:rPr lang="en-US" altLang="zh-CN" sz="2000" dirty="0">
                <a:sym typeface="Symbol" panose="05050102010706020507" pitchFamily="18" charset="2"/>
              </a:rPr>
              <a:t></a:t>
            </a:r>
            <a:r>
              <a:rPr lang="en-US" altLang="zh-CN" sz="2000" dirty="0"/>
              <a:t>Q)</a:t>
            </a:r>
            <a:endParaRPr lang="zh-CN" altLang="zh-CN" sz="2000" dirty="0"/>
          </a:p>
          <a:p>
            <a:r>
              <a:rPr lang="en-US" altLang="zh-CN" sz="2000" dirty="0"/>
              <a:t>├(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en-US" altLang="zh-CN" sz="2000" dirty="0"/>
              <a:t>Q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R)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(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en-US" altLang="zh-CN" sz="2000" dirty="0"/>
              <a:t>R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Q)</a:t>
            </a:r>
            <a:endParaRPr lang="zh-CN" altLang="zh-CN" sz="2000" dirty="0"/>
          </a:p>
          <a:p>
            <a:r>
              <a:rPr lang="en-US" altLang="zh-CN" sz="2000" dirty="0"/>
              <a:t>├(Q</a:t>
            </a:r>
            <a:r>
              <a:rPr lang="en-US" altLang="zh-CN" sz="2000" dirty="0">
                <a:sym typeface="Symbol" panose="05050102010706020507" pitchFamily="18" charset="2"/>
              </a:rPr>
              <a:t></a:t>
            </a:r>
            <a:r>
              <a:rPr lang="en-US" altLang="zh-CN" sz="2000" dirty="0"/>
              <a:t>R )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(R</a:t>
            </a:r>
            <a:r>
              <a:rPr lang="en-US" altLang="zh-CN" sz="2000" dirty="0">
                <a:sym typeface="Symbol" panose="05050102010706020507" pitchFamily="18" charset="2"/>
              </a:rPr>
              <a:t></a:t>
            </a:r>
            <a:r>
              <a:rPr lang="en-US" altLang="zh-CN" sz="2000" dirty="0"/>
              <a:t>Q)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├ 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en-US" altLang="zh-CN" sz="2000" dirty="0"/>
              <a:t>Q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(Q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R)</a:t>
            </a:r>
            <a:endParaRPr lang="zh-CN" altLang="zh-CN" sz="2000" dirty="0"/>
          </a:p>
          <a:p>
            <a:r>
              <a:rPr lang="en-US" altLang="zh-CN" sz="2000" dirty="0"/>
              <a:t>├</a:t>
            </a:r>
            <a:r>
              <a:rPr lang="pt-BR" altLang="zh-CN" sz="2000" dirty="0"/>
              <a:t>(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pt-BR" altLang="zh-CN" sz="2000" dirty="0"/>
              <a:t>Q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pt-BR" altLang="zh-CN" sz="2000" dirty="0"/>
              <a:t>Q)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pt-BR" altLang="zh-CN" sz="2000" dirty="0"/>
              <a:t>(R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pt-BR" altLang="zh-CN" sz="2000" dirty="0"/>
              <a:t>Q)</a:t>
            </a:r>
            <a:endParaRPr lang="zh-CN" altLang="zh-CN" sz="2000" dirty="0"/>
          </a:p>
          <a:p>
            <a:r>
              <a:rPr lang="en-US" altLang="zh-CN" sz="2000" dirty="0"/>
              <a:t>├</a:t>
            </a:r>
            <a:r>
              <a:rPr lang="pt-BR" altLang="zh-CN" sz="2000" dirty="0"/>
              <a:t>(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pt-BR" altLang="zh-CN" sz="2000" dirty="0"/>
              <a:t>Q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pt-BR" altLang="zh-CN" sz="2000" dirty="0"/>
              <a:t>Q)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pt-BR" altLang="zh-CN" sz="2000" dirty="0"/>
              <a:t>Q </a:t>
            </a:r>
            <a:endParaRPr lang="zh-CN" altLang="zh-CN" sz="2000" dirty="0"/>
          </a:p>
          <a:p>
            <a:r>
              <a:rPr lang="en-US" altLang="zh-CN" sz="2000" dirty="0"/>
              <a:t>├(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pt-BR" altLang="zh-CN" sz="2000" dirty="0"/>
              <a:t>Q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pt-BR" altLang="zh-CN" sz="2000" dirty="0"/>
              <a:t>R</a:t>
            </a:r>
            <a:r>
              <a:rPr lang="en-US" altLang="zh-CN" sz="2000" dirty="0">
                <a:sym typeface="Symbol" panose="05050102010706020507" pitchFamily="18" charset="2"/>
              </a:rPr>
              <a:t></a:t>
            </a:r>
            <a:r>
              <a:rPr lang="pt-BR" altLang="zh-CN" sz="2000" dirty="0"/>
              <a:t>R)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Q</a:t>
            </a:r>
            <a:endParaRPr lang="zh-CN" altLang="zh-CN" sz="2000" dirty="0"/>
          </a:p>
          <a:p>
            <a:r>
              <a:rPr lang="en-US" altLang="zh-CN" sz="2000" dirty="0"/>
              <a:t>├</a:t>
            </a:r>
            <a:r>
              <a:rPr lang="pt-BR" altLang="zh-CN" sz="2000" dirty="0"/>
              <a:t>(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pt-BR" altLang="zh-CN" sz="2000" dirty="0"/>
              <a:t>Q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pt-BR" altLang="zh-CN" sz="2000" dirty="0"/>
              <a:t>R)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pt-BR" altLang="zh-CN" sz="2000" dirty="0"/>
              <a:t>((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pt-BR" altLang="zh-CN" sz="2000" dirty="0"/>
              <a:t>Q</a:t>
            </a:r>
            <a:r>
              <a:rPr lang="en-US" altLang="zh-CN" sz="2000" dirty="0">
                <a:sym typeface="Symbol" panose="05050102010706020507" pitchFamily="18" charset="2"/>
              </a:rPr>
              <a:t></a:t>
            </a:r>
            <a:r>
              <a:rPr lang="pt-BR" altLang="zh-CN" sz="2000" dirty="0"/>
              <a:t>R)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pt-BR" altLang="zh-CN" sz="2000" dirty="0"/>
              <a:t>Q)</a:t>
            </a:r>
            <a:endParaRPr lang="zh-CN" altLang="zh-CN" sz="2000" dirty="0"/>
          </a:p>
          <a:p>
            <a:r>
              <a:rPr lang="en-US" altLang="zh-CN" sz="2000" dirty="0"/>
              <a:t>├</a:t>
            </a:r>
            <a:r>
              <a:rPr lang="pt-BR" altLang="zh-CN" sz="2000" dirty="0"/>
              <a:t>(Q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pt-BR" altLang="zh-CN" sz="2000" dirty="0"/>
              <a:t>R)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pt-BR" altLang="zh-CN" sz="2000" dirty="0"/>
              <a:t>((Q</a:t>
            </a:r>
            <a:r>
              <a:rPr lang="en-US" altLang="zh-CN" sz="2000" dirty="0">
                <a:sym typeface="Symbol" panose="05050102010706020507" pitchFamily="18" charset="2"/>
              </a:rPr>
              <a:t></a:t>
            </a:r>
            <a:r>
              <a:rPr lang="pt-BR" altLang="zh-CN" sz="2000" dirty="0"/>
              <a:t>R)</a:t>
            </a:r>
            <a:r>
              <a:rPr lang="en-US" altLang="zh-CN" sz="2000" dirty="0">
                <a:sym typeface="Symbol" panose="05050102010706020507" pitchFamily="18" charset="2"/>
              </a:rPr>
              <a:t></a:t>
            </a:r>
            <a:r>
              <a:rPr lang="pt-BR" altLang="zh-CN" sz="2000" dirty="0"/>
              <a:t>Q)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517829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44786</TotalTime>
  <Words>5207</Words>
  <Application>Microsoft Office PowerPoint</Application>
  <PresentationFormat>全屏显示(4:3)</PresentationFormat>
  <Paragraphs>410</Paragraphs>
  <Slides>41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仿宋_GB2312</vt:lpstr>
      <vt:lpstr>黑体</vt:lpstr>
      <vt:lpstr>华文仿宋</vt:lpstr>
      <vt:lpstr>华文行楷</vt:lpstr>
      <vt:lpstr>华文中宋</vt:lpstr>
      <vt:lpstr>Cambria Math</vt:lpstr>
      <vt:lpstr>Kunstler Script</vt:lpstr>
      <vt:lpstr>Times New Roman</vt:lpstr>
      <vt:lpstr>Wingdings</vt:lpstr>
      <vt:lpstr>Grid</vt:lpstr>
      <vt:lpstr>位图图像</vt:lpstr>
      <vt:lpstr>第三章公理系统</vt:lpstr>
      <vt:lpstr>谓词逻辑公理系统</vt:lpstr>
      <vt:lpstr>谓词逻辑公理系统（续）</vt:lpstr>
      <vt:lpstr>谓词逻辑公理系统（续）</vt:lpstr>
      <vt:lpstr>缩写定义</vt:lpstr>
      <vt:lpstr>形式推演</vt:lpstr>
      <vt:lpstr>命题逻辑定理</vt:lpstr>
      <vt:lpstr>命题逻辑定理</vt:lpstr>
      <vt:lpstr>命题逻辑定理</vt:lpstr>
      <vt:lpstr>命题逻辑定理</vt:lpstr>
      <vt:lpstr>命题逻辑定理</vt:lpstr>
      <vt:lpstr>重言式可证</vt:lpstr>
      <vt:lpstr>例1</vt:lpstr>
      <vt:lpstr>例2</vt:lpstr>
      <vt:lpstr>例3</vt:lpstr>
      <vt:lpstr>例4  引入规则</vt:lpstr>
      <vt:lpstr>例5</vt:lpstr>
      <vt:lpstr>例6</vt:lpstr>
      <vt:lpstr>演绎定理</vt:lpstr>
      <vt:lpstr>PowerPoint 演示文稿</vt:lpstr>
      <vt:lpstr>例 7</vt:lpstr>
      <vt:lpstr>PowerPoint 演示文稿</vt:lpstr>
      <vt:lpstr>├ (P(QR))(Q(PR))</vt:lpstr>
      <vt:lpstr>├ (PQ)(PR) (PQR)</vt:lpstr>
      <vt:lpstr>├(PR)(QS) (PQRS)</vt:lpstr>
      <vt:lpstr>例 8</vt:lpstr>
      <vt:lpstr>例 9</vt:lpstr>
      <vt:lpstr>例 10</vt:lpstr>
      <vt:lpstr>例 11</vt:lpstr>
      <vt:lpstr>例12</vt:lpstr>
      <vt:lpstr>例 13</vt:lpstr>
      <vt:lpstr>例 14</vt:lpstr>
      <vt:lpstr>自由出现变元问题</vt:lpstr>
      <vt:lpstr>PowerPoint 演示文稿</vt:lpstr>
      <vt:lpstr>PowerPoint 演示文稿</vt:lpstr>
      <vt:lpstr>例 </vt:lpstr>
      <vt:lpstr> 可靠性定理</vt:lpstr>
      <vt:lpstr> 可靠性定理</vt:lpstr>
      <vt:lpstr>协调</vt:lpstr>
      <vt:lpstr> 完备性</vt:lpstr>
      <vt:lpstr>紧致性定理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数理逻辑-(3)逻辑公理系统</dc:title>
  <dc:creator>Shuai Ma</dc:creator>
  <cp:lastModifiedBy>bobo677@163.com</cp:lastModifiedBy>
  <cp:revision>3285</cp:revision>
  <dcterms:created xsi:type="dcterms:W3CDTF">2004-03-10T10:42:25Z</dcterms:created>
  <dcterms:modified xsi:type="dcterms:W3CDTF">2019-06-04T15:23:16Z</dcterms:modified>
</cp:coreProperties>
</file>