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1" r:id="rId4"/>
    <p:sldId id="262" r:id="rId5"/>
    <p:sldId id="273" r:id="rId6"/>
    <p:sldId id="264" r:id="rId7"/>
    <p:sldId id="272" r:id="rId8"/>
    <p:sldId id="271" r:id="rId9"/>
    <p:sldId id="263" r:id="rId10"/>
    <p:sldId id="276" r:id="rId11"/>
    <p:sldId id="265" r:id="rId12"/>
    <p:sldId id="266" r:id="rId13"/>
    <p:sldId id="267" r:id="rId14"/>
    <p:sldId id="268" r:id="rId15"/>
    <p:sldId id="269" r:id="rId16"/>
    <p:sldId id="413" r:id="rId17"/>
    <p:sldId id="414" r:id="rId18"/>
    <p:sldId id="415" r:id="rId19"/>
    <p:sldId id="416" r:id="rId20"/>
    <p:sldId id="417" r:id="rId21"/>
    <p:sldId id="418" r:id="rId22"/>
    <p:sldId id="419" r:id="rId23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58" d="100"/>
          <a:sy n="58" d="100"/>
        </p:scale>
        <p:origin x="14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9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第二章谓词逻辑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 谓词与量词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3771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当用谓词来限定变元的取值范围时，该谓词称为</a:t>
            </a:r>
            <a:r>
              <a:rPr lang="zh-CN" altLang="en-US" sz="3200" dirty="0">
                <a:solidFill>
                  <a:schemeClr val="accent2"/>
                </a:solidFill>
              </a:rPr>
              <a:t>特性谓词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量词与特性谓词的搭配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全称量词时，其后一般是蕴含式。特性谓词作为蕴含式的前件。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存在量词时，其后一般是合取式。特性谓词作为一个合取项出现。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2176086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命题与论域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3000"/>
              </a:spcBef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zh-CN" altLang="en-US" sz="2800" dirty="0"/>
              <a:t>命题：存在自然数</a:t>
            </a:r>
            <a:r>
              <a:rPr lang="en-US" altLang="zh-CN" sz="2800" dirty="0"/>
              <a:t>x</a:t>
            </a:r>
            <a:r>
              <a:rPr lang="zh-CN" altLang="en-US" sz="2800" dirty="0"/>
              <a:t>是素数。</a:t>
            </a:r>
            <a:endParaRPr lang="en-US" altLang="zh-CN" sz="28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存在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x</a:t>
            </a:r>
            <a:r>
              <a:rPr lang="zh-CN" altLang="en-US" sz="2800" dirty="0"/>
              <a:t>是自然数并且</a:t>
            </a:r>
            <a:r>
              <a:rPr lang="en-US" altLang="zh-CN" sz="2800" dirty="0"/>
              <a:t>x</a:t>
            </a:r>
            <a:r>
              <a:rPr lang="zh-CN" altLang="en-US" sz="2800" dirty="0"/>
              <a:t>是素数。</a:t>
            </a:r>
            <a:endParaRPr lang="en-US" altLang="zh-CN" sz="2800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sz="2800" dirty="0">
                <a:sym typeface="Symbol" pitchFamily="18" charset="2"/>
              </a:rPr>
              <a:t>Q(x)</a:t>
            </a:r>
            <a:r>
              <a:rPr lang="zh-CN" altLang="en-US" sz="2800" dirty="0">
                <a:sym typeface="Symbol" pitchFamily="18" charset="2"/>
              </a:rPr>
              <a:t>：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是自然数；</a:t>
            </a:r>
            <a:r>
              <a:rPr lang="en-US" altLang="zh-CN" sz="2800" dirty="0">
                <a:sym typeface="Symbol" pitchFamily="18" charset="2"/>
              </a:rPr>
              <a:t>R(x)</a:t>
            </a:r>
            <a:r>
              <a:rPr lang="zh-CN" altLang="en-US" sz="2800" dirty="0">
                <a:sym typeface="Symbol" pitchFamily="18" charset="2"/>
              </a:rPr>
              <a:t>：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是</a:t>
            </a:r>
            <a:r>
              <a:rPr lang="zh-CN" altLang="en-US" sz="2800" dirty="0"/>
              <a:t>素数</a:t>
            </a:r>
            <a:r>
              <a:rPr lang="zh-CN" altLang="en-US" sz="2800" dirty="0">
                <a:sym typeface="Symbol" pitchFamily="18" charset="2"/>
              </a:rPr>
              <a:t>；</a:t>
            </a:r>
            <a:endParaRPr lang="en-US" altLang="zh-CN" sz="2800" dirty="0">
              <a:sym typeface="Symbol" pitchFamily="18" charset="2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CN" sz="2800" dirty="0">
                <a:sym typeface="Symbol" pitchFamily="18" charset="2"/>
              </a:rPr>
              <a:t>x(Q(x) R(x))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endParaRPr lang="en-US" altLang="zh-CN" sz="2800" dirty="0"/>
          </a:p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命题：所有自然数</a:t>
            </a:r>
            <a:r>
              <a:rPr lang="en-US" altLang="zh-CN" sz="2800" dirty="0"/>
              <a:t>x</a:t>
            </a:r>
            <a:r>
              <a:rPr lang="zh-CN" altLang="en-US" sz="2800" dirty="0"/>
              <a:t>，有</a:t>
            </a:r>
            <a:r>
              <a:rPr lang="en-US" altLang="zh-CN" sz="2800" dirty="0"/>
              <a:t>x=x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所有</a:t>
            </a:r>
            <a:r>
              <a:rPr lang="en-US" altLang="zh-CN" sz="2800" dirty="0"/>
              <a:t>x</a:t>
            </a:r>
            <a:r>
              <a:rPr lang="zh-CN" altLang="en-US" sz="2800" dirty="0"/>
              <a:t>，如果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是自然数，那么</a:t>
            </a:r>
            <a:r>
              <a:rPr lang="en-US" altLang="zh-CN" sz="2800" dirty="0"/>
              <a:t>x=x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sz="2800" dirty="0">
                <a:sym typeface="Symbol" pitchFamily="18" charset="2"/>
              </a:rPr>
              <a:t>Q(x)</a:t>
            </a:r>
            <a:r>
              <a:rPr lang="zh-CN" altLang="en-US" sz="2800" dirty="0">
                <a:sym typeface="Symbol" pitchFamily="18" charset="2"/>
              </a:rPr>
              <a:t>：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是自然数；</a:t>
            </a:r>
            <a:endParaRPr lang="en-US" altLang="zh-CN" sz="28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 </a:t>
            </a: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x(Q(x)</a:t>
            </a:r>
            <a:r>
              <a:rPr lang="en-US" altLang="zh-CN" sz="2800" dirty="0">
                <a:sym typeface="Symbol" pitchFamily="18" charset="2"/>
              </a:rPr>
              <a:t>  </a:t>
            </a:r>
            <a:r>
              <a:rPr lang="en-US" altLang="zh-CN" sz="2800" dirty="0"/>
              <a:t>x=x))</a:t>
            </a:r>
            <a:endParaRPr lang="zh-CN" altLang="en-US" sz="2800" dirty="0"/>
          </a:p>
          <a:p>
            <a:pPr>
              <a:lnSpc>
                <a:spcPct val="100000"/>
              </a:lnSpc>
              <a:defRPr/>
            </a:pPr>
            <a:endParaRPr lang="en-US" altLang="zh-CN" sz="2800" dirty="0"/>
          </a:p>
          <a:p>
            <a:pPr>
              <a:lnSpc>
                <a:spcPct val="100000"/>
              </a:lnSpc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568264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yQ</a:t>
            </a:r>
            <a:r>
              <a:rPr lang="en-US" altLang="zh-CN" sz="2800" dirty="0">
                <a:sym typeface="Symbol" pitchFamily="18" charset="2"/>
              </a:rPr>
              <a:t>(x, y)</a:t>
            </a:r>
            <a:r>
              <a:rPr lang="zh-CN" altLang="en-US" sz="2800" dirty="0">
                <a:sym typeface="Symbol" pitchFamily="18" charset="2"/>
              </a:rPr>
              <a:t>：</a:t>
            </a:r>
            <a:endParaRPr lang="en-US" altLang="zh-CN" sz="28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所有的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和所有的</a:t>
            </a:r>
            <a:r>
              <a:rPr lang="en-US" altLang="zh-CN" sz="2800" dirty="0">
                <a:sym typeface="Symbol" pitchFamily="18" charset="2"/>
              </a:rPr>
              <a:t>y</a:t>
            </a:r>
            <a:r>
              <a:rPr lang="zh-CN" altLang="en-US" sz="2800" dirty="0">
                <a:sym typeface="Symbol" pitchFamily="18" charset="2"/>
              </a:rPr>
              <a:t>有关系</a:t>
            </a:r>
            <a:r>
              <a:rPr lang="en-US" altLang="zh-CN" sz="2800" dirty="0">
                <a:sym typeface="Symbol" pitchFamily="18" charset="2"/>
              </a:rPr>
              <a:t>Q(x, y)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yQ</a:t>
            </a:r>
            <a:r>
              <a:rPr lang="en-US" altLang="zh-CN" sz="2800" dirty="0">
                <a:sym typeface="Symbol" pitchFamily="18" charset="2"/>
              </a:rPr>
              <a:t>(x, y)</a:t>
            </a:r>
            <a:r>
              <a:rPr lang="zh-CN" altLang="en-US" sz="2800" dirty="0">
                <a:sym typeface="Symbol" pitchFamily="18" charset="2"/>
              </a:rPr>
              <a:t> ：</a:t>
            </a:r>
            <a:endParaRPr lang="en-US" altLang="zh-CN" sz="28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所有的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，都存在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zh-CN" altLang="en-US" sz="2800" dirty="0">
                <a:sym typeface="Symbol" pitchFamily="18" charset="2"/>
              </a:rPr>
              <a:t>至少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zh-CN" altLang="en-US" sz="2800" dirty="0">
                <a:sym typeface="Symbol" pitchFamily="18" charset="2"/>
              </a:rPr>
              <a:t>一个</a:t>
            </a:r>
            <a:r>
              <a:rPr lang="en-US" altLang="zh-CN" sz="2800" dirty="0">
                <a:sym typeface="Symbol" pitchFamily="18" charset="2"/>
              </a:rPr>
              <a:t>y</a:t>
            </a:r>
            <a:r>
              <a:rPr lang="zh-CN" altLang="en-US" sz="2800" dirty="0">
                <a:sym typeface="Symbol" pitchFamily="18" charset="2"/>
              </a:rPr>
              <a:t>有关系</a:t>
            </a:r>
            <a:r>
              <a:rPr lang="en-US" altLang="zh-CN" sz="2800" dirty="0">
                <a:sym typeface="Symbol" pitchFamily="18" charset="2"/>
              </a:rPr>
              <a:t>Q(x, y)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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yQ</a:t>
            </a:r>
            <a:r>
              <a:rPr lang="en-US" altLang="zh-CN" sz="2800" dirty="0">
                <a:sym typeface="Symbol" pitchFamily="18" charset="2"/>
              </a:rPr>
              <a:t>(x, y)</a:t>
            </a:r>
            <a:r>
              <a:rPr lang="zh-CN" altLang="en-US" sz="2800" dirty="0">
                <a:sym typeface="Symbol" pitchFamily="18" charset="2"/>
              </a:rPr>
              <a:t> ：</a:t>
            </a:r>
            <a:endParaRPr lang="en-US" altLang="zh-CN" sz="28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存在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zh-CN" altLang="en-US" sz="2800" dirty="0">
                <a:sym typeface="Symbol" pitchFamily="18" charset="2"/>
              </a:rPr>
              <a:t>至少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zh-CN" altLang="en-US" sz="2800" dirty="0">
                <a:sym typeface="Symbol" pitchFamily="18" charset="2"/>
              </a:rPr>
              <a:t>一个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和所有的</a:t>
            </a:r>
            <a:r>
              <a:rPr lang="en-US" altLang="zh-CN" sz="2800" dirty="0">
                <a:sym typeface="Symbol" pitchFamily="18" charset="2"/>
              </a:rPr>
              <a:t>y</a:t>
            </a:r>
            <a:r>
              <a:rPr lang="zh-CN" altLang="en-US" sz="2800" dirty="0">
                <a:sym typeface="Symbol" pitchFamily="18" charset="2"/>
              </a:rPr>
              <a:t>有关系</a:t>
            </a:r>
            <a:r>
              <a:rPr lang="en-US" altLang="zh-CN" sz="2800" dirty="0">
                <a:sym typeface="Symbol" pitchFamily="18" charset="2"/>
              </a:rPr>
              <a:t>Q(x, y)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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yQ</a:t>
            </a:r>
            <a:r>
              <a:rPr lang="en-US" altLang="zh-CN" sz="2800" dirty="0">
                <a:sym typeface="Symbol" pitchFamily="18" charset="2"/>
              </a:rPr>
              <a:t>(x, y)</a:t>
            </a:r>
            <a:r>
              <a:rPr lang="zh-CN" altLang="en-US" sz="2800" dirty="0">
                <a:sym typeface="Symbol" pitchFamily="18" charset="2"/>
              </a:rPr>
              <a:t> ：</a:t>
            </a:r>
            <a:endParaRPr lang="en-US" altLang="zh-CN" sz="28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存在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zh-CN" altLang="en-US" sz="2800" dirty="0">
                <a:sym typeface="Symbol" pitchFamily="18" charset="2"/>
              </a:rPr>
              <a:t>至少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zh-CN" altLang="en-US" sz="2800" dirty="0">
                <a:sym typeface="Symbol" pitchFamily="18" charset="2"/>
              </a:rPr>
              <a:t>一个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，存在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zh-CN" altLang="en-US" sz="2800" dirty="0">
                <a:sym typeface="Symbol" pitchFamily="18" charset="2"/>
              </a:rPr>
              <a:t>至少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zh-CN" altLang="en-US" sz="2800" dirty="0">
                <a:sym typeface="Symbol" pitchFamily="18" charset="2"/>
              </a:rPr>
              <a:t>一个</a:t>
            </a:r>
            <a:r>
              <a:rPr lang="en-US" altLang="zh-CN" sz="2800" dirty="0">
                <a:sym typeface="Symbol" pitchFamily="18" charset="2"/>
              </a:rPr>
              <a:t>y</a:t>
            </a:r>
            <a:r>
              <a:rPr lang="zh-CN" altLang="en-US" sz="2800" dirty="0">
                <a:sym typeface="Symbol" pitchFamily="18" charset="2"/>
              </a:rPr>
              <a:t>有关系</a:t>
            </a:r>
            <a:r>
              <a:rPr lang="en-US" altLang="zh-CN" sz="2800" dirty="0">
                <a:sym typeface="Symbol" pitchFamily="18" charset="2"/>
              </a:rPr>
              <a:t>Q(x, y)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4294808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800" dirty="0"/>
              <a:t>命题</a:t>
            </a:r>
            <a:r>
              <a:rPr lang="en-US" altLang="zh-CN" sz="2800" dirty="0"/>
              <a:t>1</a:t>
            </a:r>
            <a:r>
              <a:rPr lang="zh-CN" altLang="en-US" sz="2800" dirty="0"/>
              <a:t>：实数没有最大元</a:t>
            </a:r>
            <a:endParaRPr lang="en-US" altLang="zh-CN" sz="2800" dirty="0"/>
          </a:p>
          <a:p>
            <a:pPr marL="742950" lvl="2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>
                <a:sym typeface="Symbol" pitchFamily="18" charset="2"/>
              </a:rPr>
              <a:t>xy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dirty="0"/>
              <a:t>x&lt;y</a:t>
            </a:r>
            <a:r>
              <a:rPr lang="en-US" altLang="zh-CN" sz="2800" dirty="0">
                <a:sym typeface="Symbol" pitchFamily="18" charset="2"/>
              </a:rPr>
              <a:t>))</a:t>
            </a:r>
          </a:p>
          <a:p>
            <a:pPr marL="400050" lvl="2" indent="0">
              <a:lnSpc>
                <a:spcPct val="100000"/>
              </a:lnSpc>
              <a:spcAft>
                <a:spcPct val="20000"/>
              </a:spcAft>
              <a:buNone/>
            </a:pPr>
            <a:endParaRPr lang="zh-CN" altLang="en-US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对于每一</a:t>
            </a:r>
            <a:r>
              <a:rPr lang="en-US" altLang="zh-CN" sz="2800" dirty="0"/>
              <a:t>x</a:t>
            </a:r>
            <a:r>
              <a:rPr lang="zh-CN" altLang="en-US" sz="2800" dirty="0"/>
              <a:t>，如果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是实数，那么有实数</a:t>
            </a:r>
            <a:r>
              <a:rPr lang="en-US" altLang="zh-CN" sz="2800" dirty="0"/>
              <a:t>y</a:t>
            </a:r>
            <a:r>
              <a:rPr lang="zh-CN" altLang="en-US" sz="2800" dirty="0"/>
              <a:t>，并且</a:t>
            </a:r>
            <a:r>
              <a:rPr lang="en-US" altLang="zh-CN" sz="2800" dirty="0"/>
              <a:t>x&lt;y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Q(x)</a:t>
            </a:r>
            <a:r>
              <a:rPr lang="zh-CN" altLang="en-US" sz="2800" dirty="0">
                <a:sym typeface="Symbol" pitchFamily="18" charset="2"/>
              </a:rPr>
              <a:t>：</a:t>
            </a:r>
            <a:r>
              <a:rPr lang="en-US" altLang="zh-CN" sz="2800" dirty="0"/>
              <a:t> x</a:t>
            </a:r>
            <a:r>
              <a:rPr lang="zh-CN" altLang="en-US" sz="2800" dirty="0"/>
              <a:t>是实数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ym typeface="Symbol" pitchFamily="18" charset="2"/>
              </a:rPr>
              <a:t>(Q(x) y(Q(y) </a:t>
            </a:r>
            <a:r>
              <a:rPr lang="en-US" altLang="zh-CN" sz="2800" dirty="0"/>
              <a:t> x&lt;y</a:t>
            </a:r>
            <a:r>
              <a:rPr lang="en-US" altLang="zh-CN" sz="2800" dirty="0">
                <a:sym typeface="Symbol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0203544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命题</a:t>
            </a:r>
            <a:r>
              <a:rPr lang="en-US" altLang="zh-CN" sz="2800" dirty="0">
                <a:sym typeface="Symbol" pitchFamily="18" charset="2"/>
              </a:rPr>
              <a:t>2</a:t>
            </a:r>
            <a:r>
              <a:rPr lang="zh-CN" altLang="en-US" sz="2800" dirty="0">
                <a:sym typeface="Symbol" pitchFamily="18" charset="2"/>
              </a:rPr>
              <a:t>：每一自然数都有一后继</a:t>
            </a:r>
            <a:endParaRPr lang="en-US" altLang="zh-CN" sz="28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对于每一</a:t>
            </a:r>
            <a:r>
              <a:rPr lang="en-US" altLang="zh-CN" sz="2800" dirty="0"/>
              <a:t>x</a:t>
            </a:r>
            <a:r>
              <a:rPr lang="zh-CN" altLang="en-US" sz="2800" dirty="0"/>
              <a:t>，如果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是自然数，那么有另一自然数</a:t>
            </a:r>
            <a:r>
              <a:rPr lang="en-US" altLang="zh-CN" sz="2800" dirty="0"/>
              <a:t>y</a:t>
            </a:r>
            <a:r>
              <a:rPr lang="zh-CN" altLang="en-US" sz="2800" dirty="0"/>
              <a:t>，并且</a:t>
            </a:r>
            <a:r>
              <a:rPr lang="en-US" altLang="zh-CN" sz="2800" dirty="0"/>
              <a:t>x</a:t>
            </a:r>
            <a:r>
              <a:rPr lang="zh-CN" altLang="en-US" sz="2800" dirty="0"/>
              <a:t>的后继是</a:t>
            </a:r>
            <a:r>
              <a:rPr lang="en-US" altLang="zh-CN" sz="2800" dirty="0"/>
              <a:t>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Q(x)</a:t>
            </a:r>
            <a:r>
              <a:rPr lang="zh-CN" altLang="en-US" sz="2800" dirty="0">
                <a:sym typeface="Symbol" pitchFamily="18" charset="2"/>
              </a:rPr>
              <a:t>：</a:t>
            </a:r>
            <a:r>
              <a:rPr lang="en-US" altLang="zh-CN" sz="2800" dirty="0"/>
              <a:t> x</a:t>
            </a:r>
            <a:r>
              <a:rPr lang="zh-CN" altLang="en-US" sz="2800" dirty="0"/>
              <a:t>是自然数；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S(x)</a:t>
            </a:r>
            <a:r>
              <a:rPr lang="zh-CN" altLang="en-US" sz="2800" dirty="0"/>
              <a:t>：</a:t>
            </a:r>
            <a:r>
              <a:rPr lang="en-US" altLang="zh-CN" sz="2800" dirty="0"/>
              <a:t>x</a:t>
            </a:r>
            <a:r>
              <a:rPr lang="zh-CN" altLang="en-US" sz="2800" dirty="0"/>
              <a:t>的后继函数</a:t>
            </a: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ym typeface="Symbol" pitchFamily="18" charset="2"/>
              </a:rPr>
              <a:t> (Q(x) y(Q(y) </a:t>
            </a:r>
            <a:r>
              <a:rPr lang="en-US" altLang="zh-CN" sz="2800" dirty="0"/>
              <a:t> S(x)=y</a:t>
            </a:r>
            <a:r>
              <a:rPr lang="en-US" altLang="zh-CN" sz="2800" dirty="0">
                <a:sym typeface="Symbol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7888987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命题</a:t>
            </a:r>
            <a:r>
              <a:rPr lang="en-US" altLang="zh-CN" sz="2800" dirty="0">
                <a:sym typeface="Symbol" pitchFamily="18" charset="2"/>
              </a:rPr>
              <a:t>3</a:t>
            </a:r>
            <a:r>
              <a:rPr lang="zh-CN" altLang="en-US" sz="2800" dirty="0">
                <a:sym typeface="Symbol" pitchFamily="18" charset="2"/>
              </a:rPr>
              <a:t>：</a:t>
            </a:r>
            <a:r>
              <a:rPr lang="zh-CN" altLang="en-US" sz="2800" dirty="0"/>
              <a:t>对于所有自然数，有大于它的素数。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对于所有</a:t>
            </a:r>
            <a:r>
              <a:rPr lang="en-US" altLang="zh-CN" sz="2800" dirty="0"/>
              <a:t>x</a:t>
            </a:r>
            <a:r>
              <a:rPr lang="zh-CN" altLang="en-US" sz="2800" dirty="0"/>
              <a:t>，如果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是自然数，则有</a:t>
            </a:r>
            <a:r>
              <a:rPr lang="en-US" altLang="zh-CN" sz="2800" dirty="0"/>
              <a:t>y</a:t>
            </a:r>
            <a:r>
              <a:rPr lang="zh-CN" altLang="en-US" sz="2800" dirty="0"/>
              <a:t>，使得</a:t>
            </a:r>
            <a:r>
              <a:rPr lang="en-US" altLang="zh-CN" sz="2800" dirty="0"/>
              <a:t>y</a:t>
            </a:r>
            <a:r>
              <a:rPr lang="zh-CN" altLang="en-US" sz="2800" dirty="0"/>
              <a:t>是素数并且</a:t>
            </a:r>
            <a:r>
              <a:rPr lang="en-US" altLang="zh-CN" sz="2800" dirty="0"/>
              <a:t>y&gt;x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endParaRPr lang="zh-CN" altLang="en-US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F(x)</a:t>
            </a:r>
            <a:r>
              <a:rPr lang="zh-CN" altLang="en-US" sz="2800" dirty="0"/>
              <a:t>表示 “</a:t>
            </a:r>
            <a:r>
              <a:rPr lang="en-US" altLang="zh-CN" sz="2800" dirty="0"/>
              <a:t>x</a:t>
            </a:r>
            <a:r>
              <a:rPr lang="zh-CN" altLang="en-US" sz="2800" dirty="0"/>
              <a:t>是自然数”；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G(x)</a:t>
            </a:r>
            <a:r>
              <a:rPr lang="zh-CN" altLang="en-US" sz="2800" dirty="0"/>
              <a:t>表示“</a:t>
            </a:r>
            <a:r>
              <a:rPr lang="en-US" altLang="zh-CN" sz="2800" dirty="0"/>
              <a:t>x</a:t>
            </a:r>
            <a:r>
              <a:rPr lang="zh-CN" altLang="en-US" sz="2800" dirty="0"/>
              <a:t>是素数”；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H(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表示“</a:t>
            </a:r>
            <a:r>
              <a:rPr lang="en-US" altLang="zh-CN" sz="2800" dirty="0"/>
              <a:t>x</a:t>
            </a:r>
            <a:r>
              <a:rPr lang="zh-CN" altLang="en-US" sz="2800" dirty="0"/>
              <a:t>大于</a:t>
            </a:r>
            <a:r>
              <a:rPr lang="en-US" altLang="zh-CN" sz="2800" dirty="0"/>
              <a:t>y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endParaRPr lang="zh-CN" altLang="en-US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x(F(x)</a:t>
            </a:r>
            <a:r>
              <a:rPr lang="en-US" altLang="zh-CN" sz="2800" dirty="0">
                <a:sym typeface="Symbol" pitchFamily="18" charset="2"/>
              </a:rPr>
              <a:t>  </a:t>
            </a:r>
            <a:r>
              <a:rPr lang="en-US" altLang="zh-CN" sz="2800" dirty="0"/>
              <a:t>y(G(y) </a:t>
            </a:r>
            <a:r>
              <a:rPr lang="en-US" altLang="zh-CN" sz="2800" dirty="0">
                <a:sym typeface="Symbol" pitchFamily="18" charset="2"/>
              </a:rPr>
              <a:t></a:t>
            </a:r>
            <a:r>
              <a:rPr lang="en-US" altLang="zh-CN" sz="2800" dirty="0"/>
              <a:t>H(y, x)))</a:t>
            </a:r>
          </a:p>
          <a:p>
            <a:pPr>
              <a:lnSpc>
                <a:spcPct val="100000"/>
              </a:lnSpc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1416843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001A829-E716-4D5D-A3C8-623AC81B0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799565"/>
            <a:ext cx="8347075" cy="22080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极限</a:t>
            </a:r>
            <a:r>
              <a:rPr lang="zh-CN" altLang="zh-CN" sz="2800" dirty="0"/>
              <a:t>定义：设</a:t>
            </a:r>
            <a:r>
              <a:rPr lang="de-DE" altLang="zh-CN" sz="2800" dirty="0"/>
              <a:t>{x</a:t>
            </a:r>
            <a:r>
              <a:rPr lang="de-DE" altLang="zh-CN" sz="2800" baseline="-25000" dirty="0"/>
              <a:t>n</a:t>
            </a:r>
            <a:r>
              <a:rPr lang="de-DE" altLang="zh-CN" sz="2800" dirty="0"/>
              <a:t>}</a:t>
            </a:r>
            <a:r>
              <a:rPr lang="zh-CN" altLang="zh-CN" sz="2800" dirty="0"/>
              <a:t>是序列，</a:t>
            </a:r>
            <a:r>
              <a:rPr lang="zh-CN" altLang="zh-CN" sz="2800" dirty="0">
                <a:solidFill>
                  <a:schemeClr val="accent2"/>
                </a:solidFill>
              </a:rPr>
              <a:t>对于任意ε</a:t>
            </a:r>
            <a:r>
              <a:rPr lang="de-DE" altLang="zh-CN" sz="2800" dirty="0">
                <a:solidFill>
                  <a:schemeClr val="accent2"/>
                </a:solidFill>
              </a:rPr>
              <a:t>&gt;0</a:t>
            </a:r>
            <a:r>
              <a:rPr lang="zh-CN" altLang="zh-CN" sz="2800" dirty="0">
                <a:solidFill>
                  <a:schemeClr val="accent2"/>
                </a:solidFill>
              </a:rPr>
              <a:t>，存在</a:t>
            </a:r>
            <a:r>
              <a:rPr lang="de-DE" altLang="zh-CN" sz="2800" dirty="0">
                <a:solidFill>
                  <a:schemeClr val="accent2"/>
                </a:solidFill>
              </a:rPr>
              <a:t>N&gt;0</a:t>
            </a:r>
            <a:r>
              <a:rPr lang="zh-CN" altLang="zh-CN" sz="2800" dirty="0">
                <a:solidFill>
                  <a:schemeClr val="accent2"/>
                </a:solidFill>
              </a:rPr>
              <a:t>，对于任何</a:t>
            </a:r>
            <a:r>
              <a:rPr lang="de-DE" altLang="zh-CN" sz="2800" dirty="0">
                <a:solidFill>
                  <a:schemeClr val="accent2"/>
                </a:solidFill>
              </a:rPr>
              <a:t>n</a:t>
            </a:r>
            <a:r>
              <a:rPr lang="zh-CN" altLang="zh-CN" sz="2800" dirty="0">
                <a:solidFill>
                  <a:schemeClr val="accent2"/>
                </a:solidFill>
              </a:rPr>
              <a:t>，当</a:t>
            </a:r>
            <a:r>
              <a:rPr lang="de-DE" altLang="zh-CN" sz="2800" dirty="0">
                <a:solidFill>
                  <a:schemeClr val="accent2"/>
                </a:solidFill>
              </a:rPr>
              <a:t>n&gt;N</a:t>
            </a:r>
            <a:r>
              <a:rPr lang="zh-CN" altLang="zh-CN" sz="2800" dirty="0">
                <a:solidFill>
                  <a:schemeClr val="accent2"/>
                </a:solidFill>
              </a:rPr>
              <a:t>时，都有</a:t>
            </a:r>
            <a:r>
              <a:rPr lang="de-DE" altLang="zh-CN" sz="2800" dirty="0">
                <a:solidFill>
                  <a:schemeClr val="accent2"/>
                </a:solidFill>
              </a:rPr>
              <a:t>|xn-b|&lt;</a:t>
            </a:r>
            <a:r>
              <a:rPr lang="zh-CN" altLang="zh-CN" sz="2800" dirty="0">
                <a:solidFill>
                  <a:schemeClr val="accent2"/>
                </a:solidFill>
              </a:rPr>
              <a:t>ε，</a:t>
            </a:r>
            <a:r>
              <a:rPr lang="zh-CN" altLang="zh-CN" sz="2800" dirty="0"/>
              <a:t>则称序列</a:t>
            </a:r>
            <a:r>
              <a:rPr lang="de-DE" altLang="zh-CN" sz="2800" dirty="0"/>
              <a:t>{x</a:t>
            </a:r>
            <a:r>
              <a:rPr lang="de-DE" altLang="zh-CN" sz="2800" baseline="-25000" dirty="0"/>
              <a:t>n</a:t>
            </a:r>
            <a:r>
              <a:rPr lang="de-DE" altLang="zh-CN" sz="2800" dirty="0"/>
              <a:t>}</a:t>
            </a:r>
            <a:r>
              <a:rPr lang="zh-CN" altLang="zh-CN" sz="2800" dirty="0"/>
              <a:t>的极限是</a:t>
            </a:r>
            <a:r>
              <a:rPr lang="de-DE" altLang="zh-CN" sz="2800" dirty="0"/>
              <a:t>b</a:t>
            </a:r>
            <a:r>
              <a:rPr lang="zh-CN" altLang="zh-CN" sz="2800" dirty="0"/>
              <a:t>，记为</a:t>
            </a:r>
            <a:r>
              <a:rPr lang="en-US" altLang="zh-CN" sz="2800" dirty="0"/>
              <a:t>               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graphicFrame>
        <p:nvGraphicFramePr>
          <p:cNvPr id="43012" name="Object 2">
            <a:extLst>
              <a:ext uri="{FF2B5EF4-FFF2-40B4-BE49-F238E27FC236}">
                <a16:creationId xmlns:a16="http://schemas.microsoft.com/office/drawing/2014/main" id="{65163FED-A509-4132-8D94-2698E252C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906739"/>
              </p:ext>
            </p:extLst>
          </p:nvPr>
        </p:nvGraphicFramePr>
        <p:xfrm>
          <a:off x="5070992" y="2236423"/>
          <a:ext cx="1327187" cy="577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4" name="公式" r:id="rId3" imgW="634725" imgH="279279" progId="Equation.3">
                  <p:embed/>
                </p:oleObj>
              </mc:Choice>
              <mc:Fallback>
                <p:oleObj name="公式" r:id="rId3" imgW="634725" imgH="279279" progId="Equation.3">
                  <p:embed/>
                  <p:pic>
                    <p:nvPicPr>
                      <p:cNvPr id="43012" name="Object 2">
                        <a:extLst>
                          <a:ext uri="{FF2B5EF4-FFF2-40B4-BE49-F238E27FC236}">
                            <a16:creationId xmlns:a16="http://schemas.microsoft.com/office/drawing/2014/main" id="{65163FED-A509-4132-8D94-2698E252C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992" y="2236423"/>
                        <a:ext cx="1327187" cy="577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6C036D-7254-4E9F-A33E-DF05711DC31B}"/>
              </a:ext>
            </a:extLst>
          </p:cNvPr>
          <p:cNvSpPr txBox="1">
            <a:spLocks/>
          </p:cNvSpPr>
          <p:nvPr/>
        </p:nvSpPr>
        <p:spPr bwMode="auto">
          <a:xfrm>
            <a:off x="638978" y="3538166"/>
            <a:ext cx="7984322" cy="142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</a:t>
            </a:r>
            <a:r>
              <a:rPr lang="zh-CN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ε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lang="zh-CN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ε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&gt;0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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N(N&gt;0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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n(n&gt;N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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|x</a:t>
            </a:r>
            <a:r>
              <a:rPr lang="pt-BR" altLang="zh-CN" sz="28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n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-b|&lt;</a:t>
            </a:r>
            <a:r>
              <a:rPr lang="zh-CN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ε</a:t>
            </a:r>
            <a:r>
              <a:rPr lang="pt-BR" altLang="zh-CN" sz="2800" b="1" kern="0" dirty="0">
                <a:solidFill>
                  <a:schemeClr val="accent2"/>
                </a:solidFill>
                <a:latin typeface="+mn-lt"/>
                <a:ea typeface="+mn-ea"/>
              </a:rPr>
              <a:t>))</a:t>
            </a:r>
            <a:r>
              <a:rPr lang="pt-BR" altLang="zh-CN" sz="2800" b="1" kern="0" dirty="0">
                <a:solidFill>
                  <a:schemeClr val="accent2"/>
                </a:solidFill>
              </a:rPr>
              <a:t>)</a:t>
            </a:r>
            <a:endParaRPr lang="zh-CN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2E876F-0D07-440B-830B-BEE51E39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964896ED-3D30-46C0-BFA7-AC840171C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CA6CCC67-D944-4EFD-83F2-055A74B06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函数极限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定义：设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是函数，对于任意ε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，存在δ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，对于任何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|x-x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|&lt;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δ时，都有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(x)-A|&lt;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ε，则称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趋于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时，函数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的极限为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 lvl="1">
              <a:lnSpc>
                <a:spcPct val="150000"/>
              </a:lnSpc>
            </a:pP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x(|x- 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pt-BR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(x)-A|&lt;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zh-CN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E25F1BF6-08A6-4331-BD1B-BA88EA68E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定义：对于任意ε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，存在δ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，对于任何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|x-x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|&lt;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δ时，都有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(x)-f(x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)|&lt;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ε，则称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趋于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时，函数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点连续，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点为连续点。 </a:t>
            </a:r>
          </a:p>
          <a:p>
            <a:pPr lvl="1">
              <a:lnSpc>
                <a:spcPct val="150000"/>
              </a:lnSpc>
            </a:pP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x(|x-x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pt-BR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(x)-</a:t>
            </a:r>
            <a:r>
              <a:rPr lang="pt-BR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)|&lt;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1DC096-500A-41E9-B1E2-D3A51D37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9716BD65-F65C-407C-9628-003E8367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EEC175AF-6DC6-4DF1-A738-71333138D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867775" cy="5245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一致连续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定义：对于任意ε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，存在δ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，对于任何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|&lt;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δ时，都有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)|&lt;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ε，则称函数</a:t>
            </a:r>
            <a:r>
              <a:rPr lang="pt-B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一致连续。 </a:t>
            </a:r>
          </a:p>
          <a:p>
            <a:pPr lvl="1">
              <a:lnSpc>
                <a:spcPct val="150000"/>
              </a:lnSpc>
            </a:pP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pt-BR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pt-BR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pt-BR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)|&lt;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命题逻辑的表达能力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4611688"/>
          </a:xfrm>
        </p:spPr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自然语言：</a:t>
            </a:r>
            <a:r>
              <a:rPr lang="zh-CN" altLang="zh-CN" sz="2800" dirty="0"/>
              <a:t>如果所有人</a:t>
            </a:r>
            <a:r>
              <a:rPr lang="zh-CN" altLang="en-US" sz="2800" dirty="0"/>
              <a:t>都</a:t>
            </a:r>
            <a:r>
              <a:rPr lang="zh-CN" altLang="zh-CN" sz="2800" dirty="0"/>
              <a:t>会死，苏格拉底是人，</a:t>
            </a:r>
            <a:r>
              <a:rPr lang="zh-CN" altLang="en-US" sz="2800" dirty="0"/>
              <a:t>则</a:t>
            </a:r>
            <a:r>
              <a:rPr lang="zh-CN" altLang="zh-CN" sz="2800" dirty="0"/>
              <a:t>苏格拉底会死。</a:t>
            </a:r>
            <a:endParaRPr lang="en-US" altLang="zh-CN" sz="2800" dirty="0"/>
          </a:p>
          <a:p>
            <a:pPr>
              <a:spcBef>
                <a:spcPts val="24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命题逻辑：</a:t>
            </a:r>
            <a:r>
              <a:rPr lang="en-US" altLang="zh-CN" sz="2800" dirty="0"/>
              <a:t> P </a:t>
            </a:r>
            <a:r>
              <a:rPr lang="en-US" altLang="zh-CN" sz="2800" dirty="0">
                <a:sym typeface="Symbol" pitchFamily="18" charset="2"/>
              </a:rPr>
              <a:t> </a:t>
            </a:r>
            <a:r>
              <a:rPr lang="en-US" altLang="zh-CN" sz="2800" dirty="0"/>
              <a:t>Q </a:t>
            </a:r>
            <a:r>
              <a:rPr lang="en-US" altLang="zh-CN" sz="2800" dirty="0">
                <a:sym typeface="Symbol" pitchFamily="18" charset="2"/>
              </a:rPr>
              <a:t> </a:t>
            </a:r>
            <a:r>
              <a:rPr lang="en-US" altLang="zh-CN" sz="2800" dirty="0"/>
              <a:t>R </a:t>
            </a:r>
            <a:r>
              <a:rPr lang="zh-CN" altLang="en-US" sz="2800" dirty="0"/>
              <a:t>，其中</a:t>
            </a:r>
            <a:endParaRPr lang="en-US" altLang="zh-CN" sz="2800" dirty="0"/>
          </a:p>
          <a:p>
            <a:pPr lvl="1"/>
            <a:r>
              <a:rPr lang="en-US" altLang="zh-CN" dirty="0"/>
              <a:t>P</a:t>
            </a:r>
            <a:r>
              <a:rPr lang="zh-CN" altLang="zh-CN" dirty="0"/>
              <a:t>表示“</a:t>
            </a:r>
            <a:r>
              <a:rPr lang="zh-CN" altLang="en-US" dirty="0"/>
              <a:t>所有人</a:t>
            </a:r>
            <a:r>
              <a:rPr lang="zh-CN" altLang="zh-CN" dirty="0"/>
              <a:t>都会死”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en-US" altLang="zh-CN" dirty="0"/>
              <a:t>Q</a:t>
            </a:r>
            <a:r>
              <a:rPr lang="zh-CN" altLang="zh-CN" dirty="0"/>
              <a:t>表示“苏格拉底是人”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zh-CN" dirty="0"/>
              <a:t>表示“苏格拉底会死”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存在问题：</a:t>
            </a:r>
            <a:r>
              <a:rPr lang="zh-CN" altLang="en-US" sz="2800" dirty="0"/>
              <a:t>自然语言表达的永真命题，表达为命题逻辑子句不是永真式。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02018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507A4A6F-C646-422A-A952-7638992DD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37771B8D-688B-48FD-8914-5889D0FD7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导数</a:t>
            </a:r>
            <a:r>
              <a:rPr lang="zh-CN" altLang="zh-CN" sz="2800" dirty="0"/>
              <a:t>定义：对于任意ε</a:t>
            </a:r>
            <a:r>
              <a:rPr lang="pt-BR" altLang="zh-CN" sz="2800" dirty="0"/>
              <a:t>&gt;0</a:t>
            </a:r>
            <a:r>
              <a:rPr lang="zh-CN" altLang="zh-CN" sz="2800" dirty="0"/>
              <a:t>，存在δ</a:t>
            </a:r>
            <a:r>
              <a:rPr lang="pt-BR" altLang="zh-CN" sz="2800" dirty="0"/>
              <a:t>&gt;0</a:t>
            </a:r>
            <a:r>
              <a:rPr lang="zh-CN" altLang="zh-CN" sz="2800" dirty="0"/>
              <a:t>，对于任何</a:t>
            </a:r>
            <a:r>
              <a:rPr lang="pt-BR" altLang="zh-CN" sz="2800" dirty="0"/>
              <a:t>x</a:t>
            </a:r>
            <a:r>
              <a:rPr lang="zh-CN" altLang="zh-CN" sz="2800" dirty="0"/>
              <a:t>，当</a:t>
            </a:r>
            <a:r>
              <a:rPr lang="pt-BR" altLang="zh-CN" sz="2800" dirty="0"/>
              <a:t>|</a:t>
            </a:r>
            <a:r>
              <a:rPr lang="zh-CN" altLang="zh-CN" sz="2800" dirty="0"/>
              <a:t>Δ</a:t>
            </a:r>
            <a:r>
              <a:rPr lang="pt-BR" altLang="zh-CN" sz="2800" dirty="0"/>
              <a:t>x|&lt;</a:t>
            </a:r>
            <a:r>
              <a:rPr lang="zh-CN" altLang="zh-CN" sz="2800" dirty="0"/>
              <a:t>δ时，都有</a:t>
            </a:r>
            <a:r>
              <a:rPr lang="pt-BR" altLang="zh-CN" sz="2800" dirty="0"/>
              <a:t>|</a:t>
            </a:r>
            <a:r>
              <a:rPr lang="zh-CN" altLang="zh-CN" sz="2800" dirty="0"/>
              <a:t>Δ</a:t>
            </a:r>
            <a:r>
              <a:rPr lang="pt-BR" altLang="zh-CN" sz="2800" dirty="0"/>
              <a:t>f(x)/</a:t>
            </a:r>
            <a:r>
              <a:rPr lang="zh-CN" altLang="zh-CN" sz="2800" dirty="0"/>
              <a:t>Δ</a:t>
            </a:r>
            <a:r>
              <a:rPr lang="pt-BR" altLang="zh-CN" sz="2800" dirty="0"/>
              <a:t>x-A|&lt;</a:t>
            </a:r>
            <a:r>
              <a:rPr lang="zh-CN" altLang="zh-CN" sz="2800" dirty="0"/>
              <a:t>ε，则称函数</a:t>
            </a:r>
            <a:r>
              <a:rPr lang="pt-BR" altLang="zh-CN" sz="2800" dirty="0"/>
              <a:t>f(x)</a:t>
            </a:r>
            <a:r>
              <a:rPr lang="zh-CN" altLang="zh-CN" sz="2800" dirty="0"/>
              <a:t>在</a:t>
            </a:r>
            <a:r>
              <a:rPr lang="pt-BR" altLang="zh-CN" sz="2800" dirty="0"/>
              <a:t>x</a:t>
            </a:r>
            <a:r>
              <a:rPr lang="zh-CN" altLang="zh-CN" sz="2800" dirty="0"/>
              <a:t>点可导，导数为</a:t>
            </a:r>
            <a:r>
              <a:rPr lang="pt-BR" altLang="zh-CN" sz="2800" dirty="0"/>
              <a:t>A</a:t>
            </a:r>
            <a:r>
              <a:rPr lang="zh-CN" altLang="zh-CN" sz="2800" dirty="0"/>
              <a:t>。 </a:t>
            </a:r>
          </a:p>
          <a:p>
            <a:pPr>
              <a:lnSpc>
                <a:spcPct val="150000"/>
              </a:lnSpc>
            </a:pPr>
            <a:r>
              <a:rPr lang="pt-BR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zh-CN" altLang="zh-CN" sz="2800" dirty="0">
                <a:solidFill>
                  <a:schemeClr val="accent2"/>
                </a:solidFill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</a:rPr>
              <a:t>(</a:t>
            </a:r>
            <a:r>
              <a:rPr lang="zh-CN" altLang="zh-CN" sz="2800" dirty="0">
                <a:solidFill>
                  <a:schemeClr val="accent2"/>
                </a:solidFill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</a:rPr>
              <a:t>&gt;0</a:t>
            </a:r>
            <a:r>
              <a:rPr lang="pt-BR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</a:t>
            </a:r>
            <a:r>
              <a:rPr lang="zh-CN" altLang="zh-CN" sz="2800" dirty="0">
                <a:solidFill>
                  <a:schemeClr val="accent2"/>
                </a:solidFill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</a:rPr>
              <a:t>(</a:t>
            </a:r>
            <a:r>
              <a:rPr lang="zh-CN" altLang="zh-CN" sz="2800" dirty="0">
                <a:solidFill>
                  <a:schemeClr val="accent2"/>
                </a:solidFill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</a:rPr>
              <a:t>&gt;0</a:t>
            </a:r>
            <a:r>
              <a:rPr lang="pt-BR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</a:t>
            </a:r>
            <a:r>
              <a:rPr lang="pt-BR" altLang="zh-CN" sz="2800" dirty="0">
                <a:solidFill>
                  <a:schemeClr val="accent2"/>
                </a:solidFill>
              </a:rPr>
              <a:t>x(|</a:t>
            </a:r>
            <a:r>
              <a:rPr lang="zh-CN" altLang="zh-CN" sz="2800" dirty="0">
                <a:solidFill>
                  <a:schemeClr val="accent2"/>
                </a:solidFill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</a:rPr>
              <a:t>x |&lt;</a:t>
            </a:r>
            <a:r>
              <a:rPr lang="zh-CN" altLang="zh-CN" sz="2800" dirty="0">
                <a:solidFill>
                  <a:schemeClr val="accent2"/>
                </a:solidFill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800" dirty="0">
                <a:solidFill>
                  <a:schemeClr val="accent2"/>
                </a:solidFill>
              </a:rPr>
              <a:t>|</a:t>
            </a:r>
            <a:r>
              <a:rPr lang="zh-CN" altLang="zh-CN" sz="2800" dirty="0">
                <a:solidFill>
                  <a:schemeClr val="accent2"/>
                </a:solidFill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</a:rPr>
              <a:t>f(x)/</a:t>
            </a:r>
            <a:r>
              <a:rPr lang="zh-CN" altLang="zh-CN" sz="2800" dirty="0">
                <a:solidFill>
                  <a:schemeClr val="accent2"/>
                </a:solidFill>
              </a:rPr>
              <a:t>Δ</a:t>
            </a:r>
            <a:r>
              <a:rPr lang="pt-BR" altLang="zh-CN" sz="2800" dirty="0">
                <a:solidFill>
                  <a:schemeClr val="accent2"/>
                </a:solidFill>
              </a:rPr>
              <a:t>x-A|&lt;</a:t>
            </a:r>
            <a:r>
              <a:rPr lang="zh-CN" altLang="zh-CN" sz="2800" dirty="0">
                <a:solidFill>
                  <a:schemeClr val="accent2"/>
                </a:solidFill>
              </a:rPr>
              <a:t>ε</a:t>
            </a:r>
            <a:r>
              <a:rPr lang="pt-BR" altLang="zh-CN" sz="2800" dirty="0">
                <a:solidFill>
                  <a:schemeClr val="accent2"/>
                </a:solidFill>
              </a:rPr>
              <a:t>)) </a:t>
            </a:r>
            <a:endParaRPr lang="zh-CN" altLang="zh-CN" sz="28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196AE771-E43E-40F9-B3AA-F2FE87BDF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2339" name="内容占位符 2">
            <a:extLst>
              <a:ext uri="{FF2B5EF4-FFF2-40B4-BE49-F238E27FC236}">
                <a16:creationId xmlns:a16="http://schemas.microsoft.com/office/drawing/2014/main" id="{571F61FC-1EE2-4661-A626-BD6E5DAE7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极限唯一性</a:t>
            </a:r>
            <a:r>
              <a:rPr lang="zh-CN" altLang="zh-CN" sz="2800" dirty="0"/>
              <a:t>定理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r>
              <a:rPr lang="zh-CN" altLang="zh-CN" sz="2800" dirty="0"/>
              <a:t>若序列的极限存在，则极限值唯一。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ε(ε&gt;0</a:t>
            </a:r>
            <a:r>
              <a:rPr lang="en-US" altLang="zh-CN" sz="2800" dirty="0">
                <a:sym typeface="Symbol" panose="05050102010706020507" pitchFamily="18" charset="2"/>
              </a:rPr>
              <a:t>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&gt;0</a:t>
            </a:r>
            <a:r>
              <a:rPr lang="en-US" altLang="zh-CN" sz="2800" dirty="0">
                <a:sym typeface="Symbol" panose="05050102010706020507" pitchFamily="18" charset="2"/>
              </a:rPr>
              <a:t></a:t>
            </a:r>
            <a:r>
              <a:rPr lang="en-US" altLang="zh-CN" sz="2800" dirty="0"/>
              <a:t>n(n&gt;N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|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-a|&lt;ε)),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ε(ε&gt;0</a:t>
            </a:r>
            <a:r>
              <a:rPr lang="en-US" altLang="zh-CN" sz="2800" dirty="0">
                <a:sym typeface="Symbol" panose="05050102010706020507" pitchFamily="18" charset="2"/>
              </a:rPr>
              <a:t>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&gt;0</a:t>
            </a:r>
            <a:r>
              <a:rPr lang="en-US" altLang="zh-CN" sz="2800" dirty="0">
                <a:sym typeface="Symbol" panose="05050102010706020507" pitchFamily="18" charset="2"/>
              </a:rPr>
              <a:t></a:t>
            </a:r>
            <a:r>
              <a:rPr lang="en-US" altLang="zh-CN" sz="2800" dirty="0"/>
              <a:t>n(n&gt;N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|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-b|&lt;ε)) ├ a=b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内容占位符 2">
            <a:extLst>
              <a:ext uri="{FF2B5EF4-FFF2-40B4-BE49-F238E27FC236}">
                <a16:creationId xmlns:a16="http://schemas.microsoft.com/office/drawing/2014/main" id="{D5A975C1-D0E2-41EF-BC45-1253EA240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极限有界性</a:t>
            </a:r>
            <a:r>
              <a:rPr lang="zh-CN" altLang="zh-CN" sz="2800" dirty="0"/>
              <a:t>定理</a:t>
            </a:r>
            <a:r>
              <a:rPr lang="de-DE" altLang="zh-CN" sz="2800" dirty="0"/>
              <a:t> </a:t>
            </a:r>
            <a:r>
              <a:rPr lang="zh-CN" altLang="en-US" sz="2800" dirty="0"/>
              <a:t>：</a:t>
            </a:r>
            <a:r>
              <a:rPr lang="zh-CN" altLang="zh-CN" sz="2800" dirty="0"/>
              <a:t>若序列</a:t>
            </a:r>
            <a:r>
              <a:rPr lang="de-DE" altLang="zh-CN" sz="2800" dirty="0"/>
              <a:t>{x</a:t>
            </a:r>
            <a:r>
              <a:rPr lang="de-DE" altLang="zh-CN" sz="2800" baseline="-25000" dirty="0"/>
              <a:t>n</a:t>
            </a:r>
            <a:r>
              <a:rPr lang="de-DE" altLang="zh-CN" sz="2800" dirty="0"/>
              <a:t>}</a:t>
            </a:r>
            <a:r>
              <a:rPr lang="zh-CN" altLang="zh-CN" sz="2800" dirty="0"/>
              <a:t>有极限，则</a:t>
            </a:r>
            <a:r>
              <a:rPr lang="de-DE" altLang="zh-CN" sz="2800" dirty="0"/>
              <a:t>{x</a:t>
            </a:r>
            <a:r>
              <a:rPr lang="de-DE" altLang="zh-CN" sz="2800" baseline="-25000" dirty="0"/>
              <a:t>n</a:t>
            </a:r>
            <a:r>
              <a:rPr lang="de-DE" altLang="zh-CN" sz="2800" dirty="0"/>
              <a:t>}</a:t>
            </a:r>
            <a:r>
              <a:rPr lang="zh-CN" altLang="zh-CN" sz="2800" dirty="0"/>
              <a:t>有界</a:t>
            </a:r>
          </a:p>
          <a:p>
            <a:pPr>
              <a:lnSpc>
                <a:spcPct val="150000"/>
              </a:lnSpc>
            </a:pPr>
            <a:r>
              <a:rPr lang="de-DE" altLang="zh-CN" sz="2800" dirty="0">
                <a:sym typeface="Symbol" panose="05050102010706020507" pitchFamily="18" charset="2"/>
              </a:rPr>
              <a:t></a:t>
            </a:r>
            <a:r>
              <a:rPr lang="de-DE" altLang="zh-CN" sz="2800" dirty="0"/>
              <a:t>ε(ε&gt;0</a:t>
            </a:r>
            <a:r>
              <a:rPr lang="de-DE" altLang="zh-CN" sz="2800" dirty="0">
                <a:sym typeface="Symbol" panose="05050102010706020507" pitchFamily="18" charset="2"/>
              </a:rPr>
              <a:t></a:t>
            </a:r>
            <a:r>
              <a:rPr lang="de-DE" altLang="zh-CN" sz="2800" dirty="0"/>
              <a:t>N(N&gt;0</a:t>
            </a:r>
            <a:r>
              <a:rPr lang="de-DE" altLang="zh-CN" sz="2800" dirty="0">
                <a:sym typeface="Symbol" panose="05050102010706020507" pitchFamily="18" charset="2"/>
              </a:rPr>
              <a:t></a:t>
            </a:r>
            <a:r>
              <a:rPr lang="de-DE" altLang="zh-CN" sz="2800" dirty="0"/>
              <a:t>n(n&gt;N</a:t>
            </a:r>
            <a:r>
              <a:rPr lang="de-DE" altLang="zh-CN" sz="2800" dirty="0">
                <a:sym typeface="Symbol" panose="05050102010706020507" pitchFamily="18" charset="2"/>
              </a:rPr>
              <a:t></a:t>
            </a:r>
            <a:r>
              <a:rPr lang="de-DE" altLang="zh-CN" sz="2800" dirty="0"/>
              <a:t>|x</a:t>
            </a:r>
            <a:r>
              <a:rPr lang="de-DE" altLang="zh-CN" sz="2800" baseline="-25000" dirty="0"/>
              <a:t>n</a:t>
            </a:r>
            <a:r>
              <a:rPr lang="de-DE" altLang="zh-CN" sz="2800" dirty="0"/>
              <a:t>-a|&lt;ε)))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altLang="zh-CN" sz="2800" dirty="0"/>
              <a:t>                                      ├ </a:t>
            </a:r>
            <a:r>
              <a:rPr lang="de-DE" altLang="zh-CN" sz="2800" dirty="0">
                <a:sym typeface="Symbol" panose="05050102010706020507" pitchFamily="18" charset="2"/>
              </a:rPr>
              <a:t></a:t>
            </a:r>
            <a:r>
              <a:rPr lang="de-DE" altLang="zh-CN" sz="2800" dirty="0"/>
              <a:t>M(M&gt;0</a:t>
            </a:r>
            <a:r>
              <a:rPr lang="de-DE" altLang="zh-CN" sz="2800" dirty="0">
                <a:sym typeface="Symbol" panose="05050102010706020507" pitchFamily="18" charset="2"/>
              </a:rPr>
              <a:t></a:t>
            </a:r>
            <a:r>
              <a:rPr lang="de-DE" altLang="zh-CN" sz="2800" dirty="0"/>
              <a:t>n(n&gt;0</a:t>
            </a:r>
            <a:r>
              <a:rPr lang="de-DE" altLang="zh-CN" sz="2800" dirty="0">
                <a:sym typeface="Symbol" panose="05050102010706020507" pitchFamily="18" charset="2"/>
              </a:rPr>
              <a:t></a:t>
            </a:r>
            <a:r>
              <a:rPr lang="de-DE" altLang="zh-CN" sz="2800" dirty="0"/>
              <a:t>|x</a:t>
            </a:r>
            <a:r>
              <a:rPr lang="de-DE" altLang="zh-CN" sz="2800" baseline="-25000" dirty="0"/>
              <a:t>n</a:t>
            </a:r>
            <a:r>
              <a:rPr lang="de-DE" altLang="zh-CN" sz="2800" dirty="0"/>
              <a:t> |&lt;M))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FB161C-5D12-4043-9963-5C06C35F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个体、谓词与命题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命题是具有确定真假意义的陈述语句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语句分解为主谓结构，或主谓宾结构</a:t>
            </a:r>
            <a:r>
              <a:rPr lang="zh-CN" altLang="en-US" dirty="0"/>
              <a:t>等</a:t>
            </a:r>
            <a:r>
              <a:rPr lang="zh-CN" altLang="zh-CN" dirty="0"/>
              <a:t>，如用“</a:t>
            </a:r>
            <a:r>
              <a:rPr lang="en-US" altLang="zh-CN" dirty="0"/>
              <a:t>...</a:t>
            </a:r>
            <a:r>
              <a:rPr lang="zh-CN" altLang="zh-CN" dirty="0"/>
              <a:t>是</a:t>
            </a:r>
            <a:r>
              <a:rPr lang="en-US" altLang="zh-CN" dirty="0"/>
              <a:t>...</a:t>
            </a:r>
            <a:r>
              <a:rPr lang="zh-CN" altLang="zh-CN" dirty="0"/>
              <a:t>”表示一个简单陈述句。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研究的对象统称为</a:t>
            </a:r>
            <a:r>
              <a:rPr lang="zh-CN" altLang="en-US" sz="2400" dirty="0">
                <a:solidFill>
                  <a:srgbClr val="C00000"/>
                </a:solidFill>
              </a:rPr>
              <a:t>个体</a:t>
            </a:r>
            <a:r>
              <a:rPr lang="en-US" altLang="zh-CN" sz="2400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记为</a:t>
            </a:r>
            <a:r>
              <a:rPr lang="en-US" altLang="zh-CN" sz="2200" dirty="0"/>
              <a:t>a, b, c</a:t>
            </a:r>
            <a:r>
              <a:rPr lang="zh-CN" altLang="en-US" sz="2200" dirty="0"/>
              <a:t>等，或</a:t>
            </a:r>
            <a:r>
              <a:rPr lang="en-US" altLang="zh-CN" sz="2200" dirty="0"/>
              <a:t> 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..., a</a:t>
            </a:r>
            <a:r>
              <a:rPr lang="en-US" altLang="zh-CN" sz="2200" baseline="-25000" dirty="0"/>
              <a:t>n</a:t>
            </a:r>
            <a:r>
              <a:rPr lang="zh-CN" altLang="en-US" sz="2200" dirty="0"/>
              <a:t>等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表达个体的变量称为个体变量，简称</a:t>
            </a:r>
            <a:r>
              <a:rPr lang="zh-CN" altLang="en-US" sz="2400" dirty="0">
                <a:solidFill>
                  <a:srgbClr val="C00000"/>
                </a:solidFill>
              </a:rPr>
              <a:t>变量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记为</a:t>
            </a:r>
            <a:r>
              <a:rPr lang="en-US" altLang="zh-CN" sz="2200" dirty="0"/>
              <a:t>x, y, z</a:t>
            </a:r>
            <a:r>
              <a:rPr lang="zh-CN" altLang="en-US" sz="2200" dirty="0"/>
              <a:t>等，或</a:t>
            </a:r>
            <a:r>
              <a:rPr lang="en-US" altLang="zh-CN" sz="2200" dirty="0"/>
              <a:t> 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...,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等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96794898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个体、谓词与命题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688388" cy="51291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表示个体的性质或个体之间关系的词，称为</a:t>
            </a:r>
            <a:r>
              <a:rPr lang="zh-CN" altLang="en-US" dirty="0">
                <a:solidFill>
                  <a:srgbClr val="C00000"/>
                </a:solidFill>
              </a:rPr>
              <a:t>谓词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zh-CN" dirty="0"/>
              <a:t>谓词表示为</a:t>
            </a:r>
            <a:r>
              <a:rPr lang="en-US" altLang="zh-CN" dirty="0"/>
              <a:t>Q(x</a:t>
            </a:r>
            <a:r>
              <a:rPr lang="en-US" altLang="zh-CN" baseline="-25000" dirty="0"/>
              <a:t>1</a:t>
            </a:r>
            <a:r>
              <a:rPr lang="en-US" altLang="zh-CN" dirty="0"/>
              <a:t>, ...,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zh-CN" dirty="0"/>
              <a:t>形式，其中</a:t>
            </a:r>
            <a:r>
              <a:rPr lang="en-US" altLang="zh-CN" dirty="0"/>
              <a:t>Q</a:t>
            </a:r>
            <a:r>
              <a:rPr lang="zh-CN" altLang="zh-CN" dirty="0"/>
              <a:t>是谓词，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...,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zh-CN" dirty="0"/>
              <a:t>是</a:t>
            </a:r>
            <a:r>
              <a:rPr lang="zh-CN" altLang="en-US" dirty="0"/>
              <a:t>个体变量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zh-CN" sz="2400" dirty="0"/>
              <a:t>如果谓词形式是</a:t>
            </a:r>
            <a:r>
              <a:rPr lang="en-US" altLang="zh-CN" sz="2400" dirty="0"/>
              <a:t>Q(x)</a:t>
            </a:r>
            <a:r>
              <a:rPr lang="zh-CN" altLang="en-US" sz="2400" dirty="0"/>
              <a:t>，则</a:t>
            </a:r>
            <a:r>
              <a:rPr lang="zh-CN" altLang="zh-CN" sz="2400" dirty="0"/>
              <a:t>表示</a:t>
            </a:r>
            <a:r>
              <a:rPr lang="zh-CN" altLang="en-US" sz="2400" dirty="0"/>
              <a:t>个体</a:t>
            </a:r>
            <a:r>
              <a:rPr lang="en-US" altLang="zh-CN" sz="2400" dirty="0"/>
              <a:t>x</a:t>
            </a:r>
            <a:r>
              <a:rPr lang="zh-CN" altLang="zh-CN" sz="2400" dirty="0"/>
              <a:t>有</a:t>
            </a:r>
            <a:r>
              <a:rPr lang="en-US" altLang="zh-CN" sz="2400" dirty="0"/>
              <a:t>Q</a:t>
            </a:r>
            <a:r>
              <a:rPr lang="zh-CN" altLang="zh-CN" sz="2400" dirty="0"/>
              <a:t>性质；</a:t>
            </a:r>
            <a:endParaRPr lang="en-US" altLang="zh-CN" sz="2400" dirty="0"/>
          </a:p>
          <a:p>
            <a:pPr lvl="2">
              <a:lnSpc>
                <a:spcPct val="100000"/>
              </a:lnSpc>
            </a:pPr>
            <a:r>
              <a:rPr lang="zh-CN" altLang="zh-CN" sz="2400" dirty="0"/>
              <a:t>如果谓词形式是</a:t>
            </a:r>
            <a:r>
              <a:rPr lang="en-US" altLang="zh-CN" sz="2400" dirty="0"/>
              <a:t>Q(x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,. ..,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，则</a:t>
            </a:r>
            <a:r>
              <a:rPr lang="zh-CN" altLang="zh-CN" sz="2400" dirty="0"/>
              <a:t>表示</a:t>
            </a:r>
            <a:r>
              <a:rPr lang="zh-CN" altLang="en-US" sz="2400" dirty="0"/>
              <a:t>个体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...,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zh-CN" sz="2400" dirty="0"/>
              <a:t>之间有</a:t>
            </a:r>
            <a:r>
              <a:rPr lang="en-US" altLang="zh-CN" sz="2400" dirty="0"/>
              <a:t>Q</a:t>
            </a:r>
            <a:r>
              <a:rPr lang="zh-CN" altLang="zh-CN" sz="2400" dirty="0"/>
              <a:t>关系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de-DE" altLang="zh-CN" dirty="0"/>
              <a:t>Q(x)</a:t>
            </a:r>
            <a:r>
              <a:rPr lang="zh-CN" altLang="zh-CN" dirty="0"/>
              <a:t>是一元谓词，</a:t>
            </a:r>
            <a:r>
              <a:rPr lang="de-DE" altLang="zh-CN" dirty="0"/>
              <a:t>Q(x, y)</a:t>
            </a:r>
            <a:r>
              <a:rPr lang="zh-CN" altLang="zh-CN" dirty="0"/>
              <a:t>二元谓词，</a:t>
            </a:r>
            <a:r>
              <a:rPr lang="en-US" altLang="zh-CN" dirty="0"/>
              <a:t>Q(x</a:t>
            </a:r>
            <a:r>
              <a:rPr lang="en-US" altLang="zh-CN" baseline="-25000" dirty="0"/>
              <a:t>1</a:t>
            </a:r>
            <a:r>
              <a:rPr lang="en-US" altLang="zh-CN" dirty="0"/>
              <a:t>, ...,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zh-CN" dirty="0"/>
              <a:t>是</a:t>
            </a:r>
            <a:r>
              <a:rPr lang="en-US" altLang="zh-CN" dirty="0"/>
              <a:t>n</a:t>
            </a:r>
            <a:r>
              <a:rPr lang="zh-CN" altLang="zh-CN" dirty="0"/>
              <a:t>元谓词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由谓词和个体构成了简单命题；由谓词和个体变元构成了简单命题形式（函数）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命题：</a:t>
            </a:r>
            <a:r>
              <a:rPr lang="de-DE" altLang="zh-CN" dirty="0"/>
              <a:t> Q(a, b)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命题形式（函数）：</a:t>
            </a:r>
            <a:r>
              <a:rPr lang="de-DE" altLang="zh-CN" dirty="0"/>
              <a:t> Q(</a:t>
            </a:r>
            <a:r>
              <a:rPr lang="en-US" altLang="zh-CN" dirty="0"/>
              <a:t>x</a:t>
            </a:r>
            <a:r>
              <a:rPr lang="de-DE" altLang="zh-CN" dirty="0"/>
              <a:t>, y)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28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8394022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由一个或</a:t>
            </a:r>
            <a:r>
              <a:rPr lang="en-US" altLang="zh-CN" sz="2800" dirty="0"/>
              <a:t>n</a:t>
            </a:r>
            <a:r>
              <a:rPr lang="zh-CN" altLang="en-US" sz="2800" dirty="0"/>
              <a:t>个简单命题形式</a:t>
            </a:r>
            <a:r>
              <a:rPr lang="en-US" altLang="zh-CN" sz="2800" dirty="0"/>
              <a:t>(</a:t>
            </a:r>
            <a:r>
              <a:rPr lang="zh-CN" altLang="en-US" sz="2800" dirty="0"/>
              <a:t>函数</a:t>
            </a:r>
            <a:r>
              <a:rPr lang="en-US" altLang="zh-CN" sz="2800" dirty="0"/>
              <a:t>)</a:t>
            </a:r>
            <a:r>
              <a:rPr lang="zh-CN" altLang="en-US" sz="2800" dirty="0"/>
              <a:t>通过逻辑联结词组合组成复合命题形式</a:t>
            </a:r>
            <a:r>
              <a:rPr lang="en-US" altLang="zh-CN" sz="2800" dirty="0"/>
              <a:t>(</a:t>
            </a:r>
            <a:r>
              <a:rPr lang="zh-CN" altLang="en-US" sz="2800" dirty="0"/>
              <a:t>函数</a:t>
            </a:r>
            <a:r>
              <a:rPr lang="en-US" altLang="zh-CN" sz="2800" dirty="0"/>
              <a:t>)</a:t>
            </a:r>
            <a:r>
              <a:rPr lang="zh-CN" altLang="en-US" sz="2800" dirty="0"/>
              <a:t>。逻辑联结词与命题逻辑中的逻辑联结词解释等同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命题形式</a:t>
            </a:r>
            <a:r>
              <a:rPr lang="en-US" altLang="zh-CN" sz="2800" dirty="0"/>
              <a:t>(</a:t>
            </a:r>
            <a:r>
              <a:rPr lang="zh-CN" altLang="en-US" sz="2800" dirty="0"/>
              <a:t>函数</a:t>
            </a:r>
            <a:r>
              <a:rPr lang="en-US" altLang="zh-CN" sz="2800" dirty="0"/>
              <a:t>)</a:t>
            </a:r>
            <a:r>
              <a:rPr lang="zh-CN" altLang="en-US" sz="2800" dirty="0"/>
              <a:t>不是一个命题，只有当其中的个体变元均指派了值时，才能成为一个命题。</a:t>
            </a:r>
          </a:p>
        </p:txBody>
      </p:sp>
    </p:spTree>
    <p:extLst>
      <p:ext uri="{BB962C8B-B14F-4D97-AF65-F5344CB8AC3E}">
        <p14:creationId xmlns:p14="http://schemas.microsoft.com/office/powerpoint/2010/main" val="215994021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论域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/>
              <a:t>定义：论域是一个数学系统，记为</a:t>
            </a:r>
            <a:r>
              <a:rPr lang="en-US" altLang="zh-CN" sz="2800" dirty="0">
                <a:latin typeface="华文隶书" pitchFamily="2" charset="-122"/>
                <a:ea typeface="华文隶书" pitchFamily="2" charset="-122"/>
              </a:rPr>
              <a:t>D</a:t>
            </a:r>
            <a:r>
              <a:rPr lang="zh-CN" altLang="zh-CN" sz="2800" dirty="0"/>
              <a:t>。它由三部分组成：</a:t>
            </a: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/>
              <a:t>(1)</a:t>
            </a:r>
            <a:r>
              <a:rPr lang="zh-CN" altLang="zh-CN" sz="2800" dirty="0"/>
              <a:t>一个非空对象集合</a:t>
            </a:r>
            <a:r>
              <a:rPr lang="en-US" altLang="zh-CN" sz="2800" dirty="0"/>
              <a:t>D</a:t>
            </a:r>
            <a:r>
              <a:rPr lang="zh-CN" altLang="zh-CN" sz="2800" dirty="0"/>
              <a:t>；</a:t>
            </a: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/>
              <a:t>(2) </a:t>
            </a:r>
            <a:r>
              <a:rPr lang="zh-CN" altLang="zh-CN" sz="2800" dirty="0"/>
              <a:t>一个关于</a:t>
            </a:r>
            <a:r>
              <a:rPr lang="en-US" altLang="zh-CN" sz="2800" dirty="0">
                <a:latin typeface="华文隶书" pitchFamily="2" charset="-122"/>
                <a:ea typeface="华文隶书" pitchFamily="2" charset="-122"/>
              </a:rPr>
              <a:t>D </a:t>
            </a:r>
            <a:r>
              <a:rPr lang="zh-CN" altLang="zh-CN" sz="2800" dirty="0"/>
              <a:t>的函数集合</a:t>
            </a:r>
            <a:r>
              <a:rPr lang="en-US" altLang="zh-CN" sz="2800" dirty="0"/>
              <a:t>,</a:t>
            </a:r>
            <a:r>
              <a:rPr lang="zh-CN" altLang="zh-CN" sz="2800" dirty="0"/>
              <a:t>也称运算；</a:t>
            </a: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/>
              <a:t>(3)</a:t>
            </a:r>
            <a:r>
              <a:rPr lang="zh-CN" altLang="zh-CN" sz="2800" dirty="0"/>
              <a:t>一个关于</a:t>
            </a:r>
            <a:r>
              <a:rPr lang="en-US" altLang="zh-CN" sz="2800" dirty="0">
                <a:latin typeface="华文隶书" pitchFamily="2" charset="-122"/>
                <a:ea typeface="华文隶书" pitchFamily="2" charset="-122"/>
              </a:rPr>
              <a:t>D </a:t>
            </a:r>
            <a:r>
              <a:rPr lang="zh-CN" altLang="zh-CN" sz="2800" dirty="0"/>
              <a:t>的关系集合。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习惯用法将</a:t>
            </a:r>
            <a:r>
              <a:rPr lang="zh-CN" altLang="zh-CN" sz="2800" dirty="0"/>
              <a:t>论域</a:t>
            </a:r>
            <a:r>
              <a:rPr lang="en-US" altLang="zh-CN" sz="2800" dirty="0">
                <a:latin typeface="华文隶书" pitchFamily="2" charset="-122"/>
                <a:ea typeface="华文隶书" pitchFamily="2" charset="-122"/>
              </a:rPr>
              <a:t>D</a:t>
            </a:r>
            <a:r>
              <a:rPr lang="zh-CN" altLang="en-US" sz="2800" dirty="0"/>
              <a:t>用</a:t>
            </a:r>
            <a:r>
              <a:rPr lang="zh-CN" altLang="zh-CN" sz="2800" dirty="0"/>
              <a:t>非空对象集合</a:t>
            </a:r>
            <a:r>
              <a:rPr lang="en-US" altLang="zh-CN" sz="2800" dirty="0"/>
              <a:t>D</a:t>
            </a:r>
            <a:r>
              <a:rPr lang="zh-CN" altLang="en-US" sz="2800" dirty="0"/>
              <a:t>表示。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zh-CN" sz="2800" dirty="0"/>
              <a:t>自然数论域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zh-CN" sz="2800" dirty="0"/>
              <a:t>     (</a:t>
            </a:r>
            <a:r>
              <a:rPr lang="zh-CN" altLang="en-US" sz="2800" dirty="0"/>
              <a:t>自然数集合，逻辑运算集合，关系运算集合）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6081467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论域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sz="2800" dirty="0"/>
              <a:t>有自然数集合</a:t>
            </a:r>
            <a:r>
              <a:rPr lang="pt-BR" altLang="zh-CN" sz="2800" dirty="0"/>
              <a:t>N</a:t>
            </a:r>
            <a:endParaRPr lang="en-US" altLang="zh-CN" sz="2800" dirty="0"/>
          </a:p>
          <a:p>
            <a:pPr lvl="1"/>
            <a:r>
              <a:rPr lang="zh-CN" altLang="zh-CN" sz="2800" dirty="0"/>
              <a:t>有运算集合</a:t>
            </a:r>
            <a:r>
              <a:rPr lang="pt-BR" altLang="zh-CN" sz="2800" dirty="0"/>
              <a:t>{+, </a:t>
            </a:r>
            <a:r>
              <a:rPr lang="zh-CN" altLang="zh-CN" sz="2800" dirty="0"/>
              <a:t>×</a:t>
            </a:r>
            <a:r>
              <a:rPr lang="pt-BR" altLang="zh-CN" sz="2800" dirty="0"/>
              <a:t>}</a:t>
            </a:r>
            <a:r>
              <a:rPr lang="zh-CN" altLang="zh-CN" sz="2800" dirty="0"/>
              <a:t>，其中“</a:t>
            </a:r>
            <a:r>
              <a:rPr lang="pt-BR" altLang="zh-CN" sz="2800" dirty="0"/>
              <a:t>+</a:t>
            </a:r>
            <a:r>
              <a:rPr lang="zh-CN" altLang="zh-CN" sz="2800" dirty="0"/>
              <a:t>”表示加法，“×”乘法；</a:t>
            </a:r>
            <a:endParaRPr lang="en-US" altLang="zh-CN" sz="2800" dirty="0"/>
          </a:p>
          <a:p>
            <a:pPr lvl="1"/>
            <a:r>
              <a:rPr lang="zh-CN" altLang="zh-CN" sz="2800" dirty="0"/>
              <a:t>有关系集合</a:t>
            </a:r>
            <a:r>
              <a:rPr lang="pt-BR" altLang="zh-CN" sz="2800" dirty="0"/>
              <a:t>{=, </a:t>
            </a:r>
            <a:r>
              <a:rPr lang="zh-CN" altLang="zh-CN" sz="2800" dirty="0"/>
              <a:t>≤</a:t>
            </a:r>
            <a:r>
              <a:rPr lang="pt-BR" altLang="zh-CN" sz="2800" dirty="0"/>
              <a:t>}</a:t>
            </a:r>
            <a:r>
              <a:rPr lang="zh-CN" altLang="zh-CN" sz="2800" dirty="0"/>
              <a:t>，其中“</a:t>
            </a:r>
            <a:r>
              <a:rPr lang="pt-BR" altLang="zh-CN" sz="2800" dirty="0"/>
              <a:t>=</a:t>
            </a:r>
            <a:r>
              <a:rPr lang="zh-CN" altLang="zh-CN" sz="2800" dirty="0"/>
              <a:t>”表示等关系，“≤”表示小于等于关系。</a:t>
            </a:r>
          </a:p>
          <a:p>
            <a:r>
              <a:rPr lang="zh-CN" altLang="zh-CN" sz="2800" dirty="0"/>
              <a:t>整数论域</a:t>
            </a:r>
            <a:endParaRPr lang="en-US" altLang="zh-CN" sz="2800" dirty="0"/>
          </a:p>
          <a:p>
            <a:pPr lvl="1"/>
            <a:r>
              <a:rPr lang="zh-CN" altLang="zh-CN" sz="2800" dirty="0"/>
              <a:t>有整数集合</a:t>
            </a:r>
            <a:r>
              <a:rPr lang="en-US" altLang="zh-CN" sz="2800" dirty="0"/>
              <a:t>I</a:t>
            </a:r>
            <a:r>
              <a:rPr lang="zh-CN" altLang="zh-CN" sz="2800" dirty="0"/>
              <a:t>；</a:t>
            </a:r>
            <a:endParaRPr lang="en-US" altLang="zh-CN" sz="2800" dirty="0"/>
          </a:p>
          <a:p>
            <a:pPr lvl="1"/>
            <a:r>
              <a:rPr lang="zh-CN" altLang="zh-CN" sz="2800" dirty="0"/>
              <a:t>有运算集合</a:t>
            </a:r>
            <a:r>
              <a:rPr lang="en-US" altLang="zh-CN" sz="2800" dirty="0"/>
              <a:t>{+, -</a:t>
            </a:r>
            <a:r>
              <a:rPr lang="zh-CN" altLang="zh-CN" sz="2800" dirty="0"/>
              <a:t>，×</a:t>
            </a:r>
            <a:r>
              <a:rPr lang="en-US" altLang="zh-CN" sz="2800" dirty="0"/>
              <a:t>}</a:t>
            </a:r>
            <a:r>
              <a:rPr lang="zh-CN" altLang="zh-CN" sz="2800" dirty="0"/>
              <a:t>；</a:t>
            </a:r>
            <a:endParaRPr lang="en-US" altLang="zh-CN" sz="2800" dirty="0"/>
          </a:p>
          <a:p>
            <a:pPr lvl="1"/>
            <a:r>
              <a:rPr lang="zh-CN" altLang="zh-CN" sz="2800" dirty="0"/>
              <a:t>有关系集合</a:t>
            </a:r>
            <a:r>
              <a:rPr lang="en-US" altLang="zh-CN" sz="2800" dirty="0"/>
              <a:t>{=, </a:t>
            </a:r>
            <a:r>
              <a:rPr lang="zh-CN" altLang="zh-CN" sz="2800" dirty="0"/>
              <a:t>≤</a:t>
            </a: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081467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/>
              <a:t>用“所有</a:t>
            </a:r>
            <a:r>
              <a:rPr lang="en-US" altLang="zh-CN" sz="2800" dirty="0"/>
              <a:t>...</a:t>
            </a:r>
            <a:r>
              <a:rPr lang="zh-CN" altLang="zh-CN" sz="2800" dirty="0"/>
              <a:t>”，“</a:t>
            </a:r>
            <a:r>
              <a:rPr lang="zh-CN" altLang="en-US" sz="2800" dirty="0"/>
              <a:t>有的</a:t>
            </a:r>
            <a:r>
              <a:rPr lang="en-US" altLang="zh-CN" sz="2800" dirty="0"/>
              <a:t>...</a:t>
            </a:r>
            <a:r>
              <a:rPr lang="zh-CN" altLang="zh-CN" sz="2800" dirty="0"/>
              <a:t>”进一步修饰一个</a:t>
            </a:r>
            <a:r>
              <a:rPr lang="zh-CN" altLang="en-US" sz="2800" dirty="0"/>
              <a:t>个体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“所有人</a:t>
            </a:r>
            <a:r>
              <a:rPr lang="zh-CN" altLang="zh-CN" sz="2800" dirty="0"/>
              <a:t>都会死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“有人早饭吃面包”</a:t>
            </a:r>
            <a:endParaRPr lang="en-US" altLang="zh-CN" sz="2800" dirty="0"/>
          </a:p>
          <a:p>
            <a:r>
              <a:rPr lang="zh-CN" altLang="en-US" sz="2800" dirty="0"/>
              <a:t>全称量词（</a:t>
            </a:r>
            <a:r>
              <a:rPr lang="en-US" altLang="zh-CN" sz="2800" dirty="0">
                <a:sym typeface="Symbol" pitchFamily="18" charset="2"/>
              </a:rPr>
              <a:t>  </a:t>
            </a:r>
            <a:r>
              <a:rPr lang="zh-CN" altLang="en-US" sz="2800" dirty="0"/>
              <a:t>）：表达所有个体具有某性质或关系的词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zh-CN" altLang="zh-CN" sz="2800" dirty="0"/>
              <a:t>是量词，表示所有</a:t>
            </a:r>
            <a:r>
              <a:rPr lang="en-US" altLang="zh-CN" sz="2800" dirty="0"/>
              <a:t>x</a:t>
            </a:r>
          </a:p>
          <a:p>
            <a:pPr lvl="2"/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/>
              <a:t>xQ</a:t>
            </a:r>
            <a:r>
              <a:rPr lang="en-US" altLang="zh-CN" sz="2800" dirty="0"/>
              <a:t>(x)</a:t>
            </a:r>
            <a:r>
              <a:rPr lang="zh-CN" altLang="en-US" sz="2800" dirty="0"/>
              <a:t>：</a:t>
            </a:r>
            <a:r>
              <a:rPr lang="zh-CN" altLang="zh-CN" sz="2800" dirty="0"/>
              <a:t>表示</a:t>
            </a:r>
            <a:r>
              <a:rPr lang="zh-CN" altLang="en-US" sz="2800" dirty="0"/>
              <a:t>所有个体</a:t>
            </a:r>
            <a:r>
              <a:rPr lang="en-US" altLang="zh-CN" sz="2800" dirty="0"/>
              <a:t>x</a:t>
            </a:r>
            <a:r>
              <a:rPr lang="zh-CN" altLang="en-US" sz="2800" dirty="0"/>
              <a:t>都</a:t>
            </a:r>
            <a:r>
              <a:rPr lang="zh-CN" altLang="zh-CN" sz="2800" dirty="0"/>
              <a:t>有</a:t>
            </a:r>
            <a:r>
              <a:rPr lang="en-US" altLang="zh-CN" sz="2800" dirty="0"/>
              <a:t>Q</a:t>
            </a:r>
            <a:r>
              <a:rPr lang="zh-CN" altLang="zh-CN" sz="2800" dirty="0"/>
              <a:t>性质；</a:t>
            </a:r>
            <a:endParaRPr lang="en-US" altLang="zh-CN" sz="2800" dirty="0"/>
          </a:p>
          <a:p>
            <a:pPr lvl="2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y</a:t>
            </a:r>
            <a:r>
              <a:rPr lang="en-US" altLang="zh-CN" sz="2800" dirty="0" err="1"/>
              <a:t>R</a:t>
            </a:r>
            <a:r>
              <a:rPr lang="en-US" altLang="zh-CN" sz="2800" dirty="0"/>
              <a:t>(x, y)</a:t>
            </a:r>
            <a:r>
              <a:rPr lang="zh-CN" altLang="en-US" sz="2800" dirty="0"/>
              <a:t>：</a:t>
            </a:r>
            <a:r>
              <a:rPr lang="zh-CN" altLang="zh-CN" sz="2800" dirty="0"/>
              <a:t>表示</a:t>
            </a:r>
            <a:r>
              <a:rPr lang="zh-CN" altLang="en-US" sz="2800" dirty="0"/>
              <a:t>所有个体</a:t>
            </a:r>
            <a:r>
              <a:rPr lang="en-US" altLang="zh-CN" sz="2800" dirty="0"/>
              <a:t>(</a:t>
            </a:r>
            <a:r>
              <a:rPr lang="zh-CN" altLang="en-US" sz="2800" dirty="0"/>
              <a:t>对</a:t>
            </a:r>
            <a:r>
              <a:rPr lang="en-US" altLang="zh-CN" sz="2800" dirty="0"/>
              <a:t>)x, y</a:t>
            </a:r>
            <a:r>
              <a:rPr lang="zh-CN" altLang="en-US" sz="2800" dirty="0"/>
              <a:t>都</a:t>
            </a:r>
            <a:r>
              <a:rPr lang="zh-CN" altLang="zh-CN" sz="2800" dirty="0"/>
              <a:t>有</a:t>
            </a:r>
            <a:r>
              <a:rPr lang="en-US" altLang="zh-CN" sz="2800" dirty="0"/>
              <a:t>R</a:t>
            </a:r>
            <a:r>
              <a:rPr lang="zh-CN" altLang="zh-CN" sz="2800" dirty="0"/>
              <a:t>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397119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量词、谓词与命题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76225" y="925513"/>
            <a:ext cx="8635546" cy="5245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800" dirty="0"/>
              <a:t>存在量词（</a:t>
            </a:r>
            <a:r>
              <a:rPr lang="en-US" altLang="zh-CN" sz="2800" dirty="0">
                <a:sym typeface="Symbol" pitchFamily="18" charset="2"/>
              </a:rPr>
              <a:t>  </a:t>
            </a:r>
            <a:r>
              <a:rPr lang="zh-CN" altLang="en-US" sz="2800" dirty="0"/>
              <a:t>）： 表达至少存在一个个体具有某性质或关系的词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 x</a:t>
            </a:r>
            <a:r>
              <a:rPr lang="zh-CN" altLang="zh-CN" sz="2800" dirty="0">
                <a:sym typeface="Symbol" pitchFamily="18" charset="2"/>
              </a:rPr>
              <a:t>是量词，表示</a:t>
            </a:r>
            <a:r>
              <a:rPr lang="zh-CN" altLang="en-US" sz="2800" dirty="0">
                <a:sym typeface="Symbol" pitchFamily="18" charset="2"/>
              </a:rPr>
              <a:t>存在</a:t>
            </a:r>
            <a:r>
              <a:rPr lang="en-US" altLang="zh-CN" sz="2800" dirty="0"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 </a:t>
            </a:r>
            <a:r>
              <a:rPr lang="en-US" altLang="zh-CN" sz="2800" dirty="0" err="1"/>
              <a:t>xQ</a:t>
            </a:r>
            <a:r>
              <a:rPr lang="en-US" altLang="zh-CN" sz="2800" dirty="0"/>
              <a:t>(x)</a:t>
            </a:r>
            <a:r>
              <a:rPr lang="zh-CN" altLang="en-US" sz="2800" dirty="0"/>
              <a:t>：</a:t>
            </a:r>
            <a:r>
              <a:rPr lang="zh-CN" altLang="zh-CN" sz="2800" dirty="0"/>
              <a:t>表示</a:t>
            </a:r>
            <a:r>
              <a:rPr lang="zh-CN" altLang="en-US" sz="2800" dirty="0"/>
              <a:t>存在个体</a:t>
            </a:r>
            <a:r>
              <a:rPr lang="en-US" altLang="zh-CN" sz="2800" dirty="0"/>
              <a:t>x</a:t>
            </a:r>
            <a:r>
              <a:rPr lang="zh-CN" altLang="zh-CN" sz="2800" dirty="0"/>
              <a:t>有</a:t>
            </a:r>
            <a:r>
              <a:rPr lang="en-US" altLang="zh-CN" sz="2800" dirty="0"/>
              <a:t>Q</a:t>
            </a:r>
            <a:r>
              <a:rPr lang="zh-CN" altLang="zh-CN" sz="2800" dirty="0"/>
              <a:t>性质；</a:t>
            </a:r>
            <a:endParaRPr lang="en-US" altLang="zh-CN" sz="2800" dirty="0"/>
          </a:p>
          <a:p>
            <a:pPr lvl="2">
              <a:lnSpc>
                <a:spcPct val="100000"/>
              </a:lnSpc>
            </a:pPr>
            <a:r>
              <a:rPr lang="en-US" altLang="zh-CN" sz="2800" dirty="0">
                <a:sym typeface="Symbol" pitchFamily="18" charset="2"/>
              </a:rPr>
              <a:t> 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y</a:t>
            </a:r>
            <a:r>
              <a:rPr lang="en-US" altLang="zh-CN" sz="2800" dirty="0" err="1"/>
              <a:t>R</a:t>
            </a:r>
            <a:r>
              <a:rPr lang="en-US" altLang="zh-CN" sz="2800" dirty="0"/>
              <a:t>(x, y)</a:t>
            </a:r>
            <a:r>
              <a:rPr lang="zh-CN" altLang="en-US" sz="2800" dirty="0"/>
              <a:t>：</a:t>
            </a:r>
            <a:r>
              <a:rPr lang="zh-CN" altLang="zh-CN" sz="2800" dirty="0"/>
              <a:t>表示</a:t>
            </a:r>
            <a:r>
              <a:rPr lang="zh-CN" altLang="en-US" sz="2800" dirty="0"/>
              <a:t>存在一对个体</a:t>
            </a:r>
            <a:r>
              <a:rPr lang="en-US" altLang="zh-CN" sz="2800" dirty="0"/>
              <a:t>x, y</a:t>
            </a:r>
            <a:r>
              <a:rPr lang="zh-CN" altLang="en-US" sz="2800" dirty="0"/>
              <a:t>具</a:t>
            </a:r>
            <a:r>
              <a:rPr lang="zh-CN" altLang="zh-CN" sz="2800" dirty="0"/>
              <a:t>有</a:t>
            </a:r>
            <a:r>
              <a:rPr lang="en-US" altLang="zh-CN" sz="2800" dirty="0"/>
              <a:t>Q</a:t>
            </a:r>
            <a:r>
              <a:rPr lang="zh-CN" altLang="zh-CN" sz="2800" dirty="0"/>
              <a:t>关系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800" dirty="0"/>
              <a:t>由谓词和量词也构成了命题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ym typeface="Symbol" pitchFamily="18" charset="2"/>
              </a:rPr>
              <a:t>命题：</a:t>
            </a: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/>
              <a:t>xQ</a:t>
            </a:r>
            <a:r>
              <a:rPr lang="en-US" altLang="zh-CN" sz="2800" dirty="0"/>
              <a:t>(x)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397101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35831</TotalTime>
  <Words>1744</Words>
  <Application>Microsoft Office PowerPoint</Application>
  <PresentationFormat>全屏显示(4:3)</PresentationFormat>
  <Paragraphs>122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华文仿宋</vt:lpstr>
      <vt:lpstr>华文行楷</vt:lpstr>
      <vt:lpstr>华文隶书</vt:lpstr>
      <vt:lpstr>华文中宋</vt:lpstr>
      <vt:lpstr>Times New Roman</vt:lpstr>
      <vt:lpstr>Wingdings</vt:lpstr>
      <vt:lpstr>Grid</vt:lpstr>
      <vt:lpstr>位图图像</vt:lpstr>
      <vt:lpstr>Microsoft 公式 3.0</vt:lpstr>
      <vt:lpstr>第二章谓词逻辑</vt:lpstr>
      <vt:lpstr>命题逻辑的表达能力</vt:lpstr>
      <vt:lpstr>个体、谓词与命题</vt:lpstr>
      <vt:lpstr>个体、谓词与命题</vt:lpstr>
      <vt:lpstr>PowerPoint 演示文稿</vt:lpstr>
      <vt:lpstr>论域</vt:lpstr>
      <vt:lpstr>论域</vt:lpstr>
      <vt:lpstr>量词</vt:lpstr>
      <vt:lpstr>量词、谓词与命题</vt:lpstr>
      <vt:lpstr>PowerPoint 演示文稿</vt:lpstr>
      <vt:lpstr>命题与论域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2650</cp:revision>
  <dcterms:created xsi:type="dcterms:W3CDTF">2004-03-10T10:42:25Z</dcterms:created>
  <dcterms:modified xsi:type="dcterms:W3CDTF">2019-04-02T14:26:54Z</dcterms:modified>
</cp:coreProperties>
</file>