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665" r:id="rId3"/>
    <p:sldId id="500" r:id="rId4"/>
    <p:sldId id="666" r:id="rId5"/>
    <p:sldId id="636" r:id="rId6"/>
    <p:sldId id="667" r:id="rId7"/>
    <p:sldId id="503" r:id="rId8"/>
    <p:sldId id="670" r:id="rId9"/>
    <p:sldId id="668" r:id="rId10"/>
    <p:sldId id="669" r:id="rId11"/>
    <p:sldId id="671" r:id="rId12"/>
    <p:sldId id="678" r:id="rId13"/>
    <p:sldId id="685" r:id="rId14"/>
    <p:sldId id="674" r:id="rId15"/>
    <p:sldId id="675" r:id="rId16"/>
    <p:sldId id="676" r:id="rId17"/>
    <p:sldId id="677" r:id="rId18"/>
    <p:sldId id="679" r:id="rId19"/>
    <p:sldId id="680" r:id="rId20"/>
    <p:sldId id="682" r:id="rId21"/>
    <p:sldId id="683" r:id="rId22"/>
    <p:sldId id="684" r:id="rId23"/>
    <p:sldId id="681" r:id="rId24"/>
    <p:sldId id="686" r:id="rId25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009999"/>
    <a:srgbClr val="0099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92" autoAdjust="0"/>
  </p:normalViewPr>
  <p:slideViewPr>
    <p:cSldViewPr snapToGrid="0">
      <p:cViewPr varScale="1">
        <p:scale>
          <a:sx n="62" d="100"/>
          <a:sy n="62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解释与赋值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85956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例：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设有解释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为自然数集合，</a:t>
                </a:r>
                <a:r>
                  <a:rPr lang="en-US" altLang="zh-CN" sz="2800" dirty="0" err="1"/>
                  <a:t>f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为自然数乘法，</a:t>
                </a:r>
                <a:r>
                  <a:rPr lang="en-US" altLang="zh-CN" sz="2800" dirty="0" err="1"/>
                  <a:t>g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为自然数加法，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30000" dirty="0" err="1"/>
                  <a:t>I</a:t>
                </a:r>
                <a:r>
                  <a:rPr lang="en-US" altLang="zh-CN" sz="2800" dirty="0"/>
                  <a:t>=2 </a:t>
                </a:r>
                <a:r>
                  <a:rPr lang="zh-CN" altLang="en-US" sz="2800" dirty="0"/>
                  <a:t>，Ｐ为自然数小于关系，求公式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(g(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),f(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a,a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的值。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根据定义，当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(x)=1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时，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(x)=2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=0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/>
                  <a:t>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859564"/>
              </a:xfrm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21951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公式值的唯一性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给定一个解释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的一个赋值</a:t>
                </a:r>
                <a:r>
                  <a:rPr lang="en-US" altLang="zh-CN" sz="2800" dirty="0"/>
                  <a:t>,A</a:t>
                </a:r>
                <a:r>
                  <a:rPr lang="zh-CN" altLang="en-US" sz="2800" dirty="0"/>
                  <a:t>是一个公式</a:t>
                </a:r>
                <a:r>
                  <a:rPr lang="en-US" altLang="zh-CN" sz="2800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{0,1}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是唯一的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r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1697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是公式，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是变元，则有：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若有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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𝑫</m:t>
                            </m:r>
                            <m:r>
                              <a:rPr lang="zh-CN" altLang="en-US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使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/</m:t>
                                </m:r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altLang="zh-CN" sz="2800" b="1" i="1" baseline="3000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1660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证明： 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）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</m:oMath>
                </a14:m>
                <a:r>
                  <a:rPr lang="en-US" altLang="zh-CN" sz="2800" dirty="0"/>
                  <a:t> =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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A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若有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，使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sz="2800" b="1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  则有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若无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，使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sz="2800" b="1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  则有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479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量化性质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定理：设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是一解释，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的一个赋值，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是公式，若解释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的论域仅有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个元素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zh-CN" altLang="en-US" sz="2800" dirty="0"/>
                  <a:t>，则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 … 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证明：若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，则对任意</a:t>
                </a:r>
                <a:r>
                  <a:rPr lang="en-US" altLang="zh-CN" sz="2800" dirty="0" err="1"/>
                  <a:t>d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有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因此，对任意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in,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𝒂𝒊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所以有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  <a:blipFill rotWithShape="0">
                <a:blip r:embed="rId2"/>
                <a:stretch>
                  <a:fillRect l="-1185" t="-1161" b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0080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量化性质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，则</a:t>
                </a:r>
                <a:r>
                  <a:rPr lang="en-US" altLang="zh-CN" sz="2800" dirty="0"/>
                  <a:t>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即，对任意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 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  <a:blipFill rotWithShape="0">
                <a:blip r:embed="rId2"/>
                <a:stretch>
                  <a:fillRect l="-349" t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0080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7574"/>
                <a:ext cx="8589963" cy="5254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2.14</a:t>
                </a:r>
                <a:r>
                  <a:rPr lang="zh-CN" altLang="en-US" sz="2800" dirty="0"/>
                  <a:t>：设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是二元谓词符号，给定解释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如下：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 = {</a:t>
                </a:r>
                <a:r>
                  <a:rPr lang="en-US" altLang="zh-CN" sz="2800" dirty="0" err="1"/>
                  <a:t>a,b</a:t>
                </a:r>
                <a:r>
                  <a:rPr lang="en-US" altLang="zh-CN" sz="2800" dirty="0"/>
                  <a:t>}, 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a,a</a:t>
                </a:r>
                <a:r>
                  <a:rPr lang="en-US" altLang="zh-CN" sz="2800" dirty="0"/>
                  <a:t>) =0, 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a,b</a:t>
                </a:r>
                <a:r>
                  <a:rPr lang="en-US" altLang="zh-CN" sz="2800" dirty="0"/>
                  <a:t>)=1, 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b,a</a:t>
                </a:r>
                <a:r>
                  <a:rPr lang="en-US" altLang="zh-CN" sz="2800" dirty="0"/>
                  <a:t>) =1, 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b,b</a:t>
                </a:r>
                <a:r>
                  <a:rPr lang="en-US" altLang="zh-CN" sz="2800" dirty="0"/>
                  <a:t>)=0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求公式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和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的在赋值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下的真值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（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 (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   = (P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a,a</a:t>
                </a:r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a,b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))(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b,a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)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b,b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   =1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7574"/>
                <a:ext cx="8589963" cy="5254625"/>
              </a:xfrm>
              <a:blipFill rotWithShape="0">
                <a:blip r:embed="rId2"/>
                <a:stretch>
                  <a:fillRect l="-1278" t="-1278" b="-9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8187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610600" cy="54689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sty m:val="p"/>
                      </m:rP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sty m:val="p"/>
                      </m:rP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=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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= (P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a,a</a:t>
                </a:r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b,a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))(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a,b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)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b,b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=0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是变元，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是二元谓词符号，对任意解释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/>
                  <a:t>)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610600" cy="5468938"/>
              </a:xfrm>
              <a:blipFill rotWithShape="0">
                <a:blip r:embed="rId2"/>
                <a:stretch>
                  <a:fillRect l="-1415" t="-780" b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78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取值相关性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定理：设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是项，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是公式，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是一解释，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下两个赋值，则有以下成立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(1) </a:t>
                </a:r>
                <a:r>
                  <a:rPr lang="zh-CN" altLang="en-US" sz="2800" dirty="0"/>
                  <a:t>若对于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内出现的每个变元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(2) </a:t>
                </a:r>
                <a:r>
                  <a:rPr lang="zh-CN" altLang="en-US" sz="2800" dirty="0"/>
                  <a:t>若对于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内出现的每个自由变元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994455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代入顺序</a:t>
            </a:r>
            <a:r>
              <a:rPr lang="zh-CN" altLang="en-US" dirty="0"/>
              <a:t>无关性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定理：有解释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t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为项，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变元，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是公式，有：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(2) 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t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对于公式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是可代入的，则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4940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谓词公式的真值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946150"/>
                <a:ext cx="8637588" cy="52451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例：公式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在实数域上，该公式为真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在自然数域上，该公式为假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例：公式 ∀𝒙∀𝒚</a:t>
                </a:r>
                <a:r>
                  <a:rPr lang="en-US" altLang="zh-CN" sz="2800" dirty="0"/>
                  <a:t>(P(</a:t>
                </a:r>
                <a:r>
                  <a:rPr lang="zh-CN" altLang="en-US" sz="2800" dirty="0"/>
                  <a:t>𝒙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𝒚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→ ∃𝒛</a:t>
                </a:r>
                <a:r>
                  <a:rPr lang="en-US" altLang="zh-CN" sz="2800" dirty="0"/>
                  <a:t>(P(</a:t>
                </a:r>
                <a:r>
                  <a:rPr lang="zh-CN" altLang="en-US" sz="2800" dirty="0"/>
                  <a:t>𝒙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𝒛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⋀</a:t>
                </a:r>
                <a:r>
                  <a:rPr lang="en-US" altLang="zh-CN" sz="2800" dirty="0"/>
                  <a:t>P(</a:t>
                </a:r>
                <a:r>
                  <a:rPr lang="zh-CN" altLang="en-US" sz="2800" dirty="0"/>
                  <a:t>𝒛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𝒚</a:t>
                </a:r>
                <a:r>
                  <a:rPr lang="en-US" altLang="zh-CN" sz="2800" dirty="0"/>
                  <a:t>))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解释为整数上的“小于关系”，则该公式为假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解释为整数上的“等于关系”，则该公式为真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例：</a:t>
                </a:r>
                <a:r>
                  <a:rPr lang="zh-CN" altLang="en-US" sz="2800" dirty="0"/>
                  <a:t>公式</a:t>
                </a:r>
                <a:r>
                  <a:rPr lang="en-US" altLang="zh-CN" sz="2800" dirty="0">
                    <a:sym typeface="Symbol" pitchFamily="18" charset="2"/>
                  </a:rPr>
                  <a:t>x(f(x,  a) = x)  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Symbol" pitchFamily="18" charset="2"/>
                  </a:rPr>
                  <a:t>将</a:t>
                </a:r>
                <a:r>
                  <a:rPr lang="en-US" altLang="zh-CN" dirty="0">
                    <a:sym typeface="Symbol" pitchFamily="18" charset="2"/>
                  </a:rPr>
                  <a:t>f</a:t>
                </a:r>
                <a:r>
                  <a:rPr lang="zh-CN" altLang="en-US" dirty="0">
                    <a:sym typeface="Symbol" pitchFamily="18" charset="2"/>
                  </a:rPr>
                  <a:t>函数解释为实数上的加法函数，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zh-CN" altLang="en-US" dirty="0">
                    <a:sym typeface="Symbol" pitchFamily="18" charset="2"/>
                  </a:rPr>
                  <a:t>解释为</a:t>
                </a:r>
                <a:r>
                  <a:rPr lang="en-US" altLang="zh-CN" dirty="0">
                    <a:sym typeface="Symbol" pitchFamily="18" charset="2"/>
                  </a:rPr>
                  <a:t>0</a:t>
                </a:r>
                <a:r>
                  <a:rPr lang="zh-CN" altLang="en-US" dirty="0">
                    <a:sym typeface="Symbol" pitchFamily="18" charset="2"/>
                  </a:rPr>
                  <a:t>，该公式为真</a:t>
                </a:r>
                <a:endParaRPr lang="en-US" altLang="zh-CN" dirty="0"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Symbol" pitchFamily="18" charset="2"/>
                  </a:rPr>
                  <a:t>将</a:t>
                </a:r>
                <a:r>
                  <a:rPr lang="en-US" altLang="zh-CN" dirty="0">
                    <a:sym typeface="Symbol" pitchFamily="18" charset="2"/>
                  </a:rPr>
                  <a:t>f</a:t>
                </a:r>
                <a:r>
                  <a:rPr lang="zh-CN" altLang="en-US" dirty="0">
                    <a:sym typeface="Symbol" pitchFamily="18" charset="2"/>
                  </a:rPr>
                  <a:t>函数解释为实数上的乘法函数，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zh-CN" altLang="en-US" dirty="0">
                    <a:sym typeface="Symbol" pitchFamily="18" charset="2"/>
                  </a:rPr>
                  <a:t>解释为</a:t>
                </a:r>
                <a:r>
                  <a:rPr lang="en-US" altLang="zh-CN" dirty="0">
                    <a:sym typeface="Symbol" pitchFamily="18" charset="2"/>
                  </a:rPr>
                  <a:t>0</a:t>
                </a:r>
                <a:r>
                  <a:rPr lang="zh-CN" altLang="en-US" dirty="0">
                    <a:sym typeface="Symbol" pitchFamily="18" charset="2"/>
                  </a:rPr>
                  <a:t>，该公式为假</a:t>
                </a:r>
                <a:endParaRPr lang="en-US" altLang="zh-CN" dirty="0"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Symbol" pitchFamily="18" charset="2"/>
                  </a:rPr>
                  <a:t>将</a:t>
                </a:r>
                <a:r>
                  <a:rPr lang="en-US" altLang="zh-CN" dirty="0">
                    <a:sym typeface="Symbol" pitchFamily="18" charset="2"/>
                  </a:rPr>
                  <a:t>f</a:t>
                </a:r>
                <a:r>
                  <a:rPr lang="zh-CN" altLang="en-US" dirty="0">
                    <a:sym typeface="Symbol" pitchFamily="18" charset="2"/>
                  </a:rPr>
                  <a:t>函数解释为实数上的乘法函数，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zh-CN" altLang="en-US" dirty="0">
                    <a:sym typeface="Symbol" pitchFamily="18" charset="2"/>
                  </a:rPr>
                  <a:t>解释为</a:t>
                </a:r>
                <a:r>
                  <a:rPr lang="en-US" altLang="zh-CN" dirty="0">
                    <a:sym typeface="Symbol" pitchFamily="18" charset="2"/>
                  </a:rPr>
                  <a:t>1</a:t>
                </a:r>
                <a:r>
                  <a:rPr lang="zh-CN" altLang="en-US" dirty="0">
                    <a:sym typeface="Symbol" pitchFamily="18" charset="2"/>
                  </a:rPr>
                  <a:t>，该公式为真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946150"/>
                <a:ext cx="8637588" cy="5245100"/>
              </a:xfrm>
              <a:blipFill rotWithShape="0">
                <a:blip r:embed="rId2"/>
                <a:stretch>
                  <a:fillRect l="-1271" t="-1161" r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80213" y="1516179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论域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0214" y="2491589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谓词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00776" y="4156268"/>
            <a:ext cx="266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常元，函数</a:t>
            </a:r>
          </a:p>
        </p:txBody>
      </p:sp>
    </p:spTree>
    <p:extLst>
      <p:ext uri="{BB962C8B-B14F-4D97-AF65-F5344CB8AC3E}">
        <p14:creationId xmlns:p14="http://schemas.microsoft.com/office/powerpoint/2010/main" val="26030295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41110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证明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:  (1) 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sz="2400" dirty="0">
                    <a:sym typeface="Wingdings" panose="05000000000000000000" pitchFamily="2" charset="2"/>
                  </a:rPr>
                  <a:t>进行归纳</a:t>
                </a:r>
                <a:endParaRPr lang="en-US" altLang="zh-CN" sz="240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Wingdings" panose="05000000000000000000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是变元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/>
                  <a:t>是变元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元函数。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是项，则</a:t>
                </a: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411107"/>
              </a:xfrm>
              <a:blipFill rotWithShape="0">
                <a:blip r:embed="rId2"/>
                <a:stretch>
                  <a:fillRect l="-923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064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44551"/>
                <a:ext cx="8589963" cy="541110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）对公式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进行归纳</a:t>
                </a:r>
                <a:endParaRPr lang="en-US" altLang="zh-CN" sz="2400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𝑷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      </a:t>
                </a:r>
                <a:r>
                  <a:rPr lang="zh-CN" altLang="en-US" dirty="0"/>
                  <a:t>根据（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/>
                  <a:t> ,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(A)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44551"/>
                <a:ext cx="8589963" cy="5411107"/>
              </a:xfrm>
              <a:blipFill rotWithShape="0">
                <a:blip r:embed="rId2"/>
                <a:stretch>
                  <a:fillRect l="-923" t="-902" b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064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𝒚𝑩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不是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中的自由变元，则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 = A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中的自由变元，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不在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中出现，可代入，则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𝒚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，即对每个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𝒚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) 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/>
                        </m:sSub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endParaRPr lang="en-US" altLang="zh-CN" sz="24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endParaRPr lang="en-US" altLang="zh-CN" sz="2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21141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不同的变元，项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sz="2800" dirty="0"/>
                  <a:t>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是可代入的，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下的赋值，则</a:t>
                </a:r>
                <a:endParaRPr lang="en-US" altLang="zh-CN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zh-CN" altLang="en-US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=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/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/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2011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定义：设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是解释，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若对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解释</m:t>
                    </m:r>
                    <m:r>
                      <m:rPr>
                        <m:nor/>
                      </m:rPr>
                      <a:rPr lang="en-US" altLang="zh-CN" sz="2800" dirty="0"/>
                      <m:t>I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每个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赋值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中为真，也称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满足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的模型，记为</a:t>
                </a:r>
                <a:endParaRPr lang="en-US" altLang="zh-CN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 I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若对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解释</m:t>
                    </m:r>
                    <m:r>
                      <m:rPr>
                        <m:nor/>
                      </m:rPr>
                      <a:rPr lang="en-US" altLang="zh-CN" sz="2800" dirty="0"/>
                      <m:t>I</m:t>
                    </m:r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中的每个赋值</m:t>
                    </m:r>
                    <m:r>
                      <a:rPr lang="en-US" altLang="zh-CN" sz="28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=0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中为假。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800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154613"/>
              </a:xfrm>
            </p:spPr>
            <p:txBody>
              <a:bodyPr/>
              <a:lstStyle/>
              <a:p>
                <a:r>
                  <a:rPr lang="zh-CN" altLang="zh-CN" sz="3200" dirty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zh-CN" sz="3200" dirty="0"/>
                  <a:t>一个</a:t>
                </a:r>
                <a:r>
                  <a:rPr lang="zh-CN" altLang="zh-CN" sz="3200" dirty="0">
                    <a:solidFill>
                      <a:srgbClr val="3333CC"/>
                    </a:solidFill>
                  </a:rPr>
                  <a:t>解释</a:t>
                </a:r>
                <a:r>
                  <a:rPr lang="en-US" altLang="zh-CN" sz="3200" dirty="0">
                    <a:solidFill>
                      <a:srgbClr val="3333CC"/>
                    </a:solidFill>
                  </a:rPr>
                  <a:t>I </a:t>
                </a:r>
                <a:r>
                  <a:rPr lang="zh-CN" altLang="zh-CN" sz="3200" dirty="0"/>
                  <a:t>由以下</a:t>
                </a:r>
                <a:r>
                  <a:rPr lang="zh-CN" altLang="en-US" sz="3200" dirty="0"/>
                  <a:t>四</a:t>
                </a:r>
                <a:r>
                  <a:rPr lang="zh-CN" altLang="zh-CN" sz="3200" dirty="0"/>
                  <a:t>部分组成：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(1) </a:t>
                </a:r>
                <a:r>
                  <a:rPr lang="zh-CN" altLang="en-US" sz="2800" dirty="0"/>
                  <a:t>指定一个非空集合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，称为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的论域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(2) </a:t>
                </a:r>
                <a:r>
                  <a:rPr lang="zh-CN" altLang="zh-CN" sz="2800" dirty="0"/>
                  <a:t>对于每个常元</a:t>
                </a:r>
                <a:r>
                  <a:rPr lang="en-US" altLang="zh-CN" sz="2800" dirty="0"/>
                  <a:t>c</a:t>
                </a:r>
                <a:r>
                  <a:rPr lang="zh-CN" altLang="zh-CN" sz="2800" dirty="0"/>
                  <a:t>，指派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zh-CN" sz="2800" dirty="0"/>
                  <a:t>中一个元素</a:t>
                </a:r>
                <a:r>
                  <a:rPr lang="en-US" altLang="zh-CN" sz="2800" dirty="0" err="1"/>
                  <a:t>c</a:t>
                </a:r>
                <a:r>
                  <a:rPr lang="en-US" altLang="zh-CN" sz="2800" baseline="30000" dirty="0" err="1"/>
                  <a:t>I</a:t>
                </a:r>
                <a:r>
                  <a:rPr lang="zh-CN" altLang="zh-CN" sz="2800" dirty="0"/>
                  <a:t>。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(3) </a:t>
                </a:r>
                <a:r>
                  <a:rPr lang="zh-CN" altLang="zh-CN" sz="2800" dirty="0"/>
                  <a:t>对于每个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元</a:t>
                </a:r>
                <a:r>
                  <a:rPr lang="zh-CN" altLang="en-US" sz="2800" dirty="0"/>
                  <a:t>函数符号</a:t>
                </a:r>
                <a:r>
                  <a:rPr lang="en-US" altLang="zh-CN" sz="2800" dirty="0"/>
                  <a:t>f</a:t>
                </a:r>
                <a:r>
                  <a:rPr lang="zh-CN" altLang="zh-CN" sz="2800" dirty="0"/>
                  <a:t>，指派一个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上的一个</a:t>
                </a:r>
                <a:r>
                  <a:rPr lang="en-US" altLang="zh-CN" sz="2800" dirty="0"/>
                  <a:t>n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zh-CN" sz="2800" dirty="0"/>
                  <a:t>元运算</a:t>
                </a:r>
                <a:r>
                  <a:rPr lang="en-US" altLang="zh-CN" sz="2800" dirty="0"/>
                  <a:t>f </a:t>
                </a:r>
                <a:r>
                  <a:rPr lang="en-US" altLang="zh-CN" sz="2800" baseline="30000" dirty="0"/>
                  <a:t>I</a:t>
                </a:r>
                <a:r>
                  <a:rPr lang="zh-CN" altLang="zh-CN" sz="2800" dirty="0"/>
                  <a:t>。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(4) </a:t>
                </a:r>
                <a:r>
                  <a:rPr lang="zh-CN" altLang="zh-CN" sz="2800" dirty="0"/>
                  <a:t>对于每个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元谓词</a:t>
                </a:r>
                <a:r>
                  <a:rPr lang="en-US" altLang="zh-CN" sz="2800" dirty="0"/>
                  <a:t>P</a:t>
                </a:r>
                <a:r>
                  <a:rPr lang="zh-CN" altLang="zh-CN" sz="2800" dirty="0"/>
                  <a:t>，指派一个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上的一个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元关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zh-CN" sz="2800" dirty="0"/>
                  <a:t>系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zh-CN" altLang="zh-CN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一个解释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可看做一个四元组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/>
                  <a:t>} 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710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154613"/>
              </a:xfrm>
              <a:blipFill rotWithShape="0">
                <a:blip r:embed="rId2"/>
                <a:stretch>
                  <a:fillRect l="-1561" t="-2482" r="-710" b="-3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220502" cy="5245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例：公式</a:t>
            </a:r>
            <a:r>
              <a:rPr lang="en-US" altLang="zh-CN" sz="2800" dirty="0">
                <a:sym typeface="Symbol" pitchFamily="18" charset="2"/>
              </a:rPr>
              <a:t> y(P(</a:t>
            </a:r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,y)) 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/>
              <a:t> P</a:t>
            </a:r>
            <a:r>
              <a:rPr lang="zh-CN" altLang="en-US" sz="2800" dirty="0"/>
              <a:t>解释为实数域上的小于关系。</a:t>
            </a:r>
            <a:endParaRPr lang="en-US" altLang="zh-CN" sz="28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当公式中没有自由变元时，通过指定论域，谓词解释，函数和常元解释，该公式成为一个命题。</a:t>
            </a:r>
            <a:r>
              <a:rPr lang="en-US" altLang="zh-CN" sz="2800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当公式中有自由变元时，通过指定论域，谓词解释，函数和常元解释，该公式成为一个命题函数（命题形式）。只有在对个体变元指定确定的值（个体域中的个体）后，才得到一个命题</a:t>
            </a:r>
          </a:p>
        </p:txBody>
      </p:sp>
    </p:spTree>
    <p:extLst>
      <p:ext uri="{BB962C8B-B14F-4D97-AF65-F5344CB8AC3E}">
        <p14:creationId xmlns:p14="http://schemas.microsoft.com/office/powerpoint/2010/main" val="50270466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zh-CN" sz="2800" dirty="0"/>
                  <a:t>：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是一个解释，从所有变元组成的集合到论域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的函数称为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中的赋值。所有变元集合定义为</a:t>
                </a:r>
                <a:r>
                  <a:rPr lang="en-US" altLang="zh-CN" sz="2800" dirty="0" err="1"/>
                  <a:t>Var</a:t>
                </a:r>
                <a:r>
                  <a:rPr lang="zh-CN" altLang="en-US" sz="2800" dirty="0"/>
                  <a:t>，则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中的赋值定义为</a:t>
                </a:r>
                <a:endParaRPr lang="en-US" altLang="zh-CN" sz="2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：</a:t>
                </a:r>
                <a:r>
                  <a:rPr lang="en-US" altLang="zh-CN" sz="2800" dirty="0" err="1"/>
                  <a:t>Var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D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endParaRPr lang="en-US" altLang="zh-CN" sz="2800" baseline="-25000" dirty="0">
                  <a:sym typeface="Symbol" panose="05050102010706020507" pitchFamily="18" charset="2"/>
                </a:endParaRPr>
              </a:p>
              <a:p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解释为公式中不变的部分定义语义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赋值为公式中可变的部分定义语义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81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r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赋值的复合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zh-CN" sz="2800" dirty="0"/>
                  <a:t>：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的一个赋值，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是不同的变元，且不出现在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中，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中的元素，则函数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[x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/d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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定义为：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(y)=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[x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/d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](y)=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…… 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否则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</a:t>
                </a:r>
                <a:r>
                  <a:rPr lang="zh-CN" altLang="en-US" sz="2800" dirty="0"/>
                  <a:t>也是一个赋值。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81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7359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是一个解释，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中的赋值，项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下的值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定义为</a:t>
                </a:r>
                <a:r>
                  <a:rPr lang="en-US" altLang="zh-CN" sz="28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(1)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t</a:t>
                </a:r>
                <a:r>
                  <a:rPr lang="zh-CN" altLang="zh-CN" sz="2400" dirty="0"/>
                  <a:t>是常元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=a</a:t>
                </a:r>
                <a:r>
                  <a:rPr lang="en-US" altLang="zh-CN" sz="2400" baseline="30000" dirty="0"/>
                  <a:t>I</a:t>
                </a:r>
                <a:endParaRPr lang="zh-CN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(2)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t</a:t>
                </a:r>
                <a:r>
                  <a:rPr lang="zh-CN" altLang="zh-CN" sz="2400" dirty="0"/>
                  <a:t>是变元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400" dirty="0"/>
                  <a:t>(x)</a:t>
                </a:r>
                <a:endParaRPr lang="zh-CN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(3)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t</a:t>
                </a:r>
                <a:r>
                  <a:rPr lang="zh-CN" altLang="zh-CN" sz="2400" dirty="0"/>
                  <a:t>是</a:t>
                </a:r>
                <a:r>
                  <a:rPr lang="en-US" altLang="zh-CN" sz="2400" dirty="0"/>
                  <a:t>f(t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,t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,…, 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)</a:t>
                </a:r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 f </a:t>
                </a:r>
                <a:r>
                  <a:rPr lang="en-US" altLang="zh-CN" sz="2400" baseline="30000" dirty="0"/>
                  <a:t>I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dirty="0"/>
                  <a:t>)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dirty="0"/>
                  <a:t>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例：</a:t>
                </a:r>
                <a:r>
                  <a:rPr lang="zh-CN" altLang="en-US" sz="2800" dirty="0"/>
                  <a:t>有解释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为自然数集合，</a:t>
                </a:r>
                <a:r>
                  <a:rPr lang="en-US" altLang="zh-CN" sz="2800" dirty="0" err="1"/>
                  <a:t>f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为自然数乘法，</a:t>
                </a:r>
                <a:r>
                  <a:rPr lang="en-US" altLang="zh-CN" sz="2800" dirty="0" err="1"/>
                  <a:t>g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为自然数加法，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30000" dirty="0" err="1"/>
                  <a:t>I</a:t>
                </a:r>
                <a:r>
                  <a:rPr lang="en-US" altLang="zh-CN" sz="2800" dirty="0"/>
                  <a:t>=2</a:t>
                </a:r>
                <a:r>
                  <a:rPr lang="zh-CN" altLang="en-US" sz="2800" dirty="0"/>
                  <a:t>。在解释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(x)=1</a:t>
                </a:r>
                <a:r>
                  <a:rPr lang="zh-CN" altLang="en-US" sz="2800" dirty="0"/>
                  <a:t>。求项</a:t>
                </a:r>
                <a:r>
                  <a:rPr lang="en-US" altLang="zh-CN" sz="2800" dirty="0"/>
                  <a:t>f(g(</a:t>
                </a:r>
                <a:r>
                  <a:rPr lang="en-US" altLang="zh-CN" sz="2800" dirty="0" err="1"/>
                  <a:t>a,x</a:t>
                </a:r>
                <a:r>
                  <a:rPr lang="en-US" altLang="zh-CN" sz="2800" dirty="0"/>
                  <a:t>),a)</a:t>
                </a:r>
                <a:r>
                  <a:rPr lang="zh-CN" altLang="en-US" sz="2800" dirty="0"/>
                  <a:t>的值。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两种求法：</a:t>
                </a:r>
                <a:r>
                  <a:rPr lang="en-US" altLang="zh-CN" sz="2800" dirty="0"/>
                  <a:t>  </a:t>
                </a:r>
              </a:p>
            </p:txBody>
          </p:sp>
        </mc:Choice>
        <mc:Fallback xmlns="">
          <p:sp>
            <p:nvSpPr>
              <p:cNvPr id="522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568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项值唯一性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给定一个解释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是解释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的一个赋值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t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是一个项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</m:t>
                    </m:r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且是唯一的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9141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95458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是一个解释，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是解释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中的赋值，公式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/>
                  <a:t>下的值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定义为</a:t>
                </a:r>
                <a:r>
                  <a:rPr lang="en-US" altLang="zh-CN" sz="28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(1)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是</a:t>
                </a:r>
                <a:r>
                  <a:rPr lang="en-US" altLang="zh-CN" sz="2400" dirty="0"/>
                  <a:t>P(t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元谓词符号，</a:t>
                </a:r>
                <a:r>
                  <a:rPr lang="en-US" altLang="zh-CN" sz="2400" dirty="0"/>
                  <a:t> 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t</a:t>
                </a:r>
                <a:r>
                  <a:rPr lang="en-US" altLang="zh-CN" sz="2400" baseline="-25000" dirty="0" err="1"/>
                  <a:t>n</a:t>
                </a:r>
                <a:r>
                  <a:rPr lang="zh-CN" altLang="en-US" sz="2400" dirty="0"/>
                  <a:t>是项</a:t>
                </a:r>
                <a:r>
                  <a:rPr lang="zh-CN" altLang="zh-CN" sz="2400" dirty="0"/>
                  <a:t>，则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=P</a:t>
                </a:r>
                <a:r>
                  <a:rPr lang="en-US" altLang="zh-CN" sz="2400" baseline="30000" dirty="0"/>
                  <a:t>I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(2)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为公式，则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(3) </a:t>
                </a:r>
                <a:r>
                  <a:rPr lang="zh-CN" altLang="zh-CN" sz="2400" dirty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是</a:t>
                </a:r>
                <a:r>
                  <a:rPr lang="en-US" altLang="zh-CN" sz="2400" dirty="0"/>
                  <a:t>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C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C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为公式，则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400" dirty="0"/>
                  <a:t>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(4) </a:t>
                </a:r>
                <a:r>
                  <a:rPr lang="zh-CN" altLang="en-US" sz="2400" dirty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xB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为公式，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是变元，则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</a:rPr>
                              <m:t>，若</m:t>
                            </m:r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对于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</a:rPr>
                              <m:t>每个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，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           </a:t>
                </a:r>
              </a:p>
            </p:txBody>
          </p:sp>
        </mc:Choice>
        <mc:Fallback xmlns="">
          <p:sp>
            <p:nvSpPr>
              <p:cNvPr id="522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954588"/>
              </a:xfrm>
              <a:blipFill rotWithShape="0">
                <a:blip r:embed="rId2"/>
                <a:stretch>
                  <a:fillRect l="-1207" t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6696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39607</TotalTime>
  <Words>2569</Words>
  <Application>Microsoft Office PowerPoint</Application>
  <PresentationFormat>全屏显示(4:3)</PresentationFormat>
  <Paragraphs>165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华文仿宋</vt:lpstr>
      <vt:lpstr>华文行楷</vt:lpstr>
      <vt:lpstr>华文中宋</vt:lpstr>
      <vt:lpstr>Cambria Math</vt:lpstr>
      <vt:lpstr>Times New Roman</vt:lpstr>
      <vt:lpstr>Wingdings</vt:lpstr>
      <vt:lpstr>Grid</vt:lpstr>
      <vt:lpstr>位图图像</vt:lpstr>
      <vt:lpstr>第二章谓词逻辑</vt:lpstr>
      <vt:lpstr>谓词公式的真值</vt:lpstr>
      <vt:lpstr>解释</vt:lpstr>
      <vt:lpstr>PowerPoint 演示文稿</vt:lpstr>
      <vt:lpstr>赋值</vt:lpstr>
      <vt:lpstr>赋值的复合</vt:lpstr>
      <vt:lpstr>项的值</vt:lpstr>
      <vt:lpstr>项值唯一性</vt:lpstr>
      <vt:lpstr>公式的值</vt:lpstr>
      <vt:lpstr>PowerPoint 演示文稿</vt:lpstr>
      <vt:lpstr>公式值的唯一性</vt:lpstr>
      <vt:lpstr>等价定理</vt:lpstr>
      <vt:lpstr>PowerPoint 演示文稿</vt:lpstr>
      <vt:lpstr> 量化性质</vt:lpstr>
      <vt:lpstr> 量化性质</vt:lpstr>
      <vt:lpstr>PowerPoint 演示文稿</vt:lpstr>
      <vt:lpstr>PowerPoint 演示文稿</vt:lpstr>
      <vt:lpstr>取值相关性</vt:lpstr>
      <vt:lpstr>代入顺序无关性</vt:lpstr>
      <vt:lpstr>PowerPoint 演示文稿</vt:lpstr>
      <vt:lpstr>PowerPoint 演示文稿</vt:lpstr>
      <vt:lpstr>PowerPoint 演示文稿</vt:lpstr>
      <vt:lpstr>推论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bobo677@163.com</cp:lastModifiedBy>
  <cp:revision>2779</cp:revision>
  <dcterms:created xsi:type="dcterms:W3CDTF">2004-03-10T10:42:25Z</dcterms:created>
  <dcterms:modified xsi:type="dcterms:W3CDTF">2019-11-14T14:23:25Z</dcterms:modified>
</cp:coreProperties>
</file>