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511" r:id="rId3"/>
    <p:sldId id="665" r:id="rId4"/>
    <p:sldId id="673" r:id="rId5"/>
    <p:sldId id="666" r:id="rId6"/>
    <p:sldId id="671" r:id="rId7"/>
    <p:sldId id="668" r:id="rId8"/>
    <p:sldId id="667" r:id="rId9"/>
    <p:sldId id="669" r:id="rId10"/>
    <p:sldId id="670" r:id="rId11"/>
    <p:sldId id="672" r:id="rId12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99CC"/>
    <a:srgbClr val="3333CC"/>
    <a:srgbClr val="FFFFCC"/>
    <a:srgbClr val="99CCFF"/>
    <a:srgbClr val="C0C0C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6" autoAdjust="0"/>
    <p:restoredTop sz="94692" autoAdjust="0"/>
  </p:normalViewPr>
  <p:slideViewPr>
    <p:cSldViewPr snapToGrid="0">
      <p:cViewPr varScale="1">
        <p:scale>
          <a:sx n="63" d="100"/>
          <a:sy n="63" d="100"/>
        </p:scale>
        <p:origin x="13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416DCE3-C519-4091-9198-279D951048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822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6E3B7F0-25BF-4B5E-AB00-81CABA8D23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389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943AF-8CE1-42A8-9A9E-AC574C314E93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2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1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A590F-7750-4F12-994C-1936097ED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8DE8-BF62-4CE8-BCF4-ACA28660CD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547DB-2D1D-4C9F-889C-9C6009F821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CFA29-4916-480D-85C6-11F5D26F43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47012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22F77A-863E-48CF-BED4-AE4ECC26428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F5D5-6BF2-45ED-9E0D-49A21A08DD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9A67A-6485-4513-A5D2-9CB5599483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8F9E1-37BE-4181-AEE5-73484DE1A4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FE1EF-9B6B-4DD5-8D3F-E920305954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89C6-3A65-41F7-8229-B5C1EABCC4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16C4-E9E1-44DC-A8E8-0E64366245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B18D-9B18-4E6D-9984-EB20091CCF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E006F3C4-7DBE-4AD2-9543-387A20F266A9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757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5129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53561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311713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3A102848-B3AF-4E26-AA89-DF4690AD6B1F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2" r:id="rId1"/>
    <p:sldLayoutId id="2147485063" r:id="rId2"/>
    <p:sldLayoutId id="2147485064" r:id="rId3"/>
    <p:sldLayoutId id="2147485065" r:id="rId4"/>
    <p:sldLayoutId id="2147485066" r:id="rId5"/>
    <p:sldLayoutId id="2147485067" r:id="rId6"/>
    <p:sldLayoutId id="2147485068" r:id="rId7"/>
    <p:sldLayoutId id="2147485069" r:id="rId8"/>
    <p:sldLayoutId id="2147485070" r:id="rId9"/>
    <p:sldLayoutId id="2147485071" r:id="rId10"/>
    <p:sldLayoutId id="2147485072" r:id="rId11"/>
    <p:sldLayoutId id="2147485073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1024" y="303216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第二章谓词逻辑</a:t>
            </a:r>
            <a:endParaRPr lang="zh-CN" altLang="en-US" sz="3600" dirty="0"/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11-10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3985" y="4458689"/>
            <a:ext cx="7162800" cy="85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</a:t>
            </a:r>
            <a:r>
              <a:rPr lang="en-US" altLang="zh-CN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等值演算</a:t>
            </a: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定理（量词分配）：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是一阶语言公式，</a:t>
            </a:r>
            <a:r>
              <a:rPr lang="en-US" altLang="zh-CN" sz="2800" dirty="0"/>
              <a:t>x</a:t>
            </a:r>
            <a:r>
              <a:rPr lang="zh-CN" altLang="en-US" sz="2800" dirty="0"/>
              <a:t>是变</a:t>
            </a:r>
            <a:endParaRPr lang="en-US" altLang="zh-CN" sz="2800" dirty="0"/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元，则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x(A</a:t>
            </a:r>
            <a:r>
              <a:rPr lang="en-US" altLang="zh-CN" sz="2800" dirty="0">
                <a:latin typeface="Times New Roman" panose="02020603050405020304" pitchFamily="18" charset="0"/>
              </a:rPr>
              <a:t>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∧B</a:t>
            </a:r>
            <a:r>
              <a:rPr lang="en-US" altLang="zh-CN" sz="2800" dirty="0">
                <a:latin typeface="Times New Roman" panose="02020603050405020304" pitchFamily="18" charset="0"/>
              </a:rPr>
              <a:t>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800" dirty="0">
                <a:latin typeface="Times New Roman" panose="02020603050405020304" pitchFamily="18" charset="0"/>
              </a:rPr>
              <a:t>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2800" dirty="0">
                <a:latin typeface="Times New Roman" panose="02020603050405020304" pitchFamily="18" charset="0"/>
              </a:rPr>
              <a:t>(x)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x(A</a:t>
            </a:r>
            <a:r>
              <a:rPr lang="en-US" altLang="zh-CN" sz="2800" dirty="0">
                <a:latin typeface="Times New Roman" panose="02020603050405020304" pitchFamily="18" charset="0"/>
              </a:rPr>
              <a:t>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∨B</a:t>
            </a:r>
            <a:r>
              <a:rPr lang="en-US" altLang="zh-CN" sz="2800" dirty="0">
                <a:latin typeface="Times New Roman" panose="02020603050405020304" pitchFamily="18" charset="0"/>
              </a:rPr>
              <a:t>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800" dirty="0">
                <a:latin typeface="Times New Roman" panose="02020603050405020304" pitchFamily="18" charset="0"/>
              </a:rPr>
              <a:t>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2800" dirty="0">
                <a:latin typeface="Times New Roman" panose="02020603050405020304" pitchFamily="18" charset="0"/>
              </a:rPr>
              <a:t>(x)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变元存在于两个项时，全称量词对合取满足分配率</a:t>
            </a: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存在量词对析取满足分配率。</a:t>
            </a: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endParaRPr lang="en-US" altLang="zh-CN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</a:t>
            </a:r>
            <a:r>
              <a:rPr lang="en-US" altLang="zh-CN" sz="2800" dirty="0" err="1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99CC"/>
                </a:solidFill>
              </a:rPr>
              <a:t>→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x(A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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x(A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solidFill>
                  <a:srgbClr val="0099CC"/>
                </a:solidFill>
              </a:rPr>
              <a:t>→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dirty="0" err="1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</a:t>
            </a:r>
            <a:r>
              <a:rPr lang="en-US" altLang="zh-CN" sz="2800" dirty="0" err="1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2800" dirty="0">
                <a:solidFill>
                  <a:srgbClr val="0099CC"/>
                </a:solidFill>
                <a:latin typeface="Times New Roman" panose="02020603050405020304" pitchFamily="18" charset="0"/>
              </a:rPr>
              <a:t>(x)</a:t>
            </a:r>
            <a:r>
              <a:rPr lang="zh-CN" altLang="en-US" sz="2800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endParaRPr lang="en-US" altLang="zh-CN" sz="2800" dirty="0">
              <a:solidFill>
                <a:srgbClr val="0099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37045892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/>
                  <a:t>例：项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对公式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中的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是可代入的，公式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 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是否成立</a:t>
                </a:r>
                <a:endParaRPr lang="en-US" altLang="zh-CN" sz="2800" dirty="0"/>
              </a:p>
              <a:p>
                <a:pPr marL="342900" lvl="1" indent="-342900">
                  <a:lnSpc>
                    <a:spcPct val="100000"/>
                  </a:lnSpc>
                  <a:spcAft>
                    <a:spcPct val="20000"/>
                  </a:spcAft>
                  <a:buFont typeface="Wingdings" pitchFamily="2" charset="2"/>
                  <a:buChar char="§"/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例：证明</a:t>
                </a:r>
                <a:r>
                  <a:rPr lang="zh-CN" altLang="en-US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)→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))</a:t>
                </a:r>
                <a:r>
                  <a:rPr lang="en-US" altLang="zh-CN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</a:t>
                </a:r>
                <a:r>
                  <a:rPr lang="en-US" altLang="zh-CN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i="1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)→</a:t>
                </a:r>
                <a:r>
                  <a:rPr lang="en-US" altLang="zh-CN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i="1" dirty="0" err="1">
                    <a:latin typeface="Times New Roman" panose="02020603050405020304" pitchFamily="18" charset="0"/>
                  </a:rPr>
                  <a:t>xB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  </a:t>
                </a:r>
              </a:p>
              <a:p>
                <a:pPr marL="609600" indent="-609600" eaLnBrk="1" hangingPunct="1">
                  <a:buFontTx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               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)→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 err="1">
                    <a:latin typeface="Times New Roman" panose="02020603050405020304" pitchFamily="18" charset="0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 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∨</a:t>
                </a:r>
                <a:r>
                  <a:rPr lang="en-US" altLang="zh-CN" sz="2400" i="1" dirty="0" err="1">
                    <a:latin typeface="Times New Roman" panose="02020603050405020304" pitchFamily="18" charset="0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 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</a:p>
              <a:p>
                <a:pPr marL="609600" indent="-609600" eaLnBrk="1" hangingPunct="1"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    </a:t>
                </a:r>
                <a:r>
                  <a:rPr lang="en-US" altLang="zh-CN" sz="2400" i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∨</a:t>
                </a:r>
                <a:r>
                  <a:rPr lang="en-US" altLang="zh-CN" sz="2400" i="1" dirty="0" err="1">
                    <a:latin typeface="Times New Roman" panose="02020603050405020304" pitchFamily="18" charset="0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  </a:t>
                </a:r>
              </a:p>
              <a:p>
                <a:pPr marL="609600" indent="-609600" eaLnBrk="1" hangingPunct="1"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                                               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 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))</a:t>
                </a:r>
              </a:p>
              <a:p>
                <a:pPr marL="609600" indent="-609600" eaLnBrk="1" hangingPunct="1">
                  <a:spcAft>
                    <a:spcPct val="30000"/>
                  </a:spcAft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    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)→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)) </a:t>
                </a:r>
              </a:p>
              <a:p>
                <a:pPr marL="342900" lvl="1" indent="-342900">
                  <a:lnSpc>
                    <a:spcPct val="100000"/>
                  </a:lnSpc>
                  <a:spcAft>
                    <a:spcPct val="20000"/>
                  </a:spcAft>
                  <a:buFont typeface="Wingdings" pitchFamily="2" charset="2"/>
                  <a:buChar char="§"/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例：若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不是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的自由变元，</a:t>
                </a:r>
                <a:r>
                  <a:rPr lang="en-US" altLang="zh-CN" sz="2800" dirty="0"/>
                  <a:t>y</a:t>
                </a:r>
                <a:r>
                  <a:rPr lang="zh-CN" altLang="en-US" sz="2800" dirty="0"/>
                  <a:t>不是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的自由变元，则</a:t>
                </a:r>
                <a:endParaRPr lang="en-US" altLang="zh-CN" sz="2800" dirty="0"/>
              </a:p>
              <a:p>
                <a:pPr marL="0" lvl="1" indent="0">
                  <a:lnSpc>
                    <a:spcPct val="100000"/>
                  </a:lnSpc>
                  <a:spcAft>
                    <a:spcPct val="20000"/>
                  </a:spcAft>
                  <a:buNone/>
                </a:pPr>
                <a:r>
                  <a:rPr lang="en-US" altLang="zh-CN" sz="2800" dirty="0"/>
                  <a:t>            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xy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(A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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B)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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yB</a:t>
                </a:r>
                <a:endParaRPr lang="en-US" altLang="zh-CN" sz="2800" dirty="0"/>
              </a:p>
              <a:p>
                <a:pPr marL="0" lvl="1" indent="0">
                  <a:lnSpc>
                    <a:spcPct val="100000"/>
                  </a:lnSpc>
                  <a:spcAft>
                    <a:spcPct val="20000"/>
                  </a:spcAft>
                  <a:buNone/>
                </a:pP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9" t="-1394" r="-63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04589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等值</a:t>
            </a:r>
            <a:r>
              <a:rPr lang="zh-CN" altLang="zh-CN" dirty="0"/>
              <a:t>关系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2800" dirty="0"/>
                  <a:t>定义：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是</a:t>
                </a:r>
                <a:r>
                  <a:rPr lang="zh-CN" altLang="zh-CN" sz="2800" dirty="0"/>
                  <a:t>一阶语言两个公式</a:t>
                </a:r>
                <a:r>
                  <a:rPr lang="zh-CN" altLang="en-US" sz="2800" dirty="0"/>
                  <a:t>，若存在一解释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，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/>
                  <a:t>对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中的任意解释</a:t>
                </a:r>
                <a:r>
                  <a:rPr lang="en-US" altLang="zh-CN" sz="2800" dirty="0"/>
                  <a:t>v</a:t>
                </a:r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sz="2800" dirty="0"/>
                  <a:t>，则称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和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关于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/>
                  <a:t>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等值</a:t>
                </a:r>
                <a:r>
                  <a:rPr lang="zh-CN" altLang="zh-CN" sz="2800" dirty="0"/>
                  <a:t>记为</a:t>
                </a:r>
                <a:r>
                  <a:rPr lang="en-US" altLang="zh-CN" sz="2800" dirty="0"/>
                  <a:t>A</a:t>
                </a:r>
                <a:r>
                  <a:rPr lang="pt-BR" altLang="zh-CN" sz="2800" dirty="0">
                    <a:sym typeface="Symbol" pitchFamily="18" charset="2"/>
                  </a:rPr>
                  <a:t></a:t>
                </a:r>
                <a:r>
                  <a:rPr lang="en-US" altLang="zh-CN" sz="2800" baseline="-25000" dirty="0">
                    <a:sym typeface="Symbol" pitchFamily="18" charset="2"/>
                  </a:rPr>
                  <a:t>I</a:t>
                </a:r>
                <a:r>
                  <a:rPr lang="en-US" altLang="zh-CN" sz="2800" dirty="0">
                    <a:sym typeface="Symbol" pitchFamily="18" charset="2"/>
                  </a:rPr>
                  <a:t>B</a:t>
                </a:r>
                <a:r>
                  <a:rPr lang="zh-CN" altLang="en-US" sz="2800" dirty="0">
                    <a:sym typeface="Symbol" pitchFamily="18" charset="2"/>
                  </a:rPr>
                  <a:t>。</a:t>
                </a:r>
                <a:endParaRPr lang="en-US" altLang="zh-CN" sz="2800" dirty="0"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ym typeface="Symbol" pitchFamily="18" charset="2"/>
                  </a:rPr>
                  <a:t>    </a:t>
                </a:r>
                <a:r>
                  <a:rPr lang="zh-CN" altLang="en-US" sz="2800" dirty="0">
                    <a:sym typeface="Symbol" pitchFamily="18" charset="2"/>
                  </a:rPr>
                  <a:t>若</a:t>
                </a:r>
                <a:r>
                  <a:rPr lang="zh-CN" altLang="en-US" sz="2800" dirty="0"/>
                  <a:t>对于任意解释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和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中任意赋值</a:t>
                </a:r>
                <a:r>
                  <a:rPr lang="en-US" altLang="zh-CN" sz="2800" dirty="0"/>
                  <a:t>v</a:t>
                </a:r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sz="2800" dirty="0"/>
                  <a:t>，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/>
                  <a:t>则称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和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等值</a:t>
                </a:r>
                <a:r>
                  <a:rPr lang="zh-CN" altLang="zh-CN" sz="2800" dirty="0"/>
                  <a:t>记为</a:t>
                </a:r>
                <a:r>
                  <a:rPr lang="en-US" altLang="zh-CN" sz="2800" dirty="0"/>
                  <a:t>A</a:t>
                </a:r>
                <a:r>
                  <a:rPr lang="pt-BR" altLang="zh-CN" sz="2800" dirty="0">
                    <a:sym typeface="Symbol" pitchFamily="18" charset="2"/>
                  </a:rPr>
                  <a:t></a:t>
                </a:r>
                <a:r>
                  <a:rPr lang="en-US" altLang="zh-CN" sz="2800" dirty="0">
                    <a:sym typeface="Symbol" pitchFamily="18" charset="2"/>
                  </a:rPr>
                  <a:t>B</a:t>
                </a:r>
                <a:r>
                  <a:rPr lang="zh-CN" altLang="en-US" sz="2800" dirty="0">
                    <a:sym typeface="Symbol" pitchFamily="18" charset="2"/>
                  </a:rPr>
                  <a:t>，也称</a:t>
                </a:r>
                <a:r>
                  <a:rPr lang="en-US" altLang="zh-CN" sz="2800" dirty="0">
                    <a:sym typeface="Symbol" pitchFamily="18" charset="2"/>
                  </a:rPr>
                  <a:t>A</a:t>
                </a:r>
                <a:r>
                  <a:rPr lang="zh-CN" altLang="en-US" sz="2800" dirty="0">
                    <a:sym typeface="Symbol" pitchFamily="18" charset="2"/>
                  </a:rPr>
                  <a:t>和</a:t>
                </a:r>
                <a:r>
                  <a:rPr lang="en-US" altLang="zh-CN" sz="2800" dirty="0">
                    <a:sym typeface="Symbol" pitchFamily="18" charset="2"/>
                  </a:rPr>
                  <a:t>B</a:t>
                </a:r>
                <a:r>
                  <a:rPr lang="zh-CN" altLang="en-US" sz="2800" dirty="0">
                    <a:sym typeface="Symbol" pitchFamily="18" charset="2"/>
                  </a:rPr>
                  <a:t>是逻辑等价的</a:t>
                </a:r>
                <a:endParaRPr lang="en-US" altLang="zh-CN" sz="2800" dirty="0">
                  <a:sym typeface="Symbol" pitchFamily="18" charset="2"/>
                </a:endParaRPr>
              </a:p>
              <a:p>
                <a:r>
                  <a:rPr lang="zh-CN" altLang="en-US" sz="2800" dirty="0"/>
                  <a:t>例：</a:t>
                </a:r>
                <a:r>
                  <a:rPr lang="en-US" altLang="zh-CN" sz="2800" dirty="0"/>
                  <a:t>I(x)</a:t>
                </a:r>
                <a:r>
                  <a:rPr lang="zh-CN" altLang="en-US" sz="2800" dirty="0"/>
                  <a:t>：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是整数，</a:t>
                </a:r>
                <a:r>
                  <a:rPr lang="en-US" altLang="zh-CN" sz="2800" dirty="0"/>
                  <a:t>N(x)</a:t>
                </a:r>
                <a:r>
                  <a:rPr lang="zh-CN" altLang="en-US" sz="2800" dirty="0"/>
                  <a:t>：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是自然数，论域是自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/>
                  <a:t>然数集合，则有：</a:t>
                </a:r>
              </a:p>
              <a:p>
                <a:pPr marL="0" indent="0" algn="ctr">
                  <a:buNone/>
                </a:pPr>
                <a:r>
                  <a:rPr lang="en-US" altLang="zh-CN" sz="2800" dirty="0"/>
                  <a:t>    I(x)</a:t>
                </a:r>
                <a:r>
                  <a:rPr lang="pt-BR" altLang="zh-CN" sz="2800" dirty="0">
                    <a:sym typeface="Symbol" pitchFamily="18" charset="2"/>
                  </a:rPr>
                  <a:t>  </a:t>
                </a:r>
                <a:r>
                  <a:rPr lang="en-US" altLang="zh-CN" sz="2800" baseline="-25000" dirty="0">
                    <a:sym typeface="Symbol" pitchFamily="18" charset="2"/>
                  </a:rPr>
                  <a:t>I</a:t>
                </a:r>
                <a:r>
                  <a:rPr lang="en-US" altLang="zh-CN" sz="2800" dirty="0"/>
                  <a:t>N(x)</a:t>
                </a:r>
              </a:p>
              <a:p>
                <a:pPr marL="0" indent="0" algn="ctr">
                  <a:buNone/>
                </a:pPr>
                <a:r>
                  <a:rPr lang="en-US" altLang="zh-CN" sz="2800" dirty="0"/>
                  <a:t>     N(x)→I(x)</a:t>
                </a:r>
                <a:r>
                  <a:rPr lang="pt-BR" altLang="zh-CN" sz="2800" dirty="0">
                    <a:sym typeface="Symbol" pitchFamily="18" charset="2"/>
                  </a:rPr>
                  <a:t></a:t>
                </a:r>
                <a:r>
                  <a:rPr lang="en-US" altLang="zh-CN" sz="2800" dirty="0"/>
                  <a:t>N(x)∨I(x)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963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974" r="-1490" b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等值与替换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定理</a:t>
            </a:r>
            <a:r>
              <a:rPr lang="en-US" altLang="zh-CN" sz="2800" dirty="0"/>
              <a:t>(</a:t>
            </a:r>
            <a:r>
              <a:rPr lang="zh-CN" altLang="en-US" sz="2800" dirty="0"/>
              <a:t>等值与永真</a:t>
            </a:r>
            <a:r>
              <a:rPr lang="en-US" altLang="zh-CN" sz="2800" dirty="0"/>
              <a:t>)</a:t>
            </a:r>
            <a:r>
              <a:rPr lang="zh-CN" altLang="en-US" sz="2800" dirty="0"/>
              <a:t>：</a:t>
            </a:r>
            <a:r>
              <a:rPr lang="en-US" altLang="zh-CN" sz="2800" dirty="0"/>
              <a:t>A</a:t>
            </a:r>
            <a:r>
              <a:rPr lang="pt-BR" altLang="zh-CN" sz="2800" dirty="0">
                <a:sym typeface="Symbol" pitchFamily="18" charset="2"/>
              </a:rPr>
              <a:t></a:t>
            </a:r>
            <a:r>
              <a:rPr lang="en-US" altLang="zh-CN" sz="2800" dirty="0">
                <a:sym typeface="Symbol" pitchFamily="18" charset="2"/>
              </a:rPr>
              <a:t>B</a:t>
            </a:r>
            <a:r>
              <a:rPr lang="zh-CN" altLang="en-US" sz="2800" dirty="0">
                <a:sym typeface="Symbol" pitchFamily="18" charset="2"/>
              </a:rPr>
              <a:t>当且仅当</a:t>
            </a:r>
            <a:r>
              <a:rPr lang="en-US" altLang="zh-CN" sz="2800" dirty="0">
                <a:sym typeface="Symbol" pitchFamily="18" charset="2"/>
              </a:rPr>
              <a:t>AB</a:t>
            </a:r>
            <a:r>
              <a:rPr lang="zh-CN" altLang="en-US" sz="2800" dirty="0">
                <a:sym typeface="Symbol" pitchFamily="18" charset="2"/>
              </a:rPr>
              <a:t>是永真式</a:t>
            </a:r>
            <a:endParaRPr lang="en-US" altLang="zh-CN" sz="2800" dirty="0">
              <a:sym typeface="Symbol" pitchFamily="18" charset="2"/>
            </a:endParaRPr>
          </a:p>
          <a:p>
            <a:pPr>
              <a:lnSpc>
                <a:spcPct val="100000"/>
              </a:lnSpc>
            </a:pPr>
            <a:endParaRPr lang="en-US" altLang="zh-CN" sz="1000" dirty="0"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 </a:t>
            </a:r>
            <a:r>
              <a:rPr lang="zh-CN" altLang="en-US" sz="2800" dirty="0">
                <a:sym typeface="Symbol" pitchFamily="18" charset="2"/>
              </a:rPr>
              <a:t>定理（等值替换）：对一阶语言公式</a:t>
            </a:r>
            <a:r>
              <a:rPr lang="en-US" altLang="zh-CN" sz="2800" dirty="0">
                <a:sym typeface="Symbol" pitchFamily="18" charset="2"/>
              </a:rPr>
              <a:t>A</a:t>
            </a:r>
            <a:r>
              <a:rPr lang="zh-CN" altLang="en-US" sz="2800" dirty="0">
                <a:sym typeface="Symbol" pitchFamily="18" charset="2"/>
              </a:rPr>
              <a:t>，</a:t>
            </a:r>
            <a:r>
              <a:rPr lang="en-US" altLang="zh-CN" sz="2800" dirty="0">
                <a:sym typeface="Symbol" pitchFamily="18" charset="2"/>
              </a:rPr>
              <a:t>B</a:t>
            </a:r>
            <a:r>
              <a:rPr lang="zh-CN" altLang="en-US" sz="2800" dirty="0">
                <a:sym typeface="Symbol" pitchFamily="18" charset="2"/>
              </a:rPr>
              <a:t>，Ｃ，</a:t>
            </a:r>
            <a:r>
              <a:rPr lang="en-US" altLang="zh-CN" sz="2800" dirty="0">
                <a:sym typeface="Symbol" pitchFamily="18" charset="2"/>
              </a:rPr>
              <a:t>D</a:t>
            </a:r>
            <a:r>
              <a:rPr lang="zh-CN" altLang="en-US" sz="2800" dirty="0">
                <a:sym typeface="Symbol" pitchFamily="18" charset="2"/>
              </a:rPr>
              <a:t>，</a:t>
            </a:r>
            <a:r>
              <a:rPr lang="en-US" altLang="zh-CN" sz="2800" dirty="0">
                <a:sym typeface="Symbol" pitchFamily="18" charset="2"/>
              </a:rPr>
              <a:t>x</a:t>
            </a:r>
            <a:r>
              <a:rPr lang="zh-CN" altLang="en-US" sz="2800" dirty="0">
                <a:sym typeface="Symbol" pitchFamily="18" charset="2"/>
              </a:rPr>
              <a:t>是任意变元。</a:t>
            </a:r>
            <a:endParaRPr lang="en-US" altLang="zh-CN" sz="2800" dirty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    </a:t>
            </a:r>
            <a:r>
              <a:rPr lang="zh-CN" altLang="en-US" sz="2800" dirty="0">
                <a:sym typeface="Symbol" pitchFamily="18" charset="2"/>
              </a:rPr>
              <a:t>（</a:t>
            </a:r>
            <a:r>
              <a:rPr lang="en-US" altLang="zh-CN" sz="2800" dirty="0">
                <a:sym typeface="Symbol" pitchFamily="18" charset="2"/>
              </a:rPr>
              <a:t>1</a:t>
            </a:r>
            <a:r>
              <a:rPr lang="zh-CN" altLang="en-US" sz="2800" dirty="0">
                <a:sym typeface="Symbol" pitchFamily="18" charset="2"/>
              </a:rPr>
              <a:t>）若</a:t>
            </a:r>
            <a:r>
              <a:rPr lang="en-US" altLang="zh-CN" sz="2800" dirty="0"/>
              <a:t>A</a:t>
            </a:r>
            <a:r>
              <a:rPr lang="pt-BR" altLang="zh-CN" sz="2800" dirty="0">
                <a:sym typeface="Symbol" pitchFamily="18" charset="2"/>
              </a:rPr>
              <a:t></a:t>
            </a:r>
            <a:r>
              <a:rPr lang="en-US" altLang="zh-CN" sz="2800" dirty="0">
                <a:sym typeface="Symbol" pitchFamily="18" charset="2"/>
              </a:rPr>
              <a:t>B</a:t>
            </a:r>
            <a:r>
              <a:rPr lang="zh-CN" altLang="en-US" sz="2800" dirty="0">
                <a:sym typeface="Symbol" pitchFamily="18" charset="2"/>
              </a:rPr>
              <a:t>，则</a:t>
            </a:r>
            <a:r>
              <a:rPr lang="en-US" altLang="zh-CN" sz="2800" dirty="0">
                <a:sym typeface="Symbol" pitchFamily="18" charset="2"/>
              </a:rPr>
              <a:t>A</a:t>
            </a:r>
            <a:r>
              <a:rPr lang="zh-CN" altLang="en-US" sz="2800" dirty="0">
                <a:sym typeface="Symbol" pitchFamily="18" charset="2"/>
              </a:rPr>
              <a:t></a:t>
            </a:r>
            <a:r>
              <a:rPr lang="en-US" altLang="zh-CN" sz="2800" dirty="0">
                <a:sym typeface="Symbol" pitchFamily="18" charset="2"/>
              </a:rPr>
              <a:t>B</a:t>
            </a:r>
          </a:p>
          <a:p>
            <a:pPr marL="0" indent="0">
              <a:buNone/>
            </a:pPr>
            <a:r>
              <a:rPr lang="en-US" altLang="zh-CN" sz="2800" dirty="0">
                <a:sym typeface="Symbol" pitchFamily="18" charset="2"/>
              </a:rPr>
              <a:t>     </a:t>
            </a:r>
            <a:r>
              <a:rPr lang="zh-CN" altLang="en-US" sz="2800" dirty="0">
                <a:sym typeface="Symbol" pitchFamily="18" charset="2"/>
              </a:rPr>
              <a:t>（</a:t>
            </a:r>
            <a:r>
              <a:rPr lang="en-US" altLang="zh-CN" sz="2800" dirty="0">
                <a:sym typeface="Symbol" pitchFamily="18" charset="2"/>
              </a:rPr>
              <a:t>2</a:t>
            </a:r>
            <a:r>
              <a:rPr lang="zh-CN" altLang="en-US" sz="2800" dirty="0">
                <a:sym typeface="Symbol" pitchFamily="18" charset="2"/>
              </a:rPr>
              <a:t>）若</a:t>
            </a:r>
            <a:r>
              <a:rPr lang="en-US" altLang="zh-CN" sz="2800" dirty="0"/>
              <a:t>A</a:t>
            </a:r>
            <a:r>
              <a:rPr lang="pt-BR" altLang="zh-CN" sz="2800" dirty="0">
                <a:sym typeface="Symbol" pitchFamily="18" charset="2"/>
              </a:rPr>
              <a:t></a:t>
            </a:r>
            <a:r>
              <a:rPr lang="en-US" altLang="zh-CN" sz="2800" dirty="0">
                <a:sym typeface="Symbol" pitchFamily="18" charset="2"/>
              </a:rPr>
              <a:t>B</a:t>
            </a:r>
            <a:r>
              <a:rPr lang="zh-CN" altLang="en-US" sz="2800" dirty="0">
                <a:sym typeface="Symbol" pitchFamily="18" charset="2"/>
              </a:rPr>
              <a:t>，</a:t>
            </a:r>
            <a:r>
              <a:rPr lang="en-US" altLang="zh-CN" sz="2800" dirty="0"/>
              <a:t> C</a:t>
            </a:r>
            <a:r>
              <a:rPr lang="pt-BR" altLang="zh-CN" sz="2800" dirty="0">
                <a:sym typeface="Symbol" pitchFamily="18" charset="2"/>
              </a:rPr>
              <a:t></a:t>
            </a:r>
            <a:r>
              <a:rPr lang="en-US" altLang="zh-CN" sz="2800" dirty="0">
                <a:sym typeface="Symbol" pitchFamily="18" charset="2"/>
              </a:rPr>
              <a:t>D</a:t>
            </a:r>
            <a:r>
              <a:rPr lang="zh-CN" altLang="en-US" sz="2800" dirty="0">
                <a:sym typeface="Symbol" pitchFamily="18" charset="2"/>
              </a:rPr>
              <a:t>，则</a:t>
            </a:r>
            <a:r>
              <a:rPr lang="en-US" altLang="zh-CN" sz="2800" dirty="0">
                <a:sym typeface="Symbol" pitchFamily="18" charset="2"/>
              </a:rPr>
              <a:t>     AC</a:t>
            </a:r>
            <a:r>
              <a:rPr lang="zh-CN" altLang="en-US" sz="2800" dirty="0">
                <a:sym typeface="Symbol" pitchFamily="18" charset="2"/>
              </a:rPr>
              <a:t> </a:t>
            </a:r>
            <a:r>
              <a:rPr lang="pt-BR" altLang="zh-CN" sz="2800" dirty="0">
                <a:sym typeface="Symbol" pitchFamily="18" charset="2"/>
              </a:rPr>
              <a:t> </a:t>
            </a:r>
            <a:r>
              <a:rPr lang="en-US" altLang="zh-CN" sz="2800" dirty="0">
                <a:sym typeface="Symbol" pitchFamily="18" charset="2"/>
              </a:rPr>
              <a:t>BD</a:t>
            </a:r>
            <a:r>
              <a:rPr lang="en-US" altLang="zh-CN" sz="2800" dirty="0"/>
              <a:t> </a:t>
            </a:r>
          </a:p>
          <a:p>
            <a:pPr marL="0" indent="0">
              <a:buNone/>
            </a:pPr>
            <a:r>
              <a:rPr lang="en-US" altLang="zh-CN" sz="2800" dirty="0"/>
              <a:t>                                                        </a:t>
            </a:r>
            <a:r>
              <a:rPr lang="en-US" altLang="zh-CN" sz="2800" dirty="0">
                <a:sym typeface="Symbol" pitchFamily="18" charset="2"/>
              </a:rPr>
              <a:t>AC</a:t>
            </a:r>
            <a:r>
              <a:rPr lang="zh-CN" altLang="en-US" sz="2800" dirty="0">
                <a:sym typeface="Symbol" pitchFamily="18" charset="2"/>
              </a:rPr>
              <a:t> </a:t>
            </a:r>
            <a:r>
              <a:rPr lang="pt-BR" altLang="zh-CN" sz="2800" dirty="0">
                <a:sym typeface="Symbol" pitchFamily="18" charset="2"/>
              </a:rPr>
              <a:t> </a:t>
            </a:r>
            <a:r>
              <a:rPr lang="en-US" altLang="zh-CN" sz="2800" dirty="0">
                <a:sym typeface="Symbol" pitchFamily="18" charset="2"/>
              </a:rPr>
              <a:t>BD</a:t>
            </a:r>
            <a:r>
              <a:rPr lang="en-US" altLang="zh-CN" sz="2800" dirty="0"/>
              <a:t> </a:t>
            </a:r>
          </a:p>
          <a:p>
            <a:pPr marL="0" indent="0">
              <a:buNone/>
            </a:pPr>
            <a:r>
              <a:rPr lang="en-US" altLang="zh-CN" sz="2800" dirty="0">
                <a:sym typeface="Symbol" pitchFamily="18" charset="2"/>
              </a:rPr>
              <a:t>                                                        AC</a:t>
            </a:r>
            <a:r>
              <a:rPr lang="zh-CN" altLang="en-US" sz="2800" dirty="0">
                <a:sym typeface="Symbol" pitchFamily="18" charset="2"/>
              </a:rPr>
              <a:t> </a:t>
            </a:r>
            <a:r>
              <a:rPr lang="pt-BR" altLang="zh-CN" sz="2800" dirty="0">
                <a:sym typeface="Symbol" pitchFamily="18" charset="2"/>
              </a:rPr>
              <a:t> </a:t>
            </a:r>
            <a:r>
              <a:rPr lang="en-US" altLang="zh-CN" sz="2800" dirty="0">
                <a:sym typeface="Symbol" pitchFamily="18" charset="2"/>
              </a:rPr>
              <a:t>BD</a:t>
            </a:r>
            <a:r>
              <a:rPr lang="en-US" altLang="zh-CN" sz="2800" dirty="0"/>
              <a:t> </a:t>
            </a:r>
          </a:p>
          <a:p>
            <a:pPr marL="0" indent="0">
              <a:buNone/>
            </a:pPr>
            <a:r>
              <a:rPr lang="en-US" altLang="zh-CN" sz="2800" dirty="0"/>
              <a:t>                                                        </a:t>
            </a:r>
            <a:r>
              <a:rPr lang="en-US" altLang="zh-CN" sz="2800" dirty="0">
                <a:sym typeface="Symbol" pitchFamily="18" charset="2"/>
              </a:rPr>
              <a:t>AC</a:t>
            </a:r>
            <a:r>
              <a:rPr lang="zh-CN" altLang="en-US" sz="2800" dirty="0">
                <a:sym typeface="Symbol" pitchFamily="18" charset="2"/>
              </a:rPr>
              <a:t> </a:t>
            </a:r>
            <a:r>
              <a:rPr lang="pt-BR" altLang="zh-CN" sz="2800" dirty="0">
                <a:sym typeface="Symbol" pitchFamily="18" charset="2"/>
              </a:rPr>
              <a:t> </a:t>
            </a:r>
            <a:r>
              <a:rPr lang="en-US" altLang="zh-CN" sz="2800" dirty="0">
                <a:sym typeface="Symbol" pitchFamily="18" charset="2"/>
              </a:rPr>
              <a:t>BD</a:t>
            </a:r>
            <a:r>
              <a:rPr lang="en-US" altLang="zh-CN" sz="2800" dirty="0"/>
              <a:t> </a:t>
            </a:r>
          </a:p>
          <a:p>
            <a:pPr marL="0" indent="0">
              <a:buNone/>
            </a:pPr>
            <a:r>
              <a:rPr lang="en-US" altLang="zh-CN" sz="2800" dirty="0"/>
              <a:t>                                                        </a:t>
            </a:r>
            <a:r>
              <a:rPr lang="en-US" altLang="zh-CN" sz="2800" dirty="0">
                <a:sym typeface="Symbol" pitchFamily="18" charset="2"/>
              </a:rPr>
              <a:t>AC</a:t>
            </a:r>
            <a:r>
              <a:rPr lang="zh-CN" altLang="en-US" sz="2800" dirty="0">
                <a:sym typeface="Symbol" pitchFamily="18" charset="2"/>
              </a:rPr>
              <a:t> </a:t>
            </a:r>
            <a:r>
              <a:rPr lang="pt-BR" altLang="zh-CN" sz="2800" dirty="0">
                <a:sym typeface="Symbol" pitchFamily="18" charset="2"/>
              </a:rPr>
              <a:t> </a:t>
            </a:r>
            <a:r>
              <a:rPr lang="en-US" altLang="zh-CN" sz="2800" dirty="0">
                <a:sym typeface="Symbol" pitchFamily="18" charset="2"/>
              </a:rPr>
              <a:t>BD</a:t>
            </a:r>
            <a:r>
              <a:rPr lang="en-US" altLang="zh-CN" sz="2800" dirty="0"/>
              <a:t> </a:t>
            </a:r>
            <a:endParaRPr lang="zh-CN" altLang="en-US" sz="2800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6130633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49"/>
            <a:ext cx="8589963" cy="501922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zh-CN" altLang="en-US" sz="2800" dirty="0">
                <a:sym typeface="Symbol" pitchFamily="18" charset="2"/>
              </a:rPr>
              <a:t>（</a:t>
            </a:r>
            <a:r>
              <a:rPr lang="en-US" altLang="zh-CN" sz="2800" dirty="0">
                <a:sym typeface="Symbol" pitchFamily="18" charset="2"/>
              </a:rPr>
              <a:t>3</a:t>
            </a:r>
            <a:r>
              <a:rPr lang="zh-CN" altLang="en-US" sz="2800" dirty="0">
                <a:sym typeface="Symbol" pitchFamily="18" charset="2"/>
              </a:rPr>
              <a:t>）若</a:t>
            </a:r>
            <a:r>
              <a:rPr lang="en-US" altLang="zh-CN" sz="2800" dirty="0"/>
              <a:t>A</a:t>
            </a:r>
            <a:r>
              <a:rPr lang="pt-BR" altLang="zh-CN" sz="2800" dirty="0">
                <a:sym typeface="Symbol" pitchFamily="18" charset="2"/>
              </a:rPr>
              <a:t></a:t>
            </a:r>
            <a:r>
              <a:rPr lang="en-US" altLang="zh-CN" sz="2800" dirty="0">
                <a:sym typeface="Symbol" pitchFamily="18" charset="2"/>
              </a:rPr>
              <a:t>B</a:t>
            </a:r>
            <a:r>
              <a:rPr lang="zh-CN" altLang="en-US" sz="2800" dirty="0">
                <a:sym typeface="Symbol" pitchFamily="18" charset="2"/>
              </a:rPr>
              <a:t>，则 </a:t>
            </a:r>
            <a:r>
              <a:rPr lang="en-US" altLang="zh-CN" sz="2800" dirty="0" err="1">
                <a:sym typeface="Symbol" pitchFamily="18" charset="2"/>
              </a:rPr>
              <a:t>xA</a:t>
            </a:r>
            <a:r>
              <a:rPr lang="zh-CN" altLang="en-US" sz="2800" dirty="0">
                <a:sym typeface="Symbol" pitchFamily="18" charset="2"/>
              </a:rPr>
              <a:t></a:t>
            </a:r>
            <a:r>
              <a:rPr lang="en-US" altLang="zh-CN" sz="2800" dirty="0" err="1">
                <a:sym typeface="Symbol" pitchFamily="18" charset="2"/>
              </a:rPr>
              <a:t>xB</a:t>
            </a:r>
            <a:endParaRPr lang="en-US" altLang="zh-CN" sz="2800" dirty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                                </a:t>
            </a:r>
            <a:r>
              <a:rPr lang="zh-CN" altLang="en-US" sz="2800" dirty="0">
                <a:sym typeface="Symbol" pitchFamily="18" charset="2"/>
              </a:rPr>
              <a:t></a:t>
            </a:r>
            <a:r>
              <a:rPr lang="en-US" altLang="zh-CN" sz="2800" dirty="0" err="1">
                <a:sym typeface="Symbol" pitchFamily="18" charset="2"/>
              </a:rPr>
              <a:t>x</a:t>
            </a:r>
            <a:r>
              <a:rPr lang="en-US" altLang="zh-CN" sz="2800" dirty="0" err="1"/>
              <a:t>A</a:t>
            </a:r>
            <a:r>
              <a:rPr lang="pt-BR" altLang="zh-CN" sz="2800" dirty="0">
                <a:sym typeface="Symbol" pitchFamily="18" charset="2"/>
              </a:rPr>
              <a:t></a:t>
            </a:r>
            <a:r>
              <a:rPr lang="zh-CN" altLang="en-US" sz="2800" dirty="0">
                <a:sym typeface="Symbol" pitchFamily="18" charset="2"/>
              </a:rPr>
              <a:t> </a:t>
            </a:r>
            <a:r>
              <a:rPr lang="en-US" altLang="zh-CN" sz="2800" dirty="0" err="1">
                <a:sym typeface="Symbol" pitchFamily="18" charset="2"/>
              </a:rPr>
              <a:t>xB</a:t>
            </a:r>
            <a:endParaRPr lang="en-US" altLang="zh-CN" sz="2800" dirty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542620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ym typeface="Symbol" pitchFamily="18" charset="2"/>
              </a:rPr>
              <a:t>定理（替换）：对一阶语言公式</a:t>
            </a:r>
            <a:r>
              <a:rPr lang="en-US" altLang="zh-CN" sz="2800" dirty="0">
                <a:sym typeface="Symbol" pitchFamily="18" charset="2"/>
              </a:rPr>
              <a:t>A</a:t>
            </a:r>
            <a:r>
              <a:rPr lang="zh-CN" altLang="en-US" sz="2800" dirty="0">
                <a:sym typeface="Symbol" pitchFamily="18" charset="2"/>
              </a:rPr>
              <a:t>，</a:t>
            </a:r>
            <a:r>
              <a:rPr lang="en-US" altLang="zh-CN" sz="2800" dirty="0">
                <a:sym typeface="Symbol" pitchFamily="18" charset="2"/>
              </a:rPr>
              <a:t>B</a:t>
            </a:r>
            <a:r>
              <a:rPr lang="zh-CN" altLang="en-US" sz="2800" dirty="0">
                <a:sym typeface="Symbol" pitchFamily="18" charset="2"/>
              </a:rPr>
              <a:t>，Ｃ，并</a:t>
            </a:r>
            <a:endParaRPr lang="en-US" altLang="zh-CN" sz="2800" dirty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   </a:t>
            </a:r>
            <a:r>
              <a:rPr lang="zh-CN" altLang="en-US" sz="2800" dirty="0">
                <a:sym typeface="Symbol" pitchFamily="18" charset="2"/>
              </a:rPr>
              <a:t>且</a:t>
            </a:r>
            <a:r>
              <a:rPr lang="en-US" altLang="zh-CN" sz="2800" dirty="0"/>
              <a:t>A</a:t>
            </a:r>
            <a:r>
              <a:rPr lang="pt-BR" altLang="zh-CN" sz="2800" dirty="0">
                <a:sym typeface="Symbol" pitchFamily="18" charset="2"/>
              </a:rPr>
              <a:t></a:t>
            </a:r>
            <a:r>
              <a:rPr lang="en-US" altLang="zh-CN" sz="2800" dirty="0">
                <a:sym typeface="Symbol" pitchFamily="18" charset="2"/>
              </a:rPr>
              <a:t>B</a:t>
            </a:r>
            <a:r>
              <a:rPr lang="zh-CN" altLang="en-US" sz="2800" dirty="0">
                <a:sym typeface="Symbol" pitchFamily="18" charset="2"/>
              </a:rPr>
              <a:t>，Ａ是公式Ｃ的子公式，若将公式Ｃ中子公</a:t>
            </a:r>
            <a:endParaRPr lang="en-US" altLang="zh-CN" sz="2800" dirty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   </a:t>
            </a:r>
            <a:r>
              <a:rPr lang="zh-CN" altLang="en-US" sz="2800" dirty="0">
                <a:sym typeface="Symbol" pitchFamily="18" charset="2"/>
              </a:rPr>
              <a:t>式</a:t>
            </a:r>
            <a:r>
              <a:rPr lang="en-US" altLang="zh-CN" sz="2800" dirty="0">
                <a:sym typeface="Symbol" pitchFamily="18" charset="2"/>
              </a:rPr>
              <a:t>A</a:t>
            </a:r>
            <a:r>
              <a:rPr lang="zh-CN" altLang="en-US" sz="2800" dirty="0">
                <a:sym typeface="Symbol" pitchFamily="18" charset="2"/>
              </a:rPr>
              <a:t>的部分或全部出现替换为公式Ｂ得到公式Ｄ，</a:t>
            </a:r>
            <a:endParaRPr lang="en-US" altLang="zh-CN" sz="2800" dirty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    </a:t>
            </a:r>
            <a:r>
              <a:rPr lang="zh-CN" altLang="en-US" sz="2800" dirty="0">
                <a:sym typeface="Symbol" pitchFamily="18" charset="2"/>
              </a:rPr>
              <a:t>则Ｃ</a:t>
            </a:r>
            <a:r>
              <a:rPr lang="pt-BR" altLang="zh-CN" sz="2800" dirty="0">
                <a:sym typeface="Symbol" pitchFamily="18" charset="2"/>
              </a:rPr>
              <a:t></a:t>
            </a:r>
            <a:r>
              <a:rPr lang="zh-CN" altLang="en-US" sz="2800" dirty="0">
                <a:sym typeface="Symbol" pitchFamily="18" charset="2"/>
              </a:rPr>
              <a:t>Ｄ</a:t>
            </a:r>
            <a:endParaRPr lang="en-US" altLang="zh-CN" sz="2800" dirty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800" dirty="0"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sym typeface="Symbol" pitchFamily="18" charset="2"/>
              </a:rPr>
              <a:t>定理（量词规律）：</a:t>
            </a:r>
            <a:r>
              <a:rPr lang="en-US" altLang="zh-CN" sz="2800" dirty="0">
                <a:sym typeface="Symbol" pitchFamily="18" charset="2"/>
              </a:rPr>
              <a:t>A</a:t>
            </a:r>
            <a:r>
              <a:rPr lang="zh-CN" altLang="en-US" sz="2800" dirty="0">
                <a:sym typeface="Symbol" pitchFamily="18" charset="2"/>
              </a:rPr>
              <a:t>是一阶语言公式，</a:t>
            </a:r>
            <a:r>
              <a:rPr lang="en-US" altLang="zh-CN" sz="2800" dirty="0">
                <a:sym typeface="Symbol" pitchFamily="18" charset="2"/>
              </a:rPr>
              <a:t>x</a:t>
            </a:r>
            <a:r>
              <a:rPr lang="zh-CN" altLang="en-US" sz="2800" dirty="0">
                <a:sym typeface="Symbol" pitchFamily="18" charset="2"/>
              </a:rPr>
              <a:t>是变元，</a:t>
            </a:r>
            <a:endParaRPr lang="en-US" altLang="zh-CN" sz="2800" dirty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   </a:t>
            </a:r>
            <a:r>
              <a:rPr lang="zh-CN" altLang="en-US" sz="2800" dirty="0">
                <a:sym typeface="Symbol" pitchFamily="18" charset="2"/>
              </a:rPr>
              <a:t>则                  </a:t>
            </a:r>
            <a:r>
              <a:rPr lang="en-US" altLang="zh-CN" sz="2800" dirty="0" err="1">
                <a:sym typeface="Symbol" pitchFamily="18" charset="2"/>
              </a:rPr>
              <a:t>xA</a:t>
            </a:r>
            <a:r>
              <a:rPr lang="en-US" altLang="zh-CN" sz="2800" dirty="0">
                <a:sym typeface="Symbol" pitchFamily="18" charset="2"/>
              </a:rPr>
              <a:t> </a:t>
            </a:r>
            <a:r>
              <a:rPr lang="zh-CN" altLang="en-US" sz="2800" dirty="0">
                <a:sym typeface="Symbol" pitchFamily="18" charset="2"/>
              </a:rPr>
              <a:t> </a:t>
            </a:r>
            <a:r>
              <a:rPr lang="en-US" altLang="zh-CN" sz="2800" dirty="0">
                <a:sym typeface="Symbol" pitchFamily="18" charset="2"/>
              </a:rPr>
              <a:t>x</a:t>
            </a:r>
            <a:r>
              <a:rPr lang="zh-CN" altLang="en-US" sz="2800" dirty="0">
                <a:sym typeface="Symbol" pitchFamily="18" charset="2"/>
              </a:rPr>
              <a:t></a:t>
            </a:r>
            <a:r>
              <a:rPr lang="en-US" altLang="zh-CN" sz="2800" dirty="0">
                <a:sym typeface="Symbol" pitchFamily="18" charset="2"/>
              </a:rPr>
              <a:t>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                         </a:t>
            </a:r>
            <a:r>
              <a:rPr lang="en-US" altLang="zh-CN" sz="2800" dirty="0" err="1">
                <a:sym typeface="Symbol" pitchFamily="18" charset="2"/>
              </a:rPr>
              <a:t>xA</a:t>
            </a:r>
            <a:r>
              <a:rPr lang="en-US" altLang="zh-CN" sz="2800" dirty="0">
                <a:sym typeface="Symbol" pitchFamily="18" charset="2"/>
              </a:rPr>
              <a:t>  </a:t>
            </a:r>
            <a:r>
              <a:rPr lang="en-US" altLang="zh-CN" sz="2800" dirty="0" err="1">
                <a:sym typeface="Symbol" pitchFamily="18" charset="2"/>
              </a:rPr>
              <a:t>xA</a:t>
            </a:r>
            <a:endParaRPr lang="en-US" altLang="zh-CN" sz="2800" dirty="0">
              <a:sym typeface="Symbol" pitchFamily="18" charset="2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sym typeface="Symbol" pitchFamily="18" charset="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323832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证明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: (1) </a:t>
                </a:r>
                <a:r>
                  <a:rPr lang="zh-CN" altLang="en-US" sz="2800" dirty="0">
                    <a:sym typeface="Wingdings" panose="05000000000000000000" pitchFamily="2" charset="2"/>
                  </a:rPr>
                  <a:t>对任意解释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I</a:t>
                </a:r>
                <a:r>
                  <a:rPr lang="zh-CN" altLang="en-US" sz="2800" dirty="0">
                    <a:sym typeface="Wingdings" panose="05000000000000000000" pitchFamily="2" charset="2"/>
                  </a:rPr>
                  <a:t>及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I</a:t>
                </a:r>
                <a:r>
                  <a:rPr lang="zh-CN" altLang="en-US" sz="2800" dirty="0">
                    <a:sym typeface="Wingdings" panose="05000000000000000000" pitchFamily="2" charset="2"/>
                  </a:rPr>
                  <a:t>中任意赋值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zh-CN" altLang="en-US" sz="2800" dirty="0">
                    <a:sym typeface="Wingdings" panose="05000000000000000000" pitchFamily="2" charset="2"/>
                  </a:rPr>
                  <a:t>，设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D</a:t>
                </a:r>
                <a:r>
                  <a:rPr lang="en-US" altLang="zh-CN" sz="2800" baseline="-25000" dirty="0">
                    <a:sym typeface="Wingdings" panose="05000000000000000000" pitchFamily="2" charset="2"/>
                  </a:rPr>
                  <a:t>I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 = {d</a:t>
                </a:r>
                <a:r>
                  <a:rPr lang="en-US" altLang="zh-CN" sz="2800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,…,</a:t>
                </a:r>
                <a:r>
                  <a:rPr lang="en-US" altLang="zh-CN" sz="2800" dirty="0" err="1">
                    <a:sym typeface="Wingdings" panose="05000000000000000000" pitchFamily="2" charset="2"/>
                  </a:rPr>
                  <a:t>d</a:t>
                </a:r>
                <a:r>
                  <a:rPr lang="en-US" altLang="zh-CN" sz="2800" baseline="-25000" dirty="0" err="1">
                    <a:sym typeface="Wingdings" panose="05000000000000000000" pitchFamily="2" charset="2"/>
                  </a:rPr>
                  <a:t>n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},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Wingdings" panose="05000000000000000000" pitchFamily="2" charset="2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Wingdings" panose="05000000000000000000" pitchFamily="2" charset="2"/>
                  </a:rPr>
                  <a:t>(</a:t>
                </a:r>
                <a:r>
                  <a:rPr lang="zh-CN" altLang="en-US" sz="2800" dirty="0">
                    <a:sym typeface="Symbol" pitchFamily="18" charset="2"/>
                  </a:rPr>
                  <a:t></a:t>
                </a:r>
                <a:r>
                  <a:rPr lang="en-US" altLang="zh-CN" sz="2800" dirty="0" err="1">
                    <a:sym typeface="Symbol" pitchFamily="18" charset="2"/>
                  </a:rPr>
                  <a:t>xA</a:t>
                </a:r>
                <a:r>
                  <a:rPr lang="en-US" altLang="zh-CN" sz="2800" dirty="0">
                    <a:sym typeface="Symbol" pitchFamily="18" charset="2"/>
                  </a:rPr>
                  <a:t>) =  </a:t>
                </a:r>
                <a:r>
                  <a:rPr lang="zh-CN" altLang="en-US" sz="2800" dirty="0">
                    <a:sym typeface="Symbol" pitchFamily="18" charset="2"/>
                  </a:rPr>
                  <a:t>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Wingdings" panose="05000000000000000000" pitchFamily="2" charset="2"/>
                  </a:rPr>
                  <a:t>(</a:t>
                </a:r>
                <a:r>
                  <a:rPr lang="zh-CN" altLang="en-US" sz="2800" dirty="0">
                    <a:sym typeface="Symbol" pitchFamily="18" charset="2"/>
                  </a:rPr>
                  <a:t></a:t>
                </a:r>
                <a:r>
                  <a:rPr lang="en-US" altLang="zh-CN" sz="2800" dirty="0" err="1">
                    <a:sym typeface="Symbol" pitchFamily="18" charset="2"/>
                  </a:rPr>
                  <a:t>xA</a:t>
                </a:r>
                <a:r>
                  <a:rPr lang="en-US" altLang="zh-CN" sz="2800" dirty="0">
                    <a:sym typeface="Symbol" pitchFamily="18" charset="2"/>
                  </a:rPr>
                  <a:t>)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itchFamily="18" charset="2"/>
                  </a:rPr>
                  <a:t>                       = </a:t>
                </a:r>
                <a:r>
                  <a:rPr lang="zh-CN" altLang="en-US" sz="2800" dirty="0">
                    <a:sym typeface="Symbol" pitchFamily="18" charset="2"/>
                  </a:rPr>
                  <a:t></a:t>
                </a:r>
                <a:r>
                  <a:rPr lang="en-US" altLang="zh-CN" sz="2800" dirty="0"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𝒅</m:t>
                        </m:r>
                        <m:r>
                          <a:rPr lang="en-US" altLang="zh-CN" sz="2800" b="1" i="1" baseline="-25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Wingdings" panose="05000000000000000000" pitchFamily="2" charset="2"/>
                  </a:rPr>
                  <a:t>(</a:t>
                </a:r>
                <a:r>
                  <a:rPr lang="en-US" altLang="zh-CN" sz="2800" dirty="0">
                    <a:sym typeface="Symbol" pitchFamily="18" charset="2"/>
                  </a:rPr>
                  <a:t>A) …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𝒅</m:t>
                        </m:r>
                        <m:r>
                          <a:rPr lang="en-US" altLang="zh-CN" sz="2800" b="1" i="1" baseline="-25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Wingdings" panose="05000000000000000000" pitchFamily="2" charset="2"/>
                  </a:rPr>
                  <a:t>(</a:t>
                </a:r>
                <a:r>
                  <a:rPr lang="en-US" altLang="zh-CN" sz="2800" dirty="0">
                    <a:sym typeface="Symbol" pitchFamily="18" charset="2"/>
                  </a:rPr>
                  <a:t>A) )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Wingdings" panose="05000000000000000000" pitchFamily="2" charset="2"/>
                  </a:rPr>
                  <a:t>                       =</a:t>
                </a:r>
                <a:r>
                  <a:rPr lang="zh-CN" altLang="en-US" sz="2800" dirty="0">
                    <a:sym typeface="Symbol" pitchFamily="18" charset="2"/>
                  </a:rPr>
                  <a:t> 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𝒅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Wingdings" panose="05000000000000000000" pitchFamily="2" charset="2"/>
                  </a:rPr>
                  <a:t>(</a:t>
                </a:r>
                <a:r>
                  <a:rPr lang="en-US" altLang="zh-CN" sz="2800" dirty="0">
                    <a:sym typeface="Symbol" pitchFamily="18" charset="2"/>
                  </a:rPr>
                  <a:t>A) …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sz="2800" dirty="0">
                            <a:sym typeface="Symbol" pitchFamily="18" charset="2"/>
                          </a:rPr>
                          <m:t>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𝒅𝒏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Wingdings" panose="05000000000000000000" pitchFamily="2" charset="2"/>
                  </a:rPr>
                  <a:t>(</a:t>
                </a:r>
                <a:r>
                  <a:rPr lang="en-US" altLang="zh-CN" sz="2800" dirty="0">
                    <a:sym typeface="Symbol" pitchFamily="18" charset="2"/>
                  </a:rPr>
                  <a:t>A) 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itchFamily="18" charset="2"/>
                  </a:rPr>
                  <a:t>       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𝒅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Wingdings" panose="05000000000000000000" pitchFamily="2" charset="2"/>
                  </a:rPr>
                  <a:t>(</a:t>
                </a:r>
                <a:r>
                  <a:rPr lang="zh-CN" altLang="en-US" sz="2800" dirty="0">
                    <a:sym typeface="Symbol" pitchFamily="18" charset="2"/>
                  </a:rPr>
                  <a:t></a:t>
                </a:r>
                <a:r>
                  <a:rPr lang="en-US" altLang="zh-CN" sz="2800" dirty="0">
                    <a:sym typeface="Symbol" pitchFamily="18" charset="2"/>
                  </a:rPr>
                  <a:t>A) …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𝒅𝒏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Wingdings" panose="05000000000000000000" pitchFamily="2" charset="2"/>
                  </a:rPr>
                  <a:t>(</a:t>
                </a:r>
                <a:r>
                  <a:rPr lang="en-US" altLang="zh-CN" sz="2800" dirty="0">
                    <a:sym typeface="Symbol" pitchFamily="18" charset="2"/>
                  </a:rPr>
                  <a:t>A) 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Wingdings" panose="05000000000000000000" pitchFamily="2" charset="2"/>
                  </a:rPr>
                  <a:t>                     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Wingdings" panose="05000000000000000000" pitchFamily="2" charset="2"/>
                  </a:rPr>
                  <a:t>(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</a:t>
                </a:r>
                <a:r>
                  <a:rPr lang="en-US" altLang="zh-CN" sz="2800" dirty="0">
                    <a:sym typeface="Symbol" pitchFamily="18" charset="2"/>
                  </a:rPr>
                  <a:t>x</a:t>
                </a:r>
                <a:r>
                  <a:rPr lang="zh-CN" altLang="en-US" sz="2800" dirty="0">
                    <a:sym typeface="Symbol" pitchFamily="18" charset="2"/>
                  </a:rPr>
                  <a:t></a:t>
                </a:r>
                <a:r>
                  <a:rPr lang="en-US" altLang="zh-CN" sz="2800" dirty="0">
                    <a:sym typeface="Symbol" pitchFamily="18" charset="2"/>
                  </a:rPr>
                  <a:t>A) </a:t>
                </a:r>
                <a:endParaRPr lang="en-US" altLang="zh-CN" sz="28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Wingdings" panose="05000000000000000000" pitchFamily="2" charset="2"/>
                  </a:rPr>
                  <a:t>    (2) </a:t>
                </a:r>
                <a:r>
                  <a:rPr lang="zh-CN" altLang="en-US" sz="2800" dirty="0">
                    <a:sym typeface="Wingdings" panose="05000000000000000000" pitchFamily="2" charset="2"/>
                  </a:rPr>
                  <a:t>类似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314141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/>
              <a:t> </a:t>
            </a:r>
            <a:r>
              <a:rPr lang="zh-CN" altLang="en-US" sz="2800" dirty="0"/>
              <a:t>例：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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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+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x+z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=y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				   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+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 	      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y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+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 lvl="4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 	      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y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+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z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≠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714222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>
                    <a:sym typeface="Symbol" panose="05050102010706020507" pitchFamily="18" charset="2"/>
                  </a:rPr>
                  <a:t>定理（交换量词）：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x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y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是变元，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是公式，则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     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xyA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 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yxA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     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xyA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 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yxA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定理（换名）：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y</a:t>
                </a:r>
                <a:r>
                  <a:rPr lang="zh-CN" altLang="en-US" sz="2800" dirty="0"/>
                  <a:t>是变元，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是一阶语言公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/>
                  <a:t>     式，</a:t>
                </a:r>
                <a:r>
                  <a:rPr lang="en-US" altLang="zh-CN" sz="2800" dirty="0"/>
                  <a:t>y</a:t>
                </a:r>
                <a:r>
                  <a:rPr lang="zh-CN" altLang="en-US" sz="2800" dirty="0"/>
                  <a:t>不是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中的自由变元，且</a:t>
                </a:r>
                <a:r>
                  <a:rPr lang="en-US" altLang="zh-CN" sz="2800" dirty="0"/>
                  <a:t>y</a:t>
                </a:r>
                <a:r>
                  <a:rPr lang="zh-CN" altLang="en-US" sz="2800" dirty="0"/>
                  <a:t>对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中的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是可代入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:r>
                  <a:rPr lang="zh-CN" altLang="en-US" sz="2800" dirty="0"/>
                  <a:t>的，则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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y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，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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y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.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26279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辖域的收缩和扩张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定理（改变辖域）：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是一阶语言公式，</a:t>
            </a:r>
            <a:r>
              <a:rPr lang="en-US" altLang="zh-CN" sz="2800" dirty="0"/>
              <a:t>x</a:t>
            </a:r>
            <a:r>
              <a:rPr lang="zh-CN" altLang="en-US" sz="2800" dirty="0"/>
              <a:t>不是</a:t>
            </a:r>
            <a:r>
              <a:rPr lang="en-US" altLang="zh-CN" sz="2800" dirty="0"/>
              <a:t>B</a:t>
            </a:r>
            <a:r>
              <a:rPr lang="zh-CN" altLang="en-US" sz="2800" dirty="0"/>
              <a:t>中的自由变元。则：</a:t>
            </a:r>
            <a:endParaRPr lang="en-US" altLang="zh-CN" sz="2800" dirty="0"/>
          </a:p>
          <a:p>
            <a:pPr marL="914400" lvl="1" indent="-4572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Times New Roman" panose="02020603050405020304" pitchFamily="18" charset="0"/>
              </a:rPr>
              <a:t>x(A(x)∨B)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(x)∨B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>
                <a:latin typeface="Times New Roman" panose="02020603050405020304" pitchFamily="18" charset="0"/>
              </a:rPr>
              <a:t>x(A(x)∨B)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(x)∨B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914400" lvl="1" indent="-457200" eaLnBrk="1" hangingPunct="1">
              <a:lnSpc>
                <a:spcPct val="13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dirty="0">
                <a:latin typeface="Times New Roman" panose="02020603050405020304" pitchFamily="18" charset="0"/>
              </a:rPr>
              <a:t>x(A(x)∧B)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(x)∧B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>
                <a:latin typeface="Times New Roman" panose="02020603050405020304" pitchFamily="18" charset="0"/>
              </a:rPr>
              <a:t>x(A(x)∧B)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(x)∧B</a:t>
            </a:r>
            <a:endParaRPr lang="zh-CN" altLang="en-US" dirty="0"/>
          </a:p>
          <a:p>
            <a:pPr marL="914400" lvl="1" indent="-457200" eaLnBrk="1" hangingPunct="1">
              <a:lnSpc>
                <a:spcPct val="130000"/>
              </a:lnSpc>
              <a:buNone/>
            </a:pPr>
            <a:r>
              <a:rPr lang="zh-CN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变元只存在于单个项时，</a:t>
            </a:r>
            <a:r>
              <a:rPr lang="zh-CN" altLang="en-US" sz="2800" dirty="0">
                <a:solidFill>
                  <a:srgbClr val="0070C0"/>
                </a:solidFill>
              </a:rPr>
              <a:t>辖域扩张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zh-CN" altLang="en-US" sz="2800" dirty="0">
                <a:solidFill>
                  <a:srgbClr val="0070C0"/>
                </a:solidFill>
              </a:rPr>
              <a:t>收缩量词不变</a:t>
            </a: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990600" lvl="1" indent="-533400" eaLnBrk="1" hangingPunct="1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Times New Roman" panose="02020603050405020304" pitchFamily="18" charset="0"/>
              </a:rPr>
              <a:t>x(A(x)→B)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(x)→B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>
                <a:latin typeface="Times New Roman" panose="02020603050405020304" pitchFamily="18" charset="0"/>
              </a:rPr>
              <a:t>x(A(x)→B)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(x)→B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990600" lvl="1" indent="-533400"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Times New Roman" panose="02020603050405020304" pitchFamily="18" charset="0"/>
              </a:rPr>
              <a:t>x(B→A(x))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</a:rPr>
              <a:t>B→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</a:t>
            </a:r>
            <a:r>
              <a:rPr lang="en-US" altLang="zh-CN" dirty="0">
                <a:latin typeface="Times New Roman" panose="02020603050405020304" pitchFamily="18" charset="0"/>
              </a:rPr>
              <a:t>x(B→A(x))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</a:rPr>
              <a:t>B→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(x)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990600" lvl="1" indent="-533400" eaLnBrk="1" hangingPunct="1"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变元只存在于前件时，辖域扩张和收缩时量词互换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990600" lvl="1" indent="-533400" eaLnBrk="1" hangingPunct="1"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变元只存在于后件时，辖域扩张和收缩时量词不变</a:t>
            </a:r>
          </a:p>
        </p:txBody>
      </p:sp>
    </p:spTree>
    <p:extLst>
      <p:ext uri="{BB962C8B-B14F-4D97-AF65-F5344CB8AC3E}">
        <p14:creationId xmlns:p14="http://schemas.microsoft.com/office/powerpoint/2010/main" val="296819284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38808</TotalTime>
  <Words>1131</Words>
  <Application>Microsoft Office PowerPoint</Application>
  <PresentationFormat>全屏显示(4:3)</PresentationFormat>
  <Paragraphs>82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黑体</vt:lpstr>
      <vt:lpstr>华文仿宋</vt:lpstr>
      <vt:lpstr>华文行楷</vt:lpstr>
      <vt:lpstr>华文中宋</vt:lpstr>
      <vt:lpstr>宋体</vt:lpstr>
      <vt:lpstr>Cambria Math</vt:lpstr>
      <vt:lpstr>Times New Roman</vt:lpstr>
      <vt:lpstr>Wingdings</vt:lpstr>
      <vt:lpstr>Grid</vt:lpstr>
      <vt:lpstr>位图图像</vt:lpstr>
      <vt:lpstr>第二章谓词逻辑</vt:lpstr>
      <vt:lpstr>等值关系</vt:lpstr>
      <vt:lpstr>等值与替换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辖域的收缩和扩张</vt:lpstr>
      <vt:lpstr>PowerPoint 演示文稿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数理逻辑-(2)谓词逻辑</dc:title>
  <dc:creator>Shuai Ma</dc:creator>
  <cp:lastModifiedBy>bobo677@163.com</cp:lastModifiedBy>
  <cp:revision>2740</cp:revision>
  <dcterms:created xsi:type="dcterms:W3CDTF">2004-03-10T10:42:25Z</dcterms:created>
  <dcterms:modified xsi:type="dcterms:W3CDTF">2019-04-16T14:21:41Z</dcterms:modified>
</cp:coreProperties>
</file>