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9" r:id="rId2"/>
    <p:sldId id="665" r:id="rId3"/>
    <p:sldId id="666" r:id="rId4"/>
    <p:sldId id="667" r:id="rId5"/>
    <p:sldId id="668" r:id="rId6"/>
    <p:sldId id="670" r:id="rId7"/>
    <p:sldId id="671" r:id="rId8"/>
    <p:sldId id="381" r:id="rId9"/>
    <p:sldId id="534" r:id="rId10"/>
    <p:sldId id="557" r:id="rId11"/>
    <p:sldId id="672" r:id="rId12"/>
    <p:sldId id="417" r:id="rId13"/>
    <p:sldId id="420" r:id="rId14"/>
    <p:sldId id="472" r:id="rId15"/>
    <p:sldId id="673" r:id="rId16"/>
  </p:sldIdLst>
  <p:sldSz cx="9144000" cy="6858000" type="screen4x3"/>
  <p:notesSz cx="6858000" cy="9220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FFFFCC"/>
    <a:srgbClr val="009999"/>
    <a:srgbClr val="0099CC"/>
    <a:srgbClr val="99CCFF"/>
    <a:srgbClr val="C0C0C0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46" autoAdjust="0"/>
    <p:restoredTop sz="94692" autoAdjust="0"/>
  </p:normalViewPr>
  <p:slideViewPr>
    <p:cSldViewPr snapToGrid="0">
      <p:cViewPr varScale="1">
        <p:scale>
          <a:sx n="63" d="100"/>
          <a:sy n="63" d="100"/>
        </p:scale>
        <p:origin x="1328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1740" y="-78"/>
      </p:cViewPr>
      <p:guideLst>
        <p:guide orient="horz" pos="2904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4416DCE3-C519-4091-9198-279D951048B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68223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85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39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79913"/>
            <a:ext cx="5486400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D6E3B7F0-25BF-4B5E-AB00-81CABA8D23E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73893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F943AF-8CE1-42A8-9A9E-AC574C314E93}" type="slidenum">
              <a:rPr lang="zh-CN" altLang="en-US" smtClean="0">
                <a:ea typeface="宋体" charset="-122"/>
              </a:rPr>
              <a:pPr/>
              <a:t>1</a:t>
            </a:fld>
            <a:endParaRPr lang="en-US" altLang="zh-CN">
              <a:ea typeface="宋体" charset="-122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225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gif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bottom 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13488"/>
            <a:ext cx="9144000" cy="54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0" y="0"/>
          <a:ext cx="91440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6" name="位图图像" r:id="rId4" imgW="9161905" imgH="704948" progId="PBrush">
                  <p:embed/>
                </p:oleObj>
              </mc:Choice>
              <mc:Fallback>
                <p:oleObj name="位图图像" r:id="rId4" imgW="9161905" imgH="704948" progId="PBrush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703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13"/>
          <p:cNvSpPr>
            <a:spLocks noChangeShapeType="1"/>
          </p:cNvSpPr>
          <p:nvPr userDrawn="1"/>
        </p:nvSpPr>
        <p:spPr bwMode="auto">
          <a:xfrm>
            <a:off x="0" y="723900"/>
            <a:ext cx="91440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pic>
        <p:nvPicPr>
          <p:cNvPr id="7" name="Picture 11" descr="earth3_112k"/>
          <p:cNvPicPr>
            <a:picLocks noChangeAspect="1" noChangeArrowheads="1" noCrop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70888" y="0"/>
            <a:ext cx="6572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CA590F-7750-4F12-994C-1936097ED8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28DE8-BF62-4CE8-BCF4-ACA28660CDA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195263"/>
            <a:ext cx="2159000" cy="59959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95263"/>
            <a:ext cx="6326188" cy="59959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F547DB-2D1D-4C9F-889C-9C6009F8210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195263"/>
            <a:ext cx="8394700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1CFA29-4916-480D-85C6-11F5D26F432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752475"/>
            <a:ext cx="7772400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76225" y="1597025"/>
            <a:ext cx="3810000" cy="45942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238625" y="1597025"/>
            <a:ext cx="3810000" cy="22209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238625" y="3970338"/>
            <a:ext cx="3810000" cy="22209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65863"/>
            <a:ext cx="20510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B555A-287E-40E3-949A-F12BB1F3488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8599245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347012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0400" y="6265863"/>
            <a:ext cx="2051050" cy="457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5A22F77A-863E-48CF-BED4-AE4ECC264285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D0F5D5-6BF2-45ED-9E0D-49A21A08DD1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9A67A-6485-4513-A5D2-9CB5599483D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8F9E1-37BE-4181-AEE5-73484DE1A4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8FE1EF-9B6B-4DD5-8D3F-E9203059542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2989C6-3A65-41F7-8229-B5C1EABCC4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216C4-E9E1-44DC-A8E8-0E64366245B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7B18D-9B18-4E6D-9984-EB20091CCF1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95263"/>
            <a:ext cx="83947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6225" y="946150"/>
            <a:ext cx="8589963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3" name="Text Box 19"/>
          <p:cNvSpPr txBox="1">
            <a:spLocks noChangeArrowheads="1"/>
          </p:cNvSpPr>
          <p:nvPr userDrawn="1"/>
        </p:nvSpPr>
        <p:spPr bwMode="auto">
          <a:xfrm>
            <a:off x="4903788" y="4256088"/>
            <a:ext cx="24098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>
                <a:solidFill>
                  <a:schemeClr val="bg1"/>
                </a:solidFill>
                <a:ea typeface="华文行楷" pitchFamily="2" charset="-122"/>
              </a:rPr>
              <a:t>计算机学院</a:t>
            </a:r>
          </a:p>
        </p:txBody>
      </p:sp>
      <p:sp>
        <p:nvSpPr>
          <p:cNvPr id="1044" name="Rectangle 20"/>
          <p:cNvSpPr>
            <a:spLocks noChangeArrowheads="1"/>
          </p:cNvSpPr>
          <p:nvPr userDrawn="1"/>
        </p:nvSpPr>
        <p:spPr bwMode="auto">
          <a:xfrm>
            <a:off x="8394700" y="6488113"/>
            <a:ext cx="5397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fld id="{E006F3C4-7DBE-4AD2-9543-387A20F266A9}" type="slidenum">
              <a:rPr lang="zh-CN" altLang="en-US" sz="1600">
                <a:solidFill>
                  <a:schemeClr val="bg1"/>
                </a:solidFill>
                <a:ea typeface="宋体" pitchFamily="2" charset="-122"/>
              </a:rPr>
              <a:pPr>
                <a:defRPr/>
              </a:pPr>
              <a:t>‹#›</a:t>
            </a:fld>
            <a:endParaRPr lang="en-US" altLang="zh-CN" sz="16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052" name="Line 28"/>
          <p:cNvSpPr>
            <a:spLocks noChangeShapeType="1"/>
          </p:cNvSpPr>
          <p:nvPr userDrawn="1"/>
        </p:nvSpPr>
        <p:spPr bwMode="auto">
          <a:xfrm>
            <a:off x="275738" y="796925"/>
            <a:ext cx="8710612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pic>
        <p:nvPicPr>
          <p:cNvPr id="5129" name="Picture 32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-17463" y="6229350"/>
            <a:ext cx="9144001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7" name="Text Box 33"/>
          <p:cNvSpPr txBox="1">
            <a:spLocks noChangeArrowheads="1"/>
          </p:cNvSpPr>
          <p:nvPr userDrawn="1"/>
        </p:nvSpPr>
        <p:spPr bwMode="auto">
          <a:xfrm>
            <a:off x="2535613" y="6331231"/>
            <a:ext cx="26781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3" dist="74053" dir="7257825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计算机学院</a:t>
            </a:r>
          </a:p>
        </p:txBody>
      </p:sp>
      <p:sp>
        <p:nvSpPr>
          <p:cNvPr id="12" name="Rectangle 20"/>
          <p:cNvSpPr>
            <a:spLocks noChangeArrowheads="1"/>
          </p:cNvSpPr>
          <p:nvPr userDrawn="1"/>
        </p:nvSpPr>
        <p:spPr bwMode="auto">
          <a:xfrm>
            <a:off x="8355013" y="6311713"/>
            <a:ext cx="788987" cy="460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fld id="{3A102848-B3AF-4E26-AA89-DF4690AD6B1F}" type="slidenum">
              <a:rPr lang="zh-CN" altLang="en-US" sz="2400"/>
              <a:pPr>
                <a:defRPr/>
              </a:pPr>
              <a:t>‹#›</a:t>
            </a:fld>
            <a:endParaRPr lang="en-US" altLang="zh-CN" sz="2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62" r:id="rId1"/>
    <p:sldLayoutId id="2147485063" r:id="rId2"/>
    <p:sldLayoutId id="2147485064" r:id="rId3"/>
    <p:sldLayoutId id="2147485065" r:id="rId4"/>
    <p:sldLayoutId id="2147485066" r:id="rId5"/>
    <p:sldLayoutId id="2147485067" r:id="rId6"/>
    <p:sldLayoutId id="2147485068" r:id="rId7"/>
    <p:sldLayoutId id="2147485069" r:id="rId8"/>
    <p:sldLayoutId id="2147485070" r:id="rId9"/>
    <p:sldLayoutId id="2147485071" r:id="rId10"/>
    <p:sldLayoutId id="2147485072" r:id="rId11"/>
    <p:sldLayoutId id="2147485073" r:id="rId12"/>
    <p:sldLayoutId id="2147485074" r:id="rId13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5000"/>
        </a:spcBef>
        <a:spcAft>
          <a:spcPct val="20000"/>
        </a:spcAft>
        <a:buClr>
          <a:srgbClr val="336699"/>
        </a:buClr>
        <a:buFont typeface="Wingdings" pitchFamily="2" charset="2"/>
        <a:buChar char="§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•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–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»"/>
        <a:defRPr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81024" y="303216"/>
            <a:ext cx="8266112" cy="1876425"/>
          </a:xfrm>
        </p:spPr>
        <p:txBody>
          <a:bodyPr/>
          <a:lstStyle/>
          <a:p>
            <a:pPr eaLnBrk="1" hangingPunct="1">
              <a:lnSpc>
                <a:spcPct val="135000"/>
              </a:lnSpc>
            </a:pPr>
            <a:r>
              <a:rPr lang="zh-CN" altLang="en-US" sz="6000" b="0" dirty="0"/>
              <a:t>第二章谓词逻辑</a:t>
            </a:r>
            <a:endParaRPr lang="zh-CN" altLang="en-US" sz="3600" dirty="0"/>
          </a:p>
        </p:txBody>
      </p:sp>
      <p:sp>
        <p:nvSpPr>
          <p:cNvPr id="17411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643063" y="3898900"/>
            <a:ext cx="6400800" cy="2303463"/>
          </a:xfrm>
          <a:noFill/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马殿富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北航计算机学院</a:t>
            </a:r>
            <a:endParaRPr lang="en-US" altLang="zh-CN" sz="280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dfma@buaa.edu.cn</a:t>
            </a:r>
            <a:endParaRPr lang="zh-CN" altLang="en-US" sz="280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20</a:t>
            </a:r>
            <a:r>
              <a:rPr lang="en-US" altLang="zh-CN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11-10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423985" y="4458689"/>
            <a:ext cx="7162800" cy="85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b="1" kern="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b="1" kern="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b="1" kern="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节 逻辑推论</a:t>
            </a:r>
            <a:r>
              <a:rPr lang="en-US" altLang="zh-CN" b="1" kern="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2800" b="1" kern="0" dirty="0">
              <a:solidFill>
                <a:schemeClr val="accent2"/>
              </a:solidFill>
              <a:latin typeface="+mn-lt"/>
              <a:ea typeface="+mn-ea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None/>
              <a:defRPr/>
            </a:pPr>
            <a:endParaRPr lang="en-US" altLang="zh-CN" sz="2800" b="1" kern="0" dirty="0">
              <a:solidFill>
                <a:schemeClr val="accent2"/>
              </a:solidFill>
              <a:latin typeface="+mn-lt"/>
              <a:ea typeface="+mn-ea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None/>
              <a:defRPr/>
            </a:pPr>
            <a:endParaRPr lang="en-US" altLang="zh-CN" sz="2800" kern="0" dirty="0">
              <a:latin typeface="+mn-lt"/>
              <a:ea typeface="+mn-ea"/>
            </a:endParaRPr>
          </a:p>
        </p:txBody>
      </p:sp>
      <p:pic>
        <p:nvPicPr>
          <p:cNvPr id="5" name="Picture 23" descr="201009141738210957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983179"/>
            <a:ext cx="9144000" cy="2185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9875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zh-CN" altLang="zh-CN" sz="2800" dirty="0"/>
                  <a:t>定理</a:t>
                </a:r>
                <a:r>
                  <a:rPr lang="pt-BR" altLang="zh-CN" sz="2800" dirty="0"/>
                  <a:t>: </a:t>
                </a:r>
                <a:r>
                  <a:rPr lang="zh-CN" altLang="zh-CN" sz="2800" dirty="0"/>
                  <a:t>给定一个语言</a:t>
                </a:r>
                <a:r>
                  <a:rPr lang="pt-BR" altLang="zh-CN" sz="2800" dirty="0"/>
                  <a:t>L , </a:t>
                </a:r>
                <a:r>
                  <a:rPr lang="zh-CN" altLang="zh-CN" sz="2800" dirty="0"/>
                  <a:t>Γ是一个公式集合</a:t>
                </a:r>
                <a:r>
                  <a:rPr lang="pt-BR" altLang="zh-CN" sz="2800" dirty="0"/>
                  <a:t>, </a:t>
                </a:r>
                <a:r>
                  <a:rPr lang="zh-CN" altLang="pt-BR" sz="2800" dirty="0"/>
                  <a:t>Ａ</a:t>
                </a:r>
                <a:r>
                  <a:rPr lang="pt-BR" altLang="zh-CN" sz="2800" dirty="0"/>
                  <a:t> </a:t>
                </a:r>
                <a:r>
                  <a:rPr lang="zh-CN" altLang="zh-CN" sz="2800" dirty="0"/>
                  <a:t>是一个公式。</a:t>
                </a:r>
                <a:r>
                  <a:rPr lang="zh-CN" altLang="en-US" sz="2800" dirty="0"/>
                  <a:t>若</a:t>
                </a:r>
                <a:r>
                  <a:rPr lang="zh-CN" altLang="zh-CN" sz="2800" dirty="0"/>
                  <a:t>Γ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zh-CN" altLang="pt-BR" sz="2800" dirty="0"/>
                  <a:t>Ａ</a:t>
                </a:r>
                <a:r>
                  <a:rPr lang="zh-CN" altLang="en-US" sz="2800" dirty="0"/>
                  <a:t>，当且仅当</a:t>
                </a:r>
                <a:r>
                  <a:rPr lang="zh-CN" altLang="zh-CN" sz="2800" dirty="0"/>
                  <a:t>Γ</a:t>
                </a:r>
                <a:r>
                  <a:rPr lang="pt-BR" altLang="zh-CN" sz="2800" dirty="0"/>
                  <a:t> </a:t>
                </a:r>
                <a:r>
                  <a:rPr lang="en-US" altLang="zh-CN" sz="2800" dirty="0">
                    <a:sym typeface="Symbol" pitchFamily="18" charset="2"/>
                  </a:rPr>
                  <a:t>{</a:t>
                </a:r>
                <a:r>
                  <a:rPr lang="zh-CN" altLang="en-US" sz="2800" dirty="0">
                    <a:sym typeface="Symbol" pitchFamily="18" charset="2"/>
                  </a:rPr>
                  <a:t>Ａ</a:t>
                </a:r>
                <a:r>
                  <a:rPr lang="en-US" altLang="zh-CN" sz="2800" dirty="0">
                    <a:sym typeface="Symbol" pitchFamily="18" charset="2"/>
                  </a:rPr>
                  <a:t>}</a:t>
                </a:r>
                <a:r>
                  <a:rPr lang="zh-CN" altLang="en-US" sz="2800" dirty="0">
                    <a:sym typeface="Symbol" pitchFamily="18" charset="2"/>
                  </a:rPr>
                  <a:t>不可满足。</a:t>
                </a:r>
                <a:endParaRPr lang="en-US" altLang="zh-CN" sz="2800" dirty="0">
                  <a:sym typeface="Symbol" pitchFamily="18" charset="2"/>
                </a:endParaRPr>
              </a:p>
              <a:p>
                <a:pPr marL="400050" lvl="1" indent="0">
                  <a:lnSpc>
                    <a:spcPct val="100000"/>
                  </a:lnSpc>
                  <a:buNone/>
                </a:pPr>
                <a:r>
                  <a:rPr lang="zh-CN" altLang="en-US" dirty="0">
                    <a:sym typeface="Symbol" pitchFamily="18" charset="2"/>
                  </a:rPr>
                  <a:t>证明：</a:t>
                </a:r>
                <a:r>
                  <a:rPr lang="zh-CN" altLang="zh-CN" dirty="0"/>
                  <a:t>对于任意</a:t>
                </a:r>
                <a:r>
                  <a:rPr lang="zh-CN" altLang="en-US" dirty="0"/>
                  <a:t>解释Ｉ及Ｉ中的赋值ｖ，</a:t>
                </a:r>
                <a:endParaRPr lang="en-US" altLang="zh-CN" dirty="0"/>
              </a:p>
              <a:p>
                <a:pPr marL="400050" lvl="1" indent="0">
                  <a:lnSpc>
                    <a:spcPct val="100000"/>
                  </a:lnSpc>
                  <a:buNone/>
                </a:pPr>
                <a:r>
                  <a:rPr lang="en-US" altLang="zh-CN" dirty="0">
                    <a:sym typeface="Symbol" pitchFamily="18" charset="2"/>
                  </a:rPr>
                  <a:t>(1).</a:t>
                </a:r>
                <a:r>
                  <a:rPr lang="zh-CN" altLang="en-US" dirty="0">
                    <a:sym typeface="Symbol" pitchFamily="18" charset="2"/>
                  </a:rPr>
                  <a:t>若</a:t>
                </a:r>
                <a:r>
                  <a:rPr lang="zh-CN" altLang="zh-CN" dirty="0"/>
                  <a:t>Γ</a:t>
                </a:r>
                <a:r>
                  <a:rPr lang="pt-BR" altLang="zh-CN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zh-CN" altLang="pt-BR" dirty="0"/>
                  <a:t>Ａ</a:t>
                </a:r>
                <a:r>
                  <a:rPr lang="zh-CN" altLang="en-US" dirty="0"/>
                  <a:t>，则</a:t>
                </a:r>
                <a:r>
                  <a:rPr lang="zh-CN" altLang="pt-BR" dirty="0"/>
                  <a:t>Ａ</a:t>
                </a:r>
                <a:r>
                  <a:rPr lang="pt-BR" altLang="zh-CN" baseline="-25000" dirty="0"/>
                  <a:t>1</a:t>
                </a:r>
                <a:r>
                  <a:rPr lang="pt-BR" altLang="zh-CN" dirty="0">
                    <a:sym typeface="Symbol" pitchFamily="18" charset="2"/>
                  </a:rPr>
                  <a:t></a:t>
                </a:r>
                <a:r>
                  <a:rPr lang="pt-BR" altLang="zh-CN" dirty="0"/>
                  <a:t>...</a:t>
                </a:r>
                <a:r>
                  <a:rPr lang="pt-BR" altLang="zh-CN" dirty="0">
                    <a:sym typeface="Symbol" pitchFamily="18" charset="2"/>
                  </a:rPr>
                  <a:t></a:t>
                </a:r>
                <a:r>
                  <a:rPr lang="zh-CN" altLang="pt-BR" dirty="0"/>
                  <a:t>Ａ</a:t>
                </a:r>
                <a:r>
                  <a:rPr lang="pt-BR" altLang="zh-CN" baseline="-25000" dirty="0"/>
                  <a:t>n</a:t>
                </a:r>
                <a:r>
                  <a:rPr lang="pt-BR" altLang="zh-CN" dirty="0">
                    <a:sym typeface="Symbol" pitchFamily="18" charset="2"/>
                  </a:rPr>
                  <a:t></a:t>
                </a:r>
                <a:r>
                  <a:rPr lang="zh-CN" altLang="pt-BR" dirty="0"/>
                  <a:t>Ａ</a:t>
                </a:r>
                <a:r>
                  <a:rPr lang="zh-CN" altLang="zh-CN" dirty="0"/>
                  <a:t>是永真</a:t>
                </a:r>
                <a:r>
                  <a:rPr lang="zh-CN" altLang="en-US" dirty="0"/>
                  <a:t>式。</a:t>
                </a:r>
                <a:endParaRPr lang="en-US" altLang="zh-CN" dirty="0"/>
              </a:p>
              <a:p>
                <a:pPr marL="400050" lvl="1" indent="0">
                  <a:lnSpc>
                    <a:spcPct val="100000"/>
                  </a:lnSpc>
                  <a:buNone/>
                </a:pPr>
                <a:r>
                  <a:rPr lang="zh-CN" altLang="en-US" dirty="0"/>
                  <a:t>　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</m:oMath>
                </a14:m>
                <a:r>
                  <a:rPr lang="en-US" altLang="zh-CN" dirty="0"/>
                  <a:t>(</a:t>
                </a:r>
                <a:r>
                  <a:rPr lang="zh-CN" altLang="pt-BR" dirty="0"/>
                  <a:t>Ａ</a:t>
                </a:r>
                <a:r>
                  <a:rPr lang="pt-BR" altLang="zh-CN" baseline="-25000" dirty="0"/>
                  <a:t>1</a:t>
                </a:r>
                <a:r>
                  <a:rPr lang="pt-BR" altLang="zh-CN" dirty="0">
                    <a:sym typeface="Symbol" pitchFamily="18" charset="2"/>
                  </a:rPr>
                  <a:t></a:t>
                </a:r>
                <a:r>
                  <a:rPr lang="pt-BR" altLang="zh-CN" dirty="0"/>
                  <a:t>...</a:t>
                </a:r>
                <a:r>
                  <a:rPr lang="pt-BR" altLang="zh-CN" dirty="0">
                    <a:sym typeface="Symbol" pitchFamily="18" charset="2"/>
                  </a:rPr>
                  <a:t></a:t>
                </a:r>
                <a:r>
                  <a:rPr lang="zh-CN" altLang="pt-BR" dirty="0"/>
                  <a:t>Ａ</a:t>
                </a:r>
                <a:r>
                  <a:rPr lang="pt-BR" altLang="zh-CN" baseline="-25000" dirty="0"/>
                  <a:t>n</a:t>
                </a:r>
                <a:r>
                  <a:rPr lang="en-US" altLang="zh-CN" dirty="0"/>
                  <a:t>)=0</a:t>
                </a:r>
                <a:r>
                  <a:rPr lang="zh-CN" altLang="en-US" dirty="0"/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(</a:t>
                </a:r>
                <a:r>
                  <a:rPr lang="zh-CN" altLang="pt-BR" dirty="0"/>
                  <a:t>Ａ</a:t>
                </a:r>
                <a:r>
                  <a:rPr lang="pt-BR" altLang="zh-CN" baseline="-25000" dirty="0"/>
                  <a:t>1</a:t>
                </a:r>
                <a:r>
                  <a:rPr lang="pt-BR" altLang="zh-CN" dirty="0">
                    <a:sym typeface="Symbol" pitchFamily="18" charset="2"/>
                  </a:rPr>
                  <a:t></a:t>
                </a:r>
                <a:r>
                  <a:rPr lang="pt-BR" altLang="zh-CN" dirty="0"/>
                  <a:t>...</a:t>
                </a:r>
                <a:r>
                  <a:rPr lang="pt-BR" altLang="zh-CN" dirty="0">
                    <a:sym typeface="Symbol" pitchFamily="18" charset="2"/>
                  </a:rPr>
                  <a:t></a:t>
                </a:r>
                <a:r>
                  <a:rPr lang="zh-CN" altLang="pt-BR" dirty="0"/>
                  <a:t>Ａ</a:t>
                </a:r>
                <a:r>
                  <a:rPr lang="pt-BR" altLang="zh-CN" baseline="-25000" dirty="0"/>
                  <a:t>n</a:t>
                </a:r>
                <a:r>
                  <a:rPr lang="en-US" altLang="zh-CN" dirty="0">
                    <a:sym typeface="Symbol" pitchFamily="18" charset="2"/>
                  </a:rPr>
                  <a:t> </a:t>
                </a:r>
                <a:r>
                  <a:rPr lang="pt-BR" altLang="zh-CN" dirty="0">
                    <a:sym typeface="Symbol" pitchFamily="18" charset="2"/>
                  </a:rPr>
                  <a:t> </a:t>
                </a:r>
                <a:r>
                  <a:rPr lang="en-US" altLang="zh-CN" dirty="0">
                    <a:sym typeface="Symbol" pitchFamily="18" charset="2"/>
                  </a:rPr>
                  <a:t></a:t>
                </a:r>
                <a:r>
                  <a:rPr lang="zh-CN" altLang="en-US" dirty="0">
                    <a:sym typeface="Symbol" pitchFamily="18" charset="2"/>
                  </a:rPr>
                  <a:t>Ａ</a:t>
                </a:r>
                <a:r>
                  <a:rPr lang="en-US" altLang="zh-CN" dirty="0"/>
                  <a:t>)=0</a:t>
                </a:r>
                <a:r>
                  <a:rPr lang="zh-CN" altLang="en-US" dirty="0"/>
                  <a:t>，</a:t>
                </a:r>
                <a:endParaRPr lang="en-US" altLang="zh-CN" dirty="0"/>
              </a:p>
              <a:p>
                <a:pPr marL="400050" lvl="1" indent="0">
                  <a:lnSpc>
                    <a:spcPct val="100000"/>
                  </a:lnSpc>
                  <a:buNone/>
                </a:pPr>
                <a:r>
                  <a:rPr lang="zh-CN" altLang="en-US" dirty="0"/>
                  <a:t>　</a:t>
                </a:r>
                <a:r>
                  <a:rPr lang="zh-CN" altLang="zh-CN" dirty="0"/>
                  <a:t>Γ</a:t>
                </a:r>
                <a:r>
                  <a:rPr lang="pt-BR" altLang="zh-CN" dirty="0"/>
                  <a:t> </a:t>
                </a:r>
                <a:r>
                  <a:rPr lang="en-US" altLang="zh-CN" dirty="0">
                    <a:sym typeface="Symbol" pitchFamily="18" charset="2"/>
                  </a:rPr>
                  <a:t>{</a:t>
                </a:r>
                <a:r>
                  <a:rPr lang="zh-CN" altLang="en-US" dirty="0">
                    <a:sym typeface="Symbol" pitchFamily="18" charset="2"/>
                  </a:rPr>
                  <a:t>Ａ</a:t>
                </a:r>
                <a:r>
                  <a:rPr lang="en-US" altLang="zh-CN" dirty="0">
                    <a:sym typeface="Symbol" pitchFamily="18" charset="2"/>
                  </a:rPr>
                  <a:t>}</a:t>
                </a:r>
                <a:r>
                  <a:rPr lang="zh-CN" altLang="en-US" dirty="0">
                    <a:sym typeface="Symbol" pitchFamily="18" charset="2"/>
                  </a:rPr>
                  <a:t>不可满足。</a:t>
                </a:r>
                <a:endParaRPr lang="en-US" altLang="zh-CN" dirty="0">
                  <a:sym typeface="Symbol" pitchFamily="18" charset="2"/>
                </a:endParaRPr>
              </a:p>
              <a:p>
                <a:pPr marL="400050" lvl="1" indent="0">
                  <a:lnSpc>
                    <a:spcPct val="100000"/>
                  </a:lnSpc>
                  <a:buNone/>
                </a:pPr>
                <a:r>
                  <a:rPr lang="zh-CN" altLang="en-US" dirty="0">
                    <a:sym typeface="Symbol" pitchFamily="18" charset="2"/>
                  </a:rPr>
                  <a:t>　</a:t>
                </a:r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(</a:t>
                </a:r>
                <a:r>
                  <a:rPr lang="zh-CN" altLang="pt-BR" dirty="0"/>
                  <a:t>Ａ</a:t>
                </a:r>
                <a:r>
                  <a:rPr lang="pt-BR" altLang="zh-CN" baseline="-25000" dirty="0"/>
                  <a:t>1</a:t>
                </a:r>
                <a:r>
                  <a:rPr lang="pt-BR" altLang="zh-CN" dirty="0">
                    <a:sym typeface="Symbol" pitchFamily="18" charset="2"/>
                  </a:rPr>
                  <a:t></a:t>
                </a:r>
                <a:r>
                  <a:rPr lang="pt-BR" altLang="zh-CN" dirty="0"/>
                  <a:t>...</a:t>
                </a:r>
                <a:r>
                  <a:rPr lang="pt-BR" altLang="zh-CN" dirty="0">
                    <a:sym typeface="Symbol" pitchFamily="18" charset="2"/>
                  </a:rPr>
                  <a:t></a:t>
                </a:r>
                <a:r>
                  <a:rPr lang="zh-CN" altLang="pt-BR" dirty="0"/>
                  <a:t>Ａ</a:t>
                </a:r>
                <a:r>
                  <a:rPr lang="pt-BR" altLang="zh-CN" baseline="-25000" dirty="0"/>
                  <a:t>n</a:t>
                </a:r>
                <a:r>
                  <a:rPr lang="en-US" altLang="zh-CN" dirty="0"/>
                  <a:t>)=1</a:t>
                </a:r>
                <a:r>
                  <a:rPr lang="zh-CN" altLang="en-US" dirty="0"/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(</a:t>
                </a:r>
                <a:r>
                  <a:rPr lang="en-US" altLang="zh-CN" dirty="0">
                    <a:sym typeface="Symbol" pitchFamily="18" charset="2"/>
                  </a:rPr>
                  <a:t> </a:t>
                </a:r>
                <a:r>
                  <a:rPr lang="zh-CN" altLang="en-US" dirty="0"/>
                  <a:t>Ａ</a:t>
                </a:r>
                <a:r>
                  <a:rPr lang="en-US" altLang="zh-CN" dirty="0"/>
                  <a:t>)=0</a:t>
                </a:r>
                <a:r>
                  <a:rPr lang="zh-CN" altLang="en-US" dirty="0"/>
                  <a:t>，则</a:t>
                </a:r>
                <a:endParaRPr lang="en-US" altLang="zh-CN" dirty="0"/>
              </a:p>
              <a:p>
                <a:pPr marL="400050" lvl="1" indent="0">
                  <a:lnSpc>
                    <a:spcPct val="100000"/>
                  </a:lnSpc>
                  <a:buNone/>
                </a:pPr>
                <a:r>
                  <a:rPr lang="zh-CN" altLang="en-US" dirty="0"/>
                  <a:t>　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(</a:t>
                </a:r>
                <a:r>
                  <a:rPr lang="zh-CN" altLang="pt-BR" dirty="0"/>
                  <a:t>Ａ</a:t>
                </a:r>
                <a:r>
                  <a:rPr lang="pt-BR" altLang="zh-CN" baseline="-25000" dirty="0"/>
                  <a:t>1</a:t>
                </a:r>
                <a:r>
                  <a:rPr lang="pt-BR" altLang="zh-CN" dirty="0">
                    <a:sym typeface="Symbol" pitchFamily="18" charset="2"/>
                  </a:rPr>
                  <a:t></a:t>
                </a:r>
                <a:r>
                  <a:rPr lang="pt-BR" altLang="zh-CN" dirty="0"/>
                  <a:t>...</a:t>
                </a:r>
                <a:r>
                  <a:rPr lang="pt-BR" altLang="zh-CN" dirty="0">
                    <a:sym typeface="Symbol" pitchFamily="18" charset="2"/>
                  </a:rPr>
                  <a:t></a:t>
                </a:r>
                <a:r>
                  <a:rPr lang="zh-CN" altLang="pt-BR" dirty="0"/>
                  <a:t>Ａ</a:t>
                </a:r>
                <a:r>
                  <a:rPr lang="pt-BR" altLang="zh-CN" baseline="-25000" dirty="0"/>
                  <a:t>n</a:t>
                </a:r>
                <a:r>
                  <a:rPr lang="en-US" altLang="zh-CN" dirty="0">
                    <a:sym typeface="Symbol" pitchFamily="18" charset="2"/>
                  </a:rPr>
                  <a:t> </a:t>
                </a:r>
                <a:r>
                  <a:rPr lang="pt-BR" altLang="zh-CN" dirty="0">
                    <a:sym typeface="Symbol" pitchFamily="18" charset="2"/>
                  </a:rPr>
                  <a:t> </a:t>
                </a:r>
                <a:r>
                  <a:rPr lang="en-US" altLang="zh-CN" dirty="0">
                    <a:sym typeface="Symbol" pitchFamily="18" charset="2"/>
                  </a:rPr>
                  <a:t></a:t>
                </a:r>
                <a:r>
                  <a:rPr lang="zh-CN" altLang="en-US" dirty="0">
                    <a:sym typeface="Symbol" pitchFamily="18" charset="2"/>
                  </a:rPr>
                  <a:t>Ａ</a:t>
                </a:r>
                <a:r>
                  <a:rPr lang="en-US" altLang="zh-CN" dirty="0"/>
                  <a:t>)=0</a:t>
                </a:r>
                <a:r>
                  <a:rPr lang="zh-CN" altLang="en-US" dirty="0"/>
                  <a:t>，故</a:t>
                </a:r>
                <a:r>
                  <a:rPr lang="zh-CN" altLang="zh-CN" dirty="0"/>
                  <a:t>Γ</a:t>
                </a:r>
                <a:r>
                  <a:rPr lang="pt-BR" altLang="zh-CN" dirty="0"/>
                  <a:t> </a:t>
                </a:r>
                <a:r>
                  <a:rPr lang="en-US" altLang="zh-CN" dirty="0">
                    <a:sym typeface="Symbol" pitchFamily="18" charset="2"/>
                  </a:rPr>
                  <a:t>{</a:t>
                </a:r>
                <a:r>
                  <a:rPr lang="zh-CN" altLang="en-US" dirty="0">
                    <a:sym typeface="Symbol" pitchFamily="18" charset="2"/>
                  </a:rPr>
                  <a:t>Ａ</a:t>
                </a:r>
                <a:r>
                  <a:rPr lang="en-US" altLang="zh-CN" dirty="0">
                    <a:sym typeface="Symbol" pitchFamily="18" charset="2"/>
                  </a:rPr>
                  <a:t>}</a:t>
                </a:r>
                <a:r>
                  <a:rPr lang="zh-CN" altLang="en-US" dirty="0">
                    <a:sym typeface="Symbol" pitchFamily="18" charset="2"/>
                  </a:rPr>
                  <a:t>不可满足。</a:t>
                </a:r>
                <a:endParaRPr lang="zh-CN" altLang="zh-CN" dirty="0"/>
              </a:p>
            </p:txBody>
          </p:sp>
        </mc:Choice>
        <mc:Fallback xmlns="">
          <p:sp>
            <p:nvSpPr>
              <p:cNvPr id="7987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07" t="-1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9875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00050" lvl="1" indent="0">
                  <a:lnSpc>
                    <a:spcPct val="100000"/>
                  </a:lnSpc>
                  <a:buNone/>
                </a:pPr>
                <a:endParaRPr lang="en-US" altLang="zh-CN" dirty="0">
                  <a:sym typeface="Symbol" pitchFamily="18" charset="2"/>
                </a:endParaRPr>
              </a:p>
              <a:p>
                <a:pPr marL="400050" lvl="1" indent="0">
                  <a:lnSpc>
                    <a:spcPct val="100000"/>
                  </a:lnSpc>
                  <a:buNone/>
                </a:pPr>
                <a:r>
                  <a:rPr lang="en-US" altLang="zh-CN" dirty="0">
                    <a:sym typeface="Symbol" pitchFamily="18" charset="2"/>
                  </a:rPr>
                  <a:t>(2).</a:t>
                </a:r>
                <a:r>
                  <a:rPr lang="zh-CN" altLang="zh-CN" dirty="0"/>
                  <a:t> Γ</a:t>
                </a:r>
                <a:r>
                  <a:rPr lang="pt-BR" altLang="zh-CN" dirty="0"/>
                  <a:t> </a:t>
                </a:r>
                <a:r>
                  <a:rPr lang="en-US" altLang="zh-CN" dirty="0">
                    <a:sym typeface="Symbol" pitchFamily="18" charset="2"/>
                  </a:rPr>
                  <a:t>{</a:t>
                </a:r>
                <a:r>
                  <a:rPr lang="zh-CN" altLang="en-US" dirty="0">
                    <a:sym typeface="Symbol" pitchFamily="18" charset="2"/>
                  </a:rPr>
                  <a:t>Ａ</a:t>
                </a:r>
                <a:r>
                  <a:rPr lang="en-US" altLang="zh-CN" dirty="0">
                    <a:sym typeface="Symbol" pitchFamily="18" charset="2"/>
                  </a:rPr>
                  <a:t>}</a:t>
                </a:r>
                <a:r>
                  <a:rPr lang="zh-CN" altLang="en-US" dirty="0">
                    <a:sym typeface="Symbol" pitchFamily="18" charset="2"/>
                  </a:rPr>
                  <a:t>不可满足，则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(</a:t>
                </a:r>
                <a:r>
                  <a:rPr lang="zh-CN" altLang="pt-BR" dirty="0"/>
                  <a:t>Ａ</a:t>
                </a:r>
                <a:r>
                  <a:rPr lang="pt-BR" altLang="zh-CN" baseline="-25000" dirty="0"/>
                  <a:t>1</a:t>
                </a:r>
                <a:r>
                  <a:rPr lang="pt-BR" altLang="zh-CN" dirty="0">
                    <a:sym typeface="Symbol" pitchFamily="18" charset="2"/>
                  </a:rPr>
                  <a:t></a:t>
                </a:r>
                <a:r>
                  <a:rPr lang="pt-BR" altLang="zh-CN" dirty="0"/>
                  <a:t>...</a:t>
                </a:r>
                <a:r>
                  <a:rPr lang="pt-BR" altLang="zh-CN" dirty="0">
                    <a:sym typeface="Symbol" pitchFamily="18" charset="2"/>
                  </a:rPr>
                  <a:t></a:t>
                </a:r>
                <a:r>
                  <a:rPr lang="zh-CN" altLang="pt-BR" dirty="0"/>
                  <a:t>Ａ</a:t>
                </a:r>
                <a:r>
                  <a:rPr lang="pt-BR" altLang="zh-CN" baseline="-25000" dirty="0"/>
                  <a:t>n</a:t>
                </a:r>
                <a:r>
                  <a:rPr lang="en-US" altLang="zh-CN" dirty="0">
                    <a:sym typeface="Symbol" pitchFamily="18" charset="2"/>
                  </a:rPr>
                  <a:t> </a:t>
                </a:r>
                <a:r>
                  <a:rPr lang="pt-BR" altLang="zh-CN" dirty="0">
                    <a:sym typeface="Symbol" pitchFamily="18" charset="2"/>
                  </a:rPr>
                  <a:t></a:t>
                </a:r>
                <a:r>
                  <a:rPr lang="en-US" altLang="zh-CN" dirty="0">
                    <a:sym typeface="Symbol" pitchFamily="18" charset="2"/>
                  </a:rPr>
                  <a:t></a:t>
                </a:r>
                <a:r>
                  <a:rPr lang="zh-CN" altLang="en-US" dirty="0">
                    <a:sym typeface="Symbol" pitchFamily="18" charset="2"/>
                  </a:rPr>
                  <a:t>Ａ</a:t>
                </a:r>
                <a:r>
                  <a:rPr lang="en-US" altLang="zh-CN" dirty="0"/>
                  <a:t>)=0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400050" lvl="1" indent="0">
                  <a:lnSpc>
                    <a:spcPct val="100000"/>
                  </a:lnSpc>
                  <a:buNone/>
                </a:pPr>
                <a:r>
                  <a:rPr lang="zh-CN" altLang="en-US" dirty="0"/>
                  <a:t>　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(</a:t>
                </a:r>
                <a:r>
                  <a:rPr lang="zh-CN" altLang="pt-BR" dirty="0"/>
                  <a:t>Ａ</a:t>
                </a:r>
                <a:r>
                  <a:rPr lang="pt-BR" altLang="zh-CN" baseline="-25000" dirty="0"/>
                  <a:t>1</a:t>
                </a:r>
                <a:r>
                  <a:rPr lang="pt-BR" altLang="zh-CN" dirty="0">
                    <a:sym typeface="Symbol" pitchFamily="18" charset="2"/>
                  </a:rPr>
                  <a:t></a:t>
                </a:r>
                <a:r>
                  <a:rPr lang="pt-BR" altLang="zh-CN" dirty="0"/>
                  <a:t>...</a:t>
                </a:r>
                <a:r>
                  <a:rPr lang="pt-BR" altLang="zh-CN" dirty="0">
                    <a:sym typeface="Symbol" pitchFamily="18" charset="2"/>
                  </a:rPr>
                  <a:t></a:t>
                </a:r>
                <a:r>
                  <a:rPr lang="zh-CN" altLang="pt-BR" dirty="0"/>
                  <a:t>Ａ</a:t>
                </a:r>
                <a:r>
                  <a:rPr lang="pt-BR" altLang="zh-CN" baseline="-25000" dirty="0"/>
                  <a:t>n</a:t>
                </a:r>
                <a:r>
                  <a:rPr lang="en-US" altLang="zh-CN" dirty="0"/>
                  <a:t>)=0</a:t>
                </a:r>
                <a:r>
                  <a:rPr lang="zh-CN" altLang="en-US" dirty="0"/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(</a:t>
                </a:r>
                <a:r>
                  <a:rPr lang="zh-CN" altLang="pt-BR" dirty="0"/>
                  <a:t>Ａ</a:t>
                </a:r>
                <a:r>
                  <a:rPr lang="pt-BR" altLang="zh-CN" baseline="-25000" dirty="0"/>
                  <a:t>1</a:t>
                </a:r>
                <a:r>
                  <a:rPr lang="pt-BR" altLang="zh-CN" dirty="0">
                    <a:sym typeface="Symbol" pitchFamily="18" charset="2"/>
                  </a:rPr>
                  <a:t></a:t>
                </a:r>
                <a:r>
                  <a:rPr lang="pt-BR" altLang="zh-CN" dirty="0"/>
                  <a:t>...</a:t>
                </a:r>
                <a:r>
                  <a:rPr lang="pt-BR" altLang="zh-CN" dirty="0">
                    <a:sym typeface="Symbol" pitchFamily="18" charset="2"/>
                  </a:rPr>
                  <a:t></a:t>
                </a:r>
                <a:r>
                  <a:rPr lang="zh-CN" altLang="pt-BR" dirty="0"/>
                  <a:t>Ａ</a:t>
                </a:r>
                <a:r>
                  <a:rPr lang="pt-BR" altLang="zh-CN" baseline="-25000" dirty="0"/>
                  <a:t>n</a:t>
                </a:r>
                <a:r>
                  <a:rPr lang="pt-BR" altLang="zh-CN" dirty="0">
                    <a:sym typeface="Symbol" pitchFamily="18" charset="2"/>
                  </a:rPr>
                  <a:t></a:t>
                </a:r>
                <a:r>
                  <a:rPr lang="zh-CN" altLang="pt-BR" dirty="0"/>
                  <a:t>Ａ</a:t>
                </a:r>
                <a:r>
                  <a:rPr lang="en-US" altLang="zh-CN" dirty="0"/>
                  <a:t>)=1</a:t>
                </a:r>
                <a:r>
                  <a:rPr lang="zh-CN" altLang="en-US" dirty="0"/>
                  <a:t>。</a:t>
                </a:r>
                <a:endParaRPr lang="zh-CN" altLang="zh-CN" dirty="0"/>
              </a:p>
              <a:p>
                <a:pPr marL="400050" lvl="1" indent="0">
                  <a:lnSpc>
                    <a:spcPct val="100000"/>
                  </a:lnSpc>
                  <a:buNone/>
                </a:pPr>
                <a:r>
                  <a:rPr lang="zh-CN" altLang="en-US" dirty="0"/>
                  <a:t>　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(</a:t>
                </a:r>
                <a:r>
                  <a:rPr lang="zh-CN" altLang="pt-BR" dirty="0"/>
                  <a:t>Ａ</a:t>
                </a:r>
                <a:r>
                  <a:rPr lang="pt-BR" altLang="zh-CN" baseline="-25000" dirty="0"/>
                  <a:t>1</a:t>
                </a:r>
                <a:r>
                  <a:rPr lang="pt-BR" altLang="zh-CN" dirty="0">
                    <a:sym typeface="Symbol" pitchFamily="18" charset="2"/>
                  </a:rPr>
                  <a:t></a:t>
                </a:r>
                <a:r>
                  <a:rPr lang="pt-BR" altLang="zh-CN" dirty="0"/>
                  <a:t>...</a:t>
                </a:r>
                <a:r>
                  <a:rPr lang="pt-BR" altLang="zh-CN" dirty="0">
                    <a:sym typeface="Symbol" pitchFamily="18" charset="2"/>
                  </a:rPr>
                  <a:t></a:t>
                </a:r>
                <a:r>
                  <a:rPr lang="zh-CN" altLang="pt-BR" dirty="0"/>
                  <a:t>Ａ</a:t>
                </a:r>
                <a:r>
                  <a:rPr lang="pt-BR" altLang="zh-CN" baseline="-25000" dirty="0"/>
                  <a:t>n</a:t>
                </a:r>
                <a:r>
                  <a:rPr lang="en-US" altLang="zh-CN" dirty="0"/>
                  <a:t>)=1</a:t>
                </a:r>
                <a:r>
                  <a:rPr lang="zh-CN" altLang="en-US" dirty="0"/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</m:oMath>
                </a14:m>
                <a:r>
                  <a:rPr lang="pt-BR" altLang="zh-CN" dirty="0"/>
                  <a:t> </a:t>
                </a:r>
                <a:r>
                  <a:rPr lang="en-US" altLang="zh-CN" dirty="0"/>
                  <a:t>(</a:t>
                </a:r>
                <a:r>
                  <a:rPr lang="en-US" altLang="zh-CN" dirty="0">
                    <a:sym typeface="Symbol" pitchFamily="18" charset="2"/>
                  </a:rPr>
                  <a:t></a:t>
                </a:r>
                <a:r>
                  <a:rPr lang="zh-CN" altLang="en-US" dirty="0">
                    <a:sym typeface="Symbol" pitchFamily="18" charset="2"/>
                  </a:rPr>
                  <a:t>Ａ</a:t>
                </a:r>
                <a:r>
                  <a:rPr lang="en-US" altLang="zh-CN" dirty="0"/>
                  <a:t>)=0</a:t>
                </a:r>
                <a:r>
                  <a:rPr lang="zh-CN" altLang="en-US" dirty="0"/>
                  <a:t>，即</a:t>
                </a:r>
                <a:endParaRPr lang="en-US" altLang="zh-CN" dirty="0"/>
              </a:p>
              <a:p>
                <a:pPr marL="400050" lvl="1" indent="0">
                  <a:lnSpc>
                    <a:spcPct val="100000"/>
                  </a:lnSpc>
                  <a:buNone/>
                </a:pPr>
                <a:r>
                  <a:rPr lang="zh-CN" altLang="en-US" dirty="0"/>
                  <a:t>　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(</a:t>
                </a:r>
                <a:r>
                  <a:rPr lang="zh-CN" altLang="pt-BR" dirty="0"/>
                  <a:t>Ａ</a:t>
                </a:r>
                <a:r>
                  <a:rPr lang="pt-BR" altLang="zh-CN" baseline="-25000" dirty="0"/>
                  <a:t>1</a:t>
                </a:r>
                <a:r>
                  <a:rPr lang="pt-BR" altLang="zh-CN" dirty="0">
                    <a:sym typeface="Symbol" pitchFamily="18" charset="2"/>
                  </a:rPr>
                  <a:t></a:t>
                </a:r>
                <a:r>
                  <a:rPr lang="pt-BR" altLang="zh-CN" dirty="0"/>
                  <a:t>...</a:t>
                </a:r>
                <a:r>
                  <a:rPr lang="pt-BR" altLang="zh-CN" dirty="0">
                    <a:sym typeface="Symbol" pitchFamily="18" charset="2"/>
                  </a:rPr>
                  <a:t></a:t>
                </a:r>
                <a:r>
                  <a:rPr lang="zh-CN" altLang="pt-BR" dirty="0"/>
                  <a:t>Ａ</a:t>
                </a:r>
                <a:r>
                  <a:rPr lang="pt-BR" altLang="zh-CN" baseline="-25000" dirty="0"/>
                  <a:t>n</a:t>
                </a:r>
                <a:r>
                  <a:rPr lang="pt-BR" altLang="zh-CN" dirty="0">
                    <a:sym typeface="Symbol" pitchFamily="18" charset="2"/>
                  </a:rPr>
                  <a:t></a:t>
                </a:r>
                <a:r>
                  <a:rPr lang="zh-CN" altLang="pt-BR" dirty="0"/>
                  <a:t>Ａ</a:t>
                </a:r>
                <a:r>
                  <a:rPr lang="en-US" altLang="zh-CN" dirty="0"/>
                  <a:t>)=1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400050" lvl="1" indent="0">
                  <a:lnSpc>
                    <a:spcPct val="100000"/>
                  </a:lnSpc>
                  <a:buNone/>
                </a:pPr>
                <a:r>
                  <a:rPr lang="zh-CN" altLang="en-US" dirty="0"/>
                  <a:t>　因此，</a:t>
                </a:r>
                <a:r>
                  <a:rPr lang="pt-BR" altLang="zh-CN" dirty="0"/>
                  <a:t> </a:t>
                </a:r>
                <a:r>
                  <a:rPr lang="zh-CN" altLang="pt-BR" dirty="0"/>
                  <a:t>Ａ</a:t>
                </a:r>
                <a:r>
                  <a:rPr lang="pt-BR" altLang="zh-CN" baseline="-25000" dirty="0"/>
                  <a:t>1</a:t>
                </a:r>
                <a:r>
                  <a:rPr lang="pt-BR" altLang="zh-CN" dirty="0">
                    <a:sym typeface="Symbol" pitchFamily="18" charset="2"/>
                  </a:rPr>
                  <a:t></a:t>
                </a:r>
                <a:r>
                  <a:rPr lang="pt-BR" altLang="zh-CN" dirty="0"/>
                  <a:t>...</a:t>
                </a:r>
                <a:r>
                  <a:rPr lang="pt-BR" altLang="zh-CN" dirty="0">
                    <a:sym typeface="Symbol" pitchFamily="18" charset="2"/>
                  </a:rPr>
                  <a:t></a:t>
                </a:r>
                <a:r>
                  <a:rPr lang="zh-CN" altLang="pt-BR" dirty="0"/>
                  <a:t>Ａ</a:t>
                </a:r>
                <a:r>
                  <a:rPr lang="pt-BR" altLang="zh-CN" baseline="-25000" dirty="0"/>
                  <a:t>n</a:t>
                </a:r>
                <a:r>
                  <a:rPr lang="pt-BR" altLang="zh-CN" dirty="0">
                    <a:sym typeface="Symbol" pitchFamily="18" charset="2"/>
                  </a:rPr>
                  <a:t></a:t>
                </a:r>
                <a:r>
                  <a:rPr lang="zh-CN" altLang="pt-BR" dirty="0"/>
                  <a:t>Ａ</a:t>
                </a:r>
                <a:r>
                  <a:rPr lang="zh-CN" altLang="en-US" dirty="0"/>
                  <a:t>是永真式，即</a:t>
                </a:r>
                <a:r>
                  <a:rPr lang="zh-CN" altLang="zh-CN" dirty="0"/>
                  <a:t>Γ</a:t>
                </a:r>
                <a:r>
                  <a:rPr lang="pt-BR" altLang="zh-CN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zh-CN" altLang="pt-BR" dirty="0"/>
                  <a:t>Ａ</a:t>
                </a:r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7987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前束范式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latin typeface="+mn-ea"/>
                <a:cs typeface="Times New Roman" panose="02020603050405020304" pitchFamily="18" charset="0"/>
              </a:rPr>
              <a:t>定义：形如</a:t>
            </a:r>
            <a:r>
              <a:rPr lang="en-US" altLang="zh-CN" sz="2800" dirty="0">
                <a:latin typeface="+mn-ea"/>
                <a:cs typeface="Times New Roman" panose="02020603050405020304" pitchFamily="18" charset="0"/>
              </a:rPr>
              <a:t>Q</a:t>
            </a:r>
            <a:r>
              <a:rPr lang="en-US" altLang="zh-CN" sz="2800" baseline="-25000" dirty="0">
                <a:latin typeface="+mn-ea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+mn-ea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+mn-ea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+mn-ea"/>
                <a:cs typeface="Times New Roman" panose="02020603050405020304" pitchFamily="18" charset="0"/>
              </a:rPr>
              <a:t>…</a:t>
            </a:r>
            <a:r>
              <a:rPr lang="en-US" altLang="zh-CN" sz="2800" dirty="0" err="1">
                <a:latin typeface="+mn-ea"/>
                <a:cs typeface="Times New Roman" panose="02020603050405020304" pitchFamily="18" charset="0"/>
              </a:rPr>
              <a:t>Q</a:t>
            </a:r>
            <a:r>
              <a:rPr lang="en-US" altLang="zh-CN" sz="2800" baseline="-25000" dirty="0" err="1">
                <a:latin typeface="+mn-ea"/>
                <a:cs typeface="Times New Roman" panose="02020603050405020304" pitchFamily="18" charset="0"/>
              </a:rPr>
              <a:t>n</a:t>
            </a:r>
            <a:r>
              <a:rPr lang="en-US" altLang="zh-CN" sz="2800" dirty="0" err="1">
                <a:latin typeface="+mn-ea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 err="1">
                <a:latin typeface="+mn-ea"/>
                <a:cs typeface="Times New Roman" panose="02020603050405020304" pitchFamily="18" charset="0"/>
              </a:rPr>
              <a:t>n</a:t>
            </a:r>
            <a:r>
              <a:rPr lang="en-US" altLang="zh-CN" sz="2800" dirty="0" err="1">
                <a:latin typeface="+mn-ea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+mn-ea"/>
                <a:cs typeface="Times New Roman" panose="02020603050405020304" pitchFamily="18" charset="0"/>
              </a:rPr>
              <a:t>的公式称为前束范式，其中</a:t>
            </a:r>
            <a:endParaRPr lang="en-US" altLang="zh-CN" sz="2800" dirty="0">
              <a:latin typeface="+mn-ea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+mn-ea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+mn-ea"/>
                <a:cs typeface="Times New Roman" panose="02020603050405020304" pitchFamily="18" charset="0"/>
              </a:rPr>
              <a:t>是自然数</a:t>
            </a:r>
            <a:endParaRPr lang="en-US" altLang="zh-CN" sz="2800" dirty="0">
              <a:latin typeface="+mn-ea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+mn-ea"/>
                <a:cs typeface="Times New Roman" panose="02020603050405020304" pitchFamily="18" charset="0"/>
              </a:rPr>
              <a:t>Q</a:t>
            </a:r>
            <a:r>
              <a:rPr lang="en-US" altLang="zh-CN" sz="2800" baseline="-25000" dirty="0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+mn-ea"/>
                <a:cs typeface="Times New Roman" panose="02020603050405020304" pitchFamily="18" charset="0"/>
              </a:rPr>
              <a:t> (1 </a:t>
            </a:r>
            <a:r>
              <a:rPr lang="en-US" altLang="zh-CN" sz="2800" dirty="0">
                <a:latin typeface="+mn-ea"/>
                <a:cs typeface="Times New Roman" panose="02020603050405020304" pitchFamily="18" charset="0"/>
                <a:sym typeface="Symbol" panose="05050102010706020507" pitchFamily="18" charset="2"/>
              </a:rPr>
              <a:t></a:t>
            </a:r>
            <a:r>
              <a:rPr lang="en-US" altLang="zh-CN" sz="28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+mn-ea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800" dirty="0">
                <a:latin typeface="+mn-ea"/>
                <a:cs typeface="Times New Roman" panose="02020603050405020304" pitchFamily="18" charset="0"/>
              </a:rPr>
              <a:t>n)</a:t>
            </a:r>
            <a:r>
              <a:rPr lang="zh-CN" altLang="en-US" sz="2800" dirty="0">
                <a:latin typeface="+mn-ea"/>
                <a:cs typeface="Times New Roman" panose="02020603050405020304" pitchFamily="18" charset="0"/>
              </a:rPr>
              <a:t>是量词</a:t>
            </a:r>
            <a:r>
              <a:rPr lang="zh-CN" altLang="en-US" sz="2800" dirty="0">
                <a:latin typeface="+mn-ea"/>
                <a:cs typeface="Times New Roman" panose="02020603050405020304" pitchFamily="18" charset="0"/>
                <a:sym typeface="Symbol" pitchFamily="18" charset="2"/>
              </a:rPr>
              <a:t></a:t>
            </a:r>
            <a:r>
              <a:rPr lang="zh-CN" altLang="en-US" sz="2800" dirty="0">
                <a:latin typeface="+mn-ea"/>
                <a:cs typeface="Times New Roman" panose="02020603050405020304" pitchFamily="18" charset="0"/>
              </a:rPr>
              <a:t>或</a:t>
            </a:r>
            <a:r>
              <a:rPr lang="en-US" altLang="zh-CN" sz="2800" dirty="0">
                <a:latin typeface="+mn-ea"/>
                <a:cs typeface="Times New Roman" panose="02020603050405020304" pitchFamily="18" charset="0"/>
                <a:sym typeface="Symbol" pitchFamily="18" charset="2"/>
              </a:rPr>
              <a:t>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  <a:cs typeface="Times New Roman" panose="02020603050405020304" pitchFamily="18" charset="0"/>
                <a:sym typeface="Symbol" pitchFamily="18" charset="2"/>
              </a:rPr>
              <a:t>变元</a:t>
            </a:r>
            <a:r>
              <a:rPr lang="en-US" altLang="zh-CN" sz="2800" dirty="0">
                <a:latin typeface="+mn-ea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800" baseline="-25000" dirty="0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+mn-ea"/>
                <a:cs typeface="Times New Roman" panose="02020603050405020304" pitchFamily="18" charset="0"/>
              </a:rPr>
              <a:t> (1</a:t>
            </a:r>
            <a:r>
              <a:rPr lang="en-US" altLang="zh-CN" sz="2800" dirty="0">
                <a:latin typeface="+mn-ea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8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+mn-ea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800" dirty="0">
                <a:latin typeface="+mn-ea"/>
                <a:cs typeface="Times New Roman" panose="02020603050405020304" pitchFamily="18" charset="0"/>
              </a:rPr>
              <a:t>n)</a:t>
            </a:r>
            <a:r>
              <a:rPr lang="zh-CN" altLang="en-US" sz="2800" dirty="0">
                <a:latin typeface="+mn-ea"/>
                <a:cs typeface="Times New Roman" panose="02020603050405020304" pitchFamily="18" charset="0"/>
              </a:rPr>
              <a:t>互不相同</a:t>
            </a:r>
            <a:endParaRPr lang="en-US" altLang="zh-CN" sz="2800" dirty="0">
              <a:latin typeface="+mn-ea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  <a:cs typeface="Times New Roman" panose="02020603050405020304" pitchFamily="18" charset="0"/>
              </a:rPr>
              <a:t>公式</a:t>
            </a:r>
            <a:r>
              <a:rPr lang="en-US" altLang="zh-CN" sz="2800" dirty="0">
                <a:latin typeface="+mn-ea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+mn-ea"/>
                <a:cs typeface="Times New Roman" panose="02020603050405020304" pitchFamily="18" charset="0"/>
              </a:rPr>
              <a:t>不含任何量词</a:t>
            </a:r>
            <a:r>
              <a:rPr lang="en-US" altLang="zh-CN" sz="2800" dirty="0">
                <a:latin typeface="+mn-ea"/>
                <a:cs typeface="Times New Roman" panose="02020603050405020304" pitchFamily="18" charset="0"/>
              </a:rPr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>
                <a:latin typeface="+mn-ea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latin typeface="+mn-ea"/>
                <a:cs typeface="Times New Roman" panose="02020603050405020304" pitchFamily="18" charset="0"/>
              </a:rPr>
              <a:t>称</a:t>
            </a:r>
            <a:r>
              <a:rPr lang="en-US" altLang="zh-CN" sz="2800" dirty="0">
                <a:latin typeface="+mn-ea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+mn-ea"/>
                <a:cs typeface="Times New Roman" panose="02020603050405020304" pitchFamily="18" charset="0"/>
              </a:rPr>
              <a:t>为</a:t>
            </a:r>
            <a:r>
              <a:rPr lang="en-US" altLang="zh-CN" sz="2800" dirty="0">
                <a:latin typeface="+mn-ea"/>
                <a:cs typeface="Times New Roman" panose="02020603050405020304" pitchFamily="18" charset="0"/>
              </a:rPr>
              <a:t>Q</a:t>
            </a:r>
            <a:r>
              <a:rPr lang="en-US" altLang="zh-CN" sz="2800" baseline="-25000" dirty="0">
                <a:latin typeface="+mn-ea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+mn-ea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+mn-ea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+mn-ea"/>
                <a:cs typeface="Times New Roman" panose="02020603050405020304" pitchFamily="18" charset="0"/>
              </a:rPr>
              <a:t>…</a:t>
            </a:r>
            <a:r>
              <a:rPr lang="en-US" altLang="zh-CN" sz="2800" dirty="0" err="1">
                <a:latin typeface="+mn-ea"/>
                <a:cs typeface="Times New Roman" panose="02020603050405020304" pitchFamily="18" charset="0"/>
              </a:rPr>
              <a:t>Q</a:t>
            </a:r>
            <a:r>
              <a:rPr lang="en-US" altLang="zh-CN" sz="2800" baseline="-25000" dirty="0" err="1">
                <a:latin typeface="+mn-ea"/>
                <a:cs typeface="Times New Roman" panose="02020603050405020304" pitchFamily="18" charset="0"/>
              </a:rPr>
              <a:t>n</a:t>
            </a:r>
            <a:r>
              <a:rPr lang="en-US" altLang="zh-CN" sz="2800" dirty="0" err="1">
                <a:latin typeface="+mn-ea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 err="1">
                <a:latin typeface="+mn-ea"/>
                <a:cs typeface="Times New Roman" panose="02020603050405020304" pitchFamily="18" charset="0"/>
              </a:rPr>
              <a:t>n</a:t>
            </a:r>
            <a:r>
              <a:rPr lang="en-US" altLang="zh-CN" sz="2800" dirty="0" err="1">
                <a:latin typeface="+mn-ea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+mn-ea"/>
                <a:cs typeface="Times New Roman" panose="02020603050405020304" pitchFamily="18" charset="0"/>
              </a:rPr>
              <a:t>的无量词部分</a:t>
            </a:r>
            <a:r>
              <a:rPr lang="en-US" altLang="zh-CN" sz="2800" dirty="0">
                <a:latin typeface="+mn-ea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2800" dirty="0">
              <a:latin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800" dirty="0">
                <a:latin typeface="+mn-ea"/>
                <a:cs typeface="Times New Roman" panose="02020603050405020304" pitchFamily="18" charset="0"/>
              </a:rPr>
              <a:t>任一公式可转换为前束范式。</a:t>
            </a:r>
            <a:endParaRPr lang="en-US" altLang="zh-CN" sz="2800" dirty="0">
              <a:latin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sz="2800" dirty="0"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无存在前束范式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800" dirty="0"/>
              <a:t>定义（无存在前束范式）：不出现存在量词的前束</a:t>
            </a:r>
            <a:endParaRPr lang="en-US" altLang="zh-CN" sz="2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范式称为无存在前束范式，也称为全称公式。</a:t>
            </a:r>
            <a:endParaRPr lang="en-US" altLang="zh-CN" sz="2800" dirty="0"/>
          </a:p>
          <a:p>
            <a:pPr>
              <a:lnSpc>
                <a:spcPct val="100000"/>
              </a:lnSpc>
            </a:pPr>
            <a:r>
              <a:rPr lang="zh-CN" altLang="en-US" sz="2800" dirty="0"/>
              <a:t>例：</a:t>
            </a:r>
            <a:endParaRPr lang="en-US" altLang="zh-CN" sz="2800" dirty="0"/>
          </a:p>
          <a:p>
            <a:pPr lvl="1">
              <a:lnSpc>
                <a:spcPct val="100000"/>
              </a:lnSpc>
            </a:pPr>
            <a:r>
              <a:rPr lang="en-US" altLang="zh-CN" sz="2800" dirty="0">
                <a:sym typeface="Symbol" pitchFamily="18" charset="2"/>
              </a:rPr>
              <a:t></a:t>
            </a:r>
            <a:r>
              <a:rPr lang="en-US" altLang="zh-CN" sz="2800" dirty="0" err="1">
                <a:sym typeface="Symbol" pitchFamily="18" charset="2"/>
              </a:rPr>
              <a:t>xy</a:t>
            </a:r>
            <a:r>
              <a:rPr lang="en-US" altLang="zh-CN" sz="2800" dirty="0">
                <a:sym typeface="Symbol" pitchFamily="18" charset="2"/>
              </a:rPr>
              <a:t> 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800" dirty="0">
                <a:sym typeface="Symbol" pitchFamily="18" charset="2"/>
              </a:rPr>
              <a:t>P(x)  </a:t>
            </a:r>
            <a:r>
              <a:rPr lang="pt-BR" altLang="zh-CN" sz="2800" dirty="0">
                <a:sym typeface="Symbol" pitchFamily="18" charset="2"/>
              </a:rPr>
              <a:t> </a:t>
            </a:r>
            <a:r>
              <a:rPr lang="en-US" altLang="zh-CN" sz="2800" dirty="0">
                <a:sym typeface="Symbol" pitchFamily="18" charset="2"/>
              </a:rPr>
              <a:t>Q(y))</a:t>
            </a:r>
            <a:r>
              <a:rPr lang="zh-CN" altLang="en-US" sz="2800" dirty="0">
                <a:sym typeface="Symbol" pitchFamily="18" charset="2"/>
              </a:rPr>
              <a:t>是无存在前束范式</a:t>
            </a:r>
            <a:endParaRPr lang="en-US" altLang="zh-CN" sz="2800" dirty="0">
              <a:sym typeface="Symbol" pitchFamily="18" charset="2"/>
            </a:endParaRPr>
          </a:p>
          <a:p>
            <a:pPr lvl="1">
              <a:lnSpc>
                <a:spcPct val="100000"/>
              </a:lnSpc>
            </a:pPr>
            <a:endParaRPr lang="en-US" altLang="zh-CN" sz="2800" dirty="0"/>
          </a:p>
          <a:p>
            <a:pPr>
              <a:lnSpc>
                <a:spcPct val="100000"/>
              </a:lnSpc>
            </a:pPr>
            <a:endParaRPr lang="zh-CN" altLang="en-US" sz="2800" dirty="0"/>
          </a:p>
        </p:txBody>
      </p:sp>
    </p:spTree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无存在前束范式的转换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800" dirty="0"/>
                  <a:t> </a:t>
                </a:r>
                <a:r>
                  <a:rPr lang="zh-CN" altLang="en-US" sz="2800" dirty="0"/>
                  <a:t>定义：前束范式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的无存在前束范式</a:t>
                </a:r>
                <a:r>
                  <a:rPr lang="en-US" altLang="zh-CN" sz="2800" dirty="0"/>
                  <a:t>A’</a:t>
                </a:r>
                <a:r>
                  <a:rPr lang="zh-CN" altLang="en-US" sz="2800" dirty="0"/>
                  <a:t>定义为：</a:t>
                </a:r>
                <a:endParaRPr lang="en-US" altLang="zh-CN" sz="2800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zh-CN" sz="2800" dirty="0"/>
                  <a:t> </a:t>
                </a:r>
                <a:r>
                  <a:rPr lang="zh-CN" altLang="en-US" sz="2800" dirty="0"/>
                  <a:t>若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是无存在前束范式，则</a:t>
                </a:r>
                <a:r>
                  <a:rPr lang="en-US" altLang="zh-CN" sz="2800" dirty="0"/>
                  <a:t>A’=A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zh-CN" altLang="en-US" sz="2800" dirty="0"/>
                  <a:t> 若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是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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xB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，则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A’=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𝑩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𝒂</m:t>
                        </m:r>
                      </m:sub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</m:sup>
                    </m:sSubSup>
                  </m:oMath>
                </a14:m>
                <a:r>
                  <a:rPr lang="en-US" altLang="zh-CN" sz="2800" dirty="0"/>
                  <a:t> , a</a:t>
                </a:r>
                <a:r>
                  <a:rPr lang="zh-CN" altLang="en-US" sz="2800" dirty="0"/>
                  <a:t>是不在</a:t>
                </a:r>
                <a:r>
                  <a:rPr lang="en-US" altLang="zh-CN" sz="2800" dirty="0"/>
                  <a:t>B</a:t>
                </a:r>
                <a:r>
                  <a:rPr lang="zh-CN" altLang="en-US" sz="2800" dirty="0"/>
                  <a:t>中出现的常元</a:t>
                </a:r>
                <a:endParaRPr lang="en-US" altLang="zh-CN" sz="2800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zh-CN" sz="2800" dirty="0"/>
                  <a:t> </a:t>
                </a:r>
                <a:r>
                  <a:rPr lang="zh-CN" altLang="en-US" sz="2800" dirty="0"/>
                  <a:t>若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是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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x</a:t>
                </a:r>
                <a:r>
                  <a:rPr lang="en-US" altLang="zh-CN" sz="2800" baseline="-25000" dirty="0">
                    <a:sym typeface="Symbol" panose="05050102010706020507" pitchFamily="18" charset="2"/>
                  </a:rPr>
                  <a:t>1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…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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x</a:t>
                </a:r>
                <a:r>
                  <a:rPr lang="en-US" altLang="zh-CN" sz="2800" baseline="-25000" dirty="0" err="1">
                    <a:sym typeface="Symbol" panose="05050102010706020507" pitchFamily="18" charset="2"/>
                  </a:rPr>
                  <a:t>n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 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yB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，其中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n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为正整数，则</a:t>
                </a:r>
                <a:endParaRPr lang="en-US" altLang="zh-CN" sz="2800" dirty="0">
                  <a:sym typeface="Symbol" panose="05050102010706020507" pitchFamily="18" charset="2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sym typeface="Symbol" panose="05050102010706020507" pitchFamily="18" charset="2"/>
                  </a:rPr>
                  <a:t>      A’= 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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x</a:t>
                </a:r>
                <a:r>
                  <a:rPr lang="en-US" altLang="zh-CN" sz="2800" baseline="-25000" dirty="0">
                    <a:sym typeface="Symbol" panose="05050102010706020507" pitchFamily="18" charset="2"/>
                  </a:rPr>
                  <a:t>1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…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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x</a:t>
                </a:r>
                <a:r>
                  <a:rPr lang="en-US" altLang="zh-CN" sz="2800" baseline="-25000" dirty="0" err="1">
                    <a:sym typeface="Symbol" panose="05050102010706020507" pitchFamily="18" charset="2"/>
                  </a:rPr>
                  <a:t>n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𝑩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𝒇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𝟏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,…,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𝒙𝒏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</m:sup>
                    </m:sSubSup>
                  </m:oMath>
                </a14:m>
                <a:endParaRPr lang="en-US" altLang="zh-CN" sz="2800" dirty="0"/>
              </a:p>
              <a:p>
                <a:pPr marL="342900" lvl="1" indent="-342900">
                  <a:lnSpc>
                    <a:spcPct val="100000"/>
                  </a:lnSpc>
                  <a:spcAft>
                    <a:spcPct val="20000"/>
                  </a:spcAft>
                  <a:buFont typeface="Wingdings" pitchFamily="2" charset="2"/>
                  <a:buChar char="§"/>
                </a:pPr>
                <a:r>
                  <a:rPr lang="zh-CN" altLang="en-US" sz="2800" dirty="0">
                    <a:cs typeface="+mn-cs"/>
                  </a:rPr>
                  <a:t>例：</a:t>
                </a:r>
                <a:endParaRPr lang="en-US" altLang="zh-CN" sz="2800" dirty="0">
                  <a:cs typeface="+mn-cs"/>
                </a:endParaRPr>
              </a:p>
              <a:p>
                <a:pPr marL="742950" lvl="2" indent="-342900">
                  <a:lnSpc>
                    <a:spcPct val="100000"/>
                  </a:lnSpc>
                  <a:spcAft>
                    <a:spcPct val="20000"/>
                  </a:spcAft>
                  <a:buFont typeface="Wingdings" pitchFamily="2" charset="2"/>
                  <a:buChar char="§"/>
                </a:pPr>
                <a:r>
                  <a:rPr lang="en-US" altLang="zh-CN" dirty="0">
                    <a:cs typeface="+mn-cs"/>
                  </a:rPr>
                  <a:t> </a:t>
                </a:r>
                <a:r>
                  <a:rPr lang="en-US" altLang="zh-CN" sz="2800" dirty="0">
                    <a:cs typeface="+mn-cs"/>
                    <a:sym typeface="Symbol" panose="05050102010706020507" pitchFamily="18" charset="2"/>
                  </a:rPr>
                  <a:t></a:t>
                </a:r>
                <a:r>
                  <a:rPr lang="en-US" altLang="zh-CN" sz="2800" dirty="0" err="1">
                    <a:cs typeface="+mn-cs"/>
                    <a:sym typeface="Symbol" panose="05050102010706020507" pitchFamily="18" charset="2"/>
                  </a:rPr>
                  <a:t>xyzuv</a:t>
                </a:r>
                <a:r>
                  <a:rPr lang="en-US" altLang="zh-CN" sz="2800" dirty="0">
                    <a:cs typeface="+mn-cs"/>
                    <a:sym typeface="Symbol" panose="05050102010706020507" pitchFamily="18" charset="2"/>
                  </a:rPr>
                  <a:t>(P(</a:t>
                </a:r>
                <a:r>
                  <a:rPr lang="en-US" altLang="zh-CN" sz="2800" dirty="0" err="1">
                    <a:cs typeface="+mn-cs"/>
                    <a:sym typeface="Symbol" panose="05050102010706020507" pitchFamily="18" charset="2"/>
                  </a:rPr>
                  <a:t>x,y,z</a:t>
                </a:r>
                <a:r>
                  <a:rPr lang="en-US" altLang="zh-CN" sz="2800" dirty="0">
                    <a:cs typeface="+mn-cs"/>
                    <a:sym typeface="Symbol" panose="05050102010706020507" pitchFamily="18" charset="2"/>
                  </a:rPr>
                  <a:t>)Q(</a:t>
                </a:r>
                <a:r>
                  <a:rPr lang="en-US" altLang="zh-CN" sz="2800" dirty="0" err="1">
                    <a:cs typeface="+mn-cs"/>
                    <a:sym typeface="Symbol" panose="05050102010706020507" pitchFamily="18" charset="2"/>
                  </a:rPr>
                  <a:t>u,v</a:t>
                </a:r>
                <a:r>
                  <a:rPr lang="en-US" altLang="zh-CN" sz="2800" dirty="0">
                    <a:cs typeface="+mn-cs"/>
                    <a:sym typeface="Symbol" panose="05050102010706020507" pitchFamily="18" charset="2"/>
                  </a:rPr>
                  <a:t>))</a:t>
                </a:r>
                <a:r>
                  <a:rPr lang="zh-CN" altLang="en-US" sz="2800" dirty="0">
                    <a:cs typeface="+mn-cs"/>
                    <a:sym typeface="Symbol" panose="05050102010706020507" pitchFamily="18" charset="2"/>
                  </a:rPr>
                  <a:t>的无存在前束范式</a:t>
                </a:r>
                <a:endParaRPr lang="zh-CN" altLang="en-US" sz="2800" dirty="0">
                  <a:cs typeface="+mn-cs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7" t="-1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6559604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23CD9B-CDFF-474F-A0B4-F1776D1D4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CE9526-A8DA-426F-8653-D3D58AE663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</a:t>
                </a:r>
                <a:r>
                  <a:rPr lang="pt-BR" altLang="zh-CN" dirty="0">
                    <a:sym typeface="Symbol" pitchFamily="18" charset="2"/>
                  </a:rPr>
                  <a:t></a:t>
                </a:r>
                <a:r>
                  <a:rPr lang="pt-BR" altLang="zh-CN" dirty="0"/>
                  <a:t>x(Q(x) </a:t>
                </a:r>
                <a:r>
                  <a:rPr lang="pt-BR" altLang="zh-CN" dirty="0">
                    <a:sym typeface="Symbol" pitchFamily="18" charset="2"/>
                  </a:rPr>
                  <a:t></a:t>
                </a:r>
                <a:r>
                  <a:rPr lang="pt-BR" altLang="zh-CN" dirty="0"/>
                  <a:t>R(x))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pt-BR" altLang="zh-CN" dirty="0">
                    <a:sym typeface="Symbol" pitchFamily="18" charset="2"/>
                  </a:rPr>
                  <a:t></a:t>
                </a:r>
                <a:r>
                  <a:rPr lang="pt-BR" altLang="zh-CN" dirty="0"/>
                  <a:t>xQ(x)</a:t>
                </a:r>
                <a:r>
                  <a:rPr lang="pt-BR" altLang="zh-CN" dirty="0">
                    <a:sym typeface="Symbol" pitchFamily="18" charset="2"/>
                  </a:rPr>
                  <a:t></a:t>
                </a:r>
                <a:r>
                  <a:rPr lang="pt-BR" altLang="zh-CN" dirty="0"/>
                  <a:t>xR(x)</a:t>
                </a:r>
                <a:endParaRPr lang="zh-CN" altLang="zh-CN" dirty="0"/>
              </a:p>
              <a:p>
                <a:pPr marL="457200" lvl="1" indent="0">
                  <a:buNone/>
                </a:pPr>
                <a:r>
                  <a:rPr lang="zh-CN" altLang="en-US" dirty="0"/>
                  <a:t>证明 </a:t>
                </a:r>
                <a:r>
                  <a:rPr lang="pt-BR" altLang="zh-CN" dirty="0">
                    <a:sym typeface="Symbol" pitchFamily="18" charset="2"/>
                  </a:rPr>
                  <a:t></a:t>
                </a:r>
                <a:r>
                  <a:rPr lang="pt-BR" altLang="zh-CN" dirty="0"/>
                  <a:t>x(Q(x) </a:t>
                </a:r>
                <a:r>
                  <a:rPr lang="pt-BR" altLang="zh-CN" dirty="0">
                    <a:sym typeface="Symbol" pitchFamily="18" charset="2"/>
                  </a:rPr>
                  <a:t></a:t>
                </a:r>
                <a:r>
                  <a:rPr lang="pt-BR" altLang="zh-CN" dirty="0"/>
                  <a:t>R(x)) </a:t>
                </a:r>
                <a:r>
                  <a:rPr lang="pt-BR" altLang="zh-CN" dirty="0">
                    <a:sym typeface="Symbol" panose="05050102010706020507" pitchFamily="18" charset="2"/>
                  </a:rPr>
                  <a:t> </a:t>
                </a:r>
                <a:r>
                  <a:rPr lang="en-US" altLang="zh-CN" dirty="0">
                    <a:sym typeface="Symbol" panose="05050102010706020507" pitchFamily="18" charset="2"/>
                  </a:rPr>
                  <a:t>(</a:t>
                </a:r>
                <a:r>
                  <a:rPr lang="pt-BR" altLang="zh-CN" dirty="0">
                    <a:sym typeface="Symbol" pitchFamily="18" charset="2"/>
                  </a:rPr>
                  <a:t></a:t>
                </a:r>
                <a:r>
                  <a:rPr lang="pt-BR" altLang="zh-CN" dirty="0"/>
                  <a:t>xQ(x)</a:t>
                </a:r>
                <a:r>
                  <a:rPr lang="pt-BR" altLang="zh-CN" dirty="0">
                    <a:sym typeface="Symbol" pitchFamily="18" charset="2"/>
                  </a:rPr>
                  <a:t></a:t>
                </a:r>
                <a:r>
                  <a:rPr lang="pt-BR" altLang="zh-CN" dirty="0"/>
                  <a:t>xR(x)</a:t>
                </a:r>
                <a:r>
                  <a:rPr lang="en-US" altLang="zh-CN" dirty="0">
                    <a:sym typeface="Symbol" panose="05050102010706020507" pitchFamily="18" charset="2"/>
                  </a:rPr>
                  <a:t>) </a:t>
                </a:r>
                <a:r>
                  <a:rPr lang="zh-CN" altLang="en-US" dirty="0">
                    <a:sym typeface="Symbol" panose="05050102010706020507" pitchFamily="18" charset="2"/>
                  </a:rPr>
                  <a:t>不可满足</a:t>
                </a:r>
                <a:endParaRPr lang="en-US" altLang="zh-CN" dirty="0">
                  <a:sym typeface="Symbol" panose="05050102010706020507" pitchFamily="18" charset="2"/>
                </a:endParaRPr>
              </a:p>
              <a:p>
                <a:pPr lvl="1"/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:r>
                  <a:rPr lang="pt-BR" altLang="zh-CN" dirty="0">
                    <a:sym typeface="Symbol" pitchFamily="18" charset="2"/>
                  </a:rPr>
                  <a:t></a:t>
                </a:r>
                <a:r>
                  <a:rPr lang="pt-BR" altLang="zh-CN" dirty="0"/>
                  <a:t>x(Q(x) </a:t>
                </a:r>
                <a:r>
                  <a:rPr lang="pt-BR" altLang="zh-CN" dirty="0">
                    <a:sym typeface="Symbol" pitchFamily="18" charset="2"/>
                  </a:rPr>
                  <a:t></a:t>
                </a:r>
                <a:r>
                  <a:rPr lang="pt-BR" altLang="zh-CN" dirty="0"/>
                  <a:t>R(x)) </a:t>
                </a:r>
                <a:r>
                  <a:rPr lang="pt-BR" altLang="zh-CN" dirty="0">
                    <a:sym typeface="Symbol" pitchFamily="18" charset="2"/>
                  </a:rPr>
                  <a:t> </a:t>
                </a:r>
                <a:r>
                  <a:rPr lang="en-US" altLang="zh-CN" dirty="0">
                    <a:sym typeface="Symbol" panose="05050102010706020507" pitchFamily="18" charset="2"/>
                  </a:rPr>
                  <a:t>(</a:t>
                </a:r>
                <a:r>
                  <a:rPr lang="pt-BR" altLang="zh-CN" dirty="0">
                    <a:sym typeface="Symbol" pitchFamily="18" charset="2"/>
                  </a:rPr>
                  <a:t></a:t>
                </a:r>
                <a:r>
                  <a:rPr lang="pt-BR" altLang="zh-CN" dirty="0"/>
                  <a:t>xQ(x)</a:t>
                </a:r>
                <a:r>
                  <a:rPr lang="pt-BR" altLang="zh-CN" dirty="0">
                    <a:sym typeface="Symbol" pitchFamily="18" charset="2"/>
                  </a:rPr>
                  <a:t></a:t>
                </a:r>
                <a:r>
                  <a:rPr lang="pt-BR" altLang="zh-CN" dirty="0"/>
                  <a:t>xR(x)</a:t>
                </a:r>
                <a:r>
                  <a:rPr lang="en-US" altLang="zh-CN" dirty="0">
                    <a:sym typeface="Symbol" panose="05050102010706020507" pitchFamily="18" charset="2"/>
                  </a:rPr>
                  <a:t>)</a:t>
                </a:r>
              </a:p>
              <a:p>
                <a:pPr lvl="1">
                  <a:buFont typeface="Symbol" panose="05050102010706020507" pitchFamily="18" charset="2"/>
                  <a:buChar char="Û"/>
                </a:pPr>
                <a:r>
                  <a:rPr lang="pt-BR" altLang="zh-CN" dirty="0">
                    <a:sym typeface="Symbol" pitchFamily="18" charset="2"/>
                  </a:rPr>
                  <a:t></a:t>
                </a:r>
                <a:r>
                  <a:rPr lang="pt-BR" altLang="zh-CN" dirty="0"/>
                  <a:t>x(Q(x) </a:t>
                </a:r>
                <a:r>
                  <a:rPr lang="pt-BR" altLang="zh-CN" dirty="0">
                    <a:sym typeface="Symbol" pitchFamily="18" charset="2"/>
                  </a:rPr>
                  <a:t></a:t>
                </a:r>
                <a:r>
                  <a:rPr lang="pt-BR" altLang="zh-CN" dirty="0"/>
                  <a:t>R(x)) </a:t>
                </a:r>
                <a:r>
                  <a:rPr lang="pt-BR" altLang="zh-CN" dirty="0">
                    <a:sym typeface="Symbol" panose="05050102010706020507" pitchFamily="18" charset="2"/>
                  </a:rPr>
                  <a:t> </a:t>
                </a:r>
                <a:r>
                  <a:rPr lang="pt-BR" altLang="zh-CN" dirty="0"/>
                  <a:t>xQ(x)</a:t>
                </a:r>
                <a:r>
                  <a:rPr lang="pt-BR" altLang="zh-CN" dirty="0">
                    <a:sym typeface="Symbol" panose="05050102010706020507" pitchFamily="18" charset="2"/>
                  </a:rPr>
                  <a:t>  </a:t>
                </a:r>
                <a:r>
                  <a:rPr lang="pt-BR" altLang="zh-CN" dirty="0"/>
                  <a:t>x</a:t>
                </a:r>
                <a:r>
                  <a:rPr lang="pt-BR" altLang="zh-CN" dirty="0">
                    <a:sym typeface="Symbol" panose="05050102010706020507" pitchFamily="18" charset="2"/>
                  </a:rPr>
                  <a:t></a:t>
                </a:r>
                <a:r>
                  <a:rPr lang="pt-BR" altLang="zh-CN" dirty="0"/>
                  <a:t>R(x)</a:t>
                </a:r>
                <a:r>
                  <a:rPr lang="en-US" altLang="zh-CN" dirty="0">
                    <a:sym typeface="Symbol" panose="05050102010706020507" pitchFamily="18" charset="2"/>
                  </a:rPr>
                  <a:t>) </a:t>
                </a:r>
              </a:p>
              <a:p>
                <a:pPr lvl="1">
                  <a:buFont typeface="Symbol" panose="05050102010706020507" pitchFamily="18" charset="2"/>
                  <a:buChar char="Û"/>
                </a:pP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:r>
                  <a:rPr lang="pt-BR" altLang="zh-CN" dirty="0">
                    <a:sym typeface="Symbol" pitchFamily="18" charset="2"/>
                  </a:rPr>
                  <a:t></a:t>
                </a:r>
                <a:r>
                  <a:rPr lang="pt-BR" altLang="zh-CN" dirty="0"/>
                  <a:t>x(Q(x) </a:t>
                </a:r>
                <a:r>
                  <a:rPr lang="pt-BR" altLang="zh-CN" dirty="0">
                    <a:sym typeface="Symbol" pitchFamily="18" charset="2"/>
                  </a:rPr>
                  <a:t></a:t>
                </a:r>
                <a:r>
                  <a:rPr lang="pt-BR" altLang="zh-CN" dirty="0"/>
                  <a:t>R(x)) </a:t>
                </a:r>
                <a:r>
                  <a:rPr lang="pt-BR" altLang="zh-CN" dirty="0">
                    <a:sym typeface="Symbol" panose="05050102010706020507" pitchFamily="18" charset="2"/>
                  </a:rPr>
                  <a:t> </a:t>
                </a:r>
                <a:r>
                  <a:rPr lang="en-US" altLang="zh-CN" dirty="0"/>
                  <a:t>y</a:t>
                </a:r>
                <a:r>
                  <a:rPr lang="pt-BR" altLang="zh-CN" dirty="0"/>
                  <a:t>Q(</a:t>
                </a:r>
                <a:r>
                  <a:rPr lang="en-US" altLang="zh-CN" dirty="0"/>
                  <a:t>y</a:t>
                </a:r>
                <a:r>
                  <a:rPr lang="pt-BR" altLang="zh-CN" dirty="0"/>
                  <a:t>)</a:t>
                </a:r>
                <a:r>
                  <a:rPr lang="pt-BR" altLang="zh-CN" dirty="0">
                    <a:sym typeface="Symbol" panose="05050102010706020507" pitchFamily="18" charset="2"/>
                  </a:rPr>
                  <a:t>  </a:t>
                </a:r>
                <a:r>
                  <a:rPr lang="pt-BR" altLang="zh-CN" dirty="0"/>
                  <a:t>z</a:t>
                </a:r>
                <a:r>
                  <a:rPr lang="pt-BR" altLang="zh-CN" dirty="0">
                    <a:sym typeface="Symbol" panose="05050102010706020507" pitchFamily="18" charset="2"/>
                  </a:rPr>
                  <a:t></a:t>
                </a:r>
                <a:r>
                  <a:rPr lang="pt-BR" altLang="zh-CN" dirty="0"/>
                  <a:t>R(z)        </a:t>
                </a:r>
                <a:r>
                  <a:rPr lang="zh-CN" altLang="en-US" dirty="0"/>
                  <a:t>换名</a:t>
                </a:r>
                <a:endParaRPr lang="en-US" altLang="zh-CN" dirty="0"/>
              </a:p>
              <a:p>
                <a:pPr lvl="1">
                  <a:buFont typeface="Symbol" panose="05050102010706020507" pitchFamily="18" charset="2"/>
                  <a:buChar char="Û"/>
                </a:pPr>
                <a:r>
                  <a:rPr lang="en-US" altLang="zh-CN" dirty="0"/>
                  <a:t> </a:t>
                </a:r>
                <a:r>
                  <a:rPr lang="pt-BR" altLang="zh-CN" dirty="0">
                    <a:sym typeface="Symbol" pitchFamily="18" charset="2"/>
                  </a:rPr>
                  <a:t></a:t>
                </a:r>
                <a:r>
                  <a:rPr lang="en-US" altLang="zh-CN" dirty="0"/>
                  <a:t>y</a:t>
                </a:r>
                <a:r>
                  <a:rPr lang="pt-BR" altLang="zh-CN" dirty="0">
                    <a:sym typeface="Symbol" pitchFamily="18" charset="2"/>
                  </a:rPr>
                  <a:t></a:t>
                </a:r>
                <a:r>
                  <a:rPr lang="pt-BR" altLang="zh-CN" dirty="0"/>
                  <a:t>x</a:t>
                </a:r>
                <a:r>
                  <a:rPr lang="pt-BR" altLang="zh-CN" dirty="0">
                    <a:sym typeface="Symbol" pitchFamily="18" charset="2"/>
                  </a:rPr>
                  <a:t></a:t>
                </a:r>
                <a:r>
                  <a:rPr lang="pt-BR" altLang="zh-CN" dirty="0"/>
                  <a:t>z </a:t>
                </a:r>
                <a:r>
                  <a:rPr lang="en-US" altLang="zh-CN" dirty="0"/>
                  <a:t>(</a:t>
                </a:r>
                <a:r>
                  <a:rPr lang="pt-BR" altLang="zh-CN" dirty="0"/>
                  <a:t>(Q(x) </a:t>
                </a:r>
                <a:r>
                  <a:rPr lang="pt-BR" altLang="zh-CN" dirty="0">
                    <a:sym typeface="Symbol" pitchFamily="18" charset="2"/>
                  </a:rPr>
                  <a:t></a:t>
                </a:r>
                <a:r>
                  <a:rPr lang="pt-BR" altLang="zh-CN" dirty="0"/>
                  <a:t>R(x)) </a:t>
                </a:r>
                <a:r>
                  <a:rPr lang="pt-BR" altLang="zh-CN" dirty="0">
                    <a:sym typeface="Symbol" pitchFamily="18" charset="2"/>
                  </a:rPr>
                  <a:t> </a:t>
                </a:r>
                <a:r>
                  <a:rPr lang="pt-BR" altLang="zh-CN" dirty="0"/>
                  <a:t>Q(</a:t>
                </a:r>
                <a:r>
                  <a:rPr lang="en-US" altLang="zh-CN" dirty="0"/>
                  <a:t>y</a:t>
                </a:r>
                <a:r>
                  <a:rPr lang="pt-BR" altLang="zh-CN" dirty="0"/>
                  <a:t>)</a:t>
                </a:r>
                <a:r>
                  <a:rPr lang="pt-BR" altLang="zh-CN" dirty="0">
                    <a:sym typeface="Symbol" pitchFamily="18" charset="2"/>
                  </a:rPr>
                  <a:t>  </a:t>
                </a:r>
                <a:r>
                  <a:rPr lang="pt-BR" altLang="zh-CN" dirty="0"/>
                  <a:t>R(z))    </a:t>
                </a:r>
                <a:r>
                  <a:rPr lang="zh-CN" altLang="en-US" dirty="0"/>
                  <a:t>量词前置</a:t>
                </a:r>
                <a:endParaRPr lang="en-US" altLang="zh-CN" dirty="0"/>
              </a:p>
              <a:p>
                <a:pPr lvl="1">
                  <a:buFont typeface="Symbol" panose="05050102010706020507" pitchFamily="18" charset="2"/>
                  <a:buChar char="Û"/>
                </a:pPr>
                <a:r>
                  <a:rPr lang="en-US" altLang="zh-CN" dirty="0"/>
                  <a:t> </a:t>
                </a:r>
                <a:r>
                  <a:rPr lang="pt-BR" altLang="zh-CN" dirty="0">
                    <a:sym typeface="Symbol" pitchFamily="18" charset="2"/>
                  </a:rPr>
                  <a:t></a:t>
                </a:r>
                <a:r>
                  <a:rPr lang="pt-BR" altLang="zh-CN" dirty="0"/>
                  <a:t>x</a:t>
                </a:r>
                <a:r>
                  <a:rPr lang="pt-BR" altLang="zh-CN" dirty="0">
                    <a:sym typeface="Symbol" pitchFamily="18" charset="2"/>
                  </a:rPr>
                  <a:t></a:t>
                </a:r>
                <a:r>
                  <a:rPr lang="pt-BR" altLang="zh-CN" dirty="0"/>
                  <a:t>z </a:t>
                </a:r>
                <a:r>
                  <a:rPr lang="en-US" altLang="zh-CN" dirty="0"/>
                  <a:t>(</a:t>
                </a:r>
                <a:r>
                  <a:rPr lang="pt-BR" altLang="zh-CN" dirty="0"/>
                  <a:t>(Q(x) </a:t>
                </a:r>
                <a:r>
                  <a:rPr lang="pt-BR" altLang="zh-CN" dirty="0">
                    <a:sym typeface="Symbol" pitchFamily="18" charset="2"/>
                  </a:rPr>
                  <a:t></a:t>
                </a:r>
                <a:r>
                  <a:rPr lang="pt-BR" altLang="zh-CN" dirty="0"/>
                  <a:t>R(x)) </a:t>
                </a:r>
                <a:r>
                  <a:rPr lang="pt-BR" altLang="zh-CN" dirty="0">
                    <a:sym typeface="Symbol" pitchFamily="18" charset="2"/>
                  </a:rPr>
                  <a:t> </a:t>
                </a:r>
                <a:r>
                  <a:rPr lang="pt-BR" altLang="zh-CN" dirty="0"/>
                  <a:t>Q(</a:t>
                </a:r>
                <a:r>
                  <a:rPr lang="en-US" altLang="zh-CN" dirty="0"/>
                  <a:t>a</a:t>
                </a:r>
                <a:r>
                  <a:rPr lang="pt-BR" altLang="zh-CN" dirty="0"/>
                  <a:t>)</a:t>
                </a:r>
                <a:r>
                  <a:rPr lang="pt-BR" altLang="zh-CN" dirty="0">
                    <a:sym typeface="Symbol" pitchFamily="18" charset="2"/>
                  </a:rPr>
                  <a:t>  </a:t>
                </a:r>
                <a:r>
                  <a:rPr lang="pt-BR" altLang="zh-CN" dirty="0"/>
                  <a:t>R(z))        </a:t>
                </a:r>
                <a:r>
                  <a:rPr lang="zh-CN" altLang="en-US" dirty="0"/>
                  <a:t>消去存在量词</a:t>
                </a: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zh-CN" altLang="en-US" dirty="0"/>
                  <a:t>取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</m:oMath>
                </a14:m>
                <a:r>
                  <a:rPr lang="de-DE" altLang="zh-CN" dirty="0"/>
                  <a:t>(</a:t>
                </a:r>
                <a:r>
                  <a:rPr lang="en-US" altLang="zh-CN" dirty="0"/>
                  <a:t>x)=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</m:oMath>
                </a14:m>
                <a:r>
                  <a:rPr lang="de-DE" altLang="zh-CN" dirty="0"/>
                  <a:t>(</a:t>
                </a:r>
                <a:r>
                  <a:rPr lang="en-US" altLang="zh-CN" dirty="0"/>
                  <a:t>z)=a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</m:oMath>
                </a14:m>
                <a:r>
                  <a:rPr lang="de-DE" altLang="zh-CN" dirty="0"/>
                  <a:t>(</a:t>
                </a:r>
                <a:r>
                  <a:rPr lang="pt-BR" altLang="zh-CN" dirty="0"/>
                  <a:t>(Q(x) </a:t>
                </a:r>
                <a:r>
                  <a:rPr lang="pt-BR" altLang="zh-CN" dirty="0">
                    <a:sym typeface="Symbol" pitchFamily="18" charset="2"/>
                  </a:rPr>
                  <a:t></a:t>
                </a:r>
                <a:r>
                  <a:rPr lang="pt-BR" altLang="zh-CN" dirty="0"/>
                  <a:t>R(x)) </a:t>
                </a:r>
                <a:r>
                  <a:rPr lang="pt-BR" altLang="zh-CN" dirty="0">
                    <a:sym typeface="Symbol" pitchFamily="18" charset="2"/>
                  </a:rPr>
                  <a:t> </a:t>
                </a:r>
                <a:r>
                  <a:rPr lang="pt-BR" altLang="zh-CN" dirty="0"/>
                  <a:t>Q(</a:t>
                </a:r>
                <a:r>
                  <a:rPr lang="en-US" altLang="zh-CN" dirty="0"/>
                  <a:t>a</a:t>
                </a:r>
                <a:r>
                  <a:rPr lang="pt-BR" altLang="zh-CN" dirty="0"/>
                  <a:t>)</a:t>
                </a:r>
                <a:r>
                  <a:rPr lang="pt-BR" altLang="zh-CN" dirty="0">
                    <a:sym typeface="Symbol" pitchFamily="18" charset="2"/>
                  </a:rPr>
                  <a:t>  </a:t>
                </a:r>
                <a:r>
                  <a:rPr lang="pt-BR" altLang="zh-CN" dirty="0"/>
                  <a:t>R(z)) =0 </a:t>
                </a:r>
              </a:p>
              <a:p>
                <a:pPr marL="457200" lvl="1" indent="0">
                  <a:buNone/>
                </a:pPr>
                <a:r>
                  <a:rPr lang="pt-BR" altLang="zh-CN" dirty="0">
                    <a:sym typeface="Symbol" pitchFamily="18" charset="2"/>
                  </a:rPr>
                  <a:t></a:t>
                </a:r>
                <a:r>
                  <a:rPr lang="pt-BR" altLang="zh-CN" dirty="0"/>
                  <a:t>x</a:t>
                </a:r>
                <a:r>
                  <a:rPr lang="pt-BR" altLang="zh-CN" dirty="0">
                    <a:sym typeface="Symbol" pitchFamily="18" charset="2"/>
                  </a:rPr>
                  <a:t></a:t>
                </a:r>
                <a:r>
                  <a:rPr lang="pt-BR" altLang="zh-CN" dirty="0"/>
                  <a:t>z </a:t>
                </a:r>
                <a:r>
                  <a:rPr lang="en-US" altLang="zh-CN" dirty="0"/>
                  <a:t>(</a:t>
                </a:r>
                <a:r>
                  <a:rPr lang="pt-BR" altLang="zh-CN" dirty="0"/>
                  <a:t>(Q(x) </a:t>
                </a:r>
                <a:r>
                  <a:rPr lang="pt-BR" altLang="zh-CN" dirty="0">
                    <a:sym typeface="Symbol" pitchFamily="18" charset="2"/>
                  </a:rPr>
                  <a:t></a:t>
                </a:r>
                <a:r>
                  <a:rPr lang="pt-BR" altLang="zh-CN" dirty="0"/>
                  <a:t>R(x)) </a:t>
                </a:r>
                <a:r>
                  <a:rPr lang="pt-BR" altLang="zh-CN" dirty="0">
                    <a:sym typeface="Symbol" pitchFamily="18" charset="2"/>
                  </a:rPr>
                  <a:t> </a:t>
                </a:r>
                <a:r>
                  <a:rPr lang="pt-BR" altLang="zh-CN" dirty="0"/>
                  <a:t>Q(</a:t>
                </a:r>
                <a:r>
                  <a:rPr lang="en-US" altLang="zh-CN" dirty="0"/>
                  <a:t>a</a:t>
                </a:r>
                <a:r>
                  <a:rPr lang="pt-BR" altLang="zh-CN" dirty="0"/>
                  <a:t>)</a:t>
                </a:r>
                <a:r>
                  <a:rPr lang="pt-BR" altLang="zh-CN" dirty="0">
                    <a:sym typeface="Symbol" pitchFamily="18" charset="2"/>
                  </a:rPr>
                  <a:t>  </a:t>
                </a:r>
                <a:r>
                  <a:rPr lang="pt-BR" altLang="zh-CN" dirty="0"/>
                  <a:t>R(z))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0</a:t>
                </a:r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zh-CN" altLang="en-US" dirty="0">
                    <a:solidFill>
                      <a:srgbClr val="0070C0"/>
                    </a:solidFill>
                  </a:rPr>
                  <a:t>论证公式的不可满足性。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CE9526-A8DA-426F-8653-D3D58AE663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5" t="-2091" b="-1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2524086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可满足性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800" dirty="0"/>
                  <a:t> </a:t>
                </a:r>
                <a:r>
                  <a:rPr lang="zh-CN" altLang="en-US" sz="2800" dirty="0"/>
                  <a:t>定义：设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𝚪</m:t>
                    </m:r>
                  </m:oMath>
                </a14:m>
                <a:r>
                  <a:rPr lang="zh-CN" altLang="en-US" sz="2800" dirty="0"/>
                  <a:t>是公式集合，若解释</a:t>
                </a:r>
                <a:r>
                  <a:rPr lang="en-US" altLang="zh-CN" sz="2800" dirty="0"/>
                  <a:t>I</a:t>
                </a:r>
                <a:r>
                  <a:rPr lang="zh-CN" altLang="en-US" sz="2800" dirty="0"/>
                  <a:t>和</a:t>
                </a:r>
                <a:r>
                  <a:rPr lang="en-US" altLang="zh-CN" sz="2800" dirty="0"/>
                  <a:t>I</a:t>
                </a:r>
                <a:r>
                  <a:rPr lang="zh-CN" altLang="en-US" sz="2800" dirty="0"/>
                  <a:t>中赋值</a:t>
                </a:r>
                <a:r>
                  <a:rPr lang="en-US" altLang="zh-CN" sz="2800" dirty="0"/>
                  <a:t>v</a:t>
                </a:r>
                <a:r>
                  <a:rPr lang="zh-CN" altLang="en-US" sz="2800" dirty="0"/>
                  <a:t>满足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𝚪</m:t>
                    </m:r>
                  </m:oMath>
                </a14:m>
                <a:r>
                  <a:rPr lang="zh-CN" altLang="en-US" sz="2800" dirty="0"/>
                  <a:t>中</a:t>
                </a:r>
                <a:endParaRPr lang="en-US" altLang="zh-CN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800" dirty="0"/>
                  <a:t>    的每个公式，则称</a:t>
                </a:r>
                <a:r>
                  <a:rPr lang="en-US" altLang="zh-CN" sz="2800" dirty="0"/>
                  <a:t>I</a:t>
                </a:r>
                <a:r>
                  <a:rPr lang="zh-CN" altLang="en-US" sz="2800" dirty="0"/>
                  <a:t>和</a:t>
                </a:r>
                <a:r>
                  <a:rPr lang="en-US" altLang="zh-CN" sz="2800" dirty="0"/>
                  <a:t>v</a:t>
                </a:r>
                <a:r>
                  <a:rPr lang="zh-CN" altLang="en-US" sz="2800" dirty="0"/>
                  <a:t>满足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𝚪</m:t>
                    </m:r>
                  </m:oMath>
                </a14:m>
                <a:r>
                  <a:rPr lang="zh-CN" altLang="en-US" sz="2800" dirty="0"/>
                  <a:t>，若有解释</a:t>
                </a:r>
                <a:r>
                  <a:rPr lang="en-US" altLang="zh-CN" sz="2800" dirty="0"/>
                  <a:t>I</a:t>
                </a:r>
                <a:r>
                  <a:rPr lang="zh-CN" altLang="en-US" sz="2800" dirty="0"/>
                  <a:t>和解释</a:t>
                </a:r>
                <a:r>
                  <a:rPr lang="en-US" altLang="zh-CN" sz="2800" dirty="0"/>
                  <a:t>I</a:t>
                </a:r>
                <a:r>
                  <a:rPr lang="zh-CN" altLang="en-US" sz="2800" dirty="0"/>
                  <a:t>中</a:t>
                </a:r>
                <a:endParaRPr lang="en-US" altLang="zh-CN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   </a:t>
                </a:r>
                <a:r>
                  <a:rPr lang="zh-CN" altLang="en-US" sz="2800" dirty="0"/>
                  <a:t>赋值</a:t>
                </a:r>
                <a:r>
                  <a:rPr lang="en-US" altLang="zh-CN" sz="2800" dirty="0"/>
                  <a:t>v</a:t>
                </a:r>
                <a:r>
                  <a:rPr lang="zh-CN" altLang="en-US" sz="2800" dirty="0"/>
                  <a:t>满足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𝚪</m:t>
                    </m:r>
                  </m:oMath>
                </a14:m>
                <a:r>
                  <a:rPr lang="zh-CN" altLang="en-US" sz="2800" dirty="0"/>
                  <a:t>，则称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𝚪</m:t>
                    </m:r>
                  </m:oMath>
                </a14:m>
                <a:r>
                  <a:rPr lang="zh-CN" altLang="en-US" sz="2800" dirty="0"/>
                  <a:t>是可满足的，否则称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𝚪</m:t>
                    </m:r>
                  </m:oMath>
                </a14:m>
                <a:r>
                  <a:rPr lang="zh-CN" altLang="en-US" sz="2800" dirty="0"/>
                  <a:t>是不可满</a:t>
                </a:r>
                <a:endParaRPr lang="en-US" altLang="zh-CN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  </a:t>
                </a:r>
                <a:r>
                  <a:rPr lang="zh-CN" altLang="en-US" sz="2800" dirty="0"/>
                  <a:t>足的。</a:t>
                </a:r>
                <a:endParaRPr lang="en-US" altLang="zh-CN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2800" dirty="0"/>
              </a:p>
              <a:p>
                <a:pPr>
                  <a:lnSpc>
                    <a:spcPct val="100000"/>
                  </a:lnSpc>
                </a:pPr>
                <a:r>
                  <a:rPr lang="en-US" altLang="zh-CN" sz="2800" dirty="0"/>
                  <a:t> </a:t>
                </a:r>
                <a:r>
                  <a:rPr lang="zh-CN" altLang="en-US" sz="2800" dirty="0"/>
                  <a:t>定理：若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𝚪</m:t>
                    </m:r>
                  </m:oMath>
                </a14:m>
                <a:r>
                  <a:rPr lang="en-US" altLang="zh-CN" sz="2800" dirty="0"/>
                  <a:t>={A</a:t>
                </a:r>
                <a:r>
                  <a:rPr lang="en-US" altLang="zh-CN" sz="2800" baseline="-25000" dirty="0"/>
                  <a:t>1</a:t>
                </a:r>
                <a:r>
                  <a:rPr lang="en-US" altLang="zh-CN" sz="2800" dirty="0"/>
                  <a:t>,…,A</a:t>
                </a:r>
                <a:r>
                  <a:rPr lang="en-US" altLang="zh-CN" sz="2800" baseline="-25000" dirty="0"/>
                  <a:t>n</a:t>
                </a:r>
                <a:r>
                  <a:rPr lang="en-US" altLang="zh-CN" sz="2800" dirty="0"/>
                  <a:t>}</a:t>
                </a:r>
                <a:r>
                  <a:rPr lang="zh-CN" altLang="en-US" sz="2800" dirty="0"/>
                  <a:t>，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𝚪</m:t>
                    </m:r>
                  </m:oMath>
                </a14:m>
                <a:r>
                  <a:rPr lang="zh-CN" altLang="en-US" sz="2800" dirty="0"/>
                  <a:t>是可满足的，当且仅当</a:t>
                </a:r>
                <a:endParaRPr lang="en-US" altLang="zh-CN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   </a:t>
                </a:r>
                <a:r>
                  <a:rPr lang="zh-CN" altLang="en-US" sz="2800" dirty="0"/>
                  <a:t>公式</a:t>
                </a:r>
                <a:r>
                  <a:rPr lang="en-US" altLang="zh-CN" sz="2800" dirty="0"/>
                  <a:t>A</a:t>
                </a:r>
                <a:r>
                  <a:rPr lang="en-US" altLang="zh-CN" sz="2800" baseline="-25000" dirty="0"/>
                  <a:t>1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</a:t>
                </a:r>
                <a:r>
                  <a:rPr lang="en-US" altLang="zh-CN" sz="2800" dirty="0"/>
                  <a:t>…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</a:t>
                </a:r>
                <a:r>
                  <a:rPr lang="en-US" altLang="zh-CN" sz="2800" dirty="0"/>
                  <a:t>A</a:t>
                </a:r>
                <a:r>
                  <a:rPr lang="en-US" altLang="zh-CN" sz="2800" baseline="-25000" dirty="0"/>
                  <a:t>n</a:t>
                </a:r>
                <a:r>
                  <a:rPr lang="zh-CN" altLang="en-US" sz="2800" dirty="0"/>
                  <a:t>是可满足的。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07" t="-1161" r="-1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5558523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逻辑推论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800" dirty="0"/>
                  <a:t> </a:t>
                </a:r>
                <a:r>
                  <a:rPr lang="zh-CN" altLang="en-US" sz="2800" dirty="0"/>
                  <a:t>定义：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𝚪</m:t>
                    </m:r>
                  </m:oMath>
                </a14:m>
                <a:r>
                  <a:rPr lang="zh-CN" altLang="en-US" sz="2800" dirty="0"/>
                  <a:t>是公式集合，若满足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𝚪</m:t>
                    </m:r>
                  </m:oMath>
                </a14:m>
                <a:r>
                  <a:rPr lang="zh-CN" altLang="en-US" sz="2800" dirty="0"/>
                  <a:t>的每个解释</a:t>
                </a:r>
                <a:r>
                  <a:rPr lang="en-US" altLang="zh-CN" sz="2800" dirty="0"/>
                  <a:t>I</a:t>
                </a:r>
                <a:r>
                  <a:rPr lang="zh-CN" altLang="en-US" sz="2800" dirty="0"/>
                  <a:t>和</a:t>
                </a:r>
                <a:r>
                  <a:rPr lang="en-US" altLang="zh-CN" sz="2800" dirty="0"/>
                  <a:t>I</a:t>
                </a:r>
                <a:r>
                  <a:rPr lang="zh-CN" altLang="en-US" sz="2800" dirty="0"/>
                  <a:t>中赋</a:t>
                </a:r>
                <a:endParaRPr lang="en-US" altLang="zh-CN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800" dirty="0"/>
                  <a:t>    值</a:t>
                </a:r>
                <a:r>
                  <a:rPr lang="en-US" altLang="zh-CN" sz="2800" dirty="0"/>
                  <a:t>v</a:t>
                </a:r>
                <a:r>
                  <a:rPr lang="zh-CN" altLang="en-US" sz="2800" dirty="0"/>
                  <a:t>都满足公式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，则称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是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𝚪</m:t>
                    </m:r>
                  </m:oMath>
                </a14:m>
                <a:r>
                  <a:rPr lang="zh-CN" altLang="en-US" sz="2800" dirty="0"/>
                  <a:t>的逻辑推论，记为</a:t>
                </a:r>
                <a:endParaRPr lang="en-US" altLang="zh-CN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    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𝚪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，否则记为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𝚪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⊭</m:t>
                    </m:r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。</a:t>
                </a:r>
                <a:endParaRPr lang="en-US" altLang="zh-CN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</a:t>
                </a:r>
              </a:p>
              <a:p>
                <a:pPr>
                  <a:lnSpc>
                    <a:spcPct val="100000"/>
                  </a:lnSpc>
                </a:pPr>
                <a:r>
                  <a:rPr lang="zh-CN" altLang="en-US" sz="2800" dirty="0"/>
                  <a:t>若</a:t>
                </a:r>
                <a14:m>
                  <m:oMath xmlns:m="http://schemas.openxmlformats.org/officeDocument/2006/math">
                    <m:r>
                      <a:rPr lang="zh-CN" altLang="en-US" sz="2800">
                        <a:latin typeface="Cambria Math" panose="02040503050406030204" pitchFamily="18" charset="0"/>
                      </a:rPr>
                      <m:t>𝚪</m:t>
                    </m:r>
                  </m:oMath>
                </a14:m>
                <a:r>
                  <a:rPr lang="en-US" altLang="zh-CN" sz="2800" dirty="0"/>
                  <a:t>={A</a:t>
                </a:r>
                <a:r>
                  <a:rPr lang="en-US" altLang="zh-CN" sz="2800" baseline="-25000" dirty="0"/>
                  <a:t>1</a:t>
                </a:r>
                <a:r>
                  <a:rPr lang="en-US" altLang="zh-CN" sz="2800" dirty="0"/>
                  <a:t>,…,A</a:t>
                </a:r>
                <a:r>
                  <a:rPr lang="en-US" altLang="zh-CN" sz="2800" baseline="-25000" dirty="0"/>
                  <a:t>n</a:t>
                </a:r>
                <a:r>
                  <a:rPr lang="en-US" altLang="zh-CN" sz="2800" dirty="0"/>
                  <a:t>}</a:t>
                </a:r>
                <a:r>
                  <a:rPr lang="zh-CN" altLang="en-US" sz="2800" dirty="0"/>
                  <a:t>，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𝚪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记为</a:t>
                </a:r>
                <a:r>
                  <a:rPr lang="en-US" altLang="zh-CN" sz="2800" dirty="0"/>
                  <a:t>A</a:t>
                </a:r>
                <a:r>
                  <a:rPr lang="en-US" altLang="zh-CN" sz="2800" baseline="-25000" dirty="0"/>
                  <a:t>1</a:t>
                </a:r>
                <a:r>
                  <a:rPr lang="en-US" altLang="zh-CN" sz="2800" dirty="0"/>
                  <a:t>,…,A</a:t>
                </a:r>
                <a:r>
                  <a:rPr lang="en-US" altLang="zh-CN" sz="2800" baseline="-25000" dirty="0"/>
                  <a:t>n</a:t>
                </a:r>
                <a:r>
                  <a:rPr lang="zh-CN" altLang="en-US" sz="28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A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sym typeface="Symbol" panose="05050102010706020507" pitchFamily="18" charset="2"/>
                  </a:rPr>
                  <a:t>     </a:t>
                </a:r>
                <a:r>
                  <a:rPr lang="zh-CN" altLang="en-US" sz="28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A </a:t>
                </a:r>
                <a:r>
                  <a:rPr lang="zh-CN" altLang="en-US" sz="2800" dirty="0"/>
                  <a:t>记为 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A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07" t="-1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0743270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永真式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800" dirty="0"/>
                  <a:t> </a:t>
                </a:r>
                <a:r>
                  <a:rPr lang="zh-CN" altLang="en-US" sz="2800" dirty="0"/>
                  <a:t>定理：设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是公式，则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当且仅当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是永真式</a:t>
                </a:r>
                <a:endParaRPr lang="en-US" altLang="zh-CN" sz="2800" dirty="0"/>
              </a:p>
              <a:p>
                <a:pPr>
                  <a:lnSpc>
                    <a:spcPct val="100000"/>
                  </a:lnSpc>
                </a:pPr>
                <a:endParaRPr lang="en-US" altLang="zh-CN" sz="900" dirty="0"/>
              </a:p>
              <a:p>
                <a:pPr>
                  <a:lnSpc>
                    <a:spcPct val="100000"/>
                  </a:lnSpc>
                </a:pPr>
                <a:r>
                  <a:rPr lang="en-US" altLang="zh-CN" sz="2800" dirty="0"/>
                  <a:t> </a:t>
                </a:r>
                <a:r>
                  <a:rPr lang="zh-CN" altLang="en-US" sz="2800" dirty="0"/>
                  <a:t>定理：设</a:t>
                </a:r>
                <a:r>
                  <a:rPr lang="en-US" altLang="zh-CN" sz="2800" dirty="0"/>
                  <a:t>A</a:t>
                </a:r>
                <a:r>
                  <a:rPr lang="en-US" altLang="zh-CN" sz="2800" baseline="-25000" dirty="0"/>
                  <a:t>1</a:t>
                </a:r>
                <a:r>
                  <a:rPr lang="en-US" altLang="zh-CN" sz="2800" dirty="0"/>
                  <a:t>,…,A</a:t>
                </a:r>
                <a:r>
                  <a:rPr lang="en-US" altLang="zh-CN" sz="2800" baseline="-25000" dirty="0"/>
                  <a:t>n</a:t>
                </a:r>
                <a:r>
                  <a:rPr lang="zh-CN" altLang="en-US" sz="2800" dirty="0"/>
                  <a:t>是公式，则</a:t>
                </a:r>
                <a:r>
                  <a:rPr lang="en-US" altLang="zh-CN" sz="2800" dirty="0"/>
                  <a:t>A</a:t>
                </a:r>
                <a:r>
                  <a:rPr lang="en-US" altLang="zh-CN" sz="2800" baseline="-25000" dirty="0"/>
                  <a:t>1</a:t>
                </a:r>
                <a:r>
                  <a:rPr lang="en-US" altLang="zh-CN" sz="2800" dirty="0"/>
                  <a:t>,…,A</a:t>
                </a:r>
                <a:r>
                  <a:rPr lang="en-US" altLang="zh-CN" sz="2800" baseline="-25000" dirty="0"/>
                  <a:t>n 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当且仅当</a:t>
                </a:r>
                <a:endParaRPr lang="en-US" altLang="zh-CN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    A</a:t>
                </a:r>
                <a:r>
                  <a:rPr lang="en-US" altLang="zh-CN" sz="2800" baseline="-25000" dirty="0"/>
                  <a:t>1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</a:t>
                </a:r>
                <a:r>
                  <a:rPr lang="en-US" altLang="zh-CN" sz="2800" dirty="0"/>
                  <a:t>…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</a:t>
                </a:r>
                <a:r>
                  <a:rPr lang="en-US" altLang="zh-CN" sz="2800" dirty="0"/>
                  <a:t>A</a:t>
                </a:r>
                <a:r>
                  <a:rPr lang="en-US" altLang="zh-CN" sz="2800" baseline="-25000" dirty="0"/>
                  <a:t>n 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A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是永真式</a:t>
                </a:r>
                <a:endParaRPr lang="en-US" altLang="zh-CN" sz="2800" dirty="0"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sym typeface="Symbol" panose="05050102010706020507" pitchFamily="18" charset="2"/>
                  </a:rPr>
                  <a:t> 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zh-CN" sz="2800" dirty="0">
                    <a:sym typeface="Symbol" panose="05050102010706020507" pitchFamily="18" charset="2"/>
                  </a:rPr>
                  <a:t> 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例：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A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，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B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是一阶语言公式，则</a:t>
                </a:r>
                <a:endParaRPr lang="en-US" altLang="zh-CN" sz="2800" dirty="0"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</a:t>
                </a:r>
                <a:r>
                  <a:rPr lang="en-US" altLang="zh-CN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xA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∨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</a:t>
                </a:r>
                <a:r>
                  <a:rPr lang="en-US" altLang="zh-CN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xB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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x(A∨B)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证明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xA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∨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</a:t>
                </a:r>
                <a:r>
                  <a:rPr lang="en-US" altLang="zh-CN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xB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x(A∨B)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是永真式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2800" dirty="0"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2800" dirty="0"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07" t="-1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5010511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2800" dirty="0"/>
                  <a:t>例：设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是任意公式，</a:t>
                </a:r>
                <a:r>
                  <a:rPr lang="en-US" altLang="zh-CN" sz="2800" dirty="0"/>
                  <a:t>x</a:t>
                </a:r>
                <a:r>
                  <a:rPr lang="zh-CN" altLang="en-US" sz="2800" dirty="0"/>
                  <a:t>是变元，且</a:t>
                </a:r>
                <a:r>
                  <a:rPr lang="en-US" altLang="zh-CN" sz="2800" dirty="0"/>
                  <a:t>y</a:t>
                </a:r>
                <a:r>
                  <a:rPr lang="zh-CN" altLang="en-US" sz="2800" dirty="0"/>
                  <a:t>对于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中的</a:t>
                </a:r>
                <a:r>
                  <a:rPr lang="en-US" altLang="zh-CN" sz="2800" dirty="0"/>
                  <a:t>x</a:t>
                </a:r>
                <a:r>
                  <a:rPr lang="zh-CN" altLang="en-US" sz="2800" dirty="0"/>
                  <a:t>是</a:t>
                </a:r>
                <a:endParaRPr lang="en-US" altLang="zh-CN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   </a:t>
                </a:r>
                <a:r>
                  <a:rPr lang="zh-CN" altLang="en-US" sz="2800" dirty="0"/>
                  <a:t>可代入的，则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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xA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altLang="zh-CN" sz="2800" dirty="0">
                    <a:sym typeface="Symbol" panose="05050102010706020507" pitchFamily="18" charset="2"/>
                  </a:rPr>
                  <a:t>y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𝑨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𝒚</m:t>
                        </m:r>
                      </m:sub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</m:sup>
                    </m:sSubSup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07" t="-1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3880500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添加量词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2800" dirty="0"/>
                  <a:t>定理：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是一阶语言公式，</a:t>
                </a:r>
                <a:r>
                  <a:rPr lang="en-US" altLang="zh-CN" sz="2800" dirty="0"/>
                  <a:t>x</a:t>
                </a:r>
                <a:r>
                  <a:rPr lang="zh-CN" altLang="en-US" sz="2800" dirty="0"/>
                  <a:t>是变元，且</a:t>
                </a:r>
                <a:r>
                  <a:rPr lang="en-US" altLang="zh-CN" sz="2800" dirty="0"/>
                  <a:t>x</a:t>
                </a:r>
                <a:r>
                  <a:rPr lang="zh-CN" altLang="en-US" sz="2800" dirty="0"/>
                  <a:t>不是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𝚪</m:t>
                    </m:r>
                  </m:oMath>
                </a14:m>
                <a:r>
                  <a:rPr lang="zh-CN" altLang="en-US" sz="2800" dirty="0"/>
                  <a:t>中任一公式的自由变元，若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𝚪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A </a:t>
                </a:r>
                <a:r>
                  <a:rPr lang="zh-CN" altLang="en-US" sz="2800" dirty="0"/>
                  <a:t>则 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𝚪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zh-CN" altLang="en-US" sz="2800" dirty="0"/>
                  <a:t> 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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x</a:t>
                </a:r>
                <a:r>
                  <a:rPr lang="en-US" altLang="zh-CN" sz="2800" dirty="0" err="1"/>
                  <a:t>A</a:t>
                </a:r>
                <a:r>
                  <a:rPr lang="zh-CN" altLang="en-US" sz="2800" dirty="0"/>
                  <a:t>。</a:t>
                </a:r>
                <a:r>
                  <a:rPr lang="en-US" altLang="zh-CN" sz="2800" dirty="0"/>
                  <a:t> </a:t>
                </a:r>
              </a:p>
              <a:p>
                <a:pPr marL="400050" lvl="1" indent="0">
                  <a:lnSpc>
                    <a:spcPct val="100000"/>
                  </a:lnSpc>
                  <a:buNone/>
                </a:pPr>
                <a:r>
                  <a:rPr lang="zh-CN" altLang="en-US" sz="2600" dirty="0"/>
                  <a:t>证明：</a:t>
                </a:r>
                <a:r>
                  <a:rPr lang="zh-CN" altLang="zh-CN" sz="2600" dirty="0"/>
                  <a:t>设Γ</a:t>
                </a:r>
                <a:r>
                  <a:rPr lang="pt-BR" altLang="zh-CN" sz="2600" dirty="0"/>
                  <a:t>={</a:t>
                </a:r>
                <a:r>
                  <a:rPr lang="zh-CN" altLang="pt-BR" sz="2600" dirty="0"/>
                  <a:t>Ａ</a:t>
                </a:r>
                <a:r>
                  <a:rPr lang="pt-BR" altLang="zh-CN" sz="2600" baseline="-25000" dirty="0"/>
                  <a:t>1</a:t>
                </a:r>
                <a:r>
                  <a:rPr lang="pt-BR" altLang="zh-CN" sz="2600" dirty="0"/>
                  <a:t>,...,</a:t>
                </a:r>
                <a:r>
                  <a:rPr lang="zh-CN" altLang="pt-BR" sz="2600" dirty="0"/>
                  <a:t>Ａ</a:t>
                </a:r>
                <a:r>
                  <a:rPr lang="pt-BR" altLang="zh-CN" sz="2600" baseline="-25000" dirty="0"/>
                  <a:t>n</a:t>
                </a:r>
                <a:r>
                  <a:rPr lang="pt-BR" altLang="zh-CN" sz="2600" dirty="0"/>
                  <a:t>}</a:t>
                </a:r>
                <a:endParaRPr lang="zh-CN" altLang="zh-CN" sz="2600" dirty="0"/>
              </a:p>
              <a:p>
                <a:pPr marL="400050" lvl="1" indent="0">
                  <a:lnSpc>
                    <a:spcPct val="100000"/>
                  </a:lnSpc>
                  <a:buNone/>
                </a:pPr>
                <a:r>
                  <a:rPr lang="zh-CN" altLang="zh-CN" sz="2600" dirty="0"/>
                  <a:t>因为Γ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zh-CN" altLang="pt-BR" sz="2600" dirty="0"/>
                  <a:t>Ａ</a:t>
                </a:r>
                <a:r>
                  <a:rPr lang="zh-CN" altLang="zh-CN" sz="2600" dirty="0"/>
                  <a:t>，所以</a:t>
                </a:r>
                <a:r>
                  <a:rPr lang="zh-CN" altLang="de-DE" sz="2600" dirty="0"/>
                  <a:t>Ａ</a:t>
                </a:r>
                <a:r>
                  <a:rPr lang="de-DE" altLang="zh-CN" sz="2600" baseline="-25000" dirty="0"/>
                  <a:t>1</a:t>
                </a:r>
                <a:r>
                  <a:rPr lang="pt-BR" altLang="zh-CN" sz="2600" dirty="0">
                    <a:sym typeface="Symbol" pitchFamily="18" charset="2"/>
                  </a:rPr>
                  <a:t></a:t>
                </a:r>
                <a:r>
                  <a:rPr lang="de-DE" altLang="zh-CN" sz="2600" dirty="0"/>
                  <a:t>...</a:t>
                </a:r>
                <a:r>
                  <a:rPr lang="pt-BR" altLang="zh-CN" sz="2600" dirty="0">
                    <a:sym typeface="Symbol" pitchFamily="18" charset="2"/>
                  </a:rPr>
                  <a:t></a:t>
                </a:r>
                <a:r>
                  <a:rPr lang="zh-CN" altLang="de-DE" sz="2600" dirty="0"/>
                  <a:t>Ａ</a:t>
                </a:r>
                <a:r>
                  <a:rPr lang="de-DE" altLang="zh-CN" sz="2600" baseline="-25000" dirty="0"/>
                  <a:t>n</a:t>
                </a:r>
                <a:r>
                  <a:rPr lang="pt-BR" altLang="zh-CN" sz="2600" dirty="0">
                    <a:sym typeface="Symbol" pitchFamily="18" charset="2"/>
                  </a:rPr>
                  <a:t></a:t>
                </a:r>
                <a:r>
                  <a:rPr lang="zh-CN" altLang="pt-BR" sz="2600" dirty="0"/>
                  <a:t>Ａ</a:t>
                </a:r>
                <a:r>
                  <a:rPr lang="zh-CN" altLang="zh-CN" sz="2600" dirty="0"/>
                  <a:t>是永真式。</a:t>
                </a:r>
              </a:p>
              <a:p>
                <a:pPr marL="400050" lvl="1" indent="0">
                  <a:lnSpc>
                    <a:spcPct val="100000"/>
                  </a:lnSpc>
                  <a:buNone/>
                </a:pPr>
                <a:r>
                  <a:rPr lang="pt-BR" altLang="zh-CN" sz="2600" dirty="0">
                    <a:sym typeface="Symbol" pitchFamily="18" charset="2"/>
                  </a:rPr>
                  <a:t></a:t>
                </a:r>
                <a:r>
                  <a:rPr lang="pt-BR" altLang="zh-CN" sz="2600" dirty="0"/>
                  <a:t>x(</a:t>
                </a:r>
                <a:r>
                  <a:rPr lang="zh-CN" altLang="de-DE" sz="2600" dirty="0"/>
                  <a:t>Ａ</a:t>
                </a:r>
                <a:r>
                  <a:rPr lang="de-DE" altLang="zh-CN" sz="2600" baseline="-25000" dirty="0"/>
                  <a:t>1</a:t>
                </a:r>
                <a:r>
                  <a:rPr lang="pt-BR" altLang="zh-CN" sz="2600" dirty="0">
                    <a:sym typeface="Symbol" pitchFamily="18" charset="2"/>
                  </a:rPr>
                  <a:t></a:t>
                </a:r>
                <a:r>
                  <a:rPr lang="de-DE" altLang="zh-CN" sz="2600" dirty="0"/>
                  <a:t>...</a:t>
                </a:r>
                <a:r>
                  <a:rPr lang="pt-BR" altLang="zh-CN" sz="2600" dirty="0">
                    <a:sym typeface="Symbol" pitchFamily="18" charset="2"/>
                  </a:rPr>
                  <a:t></a:t>
                </a:r>
                <a:r>
                  <a:rPr lang="zh-CN" altLang="de-DE" sz="2600" dirty="0"/>
                  <a:t>Ａ</a:t>
                </a:r>
                <a:r>
                  <a:rPr lang="de-DE" altLang="zh-CN" sz="2600" baseline="-25000" dirty="0"/>
                  <a:t>n</a:t>
                </a:r>
                <a:r>
                  <a:rPr lang="pt-BR" altLang="zh-CN" sz="2600" dirty="0">
                    <a:sym typeface="Symbol" pitchFamily="18" charset="2"/>
                  </a:rPr>
                  <a:t></a:t>
                </a:r>
                <a:r>
                  <a:rPr lang="zh-CN" altLang="pt-BR" sz="2600" dirty="0"/>
                  <a:t>Ａ</a:t>
                </a:r>
                <a:r>
                  <a:rPr lang="pt-BR" altLang="zh-CN" sz="2600" dirty="0"/>
                  <a:t>)</a:t>
                </a:r>
                <a:r>
                  <a:rPr lang="zh-CN" altLang="zh-CN" sz="2600" dirty="0"/>
                  <a:t>是永真式。</a:t>
                </a:r>
              </a:p>
              <a:p>
                <a:pPr marL="400050" lvl="1" indent="0">
                  <a:lnSpc>
                    <a:spcPct val="100000"/>
                  </a:lnSpc>
                  <a:buNone/>
                </a:pPr>
                <a:r>
                  <a:rPr lang="zh-CN" altLang="zh-CN" sz="2600" dirty="0"/>
                  <a:t>因为</a:t>
                </a:r>
                <a:r>
                  <a:rPr lang="pt-BR" altLang="zh-CN" sz="2600" dirty="0"/>
                  <a:t>x</a:t>
                </a:r>
                <a:r>
                  <a:rPr lang="zh-CN" altLang="zh-CN" sz="2600" dirty="0"/>
                  <a:t>不是Γ中任意公式的自由变元，</a:t>
                </a:r>
                <a:endParaRPr lang="en-US" altLang="zh-CN" sz="2600" dirty="0"/>
              </a:p>
              <a:p>
                <a:pPr marL="400050" lvl="1" indent="0">
                  <a:lnSpc>
                    <a:spcPct val="100000"/>
                  </a:lnSpc>
                  <a:buNone/>
                </a:pPr>
                <a:r>
                  <a:rPr lang="pt-BR" altLang="zh-CN" sz="2600" dirty="0">
                    <a:sym typeface="Symbol" pitchFamily="18" charset="2"/>
                  </a:rPr>
                  <a:t></a:t>
                </a:r>
                <a:r>
                  <a:rPr lang="pt-BR" altLang="zh-CN" sz="2600" dirty="0"/>
                  <a:t>x(</a:t>
                </a:r>
                <a:r>
                  <a:rPr lang="zh-CN" altLang="de-DE" sz="2600" dirty="0"/>
                  <a:t>Ａ</a:t>
                </a:r>
                <a:r>
                  <a:rPr lang="de-DE" altLang="zh-CN" sz="2600" baseline="-25000" dirty="0"/>
                  <a:t>1</a:t>
                </a:r>
                <a:r>
                  <a:rPr lang="pt-BR" altLang="zh-CN" sz="2600" dirty="0">
                    <a:sym typeface="Symbol" pitchFamily="18" charset="2"/>
                  </a:rPr>
                  <a:t></a:t>
                </a:r>
                <a:r>
                  <a:rPr lang="de-DE" altLang="zh-CN" sz="2600" dirty="0"/>
                  <a:t>...</a:t>
                </a:r>
                <a:r>
                  <a:rPr lang="pt-BR" altLang="zh-CN" sz="2600" dirty="0">
                    <a:sym typeface="Symbol" pitchFamily="18" charset="2"/>
                  </a:rPr>
                  <a:t></a:t>
                </a:r>
                <a:r>
                  <a:rPr lang="zh-CN" altLang="de-DE" sz="2600" dirty="0"/>
                  <a:t>Ａ</a:t>
                </a:r>
                <a:r>
                  <a:rPr lang="de-DE" altLang="zh-CN" sz="2600" baseline="-25000" dirty="0"/>
                  <a:t>n</a:t>
                </a:r>
                <a:r>
                  <a:rPr lang="pt-BR" altLang="zh-CN" sz="2600" dirty="0">
                    <a:sym typeface="Symbol" pitchFamily="18" charset="2"/>
                  </a:rPr>
                  <a:t></a:t>
                </a:r>
                <a:r>
                  <a:rPr lang="zh-CN" altLang="pt-BR" sz="2600" dirty="0"/>
                  <a:t>Ａ</a:t>
                </a:r>
                <a:r>
                  <a:rPr lang="pt-BR" altLang="zh-CN" sz="2600" dirty="0"/>
                  <a:t>) </a:t>
                </a:r>
                <a:r>
                  <a:rPr lang="pt-BR" altLang="zh-CN" sz="2600" dirty="0">
                    <a:sym typeface="Symbol" pitchFamily="18" charset="2"/>
                  </a:rPr>
                  <a:t></a:t>
                </a:r>
                <a:r>
                  <a:rPr lang="pt-BR" altLang="zh-CN" sz="2600" dirty="0"/>
                  <a:t> </a:t>
                </a:r>
                <a:r>
                  <a:rPr lang="zh-CN" altLang="de-DE" sz="2600" dirty="0"/>
                  <a:t>Ａ</a:t>
                </a:r>
                <a:r>
                  <a:rPr lang="de-DE" altLang="zh-CN" sz="2600" baseline="-25000" dirty="0"/>
                  <a:t>1</a:t>
                </a:r>
                <a:r>
                  <a:rPr lang="pt-BR" altLang="zh-CN" sz="2600" dirty="0">
                    <a:sym typeface="Symbol" pitchFamily="18" charset="2"/>
                  </a:rPr>
                  <a:t></a:t>
                </a:r>
                <a:r>
                  <a:rPr lang="de-DE" altLang="zh-CN" sz="2600" dirty="0"/>
                  <a:t>...</a:t>
                </a:r>
                <a:r>
                  <a:rPr lang="pt-BR" altLang="zh-CN" sz="2600" dirty="0">
                    <a:sym typeface="Symbol" pitchFamily="18" charset="2"/>
                  </a:rPr>
                  <a:t></a:t>
                </a:r>
                <a:r>
                  <a:rPr lang="zh-CN" altLang="de-DE" sz="2600" dirty="0"/>
                  <a:t>Ａ</a:t>
                </a:r>
                <a:r>
                  <a:rPr lang="de-DE" altLang="zh-CN" sz="2600" baseline="-25000" dirty="0"/>
                  <a:t>n</a:t>
                </a:r>
                <a:r>
                  <a:rPr lang="pt-BR" altLang="zh-CN" sz="2600" dirty="0">
                    <a:sym typeface="Symbol" pitchFamily="18" charset="2"/>
                  </a:rPr>
                  <a:t></a:t>
                </a:r>
                <a:r>
                  <a:rPr lang="pt-BR" altLang="zh-CN" sz="2600" dirty="0"/>
                  <a:t>x </a:t>
                </a:r>
                <a:r>
                  <a:rPr lang="zh-CN" altLang="pt-BR" sz="2600" dirty="0"/>
                  <a:t>Ａ</a:t>
                </a:r>
                <a:endParaRPr lang="zh-CN" altLang="zh-CN" sz="2600" dirty="0"/>
              </a:p>
              <a:p>
                <a:pPr marL="400050" lvl="1" indent="0">
                  <a:lnSpc>
                    <a:spcPct val="100000"/>
                  </a:lnSpc>
                  <a:buNone/>
                </a:pPr>
                <a:r>
                  <a:rPr lang="zh-CN" altLang="de-DE" sz="2600" dirty="0"/>
                  <a:t>Ａ</a:t>
                </a:r>
                <a:r>
                  <a:rPr lang="de-DE" altLang="zh-CN" sz="2600" baseline="-25000" dirty="0"/>
                  <a:t>1</a:t>
                </a:r>
                <a:r>
                  <a:rPr lang="pt-BR" altLang="zh-CN" sz="2600" dirty="0">
                    <a:sym typeface="Symbol" pitchFamily="18" charset="2"/>
                  </a:rPr>
                  <a:t></a:t>
                </a:r>
                <a:r>
                  <a:rPr lang="de-DE" altLang="zh-CN" sz="2600" dirty="0"/>
                  <a:t>...</a:t>
                </a:r>
                <a:r>
                  <a:rPr lang="pt-BR" altLang="zh-CN" sz="2600" dirty="0">
                    <a:sym typeface="Symbol" pitchFamily="18" charset="2"/>
                  </a:rPr>
                  <a:t></a:t>
                </a:r>
                <a:r>
                  <a:rPr lang="zh-CN" altLang="de-DE" sz="2600" dirty="0"/>
                  <a:t>Ａ</a:t>
                </a:r>
                <a:r>
                  <a:rPr lang="de-DE" altLang="zh-CN" sz="2600" baseline="-25000" dirty="0"/>
                  <a:t>n</a:t>
                </a:r>
                <a:r>
                  <a:rPr lang="pt-BR" altLang="zh-CN" sz="2600" dirty="0">
                    <a:sym typeface="Symbol" pitchFamily="18" charset="2"/>
                  </a:rPr>
                  <a:t></a:t>
                </a:r>
                <a:r>
                  <a:rPr lang="pt-BR" altLang="zh-CN" sz="2600" dirty="0"/>
                  <a:t>x </a:t>
                </a:r>
                <a:r>
                  <a:rPr lang="zh-CN" altLang="pt-BR" sz="2600" dirty="0"/>
                  <a:t>Ａ</a:t>
                </a:r>
                <a:r>
                  <a:rPr lang="zh-CN" altLang="zh-CN" sz="2600" dirty="0"/>
                  <a:t>是永真式</a:t>
                </a:r>
              </a:p>
              <a:p>
                <a:pPr marL="400050" lvl="1" indent="0">
                  <a:lnSpc>
                    <a:spcPct val="100000"/>
                  </a:lnSpc>
                  <a:buNone/>
                </a:pPr>
                <a:r>
                  <a:rPr lang="zh-CN" altLang="de-DE" sz="2600" dirty="0"/>
                  <a:t>Ａ</a:t>
                </a:r>
                <a:r>
                  <a:rPr lang="de-DE" altLang="zh-CN" sz="2600" baseline="-25000" dirty="0"/>
                  <a:t>1</a:t>
                </a:r>
                <a:r>
                  <a:rPr lang="de-DE" altLang="zh-CN" sz="2600" dirty="0"/>
                  <a:t>,...,</a:t>
                </a:r>
                <a:r>
                  <a:rPr lang="zh-CN" altLang="de-DE" sz="2600" dirty="0"/>
                  <a:t>Ａ</a:t>
                </a:r>
                <a:r>
                  <a:rPr lang="de-DE" altLang="zh-CN" sz="2600" baseline="-25000" dirty="0"/>
                  <a:t>n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pt-BR" altLang="zh-CN" sz="2600" dirty="0">
                    <a:sym typeface="Symbol" pitchFamily="18" charset="2"/>
                  </a:rPr>
                  <a:t></a:t>
                </a:r>
                <a:r>
                  <a:rPr lang="pt-BR" altLang="zh-CN" sz="2600" dirty="0"/>
                  <a:t>x</a:t>
                </a:r>
                <a:r>
                  <a:rPr lang="zh-CN" altLang="pt-BR" sz="2600" dirty="0"/>
                  <a:t>Ａ</a:t>
                </a:r>
                <a:r>
                  <a:rPr lang="zh-CN" altLang="zh-CN" sz="2600" dirty="0"/>
                  <a:t>，即Γ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pt-BR" altLang="zh-CN" sz="2600" dirty="0">
                    <a:sym typeface="Symbol" pitchFamily="18" charset="2"/>
                  </a:rPr>
                  <a:t></a:t>
                </a:r>
                <a:r>
                  <a:rPr lang="pt-BR" altLang="zh-CN" sz="2600" dirty="0"/>
                  <a:t>x</a:t>
                </a:r>
                <a:r>
                  <a:rPr lang="zh-CN" altLang="pt-BR" sz="2600" dirty="0"/>
                  <a:t>Ａ</a:t>
                </a:r>
                <a:endParaRPr lang="en-US" altLang="zh-CN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07" t="-1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4525422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2800" dirty="0"/>
                  <a:t>定理：公式集合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𝚪</m:t>
                    </m:r>
                  </m:oMath>
                </a14:m>
                <a:r>
                  <a:rPr lang="zh-CN" altLang="en-US" sz="2800" dirty="0"/>
                  <a:t>是不可满足的，当且仅当每个公式都是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𝚪</m:t>
                    </m:r>
                  </m:oMath>
                </a14:m>
                <a:r>
                  <a:rPr lang="zh-CN" altLang="en-US" sz="2800" dirty="0"/>
                  <a:t>的逻辑推论。</a:t>
                </a:r>
                <a:endParaRPr lang="en-US" altLang="zh-CN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    </a:t>
                </a:r>
                <a:r>
                  <a:rPr lang="zh-CN" altLang="en-US" sz="2800" dirty="0"/>
                  <a:t>证明：</a:t>
                </a:r>
                <a:r>
                  <a:rPr lang="zh-CN" altLang="zh-CN" sz="2400" dirty="0"/>
                  <a:t>设Γ</a:t>
                </a:r>
                <a:r>
                  <a:rPr lang="pt-BR" altLang="zh-CN" sz="2400" dirty="0"/>
                  <a:t>={</a:t>
                </a:r>
                <a:r>
                  <a:rPr lang="en-US" altLang="zh-CN" sz="2400" dirty="0"/>
                  <a:t>A</a:t>
                </a:r>
                <a:r>
                  <a:rPr lang="de-DE" altLang="zh-CN" sz="2400" baseline="-25000" dirty="0"/>
                  <a:t>1</a:t>
                </a:r>
                <a:r>
                  <a:rPr lang="de-DE" altLang="zh-CN" sz="2400" dirty="0"/>
                  <a:t>,...,</a:t>
                </a:r>
                <a:r>
                  <a:rPr lang="en-US" altLang="zh-CN" sz="2400" dirty="0"/>
                  <a:t>A</a:t>
                </a:r>
                <a:r>
                  <a:rPr lang="de-DE" altLang="zh-CN" sz="2400" baseline="-25000" dirty="0"/>
                  <a:t>n</a:t>
                </a:r>
                <a:r>
                  <a:rPr lang="pt-BR" altLang="zh-CN" sz="2400" dirty="0"/>
                  <a:t>}</a:t>
                </a:r>
                <a:r>
                  <a:rPr lang="zh-CN" altLang="zh-CN" sz="2400" dirty="0"/>
                  <a:t>，</a:t>
                </a:r>
                <a:r>
                  <a:rPr lang="en-US" altLang="zh-CN" sz="2400" dirty="0"/>
                  <a:t>A</a:t>
                </a:r>
                <a:r>
                  <a:rPr lang="zh-CN" altLang="zh-CN" sz="2400" dirty="0"/>
                  <a:t>是任一公式</a:t>
                </a:r>
              </a:p>
              <a:p>
                <a:pPr marL="400050" lvl="1" indent="0">
                  <a:buNone/>
                </a:pPr>
                <a:r>
                  <a:rPr lang="zh-CN" altLang="zh-CN" dirty="0"/>
                  <a:t>因为公式集合Γ不可满足，所以对于任意</a:t>
                </a:r>
                <a:r>
                  <a:rPr lang="zh-CN" altLang="en-US" dirty="0"/>
                  <a:t>解释</a:t>
                </a:r>
                <a:r>
                  <a:rPr lang="en-US" altLang="zh-CN" dirty="0"/>
                  <a:t>I</a:t>
                </a:r>
                <a:r>
                  <a:rPr lang="zh-CN" altLang="en-US" dirty="0"/>
                  <a:t>及</a:t>
                </a:r>
                <a:r>
                  <a:rPr lang="en-US" altLang="zh-CN" dirty="0"/>
                  <a:t>I</a:t>
                </a:r>
                <a:r>
                  <a:rPr lang="zh-CN" altLang="en-US" dirty="0"/>
                  <a:t>中的赋值</a:t>
                </a:r>
                <a:r>
                  <a:rPr lang="en-US" altLang="zh-CN" dirty="0"/>
                  <a:t>v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</m:oMath>
                </a14:m>
                <a:r>
                  <a:rPr lang="de-DE" altLang="zh-CN" dirty="0"/>
                  <a:t>(</a:t>
                </a:r>
                <a:r>
                  <a:rPr lang="en-US" altLang="zh-CN" dirty="0"/>
                  <a:t>A</a:t>
                </a:r>
                <a:r>
                  <a:rPr lang="de-DE" altLang="zh-CN" baseline="-25000" dirty="0"/>
                  <a:t>1</a:t>
                </a:r>
                <a:r>
                  <a:rPr lang="pt-BR" altLang="zh-CN" dirty="0">
                    <a:sym typeface="Symbol" pitchFamily="18" charset="2"/>
                  </a:rPr>
                  <a:t></a:t>
                </a:r>
                <a:r>
                  <a:rPr lang="de-DE" altLang="zh-CN" dirty="0"/>
                  <a:t>...</a:t>
                </a:r>
                <a:r>
                  <a:rPr lang="pt-BR" altLang="zh-CN" dirty="0">
                    <a:sym typeface="Symbol" pitchFamily="18" charset="2"/>
                  </a:rPr>
                  <a:t></a:t>
                </a:r>
                <a:r>
                  <a:rPr lang="en-US" altLang="zh-CN" dirty="0">
                    <a:sym typeface="Symbol" pitchFamily="18" charset="2"/>
                  </a:rPr>
                  <a:t>A</a:t>
                </a:r>
                <a:r>
                  <a:rPr lang="de-DE" altLang="zh-CN" baseline="-25000" dirty="0"/>
                  <a:t>n</a:t>
                </a:r>
                <a:r>
                  <a:rPr lang="de-DE" altLang="zh-CN" dirty="0"/>
                  <a:t>)=0</a:t>
                </a:r>
                <a:r>
                  <a:rPr lang="zh-CN" altLang="zh-CN" dirty="0"/>
                  <a:t>。</a:t>
                </a:r>
              </a:p>
              <a:p>
                <a:pPr marL="400050" lvl="1" indent="0">
                  <a:buNone/>
                </a:pPr>
                <a:r>
                  <a:rPr lang="zh-CN" altLang="en-US" dirty="0"/>
                  <a:t>则有</a:t>
                </a:r>
                <a:r>
                  <a:rPr lang="pt-BR" altLang="zh-CN" dirty="0"/>
                  <a:t>(</a:t>
                </a:r>
                <a:r>
                  <a:rPr lang="en-US" altLang="zh-CN" dirty="0"/>
                  <a:t>A</a:t>
                </a:r>
                <a:r>
                  <a:rPr lang="de-DE" altLang="zh-CN" baseline="-25000" dirty="0"/>
                  <a:t>1</a:t>
                </a:r>
                <a:r>
                  <a:rPr lang="pt-BR" altLang="zh-CN" dirty="0">
                    <a:sym typeface="Symbol" pitchFamily="18" charset="2"/>
                  </a:rPr>
                  <a:t></a:t>
                </a:r>
                <a:r>
                  <a:rPr lang="de-DE" altLang="zh-CN" dirty="0"/>
                  <a:t>...</a:t>
                </a:r>
                <a:r>
                  <a:rPr lang="pt-BR" altLang="zh-CN" dirty="0">
                    <a:sym typeface="Symbol" pitchFamily="18" charset="2"/>
                  </a:rPr>
                  <a:t></a:t>
                </a:r>
                <a:r>
                  <a:rPr lang="en-US" altLang="zh-CN" dirty="0">
                    <a:sym typeface="Symbol" pitchFamily="18" charset="2"/>
                  </a:rPr>
                  <a:t>A</a:t>
                </a:r>
                <a:r>
                  <a:rPr lang="de-DE" altLang="zh-CN" baseline="-25000" dirty="0"/>
                  <a:t>n </a:t>
                </a:r>
                <a:r>
                  <a:rPr lang="pt-BR" altLang="zh-CN" dirty="0">
                    <a:sym typeface="Symbol" pitchFamily="18" charset="2"/>
                  </a:rPr>
                  <a:t></a:t>
                </a:r>
                <a:r>
                  <a:rPr lang="zh-CN" altLang="en-US" dirty="0">
                    <a:sym typeface="Symbol" pitchFamily="18" charset="2"/>
                  </a:rPr>
                  <a:t>Ａ</a:t>
                </a:r>
                <a:r>
                  <a:rPr lang="pt-BR" altLang="zh-CN" dirty="0"/>
                  <a:t>)=1</a:t>
                </a:r>
                <a:r>
                  <a:rPr lang="zh-CN" altLang="zh-CN" dirty="0"/>
                  <a:t>，即</a:t>
                </a:r>
                <a:r>
                  <a:rPr lang="zh-CN" altLang="pt-BR" dirty="0"/>
                  <a:t>Ａ</a:t>
                </a:r>
                <a:r>
                  <a:rPr lang="pt-BR" altLang="zh-CN" baseline="-25000" dirty="0"/>
                  <a:t>1</a:t>
                </a:r>
                <a:r>
                  <a:rPr lang="pt-BR" altLang="zh-CN" dirty="0">
                    <a:sym typeface="Symbol" pitchFamily="18" charset="2"/>
                  </a:rPr>
                  <a:t></a:t>
                </a:r>
                <a:r>
                  <a:rPr lang="pt-BR" altLang="zh-CN" dirty="0"/>
                  <a:t>...</a:t>
                </a:r>
                <a:r>
                  <a:rPr lang="pt-BR" altLang="zh-CN" dirty="0">
                    <a:sym typeface="Symbol" pitchFamily="18" charset="2"/>
                  </a:rPr>
                  <a:t></a:t>
                </a:r>
                <a:r>
                  <a:rPr lang="zh-CN" altLang="pt-BR" dirty="0"/>
                  <a:t>Ａ</a:t>
                </a:r>
                <a:r>
                  <a:rPr lang="pt-BR" altLang="zh-CN" baseline="-25000" dirty="0"/>
                  <a:t>n</a:t>
                </a:r>
                <a:r>
                  <a:rPr lang="pt-BR" altLang="zh-CN" dirty="0">
                    <a:sym typeface="Symbol" pitchFamily="18" charset="2"/>
                  </a:rPr>
                  <a:t></a:t>
                </a:r>
                <a:r>
                  <a:rPr lang="zh-CN" altLang="pt-BR" dirty="0"/>
                  <a:t>Ａ</a:t>
                </a:r>
                <a:r>
                  <a:rPr lang="zh-CN" altLang="zh-CN" dirty="0"/>
                  <a:t>是永真式</a:t>
                </a:r>
              </a:p>
              <a:p>
                <a:pPr marL="400050" lvl="1" indent="0">
                  <a:buNone/>
                </a:pPr>
                <a:r>
                  <a:rPr lang="zh-CN" altLang="en-US" dirty="0"/>
                  <a:t>因此</a:t>
                </a:r>
                <a:r>
                  <a:rPr lang="zh-CN" altLang="zh-CN" dirty="0"/>
                  <a:t>有</a:t>
                </a:r>
                <a:r>
                  <a:rPr lang="zh-CN" altLang="pt-BR" dirty="0"/>
                  <a:t>Ａ</a:t>
                </a:r>
                <a:r>
                  <a:rPr lang="pt-BR" altLang="zh-CN" baseline="-25000" dirty="0"/>
                  <a:t>1</a:t>
                </a:r>
                <a:r>
                  <a:rPr lang="pt-BR" altLang="zh-CN" dirty="0"/>
                  <a:t>,...,</a:t>
                </a:r>
                <a:r>
                  <a:rPr lang="zh-CN" altLang="pt-BR" dirty="0"/>
                  <a:t>Ａ</a:t>
                </a:r>
                <a:r>
                  <a:rPr lang="pt-BR" altLang="zh-CN" baseline="-25000" dirty="0"/>
                  <a:t>n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zh-CN" altLang="pt-BR" dirty="0"/>
                  <a:t>Ａ</a:t>
                </a:r>
                <a:r>
                  <a:rPr lang="zh-CN" altLang="zh-CN" dirty="0"/>
                  <a:t>，即Γ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zh-CN" altLang="pt-BR" dirty="0"/>
                  <a:t>Ａ</a:t>
                </a:r>
                <a:r>
                  <a:rPr lang="zh-CN" altLang="zh-CN" dirty="0"/>
                  <a:t>。</a:t>
                </a:r>
              </a:p>
              <a:p>
                <a:pPr marL="400050" lvl="1" indent="0">
                  <a:buNone/>
                </a:pPr>
                <a:r>
                  <a:rPr lang="zh-CN" altLang="zh-CN" dirty="0"/>
                  <a:t>设每个公式都是Γ的逻辑推论，不妨设公式为</a:t>
                </a:r>
                <a:r>
                  <a:rPr lang="pt-BR" altLang="zh-CN" dirty="0"/>
                  <a:t>0</a:t>
                </a:r>
                <a:r>
                  <a:rPr lang="zh-CN" altLang="zh-CN" dirty="0"/>
                  <a:t>。即</a:t>
                </a:r>
                <a:endParaRPr lang="en-US" altLang="zh-CN" dirty="0"/>
              </a:p>
              <a:p>
                <a:pPr marL="400050" lvl="1" indent="0">
                  <a:buNone/>
                </a:pPr>
                <a:r>
                  <a:rPr lang="zh-CN" altLang="de-DE" dirty="0"/>
                  <a:t>Ａ</a:t>
                </a:r>
                <a:r>
                  <a:rPr lang="de-DE" altLang="zh-CN" baseline="-25000" dirty="0"/>
                  <a:t>1</a:t>
                </a:r>
                <a:r>
                  <a:rPr lang="de-DE" altLang="zh-CN" dirty="0"/>
                  <a:t>,...,</a:t>
                </a:r>
                <a:r>
                  <a:rPr lang="zh-CN" altLang="de-DE" dirty="0"/>
                  <a:t>Ａ</a:t>
                </a:r>
                <a:r>
                  <a:rPr lang="de-DE" altLang="zh-CN" baseline="-25000" dirty="0"/>
                  <a:t>n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pt-BR" altLang="zh-CN" dirty="0"/>
                  <a:t> </a:t>
                </a:r>
                <a:r>
                  <a:rPr lang="de-DE" altLang="zh-CN" dirty="0"/>
                  <a:t>0</a:t>
                </a:r>
                <a:endParaRPr lang="zh-CN" altLang="zh-CN" dirty="0"/>
              </a:p>
              <a:p>
                <a:pPr marL="400050" lvl="1" indent="0">
                  <a:buNone/>
                </a:pPr>
                <a:r>
                  <a:rPr lang="zh-CN" altLang="zh-CN" dirty="0"/>
                  <a:t>因为</a:t>
                </a:r>
                <a:r>
                  <a:rPr lang="zh-CN" altLang="de-DE" dirty="0"/>
                  <a:t>Ａ</a:t>
                </a:r>
                <a:r>
                  <a:rPr lang="de-DE" altLang="zh-CN" baseline="-25000" dirty="0"/>
                  <a:t>1</a:t>
                </a:r>
                <a:r>
                  <a:rPr lang="pt-BR" altLang="zh-CN" dirty="0">
                    <a:sym typeface="Symbol" pitchFamily="18" charset="2"/>
                  </a:rPr>
                  <a:t></a:t>
                </a:r>
                <a:r>
                  <a:rPr lang="de-DE" altLang="zh-CN" dirty="0"/>
                  <a:t>...</a:t>
                </a:r>
                <a:r>
                  <a:rPr lang="pt-BR" altLang="zh-CN" dirty="0">
                    <a:sym typeface="Symbol" pitchFamily="18" charset="2"/>
                  </a:rPr>
                  <a:t></a:t>
                </a:r>
                <a:r>
                  <a:rPr lang="zh-CN" altLang="de-DE" dirty="0"/>
                  <a:t>Ａ</a:t>
                </a:r>
                <a:r>
                  <a:rPr lang="de-DE" altLang="zh-CN" baseline="-25000" dirty="0"/>
                  <a:t>n</a:t>
                </a:r>
                <a:r>
                  <a:rPr lang="pt-BR" altLang="zh-CN" dirty="0">
                    <a:sym typeface="Symbol" pitchFamily="18" charset="2"/>
                  </a:rPr>
                  <a:t></a:t>
                </a:r>
                <a:r>
                  <a:rPr lang="pt-BR" altLang="zh-CN" dirty="0"/>
                  <a:t>0</a:t>
                </a:r>
                <a:r>
                  <a:rPr lang="zh-CN" altLang="zh-CN" dirty="0"/>
                  <a:t>是永真式，所以</a:t>
                </a:r>
                <a:r>
                  <a:rPr lang="zh-CN" altLang="de-DE" dirty="0"/>
                  <a:t>Ａ</a:t>
                </a:r>
                <a:r>
                  <a:rPr lang="de-DE" altLang="zh-CN" baseline="-25000" dirty="0"/>
                  <a:t>1</a:t>
                </a:r>
                <a:r>
                  <a:rPr lang="pt-BR" altLang="zh-CN" dirty="0">
                    <a:sym typeface="Symbol" pitchFamily="18" charset="2"/>
                  </a:rPr>
                  <a:t></a:t>
                </a:r>
                <a:r>
                  <a:rPr lang="de-DE" altLang="zh-CN" dirty="0"/>
                  <a:t>...</a:t>
                </a:r>
                <a:r>
                  <a:rPr lang="pt-BR" altLang="zh-CN" dirty="0">
                    <a:sym typeface="Symbol" pitchFamily="18" charset="2"/>
                  </a:rPr>
                  <a:t></a:t>
                </a:r>
                <a:r>
                  <a:rPr lang="zh-CN" altLang="de-DE" dirty="0"/>
                  <a:t>Ａ</a:t>
                </a:r>
                <a:r>
                  <a:rPr lang="de-DE" altLang="zh-CN" baseline="-25000" dirty="0"/>
                  <a:t>n</a:t>
                </a:r>
                <a:r>
                  <a:rPr lang="zh-CN" altLang="zh-CN" dirty="0"/>
                  <a:t>是永</a:t>
                </a:r>
                <a:r>
                  <a:rPr lang="zh-CN" altLang="en-US" dirty="0"/>
                  <a:t>假</a:t>
                </a:r>
                <a:r>
                  <a:rPr lang="zh-CN" altLang="zh-CN" dirty="0"/>
                  <a:t>式，即公式集合Γ不可满足。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07" t="-1161" r="-1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3464497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0729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307221" y="938052"/>
                <a:ext cx="8115420" cy="5129212"/>
              </a:xfrm>
            </p:spPr>
            <p:txBody>
              <a:bodyPr/>
              <a:lstStyle/>
              <a:p>
                <a:pPr marL="311150" indent="-311150" defTabSz="755650" eaLnBrk="1" hangingPunct="1">
                  <a:lnSpc>
                    <a:spcPct val="100000"/>
                  </a:lnSpc>
                </a:pPr>
                <a:r>
                  <a:rPr lang="zh-CN" altLang="en-US" sz="2800" dirty="0">
                    <a:solidFill>
                      <a:schemeClr val="tx1"/>
                    </a:solidFill>
                  </a:rPr>
                  <a:t>定理 设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Γ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是公式的集合，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和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B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是公式，则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Γ∪{A}</a:t>
                </a:r>
                <a:r>
                  <a:rPr lang="en-US" altLang="zh-CN" sz="2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 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B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当且仅当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Γ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2800" b="0" dirty="0">
                    <a:solidFill>
                      <a:schemeClr val="tx1"/>
                    </a:solidFill>
                    <a:latin typeface="Times New Roman" pitchFamily="18" charset="0"/>
                    <a:sym typeface="Symbol" pitchFamily="18" charset="2"/>
                  </a:rPr>
                  <a:t>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B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。</a:t>
                </a:r>
              </a:p>
              <a:p>
                <a:pPr marL="311150" indent="-311150" defTabSz="755650" eaLnBrk="1" hangingPunct="1">
                  <a:lnSpc>
                    <a:spcPct val="100000"/>
                  </a:lnSpc>
                </a:pPr>
                <a:r>
                  <a:rPr lang="zh-CN" altLang="en-US" sz="2800" dirty="0">
                    <a:solidFill>
                      <a:schemeClr val="tx1"/>
                    </a:solidFill>
                  </a:rPr>
                  <a:t>证明 </a:t>
                </a:r>
              </a:p>
              <a:p>
                <a:pPr marL="674688" lvl="1" indent="-249238" defTabSz="755650" eaLnBrk="1" hangingPunct="1">
                  <a:lnSpc>
                    <a:spcPct val="100000"/>
                  </a:lnSpc>
                </a:pPr>
                <a:r>
                  <a:rPr lang="zh-CN" altLang="en-US" sz="2800" dirty="0">
                    <a:solidFill>
                      <a:schemeClr val="tx1"/>
                    </a:solidFill>
                  </a:rPr>
                  <a:t>若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Γ∪{A}</a:t>
                </a:r>
                <a:r>
                  <a:rPr lang="en-US" altLang="zh-CN" sz="2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B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，则有真值赋值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v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使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Γ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中公式皆真且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v(A)=1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v(B)=1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。所以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v(A→B)=1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Γ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2800" b="0" dirty="0">
                    <a:solidFill>
                      <a:schemeClr val="tx1"/>
                    </a:solidFill>
                    <a:latin typeface="Times New Roman" pitchFamily="18" charset="0"/>
                    <a:sym typeface="Symbol" pitchFamily="18" charset="2"/>
                  </a:rPr>
                  <a:t>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B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。</a:t>
                </a:r>
              </a:p>
              <a:p>
                <a:pPr marL="674688" lvl="1" indent="-249238" defTabSz="755650" eaLnBrk="1" hangingPunct="1">
                  <a:lnSpc>
                    <a:spcPct val="100000"/>
                  </a:lnSpc>
                </a:pPr>
                <a:r>
                  <a:rPr lang="zh-CN" altLang="en-US" sz="2800" dirty="0">
                    <a:solidFill>
                      <a:schemeClr val="tx1"/>
                    </a:solidFill>
                  </a:rPr>
                  <a:t>若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Γ</a:t>
                </a:r>
                <a:r>
                  <a:rPr lang="en-US" altLang="zh-CN" sz="2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 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2800" b="0" dirty="0">
                    <a:solidFill>
                      <a:schemeClr val="tx1"/>
                    </a:solidFill>
                    <a:latin typeface="Times New Roman" pitchFamily="18" charset="0"/>
                    <a:sym typeface="Symbol" pitchFamily="18" charset="2"/>
                  </a:rPr>
                  <a:t>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B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，则有真值赋值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v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使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Γ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中公式皆真且</a:t>
                </a:r>
                <a:endParaRPr lang="en-US" altLang="zh-CN" sz="2800" dirty="0">
                  <a:solidFill>
                    <a:schemeClr val="tx1"/>
                  </a:solidFill>
                </a:endParaRPr>
              </a:p>
              <a:p>
                <a:pPr marL="425450" lvl="1" indent="0" defTabSz="755650" eaLnBrk="1" hangingPunct="1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</a:rPr>
                  <a:t>    v(A</a:t>
                </a:r>
                <a:r>
                  <a:rPr lang="zh-CN" altLang="en-US" sz="2800" dirty="0">
                    <a:solidFill>
                      <a:schemeClr val="tx1"/>
                    </a:solidFill>
                    <a:sym typeface="Symbol" pitchFamily="18" charset="2"/>
                  </a:rPr>
                  <a:t>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B)=1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。</a:t>
                </a:r>
              </a:p>
              <a:p>
                <a:pPr marL="674688" lvl="1" indent="-249238" defTabSz="755650" eaLnBrk="1" hangingPunct="1">
                  <a:lnSpc>
                    <a:spcPct val="100000"/>
                  </a:lnSpc>
                </a:pPr>
                <a:r>
                  <a:rPr lang="zh-CN" altLang="en-US" sz="2800" dirty="0"/>
                  <a:t>若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v(A)=1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，则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v(B)=1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。所以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Γ∪{A}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B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。</a:t>
                </a:r>
              </a:p>
              <a:p>
                <a:pPr marL="311150" indent="-311150" defTabSz="755650" eaLnBrk="1" hangingPunct="1">
                  <a:lnSpc>
                    <a:spcPct val="100000"/>
                  </a:lnSpc>
                </a:pPr>
                <a:r>
                  <a:rPr lang="zh-CN" altLang="en-US" sz="2800" dirty="0">
                    <a:solidFill>
                      <a:schemeClr val="tx1"/>
                    </a:solidFill>
                  </a:rPr>
                  <a:t>证毕</a:t>
                </a:r>
              </a:p>
            </p:txBody>
          </p:sp>
        </mc:Choice>
        <mc:Fallback>
          <p:sp>
            <p:nvSpPr>
              <p:cNvPr id="3072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307221" y="938052"/>
                <a:ext cx="8115420" cy="5129212"/>
              </a:xfrm>
              <a:blipFill>
                <a:blip r:embed="rId3"/>
                <a:stretch>
                  <a:fillRect l="-1276" t="-1308" r="-58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0724" name="Object 25"/>
          <p:cNvGraphicFramePr>
            <a:graphicFrameLocks noChangeAspect="1"/>
          </p:cNvGraphicFramePr>
          <p:nvPr/>
        </p:nvGraphicFramePr>
        <p:xfrm>
          <a:off x="4686300" y="2798763"/>
          <a:ext cx="3079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6" name="公式" r:id="rId4" imgW="164957" imgH="203024" progId="Equation.3">
                  <p:embed/>
                </p:oleObj>
              </mc:Choice>
              <mc:Fallback>
                <p:oleObj name="公式" r:id="rId4" imgW="164957" imgH="203024" progId="Equation.3">
                  <p:embed/>
                  <p:pic>
                    <p:nvPicPr>
                      <p:cNvPr id="30724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6300" y="2798763"/>
                        <a:ext cx="307975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6019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zh-CN" dirty="0"/>
                  <a:t>例：</a:t>
                </a:r>
                <a:r>
                  <a:rPr lang="pt-BR" altLang="zh-CN" dirty="0">
                    <a:sym typeface="Symbol" pitchFamily="18" charset="2"/>
                  </a:rPr>
                  <a:t></a:t>
                </a:r>
                <a:r>
                  <a:rPr lang="pt-BR" altLang="zh-CN" dirty="0"/>
                  <a:t>x(Q(x) </a:t>
                </a:r>
                <a:r>
                  <a:rPr lang="pt-BR" altLang="zh-CN" dirty="0">
                    <a:sym typeface="Symbol" pitchFamily="18" charset="2"/>
                  </a:rPr>
                  <a:t></a:t>
                </a:r>
                <a:r>
                  <a:rPr lang="pt-BR" altLang="zh-CN" dirty="0"/>
                  <a:t>R(x))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pt-BR" altLang="zh-CN" dirty="0">
                    <a:sym typeface="Symbol" pitchFamily="18" charset="2"/>
                  </a:rPr>
                  <a:t></a:t>
                </a:r>
                <a:r>
                  <a:rPr lang="pt-BR" altLang="zh-CN" dirty="0"/>
                  <a:t>xQ(x)</a:t>
                </a:r>
                <a:r>
                  <a:rPr lang="pt-BR" altLang="zh-CN" dirty="0">
                    <a:sym typeface="Symbol" pitchFamily="18" charset="2"/>
                  </a:rPr>
                  <a:t></a:t>
                </a:r>
                <a:r>
                  <a:rPr lang="pt-BR" altLang="zh-CN" dirty="0"/>
                  <a:t>xR(x)</a:t>
                </a:r>
                <a:endParaRPr lang="zh-CN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zh-CN" dirty="0"/>
                  <a:t>例：</a:t>
                </a:r>
                <a:r>
                  <a:rPr lang="pt-BR" altLang="zh-CN" dirty="0">
                    <a:sym typeface="Symbol" pitchFamily="18" charset="2"/>
                  </a:rPr>
                  <a:t></a:t>
                </a:r>
                <a:r>
                  <a:rPr lang="pt-BR" altLang="zh-CN" dirty="0"/>
                  <a:t>x(Q(x)</a:t>
                </a:r>
                <a:r>
                  <a:rPr lang="pt-BR" altLang="zh-CN" dirty="0">
                    <a:sym typeface="Symbol" pitchFamily="18" charset="2"/>
                  </a:rPr>
                  <a:t></a:t>
                </a:r>
                <a:r>
                  <a:rPr lang="pt-BR" altLang="zh-CN" dirty="0"/>
                  <a:t>R(x))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pt-BR" altLang="zh-CN" dirty="0">
                    <a:sym typeface="Symbol" pitchFamily="18" charset="2"/>
                  </a:rPr>
                  <a:t></a:t>
                </a:r>
                <a:r>
                  <a:rPr lang="pt-BR" altLang="zh-CN" dirty="0"/>
                  <a:t>xQ(x)</a:t>
                </a:r>
                <a:r>
                  <a:rPr lang="pt-BR" altLang="zh-CN" dirty="0">
                    <a:sym typeface="Symbol" pitchFamily="18" charset="2"/>
                  </a:rPr>
                  <a:t></a:t>
                </a:r>
                <a:r>
                  <a:rPr lang="pt-BR" altLang="zh-CN" dirty="0"/>
                  <a:t>xR(x)</a:t>
                </a:r>
                <a:endParaRPr lang="zh-CN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zh-CN" dirty="0"/>
                  <a:t>例：</a:t>
                </a:r>
                <a:r>
                  <a:rPr lang="pt-BR" altLang="zh-CN" dirty="0">
                    <a:sym typeface="Symbol" pitchFamily="18" charset="2"/>
                  </a:rPr>
                  <a:t></a:t>
                </a:r>
                <a:r>
                  <a:rPr lang="pt-BR" altLang="zh-CN" dirty="0"/>
                  <a:t>xQ(x) </a:t>
                </a:r>
                <a:r>
                  <a:rPr lang="pt-BR" altLang="zh-CN" dirty="0">
                    <a:sym typeface="Symbol" pitchFamily="18" charset="2"/>
                  </a:rPr>
                  <a:t></a:t>
                </a:r>
                <a:r>
                  <a:rPr lang="pt-BR" altLang="zh-CN" dirty="0"/>
                  <a:t>xR(x)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pt-BR" altLang="zh-CN" dirty="0">
                    <a:sym typeface="Symbol" pitchFamily="18" charset="2"/>
                  </a:rPr>
                  <a:t></a:t>
                </a:r>
                <a:r>
                  <a:rPr lang="pt-BR" altLang="zh-CN" dirty="0"/>
                  <a:t>x(Q(x)</a:t>
                </a:r>
                <a:r>
                  <a:rPr lang="pt-BR" altLang="zh-CN" dirty="0">
                    <a:sym typeface="Symbol" pitchFamily="18" charset="2"/>
                  </a:rPr>
                  <a:t></a:t>
                </a:r>
                <a:r>
                  <a:rPr lang="pt-BR" altLang="zh-CN" dirty="0"/>
                  <a:t>R(x))</a:t>
                </a:r>
                <a:endParaRPr lang="zh-CN" altLang="zh-CN" dirty="0"/>
              </a:p>
              <a:p>
                <a:pPr>
                  <a:lnSpc>
                    <a:spcPct val="150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86019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Grid">
  <a:themeElements>
    <a:clrScheme name="Grid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rid">
      <a:majorFont>
        <a:latin typeface="华文中宋"/>
        <a:ea typeface="华文中宋"/>
        <a:cs typeface=""/>
      </a:majorFont>
      <a:minorFont>
        <a:latin typeface="华文仿宋"/>
        <a:ea typeface="华文仿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/>
      <a:lstStyle/>
    </a:lnDef>
  </a:objectDefaults>
  <a:extraClrSchemeLst>
    <a:extraClrScheme>
      <a:clrScheme name="Grid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id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38405</TotalTime>
  <Words>1431</Words>
  <Application>Microsoft Office PowerPoint</Application>
  <PresentationFormat>全屏显示(4:3)</PresentationFormat>
  <Paragraphs>108</Paragraphs>
  <Slides>15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黑体</vt:lpstr>
      <vt:lpstr>华文仿宋</vt:lpstr>
      <vt:lpstr>华文行楷</vt:lpstr>
      <vt:lpstr>华文中宋</vt:lpstr>
      <vt:lpstr>Arial</vt:lpstr>
      <vt:lpstr>Cambria Math</vt:lpstr>
      <vt:lpstr>Symbol</vt:lpstr>
      <vt:lpstr>Times New Roman</vt:lpstr>
      <vt:lpstr>Wingdings</vt:lpstr>
      <vt:lpstr>Grid</vt:lpstr>
      <vt:lpstr>位图图像</vt:lpstr>
      <vt:lpstr>公式</vt:lpstr>
      <vt:lpstr>第二章谓词逻辑</vt:lpstr>
      <vt:lpstr>可满足性</vt:lpstr>
      <vt:lpstr>逻辑推论</vt:lpstr>
      <vt:lpstr> 永真式</vt:lpstr>
      <vt:lpstr>PowerPoint 演示文稿</vt:lpstr>
      <vt:lpstr>添加量词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前束范式</vt:lpstr>
      <vt:lpstr>无存在前束范式</vt:lpstr>
      <vt:lpstr>无存在前束范式的转换</vt:lpstr>
      <vt:lpstr>PowerPoint 演示文稿</vt:lpstr>
    </vt:vector>
  </TitlesOfParts>
  <Company>BUAA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数理逻辑-(2)谓词逻辑</dc:title>
  <dc:creator>Shuai Ma</dc:creator>
  <cp:lastModifiedBy>bobo677@163.com</cp:lastModifiedBy>
  <cp:revision>2705</cp:revision>
  <dcterms:created xsi:type="dcterms:W3CDTF">2004-03-10T10:42:25Z</dcterms:created>
  <dcterms:modified xsi:type="dcterms:W3CDTF">2019-04-23T14:44:22Z</dcterms:modified>
</cp:coreProperties>
</file>