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164A"/>
    <a:srgbClr val="FA8F00"/>
    <a:srgbClr val="5DF0FF"/>
    <a:srgbClr val="FF4747"/>
    <a:srgbClr val="A2023F"/>
    <a:srgbClr val="C23E47"/>
    <a:srgbClr val="5EEC3C"/>
    <a:srgbClr val="5B4101"/>
    <a:srgbClr val="956B01"/>
    <a:srgbClr val="FE7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786" y="-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637-D75D-47A6-8C98-E5D747AFC5DC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72248-AF3C-42E1-B487-8E33F886C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69" y="1808225"/>
            <a:ext cx="7787955" cy="1374345"/>
          </a:xfrm>
          <a:noFill/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FF0000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335275"/>
            <a:ext cx="7787955" cy="1068935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3929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6"/>
          </a:xfrm>
          <a:noFill/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281175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4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4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9%98%B2%E7%81%AB%E5%A2%99/52767#6_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7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计算机网络安</a:t>
            </a:r>
            <a:r>
              <a:rPr lang="zh-CN" altLang="en-US" b="1" dirty="0" smtClean="0">
                <a:effectLst/>
              </a:rPr>
              <a:t>全</a:t>
            </a:r>
            <a:r>
              <a:rPr lang="en-US" altLang="zh-CN" b="1" dirty="0" smtClean="0">
                <a:effectLst/>
              </a:rPr>
              <a:t/>
            </a:r>
            <a:br>
              <a:rPr lang="en-US" altLang="zh-CN" b="1" dirty="0" smtClean="0">
                <a:effectLst/>
              </a:rPr>
            </a:br>
            <a:r>
              <a:rPr lang="zh-CN" altLang="en-US" b="1" dirty="0" smtClean="0">
                <a:effectLst/>
              </a:rPr>
              <a:t>（</a:t>
            </a:r>
            <a:r>
              <a:rPr lang="zh-CN" altLang="en-US" b="1" dirty="0">
                <a:effectLst/>
              </a:rPr>
              <a:t>防火墙课题）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</a:t>
            </a:r>
            <a:r>
              <a:rPr lang="zh-CN" altLang="en-US" dirty="0" smtClean="0"/>
              <a:t>光</a:t>
            </a:r>
            <a:endParaRPr lang="en-US" altLang="zh-CN" dirty="0" smtClean="0"/>
          </a:p>
          <a:p>
            <a:r>
              <a:rPr lang="zh-CN" altLang="en-US" dirty="0"/>
              <a:t>张金源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技术路线实现方法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基于协议过滤的防火</a:t>
            </a:r>
            <a:r>
              <a:rPr lang="zh-CN" altLang="en-US" b="1" dirty="0" smtClean="0"/>
              <a:t>墙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zh-CN" altLang="en-US" b="1" dirty="0"/>
              <a:t>步骤</a:t>
            </a:r>
            <a:r>
              <a:rPr lang="en-US" b="1" dirty="0"/>
              <a:t>1</a:t>
            </a:r>
            <a:r>
              <a:rPr lang="en-US" dirty="0"/>
              <a:t>	</a:t>
            </a:r>
            <a:endParaRPr lang="en-US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计算机</a:t>
            </a:r>
            <a:r>
              <a:rPr lang="en-US" dirty="0"/>
              <a:t>A</a:t>
            </a:r>
            <a:r>
              <a:rPr lang="zh-CN" altLang="en-US" dirty="0"/>
              <a:t>中，首先移除上个实验中加载的内核模块。使用命令</a:t>
            </a:r>
            <a:r>
              <a:rPr lang="en-US" dirty="0" err="1"/>
              <a:t>rmmod</a:t>
            </a:r>
            <a:r>
              <a:rPr lang="en-US" dirty="0"/>
              <a:t> ./</a:t>
            </a:r>
            <a:r>
              <a:rPr lang="en-US" dirty="0" err="1"/>
              <a:t>filter_ip.ko</a:t>
            </a:r>
            <a:r>
              <a:rPr lang="zh-CN" altLang="en-US" dirty="0"/>
              <a:t>卸载基于源</a:t>
            </a:r>
            <a:r>
              <a:rPr lang="en-US" dirty="0"/>
              <a:t>IP</a:t>
            </a:r>
            <a:r>
              <a:rPr lang="zh-CN" altLang="en-US" dirty="0"/>
              <a:t>地址的过滤模块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步骤</a:t>
            </a:r>
            <a:r>
              <a:rPr lang="en-US" b="1" dirty="0"/>
              <a:t>2</a:t>
            </a:r>
            <a:r>
              <a:rPr lang="en-US" dirty="0"/>
              <a:t>	</a:t>
            </a:r>
            <a:endParaRPr lang="en-US" dirty="0" smtClean="0"/>
          </a:p>
          <a:p>
            <a:r>
              <a:rPr lang="zh-CN" altLang="en-US" dirty="0" smtClean="0"/>
              <a:t>加</a:t>
            </a:r>
            <a:r>
              <a:rPr lang="zh-CN" altLang="en-US" dirty="0"/>
              <a:t>载基于协议过滤的内核模块。使用命令</a:t>
            </a:r>
            <a:r>
              <a:rPr lang="en-US" dirty="0" err="1"/>
              <a:t>insmod</a:t>
            </a:r>
            <a:r>
              <a:rPr lang="en-US" dirty="0"/>
              <a:t> ./</a:t>
            </a:r>
            <a:r>
              <a:rPr lang="en-US" dirty="0" err="1"/>
              <a:t>filter_prot.ko</a:t>
            </a:r>
            <a:r>
              <a:rPr lang="zh-CN" altLang="en-US" dirty="0"/>
              <a:t>，加载基于协议过滤的内核模块。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8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技术路线实现方法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基于协议过滤的防火</a:t>
            </a:r>
            <a:r>
              <a:rPr lang="zh-CN" altLang="en-US" b="1" dirty="0" smtClean="0"/>
              <a:t>墙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zh-CN" altLang="en-US" b="1" dirty="0"/>
              <a:t>步骤</a:t>
            </a:r>
            <a:r>
              <a:rPr lang="en-US" b="1" dirty="0"/>
              <a:t>3</a:t>
            </a:r>
            <a:r>
              <a:rPr lang="en-US" dirty="0"/>
              <a:t>	</a:t>
            </a:r>
            <a:endParaRPr lang="en-US" dirty="0" smtClean="0"/>
          </a:p>
          <a:p>
            <a:r>
              <a:rPr lang="zh-CN" altLang="en-US" dirty="0" smtClean="0"/>
              <a:t>通</a:t>
            </a:r>
            <a:r>
              <a:rPr lang="zh-CN" altLang="en-US" dirty="0"/>
              <a:t>过计算机</a:t>
            </a:r>
            <a:r>
              <a:rPr lang="en-US" dirty="0"/>
              <a:t>A</a:t>
            </a:r>
            <a:r>
              <a:rPr lang="zh-CN" altLang="en-US" dirty="0"/>
              <a:t>的浏览器浏览网页，观察结果，并通过</a:t>
            </a:r>
            <a:r>
              <a:rPr lang="en-US" dirty="0" err="1"/>
              <a:t>dmesg</a:t>
            </a:r>
            <a:r>
              <a:rPr lang="zh-CN" altLang="en-US" dirty="0"/>
              <a:t>命令查看系统内核日志结果。</a:t>
            </a:r>
            <a:endParaRPr lang="en-US" dirty="0"/>
          </a:p>
          <a:p>
            <a:pPr marL="0" indent="0">
              <a:buNone/>
            </a:pPr>
            <a:r>
              <a:rPr lang="zh-CN" altLang="en-US" b="1" dirty="0"/>
              <a:t>步骤</a:t>
            </a:r>
            <a:r>
              <a:rPr lang="en-US" b="1" dirty="0"/>
              <a:t>4</a:t>
            </a:r>
            <a:r>
              <a:rPr lang="en-US" dirty="0"/>
              <a:t>	</a:t>
            </a:r>
            <a:endParaRPr lang="en-US" dirty="0" smtClean="0"/>
          </a:p>
          <a:p>
            <a:r>
              <a:rPr lang="zh-CN" altLang="en-US" dirty="0" smtClean="0"/>
              <a:t>通</a:t>
            </a:r>
            <a:r>
              <a:rPr lang="zh-CN" altLang="en-US" dirty="0"/>
              <a:t>过计算机</a:t>
            </a:r>
            <a:r>
              <a:rPr lang="en-US" dirty="0"/>
              <a:t>B ping </a:t>
            </a:r>
            <a:r>
              <a:rPr lang="zh-CN" altLang="en-US" dirty="0"/>
              <a:t>计算机</a:t>
            </a:r>
            <a:r>
              <a:rPr lang="en-US" dirty="0"/>
              <a:t>A</a:t>
            </a:r>
            <a:r>
              <a:rPr lang="zh-CN" altLang="en-US" dirty="0"/>
              <a:t>，观察</a:t>
            </a:r>
            <a:r>
              <a:rPr lang="en-US" dirty="0"/>
              <a:t> ping </a:t>
            </a:r>
            <a:r>
              <a:rPr lang="zh-CN" altLang="en-US" dirty="0"/>
              <a:t>命令结果。</a:t>
            </a:r>
            <a:endParaRPr lang="en-US" dirty="0"/>
          </a:p>
          <a:p>
            <a:pPr marL="0" indent="0">
              <a:buNone/>
            </a:pPr>
            <a:r>
              <a:rPr lang="zh-CN" altLang="en-US" b="1" dirty="0"/>
              <a:t>步骤</a:t>
            </a:r>
            <a:r>
              <a:rPr lang="en-US" b="1" dirty="0"/>
              <a:t>5</a:t>
            </a:r>
            <a:r>
              <a:rPr lang="en-US" dirty="0"/>
              <a:t>	</a:t>
            </a:r>
            <a:endParaRPr lang="en-US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计算机</a:t>
            </a:r>
            <a:r>
              <a:rPr lang="en-US" dirty="0"/>
              <a:t>A</a:t>
            </a:r>
            <a:r>
              <a:rPr lang="zh-CN" altLang="en-US" dirty="0"/>
              <a:t>中，通过</a:t>
            </a:r>
            <a:r>
              <a:rPr lang="en-US" dirty="0" err="1"/>
              <a:t>dmesg</a:t>
            </a:r>
            <a:r>
              <a:rPr lang="zh-CN" altLang="en-US" dirty="0"/>
              <a:t>命令查看系统内核日志结果。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47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技术路线实现方法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基于端口的防火</a:t>
            </a:r>
            <a:r>
              <a:rPr lang="zh-CN" altLang="en-US" b="1" dirty="0" smtClean="0"/>
              <a:t>墙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zh-CN" altLang="en-US" b="1" dirty="0"/>
              <a:t>步骤</a:t>
            </a:r>
            <a:r>
              <a:rPr lang="en-US" b="1" dirty="0"/>
              <a:t>1</a:t>
            </a:r>
            <a:r>
              <a:rPr lang="en-US" dirty="0"/>
              <a:t>	</a:t>
            </a:r>
            <a:endParaRPr lang="en-US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计算机</a:t>
            </a:r>
            <a:r>
              <a:rPr lang="en-US" dirty="0"/>
              <a:t>A</a:t>
            </a:r>
            <a:r>
              <a:rPr lang="zh-CN" altLang="en-US" dirty="0"/>
              <a:t>中，首先移除上个实验中加载的内核模块。使用命令</a:t>
            </a:r>
            <a:r>
              <a:rPr lang="en-US" dirty="0" err="1"/>
              <a:t>rmmod</a:t>
            </a:r>
            <a:r>
              <a:rPr lang="en-US" dirty="0"/>
              <a:t> ./</a:t>
            </a:r>
            <a:r>
              <a:rPr lang="en-US" dirty="0" err="1"/>
              <a:t>filter_prot.ko</a:t>
            </a:r>
            <a:r>
              <a:rPr lang="zh-CN" altLang="en-US" dirty="0"/>
              <a:t>卸载基于协议过滤的内核模块。</a:t>
            </a:r>
            <a:endParaRPr lang="en-US" dirty="0"/>
          </a:p>
          <a:p>
            <a:pPr marL="0" indent="0">
              <a:buNone/>
            </a:pPr>
            <a:r>
              <a:rPr lang="zh-CN" altLang="en-US" b="1" dirty="0"/>
              <a:t>步骤</a:t>
            </a:r>
            <a:r>
              <a:rPr lang="en-US" b="1" dirty="0"/>
              <a:t>2</a:t>
            </a:r>
            <a:r>
              <a:rPr lang="en-US" dirty="0"/>
              <a:t>	</a:t>
            </a:r>
            <a:endParaRPr lang="en-US" dirty="0" smtClean="0"/>
          </a:p>
          <a:p>
            <a:r>
              <a:rPr lang="zh-CN" altLang="en-US" dirty="0" smtClean="0"/>
              <a:t>加</a:t>
            </a:r>
            <a:r>
              <a:rPr lang="zh-CN" altLang="en-US" dirty="0"/>
              <a:t>载基于端口过滤的内核模块。使用命令</a:t>
            </a:r>
            <a:r>
              <a:rPr lang="en-US" dirty="0" err="1"/>
              <a:t>insmod</a:t>
            </a:r>
            <a:r>
              <a:rPr lang="en-US" dirty="0"/>
              <a:t> ./</a:t>
            </a:r>
            <a:r>
              <a:rPr lang="en-US" dirty="0" err="1"/>
              <a:t>filter_port.ko</a:t>
            </a:r>
            <a:r>
              <a:rPr lang="zh-CN" altLang="en-US" dirty="0"/>
              <a:t>，加载基于端口过滤的内核模块。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85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技术路线实现方法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基于端口的防火</a:t>
            </a:r>
            <a:r>
              <a:rPr lang="zh-CN" altLang="en-US" b="1" dirty="0" smtClean="0"/>
              <a:t>墙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zh-CN" altLang="en-US" b="1" dirty="0"/>
              <a:t>步骤</a:t>
            </a:r>
            <a:r>
              <a:rPr lang="en-US" b="1" dirty="0"/>
              <a:t>3</a:t>
            </a:r>
            <a:r>
              <a:rPr lang="en-US" dirty="0"/>
              <a:t>	</a:t>
            </a:r>
            <a:endParaRPr lang="en-US" dirty="0" smtClean="0"/>
          </a:p>
          <a:p>
            <a:r>
              <a:rPr lang="zh-CN" altLang="en-US" dirty="0" smtClean="0"/>
              <a:t>通</a:t>
            </a:r>
            <a:r>
              <a:rPr lang="zh-CN" altLang="en-US" dirty="0"/>
              <a:t>过计算机</a:t>
            </a:r>
            <a:r>
              <a:rPr lang="en-US" dirty="0"/>
              <a:t>A</a:t>
            </a:r>
            <a:r>
              <a:rPr lang="zh-CN" altLang="en-US" dirty="0"/>
              <a:t>的浏览器浏览网页，观察结果，并通过</a:t>
            </a:r>
            <a:r>
              <a:rPr lang="en-US" dirty="0" err="1"/>
              <a:t>dmesg</a:t>
            </a:r>
            <a:r>
              <a:rPr lang="zh-CN" altLang="en-US" dirty="0"/>
              <a:t>命令查看系统内核日志结果。</a:t>
            </a:r>
            <a:endParaRPr lang="en-US" dirty="0"/>
          </a:p>
          <a:p>
            <a:pPr marL="0" indent="0">
              <a:buNone/>
            </a:pPr>
            <a:r>
              <a:rPr lang="zh-CN" altLang="en-US" b="1" dirty="0"/>
              <a:t>步骤</a:t>
            </a:r>
            <a:r>
              <a:rPr lang="en-US" b="1" dirty="0"/>
              <a:t>4</a:t>
            </a:r>
            <a:r>
              <a:rPr lang="en-US" dirty="0"/>
              <a:t>	</a:t>
            </a:r>
            <a:endParaRPr lang="en-US" dirty="0" smtClean="0"/>
          </a:p>
          <a:p>
            <a:r>
              <a:rPr lang="zh-CN" altLang="en-US" dirty="0" smtClean="0"/>
              <a:t>开</a:t>
            </a:r>
            <a:r>
              <a:rPr lang="zh-CN" altLang="en-US" dirty="0"/>
              <a:t>启计算机</a:t>
            </a:r>
            <a:r>
              <a:rPr lang="en-US" dirty="0"/>
              <a:t>A</a:t>
            </a:r>
            <a:r>
              <a:rPr lang="zh-CN" altLang="en-US" dirty="0"/>
              <a:t>的</a:t>
            </a:r>
            <a:r>
              <a:rPr lang="en-US" dirty="0"/>
              <a:t>telnet</a:t>
            </a:r>
            <a:r>
              <a:rPr lang="zh-CN" altLang="en-US" dirty="0"/>
              <a:t>服务。使用</a:t>
            </a:r>
            <a:r>
              <a:rPr lang="en-US" dirty="0" err="1"/>
              <a:t>netstat</a:t>
            </a:r>
            <a:r>
              <a:rPr lang="en-US" dirty="0"/>
              <a:t> -a | </a:t>
            </a:r>
            <a:r>
              <a:rPr lang="en-US" dirty="0" err="1"/>
              <a:t>grep</a:t>
            </a:r>
            <a:r>
              <a:rPr lang="en-US" dirty="0"/>
              <a:t> telnet</a:t>
            </a:r>
            <a:r>
              <a:rPr lang="zh-CN" altLang="en-US" dirty="0"/>
              <a:t>命令查看</a:t>
            </a:r>
            <a:r>
              <a:rPr lang="en-US" dirty="0"/>
              <a:t>telnet</a:t>
            </a:r>
            <a:r>
              <a:rPr lang="zh-CN" altLang="en-US" dirty="0"/>
              <a:t>运行状态，如果输出为空，表示没有开启该服务，按下面步骤进行配置，否则跳转到步骤</a:t>
            </a:r>
            <a:r>
              <a:rPr lang="en-US" dirty="0"/>
              <a:t>9</a:t>
            </a:r>
            <a:r>
              <a:rPr lang="zh-CN" altLang="en-US" dirty="0"/>
              <a:t>。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1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技术路线实现方法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基于端口的防火</a:t>
            </a:r>
            <a:r>
              <a:rPr lang="zh-CN" altLang="en-US" b="1" dirty="0" smtClean="0"/>
              <a:t>墙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zh-CN" altLang="en-US" b="1" dirty="0"/>
              <a:t>步骤</a:t>
            </a:r>
            <a:r>
              <a:rPr lang="en-US" b="1" dirty="0"/>
              <a:t>5</a:t>
            </a:r>
            <a:r>
              <a:rPr lang="en-US" dirty="0"/>
              <a:t>	</a:t>
            </a:r>
            <a:endParaRPr lang="en-US" dirty="0" smtClean="0"/>
          </a:p>
          <a:p>
            <a:r>
              <a:rPr lang="zh-CN" altLang="en-US" dirty="0" smtClean="0"/>
              <a:t>安</a:t>
            </a:r>
            <a:r>
              <a:rPr lang="zh-CN" altLang="en-US" dirty="0"/>
              <a:t>装</a:t>
            </a:r>
            <a:r>
              <a:rPr lang="en-US" dirty="0" err="1"/>
              <a:t>openbsd-inetd</a:t>
            </a:r>
            <a:r>
              <a:rPr lang="zh-CN" altLang="en-US" dirty="0"/>
              <a:t>。使用命令</a:t>
            </a:r>
            <a:r>
              <a:rPr lang="zh-CN" altLang="en-US" dirty="0" smtClean="0"/>
              <a:t>：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</a:t>
            </a:r>
            <a:r>
              <a:rPr lang="en-US" dirty="0" err="1"/>
              <a:t>openbsd-inetd</a:t>
            </a:r>
            <a:endParaRPr lang="en-US" dirty="0"/>
          </a:p>
          <a:p>
            <a:pPr marL="0" indent="0">
              <a:buNone/>
            </a:pPr>
            <a:r>
              <a:rPr lang="zh-CN" altLang="en-US" b="1" dirty="0"/>
              <a:t>步骤</a:t>
            </a:r>
            <a:r>
              <a:rPr lang="en-US" b="1" dirty="0"/>
              <a:t>6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zh-CN" altLang="en-US" dirty="0" smtClean="0"/>
              <a:t>安</a:t>
            </a:r>
            <a:r>
              <a:rPr lang="zh-CN" altLang="en-US" dirty="0"/>
              <a:t>装</a:t>
            </a:r>
            <a:r>
              <a:rPr lang="en-US" dirty="0" err="1"/>
              <a:t>telnetd</a:t>
            </a:r>
            <a:r>
              <a:rPr lang="zh-CN" altLang="en-US" dirty="0"/>
              <a:t>。使用命令</a:t>
            </a:r>
            <a:r>
              <a:rPr lang="zh-CN" altLang="en-US" dirty="0" smtClean="0"/>
              <a:t>：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</a:t>
            </a:r>
            <a:r>
              <a:rPr lang="en-US" dirty="0" err="1" smtClean="0"/>
              <a:t>telnetd</a:t>
            </a:r>
            <a:r>
              <a:rPr lang="zh-CN" altLang="en-US" dirty="0"/>
              <a:t>，</a:t>
            </a:r>
            <a:r>
              <a:rPr lang="zh-CN" altLang="en-US" dirty="0" smtClean="0"/>
              <a:t>安</a:t>
            </a:r>
            <a:r>
              <a:rPr lang="zh-CN" altLang="en-US" dirty="0"/>
              <a:t>装完成后，查看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inetd.conf</a:t>
            </a:r>
            <a:r>
              <a:rPr lang="zh-CN" altLang="en-US" dirty="0"/>
              <a:t>的内容，使用命令</a:t>
            </a:r>
            <a:r>
              <a:rPr lang="zh-CN" altLang="en-US" dirty="0" smtClean="0"/>
              <a:t>：</a:t>
            </a:r>
            <a:r>
              <a:rPr lang="en-US" dirty="0" smtClean="0"/>
              <a:t>cat/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inetd.conf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telnet</a:t>
            </a:r>
          </a:p>
          <a:p>
            <a:pPr marL="0" indent="0">
              <a:buNone/>
            </a:pPr>
            <a:r>
              <a:rPr lang="zh-CN" altLang="en-US" dirty="0" smtClean="0"/>
              <a:t>可</a:t>
            </a:r>
            <a:r>
              <a:rPr lang="zh-CN" altLang="en-US" dirty="0"/>
              <a:t>以看到输出结果：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telnet stream</a:t>
            </a:r>
            <a:r>
              <a:rPr lang="en-US" dirty="0"/>
              <a:t> </a:t>
            </a:r>
            <a:r>
              <a:rPr lang="en-US" dirty="0" err="1" smtClean="0"/>
              <a:t>tcp</a:t>
            </a:r>
            <a:r>
              <a:rPr lang="en-US" dirty="0" smtClean="0"/>
              <a:t> </a:t>
            </a:r>
            <a:r>
              <a:rPr lang="en-US" dirty="0" err="1" smtClean="0"/>
              <a:t>nowait</a:t>
            </a:r>
            <a:r>
              <a:rPr lang="en-US" dirty="0"/>
              <a:t> </a:t>
            </a:r>
            <a:r>
              <a:rPr lang="en-US" dirty="0" err="1" smtClean="0"/>
              <a:t>telnetd</a:t>
            </a:r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/</a:t>
            </a:r>
            <a:r>
              <a:rPr lang="en-US" dirty="0" err="1" smtClean="0"/>
              <a:t>tcpd</a:t>
            </a:r>
            <a:r>
              <a:rPr lang="en-US" dirty="0"/>
              <a:t>	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in.telnetd</a:t>
            </a:r>
            <a:r>
              <a:rPr lang="zh-CN" altLang="en-US" dirty="0"/>
              <a:t>。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76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技术路线实现方法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基于端口的防火</a:t>
            </a:r>
            <a:r>
              <a:rPr lang="zh-CN" altLang="en-US" b="1" dirty="0" smtClean="0"/>
              <a:t>墙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zh-CN" altLang="en-US" b="1" dirty="0"/>
              <a:t>步骤</a:t>
            </a:r>
            <a:r>
              <a:rPr lang="en-US" b="1" dirty="0"/>
              <a:t>7</a:t>
            </a:r>
            <a:r>
              <a:rPr lang="en-US" dirty="0"/>
              <a:t>	</a:t>
            </a:r>
            <a:endParaRPr lang="en-US" dirty="0" smtClean="0"/>
          </a:p>
          <a:p>
            <a:r>
              <a:rPr lang="zh-CN" altLang="en-US" dirty="0" smtClean="0"/>
              <a:t>重</a:t>
            </a:r>
            <a:r>
              <a:rPr lang="zh-CN" altLang="en-US" dirty="0"/>
              <a:t>启</a:t>
            </a:r>
            <a:r>
              <a:rPr lang="en-US" dirty="0" err="1"/>
              <a:t>openbsd-inetd</a:t>
            </a:r>
            <a:r>
              <a:rPr lang="zh-CN" altLang="en-US" dirty="0"/>
              <a:t>。使用命令</a:t>
            </a:r>
            <a:r>
              <a:rPr lang="zh-CN" altLang="en-US" dirty="0" smtClean="0"/>
              <a:t>：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init.d</a:t>
            </a:r>
            <a:r>
              <a:rPr lang="en-US" dirty="0"/>
              <a:t>/</a:t>
            </a:r>
            <a:r>
              <a:rPr lang="en-US" dirty="0" err="1"/>
              <a:t>openbsd-inetd</a:t>
            </a:r>
            <a:r>
              <a:rPr lang="en-US" dirty="0"/>
              <a:t> restart</a:t>
            </a:r>
          </a:p>
          <a:p>
            <a:pPr marL="0" indent="0">
              <a:buNone/>
            </a:pPr>
            <a:r>
              <a:rPr lang="zh-CN" altLang="en-US" b="1" dirty="0"/>
              <a:t>步骤</a:t>
            </a:r>
            <a:r>
              <a:rPr lang="en-US" b="1" dirty="0"/>
              <a:t>8</a:t>
            </a:r>
            <a:r>
              <a:rPr lang="en-US" dirty="0"/>
              <a:t>	</a:t>
            </a:r>
            <a:endParaRPr lang="en-US" dirty="0" smtClean="0"/>
          </a:p>
          <a:p>
            <a:r>
              <a:rPr lang="zh-CN" altLang="en-US" dirty="0" smtClean="0"/>
              <a:t>再</a:t>
            </a:r>
            <a:r>
              <a:rPr lang="zh-CN" altLang="en-US" dirty="0"/>
              <a:t>次查看</a:t>
            </a:r>
            <a:r>
              <a:rPr lang="en-US" dirty="0"/>
              <a:t>telnet</a:t>
            </a:r>
            <a:r>
              <a:rPr lang="zh-CN" altLang="en-US" dirty="0"/>
              <a:t>运行状态。使用命令</a:t>
            </a:r>
            <a:r>
              <a:rPr lang="zh-CN" altLang="en-US" dirty="0" smtClean="0"/>
              <a:t>：</a:t>
            </a:r>
            <a:r>
              <a:rPr lang="en-US" dirty="0" err="1" smtClean="0"/>
              <a:t>netstat</a:t>
            </a:r>
            <a:r>
              <a:rPr lang="en-US" dirty="0" smtClean="0"/>
              <a:t> </a:t>
            </a:r>
            <a:r>
              <a:rPr lang="en-US" dirty="0"/>
              <a:t>-a | </a:t>
            </a:r>
            <a:r>
              <a:rPr lang="en-US" dirty="0" err="1"/>
              <a:t>grep</a:t>
            </a:r>
            <a:r>
              <a:rPr lang="en-US" dirty="0"/>
              <a:t> telnet</a:t>
            </a:r>
          </a:p>
          <a:p>
            <a:pPr marL="0" indent="0">
              <a:buNone/>
            </a:pPr>
            <a:r>
              <a:rPr lang="zh-CN" altLang="en-US" dirty="0"/>
              <a:t>输出结果为</a:t>
            </a:r>
            <a:r>
              <a:rPr lang="zh-CN" altLang="en-US" dirty="0" smtClean="0"/>
              <a:t>：</a:t>
            </a:r>
            <a:r>
              <a:rPr lang="en-US" dirty="0" err="1" smtClean="0"/>
              <a:t>tcp</a:t>
            </a:r>
            <a:r>
              <a:rPr lang="en-US" dirty="0" smtClean="0"/>
              <a:t>   0   0 </a:t>
            </a:r>
            <a:r>
              <a:rPr lang="en-US" dirty="0"/>
              <a:t>*:telnet   </a:t>
            </a:r>
            <a:r>
              <a:rPr lang="en-US" dirty="0" smtClean="0"/>
              <a:t>*:*   LISTEN</a:t>
            </a:r>
            <a:r>
              <a:rPr lang="zh-CN" altLang="en-US" dirty="0" smtClean="0"/>
              <a:t>。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62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技术路线实现方法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b="1" dirty="0"/>
              <a:t>基于端口的防火</a:t>
            </a:r>
            <a:r>
              <a:rPr lang="zh-CN" altLang="en-US" b="1" dirty="0" smtClean="0"/>
              <a:t>墙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zh-CN" altLang="en-US" b="1" dirty="0"/>
              <a:t>步骤</a:t>
            </a:r>
            <a:r>
              <a:rPr lang="en-US" b="1" dirty="0"/>
              <a:t>9</a:t>
            </a:r>
            <a:r>
              <a:rPr lang="en-US" dirty="0"/>
              <a:t>	</a:t>
            </a:r>
            <a:endParaRPr lang="en-US" dirty="0" smtClean="0"/>
          </a:p>
          <a:p>
            <a:r>
              <a:rPr lang="zh-CN" altLang="en-US" dirty="0" smtClean="0"/>
              <a:t>通</a:t>
            </a:r>
            <a:r>
              <a:rPr lang="zh-CN" altLang="en-US" dirty="0"/>
              <a:t>过计算机</a:t>
            </a:r>
            <a:r>
              <a:rPr lang="en-US" dirty="0"/>
              <a:t>B telnet </a:t>
            </a:r>
            <a:r>
              <a:rPr lang="zh-CN" altLang="en-US" dirty="0"/>
              <a:t>计算机</a:t>
            </a:r>
            <a:r>
              <a:rPr lang="en-US" dirty="0"/>
              <a:t>A</a:t>
            </a:r>
            <a:r>
              <a:rPr lang="zh-CN" altLang="en-US" dirty="0"/>
              <a:t>。在本实验组网中，应使用命令：</a:t>
            </a:r>
            <a:r>
              <a:rPr lang="en-US" dirty="0"/>
              <a:t>telnet 192.168.0.103</a:t>
            </a:r>
            <a:r>
              <a:rPr lang="zh-CN" altLang="en-US" dirty="0"/>
              <a:t>。观察</a:t>
            </a:r>
            <a:r>
              <a:rPr lang="en-US" dirty="0"/>
              <a:t>telnet </a:t>
            </a:r>
            <a:r>
              <a:rPr lang="zh-CN" altLang="en-US" dirty="0"/>
              <a:t>结果。</a:t>
            </a:r>
            <a:endParaRPr lang="en-US" dirty="0"/>
          </a:p>
          <a:p>
            <a:pPr marL="0" indent="0">
              <a:buNone/>
            </a:pPr>
            <a:r>
              <a:rPr lang="zh-CN" altLang="en-US" b="1" dirty="0"/>
              <a:t>步骤</a:t>
            </a:r>
            <a:r>
              <a:rPr lang="en-US" b="1" dirty="0"/>
              <a:t>10</a:t>
            </a:r>
            <a:r>
              <a:rPr lang="en-US" dirty="0"/>
              <a:t>	</a:t>
            </a:r>
            <a:endParaRPr lang="en-US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计算机</a:t>
            </a:r>
            <a:r>
              <a:rPr lang="en-US" dirty="0"/>
              <a:t>A</a:t>
            </a:r>
            <a:r>
              <a:rPr lang="zh-CN" altLang="en-US" dirty="0"/>
              <a:t>中，通过</a:t>
            </a:r>
            <a:r>
              <a:rPr lang="en-US" dirty="0" err="1"/>
              <a:t>dmesg</a:t>
            </a:r>
            <a:r>
              <a:rPr lang="zh-CN" altLang="en-US" dirty="0"/>
              <a:t>命令查看系统内核日志结果。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8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参考资料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百</a:t>
            </a:r>
            <a:r>
              <a:rPr lang="zh-CN" altLang="en-US" dirty="0"/>
              <a:t>度百科</a:t>
            </a:r>
            <a:r>
              <a:rPr lang="en-US" dirty="0"/>
              <a:t>-</a:t>
            </a:r>
            <a:r>
              <a:rPr lang="zh-CN" altLang="en-US" dirty="0"/>
              <a:t>防火墙</a:t>
            </a:r>
            <a:r>
              <a:rPr lang="zh-CN" altLang="en-US" dirty="0" smtClean="0"/>
              <a:t>。网址：</a:t>
            </a: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://baike.baidu.com/item/%E9%98%B2%E7%81%AB%E5%A2%99/52767#6_4</a:t>
            </a:r>
            <a:endParaRPr lang="en-US" dirty="0"/>
          </a:p>
          <a:p>
            <a:r>
              <a:rPr lang="zh-CN" altLang="en-US" dirty="0" smtClean="0"/>
              <a:t>课</a:t>
            </a:r>
            <a:r>
              <a:rPr lang="zh-CN" altLang="en-US" dirty="0"/>
              <a:t>程中心</a:t>
            </a:r>
            <a:r>
              <a:rPr lang="en-US" dirty="0"/>
              <a:t>-</a:t>
            </a:r>
            <a:r>
              <a:rPr lang="zh-CN" altLang="en-US" dirty="0"/>
              <a:t>大作业参考资料</a:t>
            </a:r>
            <a:r>
              <a:rPr lang="en-US" dirty="0"/>
              <a:t>-</a:t>
            </a:r>
            <a:r>
              <a:rPr lang="zh-CN" altLang="en-US" dirty="0"/>
              <a:t>实验一</a:t>
            </a:r>
            <a:r>
              <a:rPr lang="en-US" dirty="0"/>
              <a:t> </a:t>
            </a:r>
            <a:r>
              <a:rPr lang="en-US" dirty="0" err="1"/>
              <a:t>Netfilter</a:t>
            </a:r>
            <a:r>
              <a:rPr lang="zh-CN" altLang="en-US" dirty="0"/>
              <a:t>实验（</a:t>
            </a:r>
            <a:r>
              <a:rPr lang="en-US" dirty="0"/>
              <a:t>2019</a:t>
            </a:r>
            <a:r>
              <a:rPr lang="zh-CN" altLang="en-US" dirty="0"/>
              <a:t>年修订）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6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endParaRPr lang="en-US" dirty="0" smtClean="0"/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zh-CN" altLang="en-US" sz="4800" dirty="0" smtClean="0">
                <a:latin typeface="Arial Black" panose="020B0A04020102020204" pitchFamily="34" charset="0"/>
              </a:rPr>
              <a:t>谢谢</a:t>
            </a:r>
            <a:r>
              <a:rPr lang="en-US" altLang="zh-CN" sz="4800" dirty="0" smtClean="0">
                <a:latin typeface="Arial Black" panose="020B0A04020102020204" pitchFamily="34" charset="0"/>
              </a:rPr>
              <a:t>!!</a:t>
            </a:r>
            <a:endParaRPr lang="en-US" sz="48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01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内容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hlinkClick r:id="rId2" action="ppaction://hlinksldjump"/>
              </a:rPr>
              <a:t>选题背景与意</a:t>
            </a:r>
            <a:r>
              <a:rPr lang="zh-CN" altLang="en-US" b="1" dirty="0" smtClean="0">
                <a:hlinkClick r:id="rId2" action="ppaction://hlinksldjump"/>
              </a:rPr>
              <a:t>义</a:t>
            </a:r>
            <a:endParaRPr lang="en-US" altLang="zh-CN" b="1" dirty="0" smtClean="0"/>
          </a:p>
          <a:p>
            <a:r>
              <a:rPr lang="zh-CN" altLang="en-US" b="1" dirty="0">
                <a:hlinkClick r:id="rId3" action="ppaction://hlinksldjump"/>
              </a:rPr>
              <a:t>相关技术分析</a:t>
            </a:r>
            <a:endParaRPr lang="en-US" dirty="0"/>
          </a:p>
          <a:p>
            <a:r>
              <a:rPr lang="zh-CN" altLang="en-US" b="1" dirty="0">
                <a:hlinkClick r:id="rId4" action="ppaction://hlinksldjump"/>
              </a:rPr>
              <a:t>主要研究内容</a:t>
            </a:r>
            <a:endParaRPr lang="en-US" dirty="0"/>
          </a:p>
          <a:p>
            <a:r>
              <a:rPr lang="zh-CN" altLang="en-US" b="1" dirty="0">
                <a:hlinkClick r:id="rId5" action="ppaction://hlinksldjump"/>
              </a:rPr>
              <a:t>技术路线实现方</a:t>
            </a:r>
            <a:r>
              <a:rPr lang="zh-CN" altLang="en-US" b="1" dirty="0" smtClean="0">
                <a:hlinkClick r:id="rId5" action="ppaction://hlinksldjump"/>
              </a:rPr>
              <a:t>法</a:t>
            </a:r>
            <a:endParaRPr lang="en-US" altLang="zh-CN" b="1" dirty="0" smtClean="0"/>
          </a:p>
          <a:p>
            <a:r>
              <a:rPr lang="zh-CN" altLang="en-US" b="1" dirty="0">
                <a:hlinkClick r:id="rId6" action="ppaction://hlinksldjump"/>
              </a:rPr>
              <a:t>参考资料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选题背景与意义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防火墙指的是由软件和硬件设备组合而成、在内部网和外部网之间、专用网和公共网之间的边界上构造的保护屏障，是一种获取安全性方法的形象说法。防火墙使</a:t>
            </a:r>
            <a:r>
              <a:rPr lang="en-US" dirty="0"/>
              <a:t>Internet</a:t>
            </a:r>
            <a:r>
              <a:rPr lang="zh-CN" altLang="en-US" dirty="0"/>
              <a:t>之间建立起一个安全网关，从而保护内部网免受非法用户的侵入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防火墙主要由服务访问规则、验证工具、包过滤和应用网关</a:t>
            </a:r>
            <a:r>
              <a:rPr lang="en-US" dirty="0"/>
              <a:t>4</a:t>
            </a:r>
            <a:r>
              <a:rPr lang="zh-CN" altLang="en-US" dirty="0"/>
              <a:t>个部分组成。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选题背景与意义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防火墙就是一个位于计算机和它所连接的网络之间的软件或硬件。该计算机流入流出的所有网络通信和数据包均要经过此防火墙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防火墙能够强化安全策略，有效地记录</a:t>
            </a:r>
            <a:r>
              <a:rPr lang="en-US" dirty="0"/>
              <a:t>Internet</a:t>
            </a:r>
            <a:r>
              <a:rPr lang="zh-CN" altLang="en-US" dirty="0"/>
              <a:t>上的活动。并且防火墙有效隔绝了内网与外网，防止内部问题外泄，也防止外部威胁入内。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8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相关技术分析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所有防火墙都具有</a:t>
            </a:r>
            <a:r>
              <a:rPr lang="en-US" dirty="0"/>
              <a:t>IP</a:t>
            </a:r>
            <a:r>
              <a:rPr lang="zh-CN" altLang="en-US" dirty="0"/>
              <a:t>地址过滤功能，检查</a:t>
            </a:r>
            <a:r>
              <a:rPr lang="en-US" dirty="0"/>
              <a:t>IP</a:t>
            </a:r>
            <a:r>
              <a:rPr lang="zh-CN" altLang="en-US" dirty="0"/>
              <a:t>包头，根据其</a:t>
            </a:r>
            <a:r>
              <a:rPr lang="en-US" dirty="0"/>
              <a:t>IP</a:t>
            </a:r>
            <a:r>
              <a:rPr lang="zh-CN" altLang="en-US" dirty="0"/>
              <a:t>源地址和目标地址做出放行</a:t>
            </a:r>
            <a:r>
              <a:rPr lang="en-US" dirty="0"/>
              <a:t>/</a:t>
            </a:r>
            <a:r>
              <a:rPr lang="zh-CN" altLang="en-US" dirty="0"/>
              <a:t>丢弃决定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防火墙还可以根据特定协议所使用的指定端口号进行过滤。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8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主要研究内容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dirty="0"/>
              <a:t>Linux Ubuntu</a:t>
            </a:r>
            <a:r>
              <a:rPr lang="zh-CN" altLang="en-US" dirty="0"/>
              <a:t>操作系统环境下，将</a:t>
            </a:r>
            <a:r>
              <a:rPr lang="en-US" dirty="0" err="1"/>
              <a:t>Netfilter</a:t>
            </a:r>
            <a:r>
              <a:rPr lang="zh-CN" altLang="en-US" dirty="0"/>
              <a:t>模块加载至内核。最终，分别实现基于协议的、基于</a:t>
            </a:r>
            <a:r>
              <a:rPr lang="en-US" dirty="0"/>
              <a:t>IP</a:t>
            </a:r>
            <a:r>
              <a:rPr lang="zh-CN" altLang="en-US" dirty="0"/>
              <a:t>地址的、基于端口号的防火墙构建方法。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3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技术路线实现方法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基于源</a:t>
            </a:r>
            <a:r>
              <a:rPr lang="en-US" b="1" dirty="0"/>
              <a:t>IP</a:t>
            </a:r>
            <a:r>
              <a:rPr lang="zh-CN" altLang="en-US" b="1" dirty="0"/>
              <a:t>地址过滤的防火</a:t>
            </a:r>
            <a:r>
              <a:rPr lang="zh-CN" altLang="en-US" b="1" dirty="0" smtClean="0"/>
              <a:t>墙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步</a:t>
            </a:r>
            <a:r>
              <a:rPr lang="zh-CN" altLang="en-US" b="1" dirty="0"/>
              <a:t>骤</a:t>
            </a:r>
            <a:r>
              <a:rPr lang="en-US" b="1" dirty="0" smtClean="0"/>
              <a:t>1	</a:t>
            </a:r>
          </a:p>
          <a:p>
            <a:r>
              <a:rPr lang="zh-CN" altLang="en-US" dirty="0" smtClean="0"/>
              <a:t>在</a:t>
            </a:r>
            <a:r>
              <a:rPr lang="zh-CN" altLang="en-US" dirty="0"/>
              <a:t>计算机</a:t>
            </a:r>
            <a:r>
              <a:rPr lang="en-US" dirty="0"/>
              <a:t>A</a:t>
            </a:r>
            <a:r>
              <a:rPr lang="zh-CN" altLang="en-US" dirty="0"/>
              <a:t>的命令行中开启</a:t>
            </a:r>
            <a:r>
              <a:rPr lang="en-US" dirty="0"/>
              <a:t>root</a:t>
            </a:r>
            <a:r>
              <a:rPr lang="zh-CN" altLang="en-US" dirty="0"/>
              <a:t>权限，</a:t>
            </a:r>
            <a:r>
              <a:rPr lang="zh-CN" altLang="en-US" dirty="0" smtClean="0"/>
              <a:t>否则</a:t>
            </a:r>
            <a:r>
              <a:rPr lang="zh-CN" altLang="en-US" dirty="0"/>
              <a:t>原始套接字创建会失败。使用命</a:t>
            </a:r>
            <a:r>
              <a:rPr lang="zh-CN" altLang="en-US" dirty="0" smtClean="0"/>
              <a:t>令：</a:t>
            </a:r>
            <a:r>
              <a:rPr lang="en-US" dirty="0" err="1" smtClean="0"/>
              <a:t>su</a:t>
            </a:r>
            <a:r>
              <a:rPr lang="zh-CN" altLang="en-US" dirty="0"/>
              <a:t>，进入</a:t>
            </a:r>
            <a:r>
              <a:rPr lang="en-US" dirty="0"/>
              <a:t>root</a:t>
            </a:r>
            <a:r>
              <a:rPr lang="zh-CN" altLang="en-US" dirty="0"/>
              <a:t>模式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步</a:t>
            </a:r>
            <a:r>
              <a:rPr lang="zh-CN" altLang="en-US" b="1" dirty="0"/>
              <a:t>骤</a:t>
            </a:r>
            <a:r>
              <a:rPr lang="en-US" b="1" dirty="0" smtClean="0"/>
              <a:t>2	</a:t>
            </a:r>
          </a:p>
          <a:p>
            <a:r>
              <a:rPr lang="zh-CN" altLang="en-US" dirty="0" smtClean="0"/>
              <a:t>编</a:t>
            </a:r>
            <a:r>
              <a:rPr lang="zh-CN" altLang="en-US" dirty="0"/>
              <a:t>译源代码。命令行模式下，切换到</a:t>
            </a:r>
            <a:r>
              <a:rPr lang="zh-CN" altLang="en-US" dirty="0" smtClean="0"/>
              <a:t>代码</a:t>
            </a:r>
            <a:r>
              <a:rPr lang="zh-CN" altLang="en-US" dirty="0"/>
              <a:t>所在目录，输入</a:t>
            </a:r>
            <a:r>
              <a:rPr lang="en-US" dirty="0"/>
              <a:t>make</a:t>
            </a:r>
            <a:r>
              <a:rPr lang="zh-CN" altLang="en-US" dirty="0"/>
              <a:t>后回车即可，</a:t>
            </a:r>
            <a:r>
              <a:rPr lang="zh-CN" altLang="en-US" dirty="0" smtClean="0"/>
              <a:t>编译</a:t>
            </a:r>
            <a:r>
              <a:rPr lang="zh-CN" altLang="en-US" dirty="0"/>
              <a:t>后将生成三个文</a:t>
            </a:r>
            <a:r>
              <a:rPr lang="zh-CN" altLang="en-US" dirty="0" smtClean="0"/>
              <a:t>件，</a:t>
            </a:r>
            <a:r>
              <a:rPr lang="en-US" dirty="0" err="1" smtClean="0"/>
              <a:t>filter_ip.ko</a:t>
            </a:r>
            <a:r>
              <a:rPr lang="zh-CN" altLang="en-US" dirty="0"/>
              <a:t>，</a:t>
            </a:r>
            <a:r>
              <a:rPr lang="en-US" dirty="0" err="1" smtClean="0"/>
              <a:t>filter_port.ko</a:t>
            </a:r>
            <a:r>
              <a:rPr lang="zh-CN" altLang="en-US" dirty="0"/>
              <a:t>以及</a:t>
            </a:r>
            <a:r>
              <a:rPr lang="en-US" dirty="0"/>
              <a:t> </a:t>
            </a:r>
            <a:r>
              <a:rPr lang="en-US" dirty="0" err="1"/>
              <a:t>filter_prot.ko</a:t>
            </a:r>
            <a:r>
              <a:rPr lang="zh-CN" altLang="en-US" dirty="0"/>
              <a:t>。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0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技术路线实现方法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基于源</a:t>
            </a:r>
            <a:r>
              <a:rPr lang="en-US" b="1" dirty="0"/>
              <a:t>IP</a:t>
            </a:r>
            <a:r>
              <a:rPr lang="zh-CN" altLang="en-US" b="1" dirty="0"/>
              <a:t>地址过滤的防火墙</a:t>
            </a:r>
            <a:endParaRPr lang="en-US" dirty="0"/>
          </a:p>
          <a:p>
            <a:pPr marL="0" indent="0">
              <a:buNone/>
            </a:pPr>
            <a:r>
              <a:rPr lang="zh-CN" altLang="en-US" b="1" dirty="0" smtClean="0"/>
              <a:t>步</a:t>
            </a:r>
            <a:r>
              <a:rPr lang="zh-CN" altLang="en-US" b="1" dirty="0"/>
              <a:t>骤</a:t>
            </a:r>
            <a:r>
              <a:rPr lang="en-US" b="1" dirty="0" smtClean="0"/>
              <a:t>3</a:t>
            </a:r>
          </a:p>
          <a:p>
            <a:r>
              <a:rPr lang="zh-CN" altLang="en-US" dirty="0" smtClean="0"/>
              <a:t>将</a:t>
            </a:r>
            <a:r>
              <a:rPr lang="zh-CN" altLang="en-US" dirty="0"/>
              <a:t>相关模块加载到内核。使用</a:t>
            </a:r>
            <a:r>
              <a:rPr lang="zh-CN" altLang="en-US" dirty="0" smtClean="0"/>
              <a:t>命令</a:t>
            </a:r>
            <a:r>
              <a:rPr lang="en-US" dirty="0" err="1" smtClean="0"/>
              <a:t>Insmod</a:t>
            </a:r>
            <a:r>
              <a:rPr lang="en-US" dirty="0" smtClean="0"/>
              <a:t>./</a:t>
            </a:r>
            <a:r>
              <a:rPr lang="en-US" dirty="0" err="1"/>
              <a:t>filter_ip.ko</a:t>
            </a:r>
            <a:r>
              <a:rPr lang="zh-CN" altLang="en-US" dirty="0"/>
              <a:t>将基于源</a:t>
            </a:r>
            <a:r>
              <a:rPr lang="en-US" dirty="0"/>
              <a:t>IP</a:t>
            </a:r>
            <a:r>
              <a:rPr lang="zh-CN" altLang="en-US" dirty="0"/>
              <a:t>地址的过滤模块加载到内核。</a:t>
            </a:r>
            <a:endParaRPr lang="en-US" dirty="0"/>
          </a:p>
          <a:p>
            <a:pPr marL="0" indent="0">
              <a:buNone/>
            </a:pPr>
            <a:r>
              <a:rPr lang="zh-CN" altLang="en-US" b="1" dirty="0"/>
              <a:t>步骤</a:t>
            </a:r>
            <a:r>
              <a:rPr lang="en-US" b="1" dirty="0" smtClean="0"/>
              <a:t>4</a:t>
            </a:r>
          </a:p>
          <a:p>
            <a:r>
              <a:rPr lang="zh-CN" altLang="en-US" dirty="0" smtClean="0"/>
              <a:t>通</a:t>
            </a:r>
            <a:r>
              <a:rPr lang="zh-CN" altLang="en-US" dirty="0"/>
              <a:t>过计算机</a:t>
            </a:r>
            <a:r>
              <a:rPr lang="en-US" dirty="0"/>
              <a:t>B ping </a:t>
            </a:r>
            <a:r>
              <a:rPr lang="zh-CN" altLang="en-US" dirty="0"/>
              <a:t>计算机</a:t>
            </a:r>
            <a:r>
              <a:rPr lang="en-US" dirty="0"/>
              <a:t>A</a:t>
            </a:r>
            <a:r>
              <a:rPr lang="zh-CN" altLang="en-US" dirty="0"/>
              <a:t>，观察</a:t>
            </a:r>
            <a:r>
              <a:rPr lang="en-US" dirty="0"/>
              <a:t> ping </a:t>
            </a:r>
            <a:r>
              <a:rPr lang="zh-CN" altLang="en-US" dirty="0"/>
              <a:t>命令结果。</a:t>
            </a:r>
            <a:endParaRPr lang="en-US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3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技术路线实现方法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基于源</a:t>
            </a:r>
            <a:r>
              <a:rPr lang="en-US" b="1" dirty="0"/>
              <a:t>IP</a:t>
            </a:r>
            <a:r>
              <a:rPr lang="zh-CN" altLang="en-US" b="1" dirty="0"/>
              <a:t>地址过滤的防火墙</a:t>
            </a:r>
            <a:endParaRPr lang="en-US" dirty="0"/>
          </a:p>
          <a:p>
            <a:pPr marL="0" indent="0">
              <a:buNone/>
            </a:pPr>
            <a:r>
              <a:rPr lang="zh-CN" altLang="en-US" b="1" dirty="0"/>
              <a:t>步骤</a:t>
            </a:r>
            <a:r>
              <a:rPr lang="en-US" b="1" dirty="0"/>
              <a:t>5</a:t>
            </a:r>
            <a:r>
              <a:rPr lang="en-US" dirty="0"/>
              <a:t>	</a:t>
            </a:r>
            <a:endParaRPr lang="en-US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计算机</a:t>
            </a:r>
            <a:r>
              <a:rPr lang="en-US" dirty="0"/>
              <a:t>A</a:t>
            </a:r>
            <a:r>
              <a:rPr lang="zh-CN" altLang="en-US" dirty="0"/>
              <a:t>中，通过</a:t>
            </a:r>
            <a:r>
              <a:rPr lang="en-US" dirty="0" err="1"/>
              <a:t>dmesg</a:t>
            </a:r>
            <a:r>
              <a:rPr lang="zh-CN" altLang="en-US" dirty="0"/>
              <a:t>命令查看系统内核日志结</a:t>
            </a:r>
            <a:r>
              <a:rPr lang="zh-CN" altLang="en-US" dirty="0" smtClean="0"/>
              <a:t>果。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5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738</Words>
  <Application>Microsoft Office PowerPoint</Application>
  <PresentationFormat>On-screen Show (16:9)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宋体</vt:lpstr>
      <vt:lpstr>Arial</vt:lpstr>
      <vt:lpstr>Arial Black</vt:lpstr>
      <vt:lpstr>Calibri</vt:lpstr>
      <vt:lpstr>Office Theme</vt:lpstr>
      <vt:lpstr>计算机网络安全 （防火墙课题）</vt:lpstr>
      <vt:lpstr>内容</vt:lpstr>
      <vt:lpstr>选题背景与意义</vt:lpstr>
      <vt:lpstr>选题背景与意义</vt:lpstr>
      <vt:lpstr>相关技术分析</vt:lpstr>
      <vt:lpstr>主要研究内容</vt:lpstr>
      <vt:lpstr>技术路线实现方法</vt:lpstr>
      <vt:lpstr>技术路线实现方法</vt:lpstr>
      <vt:lpstr>技术路线实现方法</vt:lpstr>
      <vt:lpstr>技术路线实现方法</vt:lpstr>
      <vt:lpstr>技术路线实现方法</vt:lpstr>
      <vt:lpstr>技术路线实现方法</vt:lpstr>
      <vt:lpstr>技术路线实现方法</vt:lpstr>
      <vt:lpstr>技术路线实现方法</vt:lpstr>
      <vt:lpstr>技术路线实现方法</vt:lpstr>
      <vt:lpstr>技术路线实现方法</vt:lpstr>
      <vt:lpstr>参考资料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Michael Octavianus</cp:lastModifiedBy>
  <cp:revision>178</cp:revision>
  <dcterms:created xsi:type="dcterms:W3CDTF">2013-08-21T19:17:07Z</dcterms:created>
  <dcterms:modified xsi:type="dcterms:W3CDTF">2019-04-08T08:34:14Z</dcterms:modified>
</cp:coreProperties>
</file>