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6"/>
  </p:notesMasterIdLst>
  <p:sldIdLst>
    <p:sldId id="256" r:id="rId3"/>
    <p:sldId id="257" r:id="rId4"/>
    <p:sldId id="258" r:id="rId5"/>
    <p:sldId id="284" r:id="rId6"/>
    <p:sldId id="259" r:id="rId7"/>
    <p:sldId id="260" r:id="rId8"/>
    <p:sldId id="262" r:id="rId9"/>
    <p:sldId id="263" r:id="rId10"/>
    <p:sldId id="269" r:id="rId11"/>
    <p:sldId id="265" r:id="rId12"/>
    <p:sldId id="266" r:id="rId13"/>
    <p:sldId id="274" r:id="rId14"/>
    <p:sldId id="267" r:id="rId15"/>
    <p:sldId id="268" r:id="rId16"/>
    <p:sldId id="282" r:id="rId17"/>
    <p:sldId id="283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-24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F2C39-78F8-4146-AEEE-A2F4A6764CE2}" type="datetimeFigureOut">
              <a:rPr lang="zh-CN" altLang="en-US" smtClean="0"/>
              <a:t>1980-1-4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ABAD7-CB4F-46F4-B438-7BD069A63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309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介绍实验报告内容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EC799-165C-4FB6-8898-D369C05DE15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481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介绍实验报告规定，强调第三第四点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EC799-165C-4FB6-8898-D369C05DE15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73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1980-1-4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1980-1-4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1980-1-4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1980-1-4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1980-1-4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1980-1-4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1980-1-4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1980-1-4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1980-1-4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1980-1-4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1980-1-4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1980-1-4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1980-1-4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1980-1-4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1980-1-4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6768" y="258235"/>
            <a:ext cx="4868117" cy="5295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921303" y="6256179"/>
            <a:ext cx="805408" cy="616255"/>
          </a:xfrm>
          <a:prstGeom prst="rect">
            <a:avLst/>
          </a:prstGeom>
          <a:solidFill>
            <a:schemeClr val="accent5"/>
          </a:solidFill>
        </p:spPr>
        <p:txBody>
          <a:bodyPr vert="horz"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478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1980-1-4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1980-1-4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1980-1-4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1980-1-4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1980-1-4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1980-1-4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1980-1-4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8909E-0EA6-43F8-B4FB-1AF130FC7AA7}" type="datetimeFigureOut">
              <a:rPr lang="zh-CN" altLang="en-US" smtClean="0"/>
              <a:t>1980-1-4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8909E-0EA6-43F8-B4FB-1AF130FC7AA7}" type="datetimeFigureOut">
              <a:rPr lang="zh-CN" altLang="en-US" smtClean="0"/>
              <a:t>1980-1-4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score.net.cn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cscore.net.cn/courses/course-v1:BUAA+B3I062140+2017_T2/about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mailto:os_account@cscore.net.cn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zh-CN" altLang="en-US" sz="5400" dirty="0"/>
              <a:t>系统的登录与使用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zh-CN" altLang="en-US" sz="4000" dirty="0"/>
              <a:t>操作系统实验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Top Corners Rounded 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: Top Corners Rounded 4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Connector 4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切换到</a:t>
            </a:r>
            <a:r>
              <a:rPr lang="en-US" altLang="zh-CN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lab0</a:t>
            </a:r>
            <a:r>
              <a:rPr lang="zh-CN" alt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分支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33" y="301895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2.</a:t>
            </a:r>
            <a:r>
              <a:rPr lang="zh-CN" alt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进入刚下载的代码库目录</a:t>
            </a:r>
          </a:p>
          <a:p>
            <a:pPr marL="0" indent="0">
              <a:buNone/>
            </a:pPr>
            <a:r>
              <a:rPr lang="zh-CN" alt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输入</a:t>
            </a:r>
            <a:r>
              <a:rPr lang="en-US" altLang="zh-CN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git checkout lab0</a:t>
            </a:r>
          </a:p>
          <a:p>
            <a:pPr marL="0" indent="0">
              <a:buNone/>
            </a:pPr>
            <a:r>
              <a:rPr lang="zh-CN" alt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即可拿到第一个实验的代码</a:t>
            </a:r>
          </a:p>
          <a:p>
            <a:pPr marL="0" indent="0">
              <a:buNone/>
            </a:pPr>
            <a:endParaRPr lang="en-US" altLang="zh-CN" sz="20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zh-CN" altLang="en-US" sz="20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445" y="1090930"/>
            <a:ext cx="6304915" cy="3961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Top Corners Rounded 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: Top Corners Rounded 4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Connector 4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开始实验！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33" y="301895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zh-CN" alt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开始做实验一，独立完成之后，</a:t>
            </a:r>
          </a:p>
          <a:p>
            <a:pPr marL="0" indent="0">
              <a:buNone/>
            </a:pPr>
            <a:r>
              <a:rPr lang="zh-CN" alt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进行提交，提交的操作步骤为：</a:t>
            </a:r>
          </a:p>
          <a:p>
            <a:pPr marL="0" indent="0">
              <a:buNone/>
            </a:pPr>
            <a:r>
              <a:rPr lang="en-US" altLang="zh-CN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git add --all</a:t>
            </a:r>
          </a:p>
          <a:p>
            <a:pPr marL="0" indent="0">
              <a:buNone/>
            </a:pPr>
            <a:r>
              <a:rPr lang="en-US" altLang="zh-CN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git commit -m “XXX”</a:t>
            </a:r>
          </a:p>
          <a:p>
            <a:pPr marL="0" indent="0">
              <a:buNone/>
            </a:pPr>
            <a:r>
              <a:rPr lang="zh-CN" alt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（注意：</a:t>
            </a:r>
            <a:r>
              <a:rPr lang="en-US" altLang="zh-CN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commit</a:t>
            </a:r>
            <a:r>
              <a:rPr lang="zh-CN" alt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成功之后才能</a:t>
            </a:r>
            <a:r>
              <a:rPr lang="en-US" altLang="zh-CN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push</a:t>
            </a:r>
            <a:r>
              <a:rPr lang="zh-CN" alt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）</a:t>
            </a:r>
          </a:p>
          <a:p>
            <a:pPr marL="0" indent="0">
              <a:buNone/>
            </a:pPr>
            <a:r>
              <a:rPr lang="en-US" altLang="zh-CN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git push</a:t>
            </a:r>
          </a:p>
          <a:p>
            <a:pPr marL="0" indent="0">
              <a:buNone/>
            </a:pPr>
            <a:r>
              <a:rPr lang="zh-CN" alt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示例请看右图标记。</a:t>
            </a:r>
          </a:p>
          <a:p>
            <a:pPr marL="0" indent="0">
              <a:buNone/>
            </a:pPr>
            <a:endParaRPr lang="zh-CN" altLang="en-US" sz="20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445" y="1108075"/>
            <a:ext cx="6304915" cy="3971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Top Corners Rounded 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: Top Corners Rounded 4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Connector 4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开始实验！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290" y="2862843"/>
            <a:ext cx="4414520" cy="3216648"/>
          </a:xfrm>
        </p:spPr>
        <p:txBody>
          <a:bodyPr vert="horz" lIns="91440" tIns="45720" rIns="91440" bIns="45720" rtlCol="0" anchor="t">
            <a:normAutofit fontScale="95000"/>
          </a:bodyPr>
          <a:lstStyle/>
          <a:p>
            <a:pPr marL="0" indent="0">
              <a:buNone/>
            </a:pP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4. git commit</a:t>
            </a: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时可能会出现右图的情况，这是因为首次提交前需要申明你的身份，依次输入两条命令：</a:t>
            </a:r>
          </a:p>
          <a:p>
            <a:pPr marL="0" indent="0">
              <a:buNone/>
            </a:pP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git config --global </a:t>
            </a:r>
            <a:r>
              <a:rPr lang="en-US" altLang="zh-CN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user.email</a:t>
            </a: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“</a:t>
            </a: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邮箱地址</a:t>
            </a: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”</a:t>
            </a:r>
          </a:p>
          <a:p>
            <a:pPr marL="0" indent="0">
              <a:buNone/>
            </a:pP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git config --global user.name “</a:t>
            </a: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姓名（昵称）</a:t>
            </a: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”</a:t>
            </a:r>
          </a:p>
          <a:p>
            <a:pPr marL="0" indent="0">
              <a:buNone/>
            </a:pP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再次执行</a:t>
            </a: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git commit -m “XXX”</a:t>
            </a: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即可。</a:t>
            </a:r>
            <a:endParaRPr lang="en-US" altLang="zh-CN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接下来执行</a:t>
            </a: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git push</a:t>
            </a: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按照提示输入密码，即自己的学号，并开始自动评测。</a:t>
            </a:r>
            <a:endParaRPr lang="zh-CN" alt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775" y="1299210"/>
            <a:ext cx="6295390" cy="3961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Top Corners Rounded 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: Top Corners Rounded 4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Connector 4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自动评测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33" y="301895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5.</a:t>
            </a:r>
            <a:r>
              <a:rPr lang="zh-CN" alt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自动评测开始。</a:t>
            </a:r>
          </a:p>
          <a:p>
            <a:pPr marL="0" indent="0">
              <a:buNone/>
            </a:pPr>
            <a:endParaRPr lang="en-US" altLang="zh-CN" sz="20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zh-CN" altLang="en-US" sz="20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430" y="1084580"/>
            <a:ext cx="6314440" cy="3971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Top Corners Rounded 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: Top Corners Rounded 4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Connector 4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自动评测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33" y="301895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6. </a:t>
            </a: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评测结束时，若成绩大于</a:t>
            </a: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60</a:t>
            </a: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分，</a:t>
            </a:r>
          </a:p>
          <a:p>
            <a:pPr marL="0" indent="0">
              <a:buNone/>
            </a:pP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即会自动推送下一个实验的代码，</a:t>
            </a:r>
          </a:p>
          <a:p>
            <a:pPr marL="0" indent="0">
              <a:buNone/>
            </a:pP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记得要先 </a:t>
            </a: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git pull </a:t>
            </a: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拉取，然后再输</a:t>
            </a:r>
          </a:p>
          <a:p>
            <a:pPr marL="0" indent="0">
              <a:buNone/>
            </a:pP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入 </a:t>
            </a: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git checkout lab1 </a:t>
            </a: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切换到下一个</a:t>
            </a:r>
          </a:p>
          <a:p>
            <a:pPr marL="0" indent="0">
              <a:buNone/>
            </a:pP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实验分支，开始下一个实验。</a:t>
            </a:r>
            <a:endParaRPr lang="en-US" altLang="zh-CN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zh-CN" alt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520" y="1306830"/>
            <a:ext cx="6304915" cy="3990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实验报告要求</a:t>
            </a:r>
            <a:endParaRPr lang="zh-CN" altLang="en-US" sz="2400" dirty="0"/>
          </a:p>
        </p:txBody>
      </p:sp>
      <p:grpSp>
        <p:nvGrpSpPr>
          <p:cNvPr id="34" name="组合 33"/>
          <p:cNvGrpSpPr/>
          <p:nvPr/>
        </p:nvGrpSpPr>
        <p:grpSpPr>
          <a:xfrm>
            <a:off x="1145443" y="1169118"/>
            <a:ext cx="9901114" cy="5041182"/>
            <a:chOff x="476460" y="1397718"/>
            <a:chExt cx="8143628" cy="3974415"/>
          </a:xfrm>
        </p:grpSpPr>
        <p:sp>
          <p:nvSpPr>
            <p:cNvPr id="35" name="环形箭头 34"/>
            <p:cNvSpPr/>
            <p:nvPr/>
          </p:nvSpPr>
          <p:spPr>
            <a:xfrm rot="1326258">
              <a:off x="4142726" y="1397718"/>
              <a:ext cx="1232686" cy="1232686"/>
            </a:xfrm>
            <a:prstGeom prst="circularArrow">
              <a:avLst>
                <a:gd name="adj1" fmla="val 9784"/>
                <a:gd name="adj2" fmla="val 1068638"/>
                <a:gd name="adj3" fmla="val 3665794"/>
                <a:gd name="adj4" fmla="val 9633027"/>
                <a:gd name="adj5" fmla="val 13011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709">
                <a:defRPr/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76460" y="1657964"/>
              <a:ext cx="8143628" cy="3714169"/>
              <a:chOff x="476460" y="1657964"/>
              <a:chExt cx="8143628" cy="3714169"/>
            </a:xfrm>
          </p:grpSpPr>
          <p:cxnSp>
            <p:nvCxnSpPr>
              <p:cNvPr id="37" name="直接连接符 8"/>
              <p:cNvCxnSpPr>
                <a:cxnSpLocks noChangeShapeType="1"/>
              </p:cNvCxnSpPr>
              <p:nvPr/>
            </p:nvCxnSpPr>
            <p:spPr bwMode="auto">
              <a:xfrm>
                <a:off x="5225219" y="3396024"/>
                <a:ext cx="1692425" cy="0"/>
              </a:xfrm>
              <a:prstGeom prst="line">
                <a:avLst/>
              </a:prstGeom>
              <a:noFill/>
              <a:ln w="19050">
                <a:solidFill>
                  <a:schemeClr val="accent3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直接连接符 8"/>
              <p:cNvCxnSpPr>
                <a:cxnSpLocks noChangeShapeType="1"/>
              </p:cNvCxnSpPr>
              <p:nvPr/>
            </p:nvCxnSpPr>
            <p:spPr bwMode="auto">
              <a:xfrm>
                <a:off x="5148291" y="4784398"/>
                <a:ext cx="1692425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直接连接符 8"/>
              <p:cNvCxnSpPr>
                <a:cxnSpLocks noChangeShapeType="1"/>
              </p:cNvCxnSpPr>
              <p:nvPr/>
            </p:nvCxnSpPr>
            <p:spPr bwMode="auto">
              <a:xfrm>
                <a:off x="5225219" y="2033292"/>
                <a:ext cx="1692425" cy="0"/>
              </a:xfrm>
              <a:prstGeom prst="line">
                <a:avLst/>
              </a:prstGeom>
              <a:noFill/>
              <a:ln w="19050">
                <a:solidFill>
                  <a:schemeClr val="accent5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" name="直接连接符 39"/>
              <p:cNvCxnSpPr>
                <a:cxnSpLocks noChangeShapeType="1"/>
              </p:cNvCxnSpPr>
              <p:nvPr/>
            </p:nvCxnSpPr>
            <p:spPr bwMode="auto">
              <a:xfrm>
                <a:off x="2174713" y="3983476"/>
                <a:ext cx="169242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" name="直接连接符 8"/>
              <p:cNvCxnSpPr>
                <a:cxnSpLocks noChangeShapeType="1"/>
              </p:cNvCxnSpPr>
              <p:nvPr/>
            </p:nvCxnSpPr>
            <p:spPr bwMode="auto">
              <a:xfrm>
                <a:off x="2168231" y="2727480"/>
                <a:ext cx="1692425" cy="0"/>
              </a:xfrm>
              <a:prstGeom prst="line">
                <a:avLst/>
              </a:prstGeom>
              <a:noFill/>
              <a:ln w="19050">
                <a:solidFill>
                  <a:schemeClr val="accent4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42" name="环形箭头 41"/>
              <p:cNvSpPr/>
              <p:nvPr/>
            </p:nvSpPr>
            <p:spPr>
              <a:xfrm rot="20563910" flipH="1">
                <a:off x="3750757" y="2097400"/>
                <a:ext cx="1232686" cy="1232686"/>
              </a:xfrm>
              <a:prstGeom prst="circularArrow">
                <a:avLst>
                  <a:gd name="adj1" fmla="val 9784"/>
                  <a:gd name="adj2" fmla="val 1321283"/>
                  <a:gd name="adj3" fmla="val 3665794"/>
                  <a:gd name="adj4" fmla="val 12516529"/>
                  <a:gd name="adj5" fmla="val 13011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709">
                  <a:defRPr/>
                </a:pPr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环形箭头 42"/>
              <p:cNvSpPr/>
              <p:nvPr/>
            </p:nvSpPr>
            <p:spPr>
              <a:xfrm rot="1326258">
                <a:off x="4153716" y="2780598"/>
                <a:ext cx="1232686" cy="1230854"/>
              </a:xfrm>
              <a:prstGeom prst="circularArrow">
                <a:avLst>
                  <a:gd name="adj1" fmla="val 9784"/>
                  <a:gd name="adj2" fmla="val 1321283"/>
                  <a:gd name="adj3" fmla="val 3665794"/>
                  <a:gd name="adj4" fmla="val 11979516"/>
                  <a:gd name="adj5" fmla="val 13011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709">
                  <a:defRPr/>
                </a:pPr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环形箭头 43"/>
              <p:cNvSpPr/>
              <p:nvPr/>
            </p:nvSpPr>
            <p:spPr>
              <a:xfrm rot="20563910" flipH="1">
                <a:off x="3699472" y="3414340"/>
                <a:ext cx="1232686" cy="1232686"/>
              </a:xfrm>
              <a:prstGeom prst="circularArrow">
                <a:avLst>
                  <a:gd name="adj1" fmla="val 9784"/>
                  <a:gd name="adj2" fmla="val 1321283"/>
                  <a:gd name="adj3" fmla="val 3665794"/>
                  <a:gd name="adj4" fmla="val 11886781"/>
                  <a:gd name="adj5" fmla="val 13011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709">
                  <a:defRPr/>
                </a:pPr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空心弧 44"/>
              <p:cNvSpPr/>
              <p:nvPr/>
            </p:nvSpPr>
            <p:spPr>
              <a:xfrm rot="3375582">
                <a:off x="4189433" y="4215679"/>
                <a:ext cx="1058681" cy="1056850"/>
              </a:xfrm>
              <a:prstGeom prst="blockArc">
                <a:avLst>
                  <a:gd name="adj1" fmla="val 10085559"/>
                  <a:gd name="adj2" fmla="val 7052233"/>
                  <a:gd name="adj3" fmla="val 11025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709">
                  <a:defRPr/>
                </a:pPr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TextBox 30"/>
              <p:cNvSpPr txBox="1">
                <a:spLocks noChangeArrowheads="1"/>
              </p:cNvSpPr>
              <p:nvPr/>
            </p:nvSpPr>
            <p:spPr bwMode="auto">
              <a:xfrm>
                <a:off x="4599598" y="1676800"/>
                <a:ext cx="399468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 defTabSz="685709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000" b="1" dirty="0">
                    <a:solidFill>
                      <a:schemeClr val="accent5"/>
                    </a:solidFill>
                    <a:latin typeface="+mn-lt"/>
                  </a:rPr>
                  <a:t>1</a:t>
                </a:r>
                <a:endParaRPr lang="zh-CN" altLang="en-US" sz="3000" b="1" dirty="0">
                  <a:solidFill>
                    <a:schemeClr val="accent5"/>
                  </a:solidFill>
                  <a:latin typeface="+mn-lt"/>
                </a:endParaRPr>
              </a:p>
            </p:txBody>
          </p:sp>
          <p:sp>
            <p:nvSpPr>
              <p:cNvPr id="47" name="TextBox 31"/>
              <p:cNvSpPr txBox="1">
                <a:spLocks noChangeArrowheads="1"/>
              </p:cNvSpPr>
              <p:nvPr/>
            </p:nvSpPr>
            <p:spPr bwMode="auto">
              <a:xfrm>
                <a:off x="4229124" y="2439823"/>
                <a:ext cx="399468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 defTabSz="685709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000" b="1" dirty="0">
                    <a:solidFill>
                      <a:schemeClr val="accent4"/>
                    </a:solidFill>
                    <a:latin typeface="+mn-lt"/>
                  </a:rPr>
                  <a:t>2</a:t>
                </a:r>
                <a:endParaRPr lang="zh-CN" altLang="en-US" sz="3000" b="1" dirty="0">
                  <a:solidFill>
                    <a:schemeClr val="accent4"/>
                  </a:solidFill>
                  <a:latin typeface="+mn-lt"/>
                </a:endParaRPr>
              </a:p>
            </p:txBody>
          </p:sp>
          <p:sp>
            <p:nvSpPr>
              <p:cNvPr id="48" name="TextBox 32"/>
              <p:cNvSpPr txBox="1">
                <a:spLocks noChangeArrowheads="1"/>
              </p:cNvSpPr>
              <p:nvPr/>
            </p:nvSpPr>
            <p:spPr bwMode="auto">
              <a:xfrm>
                <a:off x="4621092" y="3097377"/>
                <a:ext cx="399468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 defTabSz="685709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000" b="1" dirty="0">
                    <a:solidFill>
                      <a:schemeClr val="accent3"/>
                    </a:solidFill>
                    <a:latin typeface="+mn-lt"/>
                  </a:rPr>
                  <a:t>3</a:t>
                </a:r>
                <a:endParaRPr lang="zh-CN" altLang="en-US" sz="3000" b="1" dirty="0">
                  <a:solidFill>
                    <a:schemeClr val="accent3"/>
                  </a:solidFill>
                  <a:latin typeface="+mn-lt"/>
                </a:endParaRPr>
              </a:p>
            </p:txBody>
          </p:sp>
          <p:sp>
            <p:nvSpPr>
              <p:cNvPr id="49" name="TextBox 33"/>
              <p:cNvSpPr txBox="1">
                <a:spLocks noChangeArrowheads="1"/>
              </p:cNvSpPr>
              <p:nvPr/>
            </p:nvSpPr>
            <p:spPr bwMode="auto">
              <a:xfrm>
                <a:off x="4148532" y="3769585"/>
                <a:ext cx="399468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 defTabSz="685709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000" b="1" dirty="0">
                    <a:solidFill>
                      <a:schemeClr val="accent2"/>
                    </a:solidFill>
                    <a:latin typeface="+mn-lt"/>
                  </a:rPr>
                  <a:t>4</a:t>
                </a:r>
                <a:endParaRPr lang="zh-CN" altLang="en-US" sz="3000" b="1" dirty="0">
                  <a:solidFill>
                    <a:schemeClr val="accent2"/>
                  </a:solidFill>
                  <a:latin typeface="+mn-lt"/>
                </a:endParaRPr>
              </a:p>
            </p:txBody>
          </p:sp>
          <p:sp>
            <p:nvSpPr>
              <p:cNvPr id="50" name="TextBox 34"/>
              <p:cNvSpPr txBox="1">
                <a:spLocks noChangeArrowheads="1"/>
              </p:cNvSpPr>
              <p:nvPr/>
            </p:nvSpPr>
            <p:spPr bwMode="auto">
              <a:xfrm>
                <a:off x="4586292" y="4493078"/>
                <a:ext cx="399468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 defTabSz="685709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000" b="1" dirty="0">
                    <a:solidFill>
                      <a:schemeClr val="accent1"/>
                    </a:solidFill>
                    <a:latin typeface="+mn-lt"/>
                  </a:rPr>
                  <a:t>5</a:t>
                </a:r>
                <a:endParaRPr lang="zh-CN" altLang="en-US" sz="3000" b="1" dirty="0">
                  <a:solidFill>
                    <a:schemeClr val="accent1"/>
                  </a:solidFill>
                  <a:latin typeface="+mn-lt"/>
                </a:endParaRPr>
              </a:p>
            </p:txBody>
          </p:sp>
          <p:sp>
            <p:nvSpPr>
              <p:cNvPr id="51" name="TextBox 15"/>
              <p:cNvSpPr txBox="1">
                <a:spLocks noChangeArrowheads="1"/>
              </p:cNvSpPr>
              <p:nvPr/>
            </p:nvSpPr>
            <p:spPr bwMode="auto">
              <a:xfrm>
                <a:off x="5403327" y="1657964"/>
                <a:ext cx="1437389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 defTabSz="685709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500" b="1" dirty="0">
                    <a:solidFill>
                      <a:schemeClr val="accent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实验思考题</a:t>
                </a:r>
              </a:p>
            </p:txBody>
          </p:sp>
          <p:sp>
            <p:nvSpPr>
              <p:cNvPr id="52" name="TextBox 15"/>
              <p:cNvSpPr txBox="1">
                <a:spLocks noChangeArrowheads="1"/>
              </p:cNvSpPr>
              <p:nvPr/>
            </p:nvSpPr>
            <p:spPr bwMode="auto">
              <a:xfrm>
                <a:off x="2168231" y="2375808"/>
                <a:ext cx="1338828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 defTabSz="685709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500" b="1" dirty="0">
                    <a:solidFill>
                      <a:schemeClr val="accent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实验难点图示</a:t>
                </a:r>
              </a:p>
            </p:txBody>
          </p:sp>
          <p:sp>
            <p:nvSpPr>
              <p:cNvPr id="53" name="TextBox 15"/>
              <p:cNvSpPr txBox="1">
                <a:spLocks noChangeArrowheads="1"/>
              </p:cNvSpPr>
              <p:nvPr/>
            </p:nvSpPr>
            <p:spPr bwMode="auto">
              <a:xfrm>
                <a:off x="1914165" y="3632890"/>
                <a:ext cx="1915909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 defTabSz="685709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500" b="1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【</a:t>
                </a:r>
                <a:r>
                  <a:rPr lang="zh-CN" altLang="en-US" sz="1500" b="1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可选</a:t>
                </a:r>
                <a:r>
                  <a:rPr lang="en-US" altLang="zh-CN" sz="1500" b="1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】</a:t>
                </a:r>
                <a:r>
                  <a:rPr lang="zh-CN" altLang="en-US" sz="1500" b="1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指导书反馈</a:t>
                </a:r>
              </a:p>
            </p:txBody>
          </p:sp>
          <p:sp>
            <p:nvSpPr>
              <p:cNvPr id="54" name="TextBox 15"/>
              <p:cNvSpPr txBox="1">
                <a:spLocks noChangeArrowheads="1"/>
              </p:cNvSpPr>
              <p:nvPr/>
            </p:nvSpPr>
            <p:spPr bwMode="auto">
              <a:xfrm>
                <a:off x="5446846" y="3051223"/>
                <a:ext cx="1146468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 defTabSz="685709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500" b="1" dirty="0">
                    <a:solidFill>
                      <a:schemeClr val="accent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体会与感想</a:t>
                </a:r>
              </a:p>
            </p:txBody>
          </p:sp>
          <p:sp>
            <p:nvSpPr>
              <p:cNvPr id="55" name="TextBox 15"/>
              <p:cNvSpPr txBox="1">
                <a:spLocks noChangeArrowheads="1"/>
              </p:cNvSpPr>
              <p:nvPr/>
            </p:nvSpPr>
            <p:spPr bwMode="auto">
              <a:xfrm>
                <a:off x="5193143" y="4451928"/>
                <a:ext cx="1723549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 defTabSz="685709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5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【</a:t>
                </a:r>
                <a:r>
                  <a:rPr lang="zh-CN" altLang="en-US" sz="15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可选</a:t>
                </a:r>
                <a:r>
                  <a:rPr lang="en-US" altLang="zh-CN" sz="15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】</a:t>
                </a:r>
                <a:r>
                  <a:rPr lang="zh-CN" altLang="en-US" sz="15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残留难点</a:t>
                </a: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5311802" y="2095931"/>
                <a:ext cx="3235700" cy="937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200" dirty="0">
                    <a:solidFill>
                      <a:srgbClr val="404040"/>
                    </a:solidFill>
                    <a:latin typeface="微软雅黑" panose="020B0503020204020204" pitchFamily="34" charset="-122"/>
                  </a:rPr>
                  <a:t> </a:t>
                </a:r>
                <a:r>
                  <a:rPr lang="zh-CN" altLang="en-US" sz="1400" dirty="0">
                    <a:solidFill>
                      <a:srgbClr val="404040"/>
                    </a:solidFill>
                    <a:latin typeface="微软雅黑" panose="020B0503020204020204" pitchFamily="34" charset="-122"/>
                  </a:rPr>
                  <a:t>请认真针对每次的实验思考题进行作答。实验思考都是一些半开放性的问题，希望你能将自己对于实验思考题的回答与见解尽量描述清楚，如果思考中强调了结合代码请一定要与源码结合。</a:t>
                </a:r>
                <a:endParaRPr lang="zh-CN" altLang="zh-CN" sz="1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5384388" y="3487885"/>
                <a:ext cx="3235700" cy="722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400" dirty="0">
                    <a:solidFill>
                      <a:srgbClr val="404040"/>
                    </a:solidFill>
                    <a:latin typeface="微软雅黑" panose="020B0503020204020204" pitchFamily="34" charset="-122"/>
                  </a:rPr>
                  <a:t>对于某次实验，给出你自己的难度评价，并如实记录你在这次实验上花费的时间，写出完成此次实验的体会和感想。</a:t>
                </a:r>
                <a:endParaRPr lang="zh-CN" altLang="zh-CN" sz="1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5384388" y="4859685"/>
                <a:ext cx="3235700" cy="51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400" dirty="0">
                    <a:solidFill>
                      <a:srgbClr val="404040"/>
                    </a:solidFill>
                    <a:latin typeface="微软雅黑" panose="020B0503020204020204" pitchFamily="34" charset="-122"/>
                  </a:rPr>
                  <a:t>在本次实验中你有哪些地方还很模糊，希望可以写出来与大家一起交流探讨。</a:t>
                </a:r>
                <a:endParaRPr lang="zh-CN" altLang="zh-CN" sz="1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476460" y="4077181"/>
                <a:ext cx="3235700" cy="932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30000"/>
                  </a:lnSpc>
                </a:pPr>
                <a:r>
                  <a:rPr lang="zh-CN" altLang="en-US" sz="1400" dirty="0">
                    <a:solidFill>
                      <a:srgbClr val="404040"/>
                    </a:solidFill>
                    <a:latin typeface="微软雅黑" panose="020B0503020204020204" pitchFamily="34" charset="-122"/>
                  </a:rPr>
                  <a:t>我们的实验指导书还有许多问题，某些地方缺乏流畅性与简洁性，也有可能部分地方的理解是错的。如果你觉得哪里可以改进，希望积极提出，并给出修正的意见。</a:t>
                </a:r>
                <a:endParaRPr lang="zh-CN" altLang="zh-CN" sz="1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476460" y="2792718"/>
                <a:ext cx="3235700" cy="496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30000"/>
                  </a:lnSpc>
                </a:pPr>
                <a:r>
                  <a:rPr lang="zh-CN" altLang="en-US" sz="1400" dirty="0">
                    <a:solidFill>
                      <a:srgbClr val="404040"/>
                    </a:solidFill>
                    <a:latin typeface="微软雅黑" panose="020B0503020204020204" pitchFamily="34" charset="-122"/>
                  </a:rPr>
                  <a:t>对于本次实验中你认为比较难的地方，用</a:t>
                </a:r>
                <a:r>
                  <a:rPr lang="zh-CN" altLang="en-US" sz="1400" dirty="0" smtClean="0">
                    <a:solidFill>
                      <a:srgbClr val="404040"/>
                    </a:solidFill>
                    <a:latin typeface="微软雅黑" panose="020B0503020204020204" pitchFamily="34" charset="-122"/>
                  </a:rPr>
                  <a:t>示意图、流程图</a:t>
                </a:r>
                <a:r>
                  <a:rPr lang="zh-CN" altLang="en-US" sz="1400" dirty="0">
                    <a:solidFill>
                      <a:srgbClr val="404040"/>
                    </a:solidFill>
                    <a:latin typeface="微软雅黑" panose="020B0503020204020204" pitchFamily="34" charset="-122"/>
                  </a:rPr>
                  <a:t>或思维导图的方式来尽量表述清楚。</a:t>
                </a:r>
                <a:endParaRPr lang="zh-CN" altLang="zh-CN" sz="1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510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28750" y="1254819"/>
            <a:ext cx="93345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54" indent="-342854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抄袭他人文档</a:t>
            </a:r>
            <a:endParaRPr lang="en-US" altLang="zh-CN" sz="2400" b="1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400" dirty="0"/>
              <a:t>	</a:t>
            </a:r>
            <a:r>
              <a:rPr lang="zh-CN" altLang="en-US" dirty="0"/>
              <a:t>对于内容几乎一致的文档，我们将对比作业提交时间，提交时间较晚的</a:t>
            </a:r>
            <a:r>
              <a:rPr lang="zh-CN" altLang="en-US" dirty="0" smtClean="0"/>
              <a:t>文档将认为未提交报告，无法获得对应实验基础分。</a:t>
            </a:r>
            <a:r>
              <a:rPr lang="zh-CN" altLang="en-US" dirty="0"/>
              <a:t>如果借鉴了他人文档，请给出引用说明。</a:t>
            </a:r>
            <a:endParaRPr lang="en-US" altLang="zh-CN" dirty="0"/>
          </a:p>
          <a:p>
            <a:pPr marL="342854" indent="-342854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大片复制粘贴互联网资源</a:t>
            </a:r>
            <a:endParaRPr lang="en-US" altLang="zh-CN" sz="2400" b="1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400" dirty="0"/>
              <a:t>	</a:t>
            </a:r>
            <a:r>
              <a:rPr lang="zh-CN" altLang="en-US" dirty="0"/>
              <a:t>因为实验思考题本身是由笔者精心设计的，在互联网上不会有现成的答案，还是认真读代码分析吧。</a:t>
            </a:r>
          </a:p>
          <a:p>
            <a:pPr marL="342854" indent="-342854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篇幅过长</a:t>
            </a:r>
            <a:r>
              <a:rPr lang="en-US" altLang="zh-CN" sz="24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zh-CN" altLang="en-US" sz="24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体积臃肿</a:t>
            </a:r>
            <a:endParaRPr lang="en-US" altLang="zh-CN" sz="2400" b="1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400" dirty="0"/>
              <a:t>	</a:t>
            </a:r>
            <a:r>
              <a:rPr lang="zh-CN" altLang="en-US" dirty="0"/>
              <a:t>思考题只要按照层次有逻辑地分析即可，越简洁明了越能显示你的水平。如果能更简洁，就不要写得那么臃肿。</a:t>
            </a:r>
          </a:p>
          <a:p>
            <a:pPr marL="342854" indent="-342854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迷信标准答案</a:t>
            </a:r>
            <a:endParaRPr lang="en-US" altLang="zh-CN" sz="2400" b="1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/>
              <a:t>	</a:t>
            </a:r>
            <a:r>
              <a:rPr lang="zh-CN" altLang="en-US" dirty="0"/>
              <a:t>思考题是半开放性问题，欢迎各种各样的答案。助教老师在点评时只会根据文档撰写者的态度、逻辑性与是否有理有据来进行评分</a:t>
            </a:r>
            <a:r>
              <a:rPr lang="zh-CN" altLang="en-US" dirty="0" smtClean="0"/>
              <a:t>，请</a:t>
            </a:r>
            <a:r>
              <a:rPr lang="zh-CN" altLang="en-US" dirty="0"/>
              <a:t>不要迷信有标准答案，没有人有标准答案。 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38200" y="476944"/>
            <a:ext cx="10515600" cy="6508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/>
              <a:t>实验</a:t>
            </a:r>
            <a:r>
              <a:rPr lang="zh-CN" altLang="en-US" sz="2400" dirty="0" smtClean="0"/>
              <a:t>报告</a:t>
            </a:r>
            <a:r>
              <a:rPr lang="zh-CN" altLang="en-US" sz="2400" dirty="0"/>
              <a:t>禁止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7394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en-US" altLang="zh-CN" sz="5400" dirty="0"/>
              <a:t>SPOC</a:t>
            </a:r>
            <a:r>
              <a:rPr lang="zh-CN" altLang="en-US" sz="5400" dirty="0"/>
              <a:t>平台的使用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zh-CN" altLang="en-US" sz="4000" dirty="0"/>
              <a:t>操作系统实验</a:t>
            </a:r>
          </a:p>
        </p:txBody>
      </p:sp>
    </p:spTree>
    <p:extLst>
      <p:ext uri="{BB962C8B-B14F-4D97-AF65-F5344CB8AC3E}">
        <p14:creationId xmlns:p14="http://schemas.microsoft.com/office/powerpoint/2010/main" val="3216094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EF7E6BF3-8FC7-4F12-88EF-A61FD9B16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495" y="2927509"/>
            <a:ext cx="7680200" cy="3894096"/>
          </a:xfrm>
          <a:prstGeom prst="rect">
            <a:avLst/>
          </a:prstGeom>
        </p:spPr>
      </p:pic>
      <p:sp>
        <p:nvSpPr>
          <p:cNvPr id="29" name="Freeform: Shap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SPOC</a:t>
            </a:r>
            <a:r>
              <a:rPr lang="zh-CN" altLang="en-US" sz="3600" dirty="0">
                <a:solidFill>
                  <a:schemeClr val="bg1"/>
                </a:solidFill>
              </a:rPr>
              <a:t>平台简介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0243" y="1774371"/>
            <a:ext cx="3821758" cy="3197679"/>
          </a:xfrm>
        </p:spPr>
        <p:txBody>
          <a:bodyPr anchor="t">
            <a:normAutofit/>
          </a:bodyPr>
          <a:lstStyle/>
          <a:p>
            <a:r>
              <a:rPr lang="zh-CN" altLang="en-US" sz="1800" dirty="0">
                <a:solidFill>
                  <a:schemeClr val="bg1"/>
                </a:solidFill>
              </a:rPr>
              <a:t>基于开源教育应用 </a:t>
            </a:r>
            <a:r>
              <a:rPr lang="en-US" altLang="zh-CN" sz="1800" dirty="0">
                <a:solidFill>
                  <a:schemeClr val="bg1"/>
                </a:solidFill>
              </a:rPr>
              <a:t>Open edX</a:t>
            </a:r>
          </a:p>
          <a:p>
            <a:r>
              <a:rPr lang="zh-CN" altLang="en-US" sz="1800" dirty="0">
                <a:solidFill>
                  <a:schemeClr val="bg1"/>
                </a:solidFill>
              </a:rPr>
              <a:t>提供实验步骤指导、视频演示、在线讨论、离线指导书发布</a:t>
            </a:r>
            <a:endParaRPr lang="en-US" altLang="zh-CN" sz="1800" dirty="0">
              <a:solidFill>
                <a:schemeClr val="bg1"/>
              </a:solidFill>
            </a:endParaRPr>
          </a:p>
          <a:p>
            <a:endParaRPr lang="en-US" altLang="zh-CN" sz="1800" dirty="0">
              <a:solidFill>
                <a:schemeClr val="bg1"/>
              </a:solidFill>
            </a:endParaRPr>
          </a:p>
          <a:p>
            <a:r>
              <a:rPr lang="zh-CN" altLang="en-US" sz="1800" dirty="0">
                <a:solidFill>
                  <a:schemeClr val="bg1"/>
                </a:solidFill>
              </a:rPr>
              <a:t>网址：</a:t>
            </a:r>
            <a:r>
              <a:rPr lang="en-US" altLang="zh-CN" sz="1800" dirty="0">
                <a:solidFill>
                  <a:schemeClr val="bg1"/>
                </a:solidFill>
                <a:hlinkClick r:id="rId3"/>
              </a:rPr>
              <a:t>http://cscore.net.cn</a:t>
            </a:r>
            <a:endParaRPr lang="en-US" altLang="zh-CN" sz="1800" dirty="0">
              <a:solidFill>
                <a:schemeClr val="bg1"/>
              </a:solidFill>
            </a:endParaRPr>
          </a:p>
          <a:p>
            <a:r>
              <a:rPr lang="zh-CN" altLang="en-US" sz="1800" dirty="0">
                <a:solidFill>
                  <a:schemeClr val="bg1"/>
                </a:solidFill>
              </a:rPr>
              <a:t>支持外网访问</a:t>
            </a:r>
            <a:endParaRPr lang="en-US" altLang="zh-CN" sz="1800" dirty="0">
              <a:solidFill>
                <a:schemeClr val="bg1"/>
              </a:solidFill>
            </a:endParaRPr>
          </a:p>
          <a:p>
            <a:endParaRPr lang="en-US" altLang="zh-C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237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Top Corners Rounded 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: Top Corners Rounded 4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Connector 4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账号说明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为方便讨论交流以及可能的讨论区表现加分认定，请大家务必使用</a:t>
            </a:r>
            <a:r>
              <a:rPr lang="zh-CN" altLang="en-US" sz="2000" dirty="0">
                <a:solidFill>
                  <a:srgbClr val="FF0000"/>
                </a:solidFill>
              </a:rPr>
              <a:t>实名账号</a:t>
            </a:r>
            <a:r>
              <a:rPr lang="zh-CN" altLang="en-US" sz="2000" dirty="0">
                <a:solidFill>
                  <a:schemeClr val="bg1"/>
                </a:solidFill>
              </a:rPr>
              <a:t>（即上学期计组课程账号）。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还未注册账号的同学，注册时请在</a:t>
            </a:r>
            <a:r>
              <a:rPr lang="zh-CN" altLang="en-US" sz="2000" dirty="0">
                <a:solidFill>
                  <a:srgbClr val="FF0000"/>
                </a:solidFill>
              </a:rPr>
              <a:t>公开用户名</a:t>
            </a:r>
            <a:r>
              <a:rPr lang="en-US" altLang="zh-CN" sz="2000" dirty="0">
                <a:solidFill>
                  <a:srgbClr val="FF0000"/>
                </a:solidFill>
              </a:rPr>
              <a:t>(Public Name)</a:t>
            </a:r>
            <a:r>
              <a:rPr lang="zh-CN" altLang="en-US" sz="2000" dirty="0">
                <a:solidFill>
                  <a:schemeClr val="bg1"/>
                </a:solidFill>
              </a:rPr>
              <a:t>一栏填写自己的</a:t>
            </a:r>
            <a:r>
              <a:rPr lang="zh-CN" altLang="en-US" sz="2000" dirty="0">
                <a:solidFill>
                  <a:srgbClr val="FF0000"/>
                </a:solidFill>
              </a:rPr>
              <a:t>学号</a:t>
            </a:r>
            <a:r>
              <a:rPr lang="zh-CN" altLang="en-US" sz="2000" dirty="0">
                <a:solidFill>
                  <a:schemeClr val="bg1"/>
                </a:solidFill>
              </a:rPr>
              <a:t>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忘记密码：通过邮箱自助找回。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如何检查账号是否合规：登录后，确认页面右上角为自己的学号。</a:t>
            </a:r>
            <a:endParaRPr lang="en-US" altLang="zh-CN" sz="2000" kern="1200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D42ECDEA-0F41-4841-9F01-C505F893D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627" y="1424045"/>
            <a:ext cx="6002884" cy="308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4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图片 6" descr="PuTTY Configuratio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946" y="1409700"/>
            <a:ext cx="4448536" cy="42862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连接到教学系统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0243" y="1774371"/>
            <a:ext cx="3821758" cy="3197679"/>
          </a:xfrm>
        </p:spPr>
        <p:txBody>
          <a:bodyPr anchor="t">
            <a:normAutofit/>
          </a:bodyPr>
          <a:lstStyle/>
          <a:p>
            <a:r>
              <a:rPr lang="zh-CN" altLang="en-US" sz="1800" dirty="0">
                <a:solidFill>
                  <a:schemeClr val="bg1"/>
                </a:solidFill>
              </a:rPr>
              <a:t>教学系统基于 </a:t>
            </a:r>
            <a:r>
              <a:rPr lang="en-US" altLang="zh-CN" sz="1800" dirty="0">
                <a:solidFill>
                  <a:schemeClr val="bg1"/>
                </a:solidFill>
              </a:rPr>
              <a:t>Linux </a:t>
            </a:r>
            <a:r>
              <a:rPr lang="zh-CN" altLang="en-US" sz="1800" dirty="0">
                <a:solidFill>
                  <a:schemeClr val="bg1"/>
                </a:solidFill>
              </a:rPr>
              <a:t>平台，只支持命令行方式操作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r>
              <a:rPr lang="zh-CN" altLang="en-US" sz="1800" dirty="0">
                <a:solidFill>
                  <a:schemeClr val="bg1"/>
                </a:solidFill>
              </a:rPr>
              <a:t>可以使用任何具有 </a:t>
            </a:r>
            <a:r>
              <a:rPr lang="en-US" altLang="zh-CN" sz="1800" dirty="0" err="1">
                <a:solidFill>
                  <a:schemeClr val="bg1"/>
                </a:solidFill>
              </a:rPr>
              <a:t>ssh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zh-CN" altLang="en-US" sz="1800" dirty="0">
                <a:solidFill>
                  <a:schemeClr val="bg1"/>
                </a:solidFill>
              </a:rPr>
              <a:t>功能的软件连接到教学系统（不开放</a:t>
            </a:r>
            <a:r>
              <a:rPr lang="en-US" altLang="zh-CN" sz="1800" dirty="0" err="1">
                <a:solidFill>
                  <a:schemeClr val="bg1"/>
                </a:solidFill>
              </a:rPr>
              <a:t>scp</a:t>
            </a:r>
            <a:r>
              <a:rPr lang="zh-CN" altLang="en-US" sz="1800" dirty="0">
                <a:solidFill>
                  <a:schemeClr val="bg1"/>
                </a:solidFill>
              </a:rPr>
              <a:t>支持）</a:t>
            </a:r>
            <a:endParaRPr lang="en-US" altLang="zh-CN" sz="1800" dirty="0">
              <a:solidFill>
                <a:schemeClr val="bg1"/>
              </a:solidFill>
            </a:endParaRPr>
          </a:p>
          <a:p>
            <a:r>
              <a:rPr lang="zh-CN" altLang="en-US" sz="1800" dirty="0">
                <a:solidFill>
                  <a:schemeClr val="bg1"/>
                </a:solidFill>
              </a:rPr>
              <a:t>这里以 </a:t>
            </a:r>
            <a:r>
              <a:rPr lang="en-US" altLang="zh-CN" sz="1800" dirty="0">
                <a:solidFill>
                  <a:schemeClr val="bg1"/>
                </a:solidFill>
              </a:rPr>
              <a:t>putty </a:t>
            </a:r>
            <a:r>
              <a:rPr lang="zh-CN" altLang="en-US" sz="1800" dirty="0">
                <a:solidFill>
                  <a:schemeClr val="bg1"/>
                </a:solidFill>
              </a:rPr>
              <a:t>软件为例</a:t>
            </a:r>
            <a:endParaRPr lang="en-US" altLang="zh-CN" sz="1800" dirty="0">
              <a:solidFill>
                <a:schemeClr val="bg1"/>
              </a:solidFill>
            </a:endParaRPr>
          </a:p>
          <a:p>
            <a:endParaRPr lang="en-US" altLang="zh-CN" sz="1800" dirty="0">
              <a:solidFill>
                <a:schemeClr val="bg1"/>
              </a:solidFill>
            </a:endParaRPr>
          </a:p>
          <a:p>
            <a:r>
              <a:rPr lang="zh-CN" altLang="en-US" sz="1800" dirty="0">
                <a:solidFill>
                  <a:schemeClr val="bg1"/>
                </a:solidFill>
              </a:rPr>
              <a:t>右图为 </a:t>
            </a:r>
            <a:r>
              <a:rPr lang="en-US" altLang="zh-CN" sz="1800" dirty="0">
                <a:solidFill>
                  <a:schemeClr val="bg1"/>
                </a:solidFill>
              </a:rPr>
              <a:t>putty </a:t>
            </a:r>
            <a:r>
              <a:rPr lang="zh-CN" altLang="en-US" sz="1800" dirty="0">
                <a:solidFill>
                  <a:schemeClr val="bg1"/>
                </a:solidFill>
              </a:rPr>
              <a:t>软件的欢迎界面</a:t>
            </a:r>
            <a:endParaRPr lang="en-US" altLang="zh-CN" sz="1800" dirty="0">
              <a:solidFill>
                <a:schemeClr val="bg1"/>
              </a:solidFill>
            </a:endParaRPr>
          </a:p>
          <a:p>
            <a:endParaRPr lang="en-US" altLang="zh-CN" sz="18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Top Corners Rounded 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: Top Corners Rounded 4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Connector 4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选课</a:t>
            </a:r>
            <a:r>
              <a:rPr lang="zh-CN" alt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已经拥有账号的同学，后台已进行批量选课，登录后可直接点击“操作系统”课程链接进入。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还未注册账号的同学，请在</a:t>
            </a:r>
            <a:r>
              <a:rPr lang="zh-CN" altLang="en-US" sz="2000" dirty="0">
                <a:solidFill>
                  <a:srgbClr val="FF0000"/>
                </a:solidFill>
              </a:rPr>
              <a:t>今天</a:t>
            </a:r>
            <a:r>
              <a:rPr lang="en-US" altLang="zh-CN" sz="2000" dirty="0">
                <a:solidFill>
                  <a:srgbClr val="FF0000"/>
                </a:solidFill>
              </a:rPr>
              <a:t>16</a:t>
            </a:r>
            <a:r>
              <a:rPr lang="zh-CN" altLang="en-US" sz="2000" dirty="0">
                <a:solidFill>
                  <a:srgbClr val="FF0000"/>
                </a:solidFill>
              </a:rPr>
              <a:t>点前</a:t>
            </a:r>
            <a:r>
              <a:rPr lang="zh-CN" altLang="en-US" sz="2000" dirty="0">
                <a:solidFill>
                  <a:schemeClr val="bg1"/>
                </a:solidFill>
              </a:rPr>
              <a:t>完成注册并点击下方链接选课：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hlinkClick r:id="rId2"/>
              </a:rPr>
              <a:t>http://cscore.net.cn/courses/course-v1:BUAA+B3I062140+2017_T2/about</a:t>
            </a:r>
            <a:endParaRPr lang="en-US" altLang="zh-CN" sz="2000" kern="12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489A5CB4-3AB8-404C-9D7A-A39B57523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376" y="981091"/>
            <a:ext cx="5787829" cy="320137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B2644161-F3B1-42E4-9D46-AC1FDAE2C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377" y="4382114"/>
            <a:ext cx="5787830" cy="166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1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Top Corners Rounded 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: Top Corners Rounded 4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Connector 4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平台功能</a:t>
            </a:r>
            <a:endParaRPr lang="zh-CN" alt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33" y="2834809"/>
            <a:ext cx="4283823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进入课程后，课程主页包含以下内容：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课程通知</a:t>
            </a:r>
            <a:r>
              <a:rPr lang="zh-CN" altLang="en-US" sz="2000" dirty="0">
                <a:solidFill>
                  <a:schemeClr val="bg1"/>
                </a:solidFill>
              </a:rPr>
              <a:t>（请随时关注重要通知）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资料下载</a:t>
            </a:r>
            <a:r>
              <a:rPr lang="zh-CN" altLang="en-US" sz="2000" dirty="0">
                <a:solidFill>
                  <a:schemeClr val="bg1"/>
                </a:solidFill>
              </a:rPr>
              <a:t>（由于迭代较快，离线版指导书仅供参考，强烈</a:t>
            </a:r>
            <a:r>
              <a:rPr lang="zh-CN" altLang="en-US" sz="2000" dirty="0">
                <a:solidFill>
                  <a:srgbClr val="FF0000"/>
                </a:solidFill>
              </a:rPr>
              <a:t>不建议整本打印</a:t>
            </a:r>
            <a:r>
              <a:rPr lang="zh-CN" altLang="en-US" sz="2000" dirty="0">
                <a:solidFill>
                  <a:schemeClr val="bg1"/>
                </a:solidFill>
              </a:rPr>
              <a:t>）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以及</a:t>
            </a:r>
            <a:r>
              <a:rPr lang="zh-CN" altLang="en-US" sz="2000" b="1" dirty="0">
                <a:solidFill>
                  <a:schemeClr val="bg1"/>
                </a:solidFill>
              </a:rPr>
              <a:t>课程内容</a:t>
            </a:r>
            <a:r>
              <a:rPr lang="zh-CN" altLang="en-US" sz="2000" dirty="0">
                <a:solidFill>
                  <a:schemeClr val="bg1"/>
                </a:solidFill>
              </a:rPr>
              <a:t>和</a:t>
            </a:r>
            <a:r>
              <a:rPr lang="zh-CN" altLang="en-US" sz="2000" b="1" dirty="0">
                <a:solidFill>
                  <a:schemeClr val="bg1"/>
                </a:solidFill>
              </a:rPr>
              <a:t>讨论区</a:t>
            </a:r>
            <a:r>
              <a:rPr lang="zh-CN" altLang="en-US" sz="2000" dirty="0">
                <a:solidFill>
                  <a:schemeClr val="bg1"/>
                </a:solidFill>
              </a:rPr>
              <a:t>的跳转链接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课程内容</a:t>
            </a:r>
            <a:r>
              <a:rPr lang="zh-CN" altLang="en-US" sz="2000" dirty="0">
                <a:solidFill>
                  <a:schemeClr val="bg1"/>
                </a:solidFill>
              </a:rPr>
              <a:t>（逐周发布实验过程指导）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线上讨论</a:t>
            </a:r>
            <a:r>
              <a:rPr lang="zh-CN" altLang="en-US" sz="2000" dirty="0">
                <a:solidFill>
                  <a:schemeClr val="bg1"/>
                </a:solidFill>
              </a:rPr>
              <a:t>（探讨实验中的疑问）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1E4BA5A9-884B-4EC6-A269-35974DB0E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627" y="918933"/>
            <a:ext cx="6582507" cy="547181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7F8AB11A-BFCE-49A7-B438-8DA7A1FB2C9C}"/>
              </a:ext>
            </a:extLst>
          </p:cNvPr>
          <p:cNvSpPr/>
          <p:nvPr/>
        </p:nvSpPr>
        <p:spPr>
          <a:xfrm>
            <a:off x="5578679" y="2298583"/>
            <a:ext cx="4597167" cy="40921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3042F083-70F9-43AB-B3C6-AE3A30E3B8C2}"/>
              </a:ext>
            </a:extLst>
          </p:cNvPr>
          <p:cNvSpPr txBox="1"/>
          <p:nvPr/>
        </p:nvSpPr>
        <p:spPr>
          <a:xfrm>
            <a:off x="9067850" y="22985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课程通知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01BBF130-C7FC-4FC6-8C3E-A37B4D1A2634}"/>
              </a:ext>
            </a:extLst>
          </p:cNvPr>
          <p:cNvSpPr/>
          <p:nvPr/>
        </p:nvSpPr>
        <p:spPr>
          <a:xfrm>
            <a:off x="10503017" y="2298583"/>
            <a:ext cx="1367250" cy="40921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A242102E-8040-4295-8313-9B820BB6C842}"/>
              </a:ext>
            </a:extLst>
          </p:cNvPr>
          <p:cNvSpPr txBox="1"/>
          <p:nvPr/>
        </p:nvSpPr>
        <p:spPr>
          <a:xfrm>
            <a:off x="10812705" y="60214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资料下载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4EDBF1F0-AE95-487F-B574-2E3364D2C928}"/>
              </a:ext>
            </a:extLst>
          </p:cNvPr>
          <p:cNvSpPr/>
          <p:nvPr/>
        </p:nvSpPr>
        <p:spPr>
          <a:xfrm>
            <a:off x="5388627" y="918933"/>
            <a:ext cx="542390" cy="431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3E63C347-9F50-4FD6-AEEF-B1B04BEECFED}"/>
              </a:ext>
            </a:extLst>
          </p:cNvPr>
          <p:cNvSpPr/>
          <p:nvPr/>
        </p:nvSpPr>
        <p:spPr>
          <a:xfrm>
            <a:off x="5989790" y="918933"/>
            <a:ext cx="542390" cy="431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F96B1444-17CC-4DFB-94F5-AE5F236F5291}"/>
              </a:ext>
            </a:extLst>
          </p:cNvPr>
          <p:cNvSpPr/>
          <p:nvPr/>
        </p:nvSpPr>
        <p:spPr>
          <a:xfrm>
            <a:off x="6707097" y="918933"/>
            <a:ext cx="650048" cy="431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="" xmlns:a16="http://schemas.microsoft.com/office/drawing/2014/main" id="{339B136C-9921-4025-80CF-33991BC81BB5}"/>
              </a:ext>
            </a:extLst>
          </p:cNvPr>
          <p:cNvCxnSpPr/>
          <p:nvPr/>
        </p:nvCxnSpPr>
        <p:spPr>
          <a:xfrm flipH="1" flipV="1">
            <a:off x="5335389" y="624297"/>
            <a:ext cx="226503" cy="29463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="" xmlns:a16="http://schemas.microsoft.com/office/drawing/2014/main" id="{C5105550-72AC-4C1A-8C84-4419043D030C}"/>
              </a:ext>
            </a:extLst>
          </p:cNvPr>
          <p:cNvCxnSpPr>
            <a:cxnSpLocks/>
          </p:cNvCxnSpPr>
          <p:nvPr/>
        </p:nvCxnSpPr>
        <p:spPr>
          <a:xfrm flipV="1">
            <a:off x="6244208" y="624297"/>
            <a:ext cx="68618" cy="2858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="" xmlns:a16="http://schemas.microsoft.com/office/drawing/2014/main" id="{49AF8569-93AE-4D31-A988-5CA32D6CD836}"/>
              </a:ext>
            </a:extLst>
          </p:cNvPr>
          <p:cNvCxnSpPr>
            <a:cxnSpLocks/>
          </p:cNvCxnSpPr>
          <p:nvPr/>
        </p:nvCxnSpPr>
        <p:spPr>
          <a:xfrm flipV="1">
            <a:off x="7154302" y="624297"/>
            <a:ext cx="202843" cy="28582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="" xmlns:a16="http://schemas.microsoft.com/office/drawing/2014/main" id="{5946C287-6D02-4500-ABF6-54C6D0315056}"/>
              </a:ext>
            </a:extLst>
          </p:cNvPr>
          <p:cNvSpPr txBox="1"/>
          <p:nvPr/>
        </p:nvSpPr>
        <p:spPr>
          <a:xfrm>
            <a:off x="4771180" y="3025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课程主页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B4A5EA80-5B7F-427C-8902-3909C080FD33}"/>
              </a:ext>
            </a:extLst>
          </p:cNvPr>
          <p:cNvSpPr txBox="1"/>
          <p:nvPr/>
        </p:nvSpPr>
        <p:spPr>
          <a:xfrm>
            <a:off x="5875087" y="3113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课程内容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="" xmlns:a16="http://schemas.microsoft.com/office/drawing/2014/main" id="{D8B36B4E-F598-452B-8D80-CE17EFB6A6CB}"/>
              </a:ext>
            </a:extLst>
          </p:cNvPr>
          <p:cNvSpPr txBox="1"/>
          <p:nvPr/>
        </p:nvSpPr>
        <p:spPr>
          <a:xfrm>
            <a:off x="6995142" y="3025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线上讨论</a:t>
            </a:r>
          </a:p>
        </p:txBody>
      </p:sp>
    </p:spTree>
    <p:extLst>
      <p:ext uri="{BB962C8B-B14F-4D97-AF65-F5344CB8AC3E}">
        <p14:creationId xmlns:p14="http://schemas.microsoft.com/office/powerpoint/2010/main" val="2213272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Top Corners Rounded 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: Top Corners Rounded 4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Connector 4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线上讨论</a:t>
            </a:r>
            <a:endParaRPr lang="zh-CN" alt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除顶部导航栏入口外，还可通过每个课程页面底部的入口访问，如右图所示。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发帖时请根据实际情况选择“提问”或“讨论”类型，若他人的回答成功解决问题，请点击“标记为答案”按钮。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“举手之劳，造福他人”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48843B36-CC9E-4C8B-8E9B-887757ADB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099" y="1273198"/>
            <a:ext cx="6509055" cy="14985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94D1B347-4A16-41B7-8B4A-08701D8D9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099" y="2856330"/>
            <a:ext cx="6826544" cy="24578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209D728E-1C3E-4CF5-892A-C43662CA5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098" y="5258550"/>
            <a:ext cx="6941901" cy="147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02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Top Corners Rounded 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: Top Corners Rounded 4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Connector 4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问题反馈</a:t>
            </a:r>
            <a:endParaRPr lang="zh-CN" alt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SPOC</a:t>
            </a:r>
            <a:r>
              <a:rPr lang="zh-CN" altLang="en-US" sz="2000" dirty="0">
                <a:solidFill>
                  <a:schemeClr val="bg1"/>
                </a:solidFill>
              </a:rPr>
              <a:t>平台（</a:t>
            </a:r>
            <a:r>
              <a:rPr lang="en-US" altLang="zh-CN" sz="2000" dirty="0">
                <a:solidFill>
                  <a:schemeClr val="bg1"/>
                </a:solidFill>
              </a:rPr>
              <a:t>CSCore.Net.CN</a:t>
            </a:r>
            <a:r>
              <a:rPr lang="zh-CN" altLang="en-US" sz="2000" dirty="0">
                <a:solidFill>
                  <a:schemeClr val="bg1"/>
                </a:solidFill>
              </a:rPr>
              <a:t>）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账号</a:t>
            </a:r>
            <a:r>
              <a:rPr lang="en-US" altLang="zh-CN" sz="2000" dirty="0">
                <a:solidFill>
                  <a:schemeClr val="bg1"/>
                </a:solidFill>
              </a:rPr>
              <a:t>&amp;</a:t>
            </a:r>
            <a:r>
              <a:rPr lang="zh-CN" altLang="en-US" sz="2000" dirty="0">
                <a:solidFill>
                  <a:schemeClr val="bg1"/>
                </a:solidFill>
              </a:rPr>
              <a:t>选课问题：请发送邮件至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hlinkClick r:id="rId2"/>
              </a:rPr>
              <a:t>os_account@cscore.net.cn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邮件内注明</a:t>
            </a:r>
            <a:r>
              <a:rPr lang="zh-CN" altLang="en-US" sz="2000" b="1" dirty="0">
                <a:solidFill>
                  <a:srgbClr val="FF0000"/>
                </a:solidFill>
              </a:rPr>
              <a:t>学号、姓名、注册邮箱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FCAE317E-AF39-45E0-8E72-8D8AB3AA9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93319"/>
            <a:ext cx="4993941" cy="31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0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Top Corners Rounded 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: Top Corners Rounded 4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Connector 4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PuTTY Configuratio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441" y="467256"/>
            <a:ext cx="5984768" cy="57664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连接到教学系统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、如图，将分发的服务器地址填写入 </a:t>
            </a: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putty </a:t>
            </a: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软件的对应位置，并单击 “</a:t>
            </a: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Open</a:t>
            </a: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按钮</a:t>
            </a:r>
            <a:endParaRPr lang="en-US" altLang="zh-CN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2</a:t>
            </a:r>
            <a:r>
              <a:rPr lang="zh-CN" altLang="en-US" sz="2000" dirty="0">
                <a:solidFill>
                  <a:schemeClr val="bg1"/>
                </a:solidFill>
              </a:rPr>
              <a:t>、如果出现安全警告，单击“是”</a:t>
            </a:r>
          </a:p>
          <a:p>
            <a:pPr marL="0" indent="0">
              <a:buNone/>
            </a:pPr>
            <a:endParaRPr lang="zh-CN" alt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Top Corners Rounded 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: Top Corners Rounded 4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Connector 4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连接到教学系统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、如图，将分发的服务器地址填写入 </a:t>
            </a: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putty </a:t>
            </a: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软件的对应位置，并单击 “</a:t>
            </a: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Open</a:t>
            </a: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按钮</a:t>
            </a:r>
            <a:endParaRPr lang="en-US" altLang="zh-CN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2</a:t>
            </a:r>
            <a:r>
              <a:rPr lang="zh-CN" altLang="en-US" sz="2000" dirty="0">
                <a:solidFill>
                  <a:schemeClr val="bg1"/>
                </a:solidFill>
              </a:rPr>
              <a:t>、如果出现安全警告，单击</a:t>
            </a:r>
            <a:r>
              <a:rPr lang="zh-CN" altLang="en-US" sz="2000" dirty="0" smtClean="0">
                <a:solidFill>
                  <a:schemeClr val="bg1"/>
                </a:solidFill>
              </a:rPr>
              <a:t>“是”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10.254.20.154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10.254.20.155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10.254.20.156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smtClean="0">
                <a:solidFill>
                  <a:schemeClr val="bg1"/>
                </a:solidFill>
              </a:rPr>
              <a:t>10.254.20.157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003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Top Corners Rounded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: Top Corners Rounded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Connector 2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10.254.20.155 - PuT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67" y="1290921"/>
            <a:ext cx="6542117" cy="41191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连接到教学系统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、在弹出的页面中输入你的用户名和密码（默认均为学号）</a:t>
            </a:r>
            <a:endParaRPr lang="en-US" altLang="zh-CN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注意：输入密码时窗口中不会显示任何符号，输入完成完后回车即可</a:t>
            </a:r>
            <a:endParaRPr lang="en-US" altLang="zh-CN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: Top Corners Rounded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: Top Corners Rounded 3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Straight Connector 4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user1@ubuntu: ~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03767" y="1290921"/>
            <a:ext cx="6542117" cy="41191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连接到教学系统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、输入密码后，即可进入跳板机的欢迎页面</a:t>
            </a:r>
            <a:endParaRPr lang="en-US" altLang="zh-CN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5</a:t>
            </a:r>
            <a:r>
              <a:rPr lang="zh-CN" altLang="en-US" sz="2000" dirty="0">
                <a:solidFill>
                  <a:schemeClr val="bg1"/>
                </a:solidFill>
              </a:rPr>
              <a:t>、在这个界面直接按回车，可显示能够连接的主机，如右图</a:t>
            </a:r>
            <a:endParaRPr lang="zh-CN" alt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Top Corners Rounded 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: Top Corners Rounded 4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Connector 4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内容占位符 4" descr="user1@ubuntu: ~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67" y="1290921"/>
            <a:ext cx="6542117" cy="41191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连接到教学系统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6</a:t>
            </a: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、在跳板机界面下输入主机的 </a:t>
            </a: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id </a:t>
            </a: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（一般为数字 </a:t>
            </a: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0</a:t>
            </a: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），回车，即可跳转到实际操作界面，如图</a:t>
            </a:r>
            <a:endParaRPr lang="en-US" altLang="zh-CN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zh-CN" alt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图片 4" descr="10.254.20.155 - PuT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965" y="1367568"/>
            <a:ext cx="6089568" cy="4122863"/>
          </a:xfrm>
          <a:prstGeom prst="rect">
            <a:avLst/>
          </a:prstGeom>
        </p:spPr>
      </p:pic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4673" y="1257300"/>
            <a:ext cx="3348227" cy="26261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4000" kern="120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安全提示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4672" y="3883487"/>
            <a:ext cx="3348228" cy="23747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CN" altLang="en-US" sz="20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请在跳板机界面下，使用“</a:t>
            </a:r>
            <a:r>
              <a:rPr lang="en-US" altLang="zh-CN" sz="20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k”</a:t>
            </a:r>
            <a:r>
              <a:rPr lang="zh-CN" altLang="en-US" sz="20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命令修改默认密码</a:t>
            </a:r>
            <a:endParaRPr lang="en-US" altLang="zh-CN" sz="2000" kern="1200" dirty="0">
              <a:solidFill>
                <a:schemeClr val="bg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*首次登录请务必修改密码，账号被盗造成的一切后果由个人承担</a:t>
            </a:r>
            <a:endParaRPr lang="zh-CN" altLang="en-US" sz="2000" b="1" kern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Top Corners Rounded 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: Top Corners Rounded 4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Connector 4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600">
                <a:solidFill>
                  <a:schemeClr val="bg1">
                    <a:lumMod val="85000"/>
                    <a:lumOff val="15000"/>
                  </a:schemeClr>
                </a:solidFill>
                <a:sym typeface="+mn-ea"/>
              </a:rPr>
              <a:t>下载代码</a:t>
            </a:r>
            <a:endParaRPr lang="zh-CN" altLang="en-US" sz="36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33" y="301895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bg1">
                    <a:lumMod val="85000"/>
                    <a:lumOff val="15000"/>
                  </a:schemeClr>
                </a:solidFill>
                <a:sym typeface="+mn-ea"/>
              </a:rPr>
              <a:t>1. </a:t>
            </a:r>
            <a:r>
              <a:rPr lang="zh-CN" altLang="en-US" sz="2000" dirty="0">
                <a:solidFill>
                  <a:schemeClr val="bg1">
                    <a:lumMod val="85000"/>
                    <a:lumOff val="15000"/>
                  </a:schemeClr>
                </a:solidFill>
                <a:sym typeface="+mn-ea"/>
              </a:rPr>
              <a:t>登陆之后，在当前目录下输入</a:t>
            </a:r>
            <a:endParaRPr lang="zh-CN" altLang="en-US" sz="2000" kern="1200" dirty="0">
              <a:solidFill>
                <a:schemeClr val="bg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git clone git@os-git.cscore.net.cn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：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学号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-lab</a:t>
            </a:r>
            <a:endParaRPr lang="zh-CN" altLang="en-US" sz="2000" kern="1200" dirty="0">
              <a:solidFill>
                <a:schemeClr val="bg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>
                    <a:lumMod val="85000"/>
                    <a:lumOff val="15000"/>
                  </a:schemeClr>
                </a:solidFill>
                <a:sym typeface="+mn-ea"/>
              </a:rPr>
              <a:t>回车，选择</a:t>
            </a:r>
            <a:r>
              <a:rPr lang="en-US" altLang="zh-CN" sz="2000" dirty="0">
                <a:solidFill>
                  <a:schemeClr val="bg1">
                    <a:lumMod val="85000"/>
                    <a:lumOff val="15000"/>
                  </a:schemeClr>
                </a:solidFill>
                <a:sym typeface="+mn-ea"/>
              </a:rPr>
              <a:t>yes</a:t>
            </a:r>
            <a:r>
              <a:rPr lang="zh-CN" altLang="en-US" sz="2000" dirty="0">
                <a:solidFill>
                  <a:schemeClr val="bg1">
                    <a:lumMod val="85000"/>
                    <a:lumOff val="15000"/>
                  </a:schemeClr>
                </a:solidFill>
                <a:sym typeface="+mn-ea"/>
              </a:rPr>
              <a:t>，然后输入学号，即可下载代码库，如右图：</a:t>
            </a:r>
            <a:endParaRPr lang="zh-CN" alt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490" y="1419860"/>
            <a:ext cx="6323965" cy="4018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1114</Words>
  <Application>Microsoft Office PowerPoint</Application>
  <PresentationFormat>自定义</PresentationFormat>
  <Paragraphs>131</Paragraphs>
  <Slides>23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Office 主题​​</vt:lpstr>
      <vt:lpstr>1_Office 主题​​</vt:lpstr>
      <vt:lpstr>系统的登录与使用</vt:lpstr>
      <vt:lpstr>连接到教学系统</vt:lpstr>
      <vt:lpstr>连接到教学系统</vt:lpstr>
      <vt:lpstr>连接到教学系统</vt:lpstr>
      <vt:lpstr>连接到教学系统</vt:lpstr>
      <vt:lpstr>连接到教学系统</vt:lpstr>
      <vt:lpstr>连接到教学系统</vt:lpstr>
      <vt:lpstr>安全提示</vt:lpstr>
      <vt:lpstr>下载代码</vt:lpstr>
      <vt:lpstr>切换到lab0分支</vt:lpstr>
      <vt:lpstr>开始实验！</vt:lpstr>
      <vt:lpstr>开始实验！</vt:lpstr>
      <vt:lpstr>自动评测</vt:lpstr>
      <vt:lpstr>自动评测</vt:lpstr>
      <vt:lpstr>实验报告要求</vt:lpstr>
      <vt:lpstr>PowerPoint 演示文稿</vt:lpstr>
      <vt:lpstr>SPOC平台的使用</vt:lpstr>
      <vt:lpstr>SPOC平台简介</vt:lpstr>
      <vt:lpstr>账号说明</vt:lpstr>
      <vt:lpstr>选课说明</vt:lpstr>
      <vt:lpstr>平台功能</vt:lpstr>
      <vt:lpstr>线上讨论</vt:lpstr>
      <vt:lpstr>问题反馈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Ziqi Zhen</dc:creator>
  <cp:lastModifiedBy>HP PC</cp:lastModifiedBy>
  <cp:revision>52</cp:revision>
  <dcterms:created xsi:type="dcterms:W3CDTF">2018-03-13T04:17:00Z</dcterms:created>
  <dcterms:modified xsi:type="dcterms:W3CDTF">1980-01-03T17:26:01Z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