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84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424" autoAdjust="0"/>
  </p:normalViewPr>
  <p:slideViewPr>
    <p:cSldViewPr snapToGrid="0">
      <p:cViewPr>
        <p:scale>
          <a:sx n="66" d="100"/>
          <a:sy n="66" d="100"/>
        </p:scale>
        <p:origin x="-84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F2C39-78F8-4146-AEEE-A2F4A6764CE2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ABAD7-CB4F-46F4-B438-7BD069A63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30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Lab1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实验被分为了两部分，第一部分包括的内容有</a:t>
            </a:r>
            <a:r>
              <a:rPr lang="en-US" altLang="zh-CN" baseline="0" dirty="0" smtClean="0"/>
              <a:t>…  </a:t>
            </a:r>
            <a:r>
              <a:rPr lang="zh-CN" altLang="en-US" baseline="0" dirty="0" smtClean="0"/>
              <a:t>此部分需要在</a:t>
            </a:r>
            <a:r>
              <a:rPr lang="en-US" altLang="zh-CN" baseline="0" dirty="0" smtClean="0"/>
              <a:t>……</a:t>
            </a:r>
            <a:r>
              <a:rPr lang="zh-CN" altLang="en-US" baseline="0" dirty="0" smtClean="0"/>
              <a:t>时间内完成，并在</a:t>
            </a:r>
            <a:r>
              <a:rPr lang="en-US" altLang="zh-CN" baseline="0" dirty="0" smtClean="0"/>
              <a:t>……</a:t>
            </a:r>
            <a:r>
              <a:rPr lang="zh-CN" altLang="en-US" baseline="0" dirty="0" smtClean="0"/>
              <a:t>进行课上测试。第二部分包括</a:t>
            </a:r>
            <a:r>
              <a:rPr lang="en-US" altLang="zh-CN" baseline="0" dirty="0" smtClean="0"/>
              <a:t>……</a:t>
            </a:r>
            <a:r>
              <a:rPr lang="zh-CN" altLang="en-US" baseline="0" dirty="0" smtClean="0"/>
              <a:t>完成时间</a:t>
            </a:r>
            <a:r>
              <a:rPr lang="en-US" altLang="zh-CN" baseline="0" dirty="0" smtClean="0"/>
              <a:t>……</a:t>
            </a:r>
            <a:r>
              <a:rPr lang="zh-CN" altLang="en-US" baseline="0" dirty="0" smtClean="0"/>
              <a:t>测试时间</a:t>
            </a:r>
            <a:r>
              <a:rPr lang="en-US" altLang="zh-CN" baseline="0" dirty="0" smtClean="0"/>
              <a:t>……</a:t>
            </a:r>
          </a:p>
          <a:p>
            <a:r>
              <a:rPr lang="zh-CN" altLang="en-US" baseline="0" dirty="0" smtClean="0"/>
              <a:t>第一部分是了解操作系统的启动，相信大家在理论课已经学习了，就不详细讲了，下面从第二部分开始详细讲解。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ABAD7-CB4F-46F4-B438-7BD069A637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022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右图为样例输出。填写完成</a:t>
            </a:r>
            <a:r>
              <a:rPr lang="en-US" altLang="zh-CN" dirty="0" err="1" smtClean="0"/>
              <a:t>readelf</a:t>
            </a:r>
            <a:r>
              <a:rPr lang="zh-CN" altLang="en-US" dirty="0" smtClean="0"/>
              <a:t>后，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ABAD7-CB4F-46F4-B438-7BD069A637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80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实验进行到这一步，即可进行</a:t>
            </a:r>
            <a:r>
              <a:rPr lang="en-US" altLang="zh-CN" dirty="0" smtClean="0"/>
              <a:t>lab1</a:t>
            </a:r>
            <a:r>
              <a:rPr lang="zh-CN" altLang="en-US" dirty="0" smtClean="0"/>
              <a:t>提交，且同学们最多可获得</a:t>
            </a:r>
            <a:r>
              <a:rPr lang="en-US" altLang="zh-CN" dirty="0" smtClean="0"/>
              <a:t>60</a:t>
            </a:r>
            <a:r>
              <a:rPr lang="zh-CN" altLang="en-US" dirty="0" smtClean="0"/>
              <a:t>分的成绩，若评测结果中出现图中紫色的通过</a:t>
            </a:r>
            <a:r>
              <a:rPr lang="en-US" altLang="zh-CN" dirty="0" smtClean="0"/>
              <a:t>26</a:t>
            </a:r>
            <a:r>
              <a:rPr lang="zh-CN" altLang="en-US" dirty="0" smtClean="0"/>
              <a:t>个测试点的说明，则至少有</a:t>
            </a:r>
            <a:r>
              <a:rPr lang="en-US" altLang="zh-CN" dirty="0" smtClean="0"/>
              <a:t>50</a:t>
            </a:r>
            <a:r>
              <a:rPr lang="zh-CN" altLang="en-US" dirty="0" smtClean="0"/>
              <a:t>分的成绩，若同学们再</a:t>
            </a:r>
            <a:r>
              <a:rPr lang="en-US" altLang="zh-CN" dirty="0" smtClean="0"/>
              <a:t>include.mk</a:t>
            </a:r>
            <a:r>
              <a:rPr lang="zh-CN" altLang="en-US" dirty="0" smtClean="0"/>
              <a:t>文件中修改正确，则会得到</a:t>
            </a:r>
            <a:r>
              <a:rPr lang="en-US" altLang="zh-CN" dirty="0" smtClean="0"/>
              <a:t>60</a:t>
            </a:r>
            <a:r>
              <a:rPr lang="zh-CN" altLang="en-US" dirty="0" smtClean="0"/>
              <a:t>分的成绩，代表</a:t>
            </a:r>
            <a:r>
              <a:rPr lang="en-US" altLang="zh-CN" dirty="0" smtClean="0"/>
              <a:t>lab1</a:t>
            </a:r>
            <a:r>
              <a:rPr lang="zh-CN" altLang="en-US" dirty="0" smtClean="0"/>
              <a:t>的第一部分课下完成。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ABAD7-CB4F-46F4-B438-7BD069A637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80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下面讲解第二部分，将内核加载到正确的地址和 重温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汇编这两部分的内容同学们自行阅读教程，这里主要提示一点，这两个部分的练习题第一个涉及到了内核加载的地址，第二个涉及到设置内核的初始栈指针地址，两个地址均可在教程中的小操作系统布局图中找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ABAD7-CB4F-46F4-B438-7BD069A6375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793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右图为样例输出，做到</a:t>
            </a:r>
            <a:r>
              <a:rPr lang="zh-CN" altLang="en-US" smtClean="0"/>
              <a:t>此处，同学们</a:t>
            </a:r>
            <a:r>
              <a:rPr lang="zh-CN" altLang="en-US" dirty="0" smtClean="0"/>
              <a:t>就完成了全部的</a:t>
            </a:r>
            <a:r>
              <a:rPr lang="en-US" altLang="zh-CN" dirty="0" smtClean="0"/>
              <a:t>lab1</a:t>
            </a:r>
            <a:r>
              <a:rPr lang="zh-CN" altLang="en-US" dirty="0" smtClean="0"/>
              <a:t>内容，最多可获得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分的成绩。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ABAD7-CB4F-46F4-B438-7BD069A6375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55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8909E-0EA6-43F8-B4FB-1AF130FC7AA7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altLang="zh-CN" sz="5400" dirty="0" smtClean="0"/>
              <a:t>Lab 1 </a:t>
            </a:r>
            <a:r>
              <a:rPr lang="zh-CN" altLang="en-US" sz="5400" dirty="0" smtClean="0"/>
              <a:t>实验讲解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4000" dirty="0"/>
              <a:t>操作系统实验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学习内容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243" y="1774370"/>
            <a:ext cx="3821758" cy="4295353"/>
          </a:xfrm>
        </p:spPr>
        <p:txBody>
          <a:bodyPr anchor="t">
            <a:normAutofit lnSpcReduction="10000"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了解操作系统的启动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 smtClean="0">
                <a:solidFill>
                  <a:schemeClr val="bg1"/>
                </a:solidFill>
              </a:rPr>
              <a:t>学习</a:t>
            </a:r>
            <a:r>
              <a:rPr lang="en-US" altLang="zh-CN" sz="1800" dirty="0" smtClean="0">
                <a:solidFill>
                  <a:schemeClr val="bg1"/>
                </a:solidFill>
              </a:rPr>
              <a:t>make</a:t>
            </a:r>
            <a:r>
              <a:rPr lang="zh-CN" altLang="en-US" sz="1800" dirty="0" smtClean="0">
                <a:solidFill>
                  <a:schemeClr val="bg1"/>
                </a:solidFill>
              </a:rPr>
              <a:t>的使用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 smtClean="0">
                <a:solidFill>
                  <a:schemeClr val="bg1"/>
                </a:solidFill>
              </a:rPr>
              <a:t>了解</a:t>
            </a:r>
            <a:r>
              <a:rPr lang="en-US" altLang="zh-CN" sz="1800" dirty="0" smtClean="0">
                <a:solidFill>
                  <a:schemeClr val="bg1"/>
                </a:solidFill>
              </a:rPr>
              <a:t>ELF</a:t>
            </a:r>
            <a:r>
              <a:rPr lang="zh-CN" altLang="en-US" sz="1800" dirty="0" smtClean="0">
                <a:solidFill>
                  <a:schemeClr val="bg1"/>
                </a:solidFill>
              </a:rPr>
              <a:t>文件格式，学习简易地解析</a:t>
            </a:r>
            <a:r>
              <a:rPr lang="en-US" altLang="zh-CN" sz="1800" dirty="0" smtClean="0">
                <a:solidFill>
                  <a:schemeClr val="bg1"/>
                </a:solidFill>
              </a:rPr>
              <a:t>32</a:t>
            </a:r>
            <a:r>
              <a:rPr lang="zh-CN" altLang="en-US" sz="1800" dirty="0" smtClean="0">
                <a:solidFill>
                  <a:schemeClr val="bg1"/>
                </a:solidFill>
              </a:rPr>
              <a:t>位</a:t>
            </a:r>
            <a:r>
              <a:rPr lang="en-US" altLang="zh-CN" sz="1800" dirty="0" smtClean="0">
                <a:solidFill>
                  <a:schemeClr val="bg1"/>
                </a:solidFill>
              </a:rPr>
              <a:t>ELF</a:t>
            </a:r>
            <a:r>
              <a:rPr lang="zh-CN" altLang="en-US" sz="1800" dirty="0" smtClean="0">
                <a:solidFill>
                  <a:schemeClr val="bg1"/>
                </a:solidFill>
              </a:rPr>
              <a:t>文件。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 smtClean="0">
                <a:solidFill>
                  <a:schemeClr val="bg1"/>
                </a:solidFill>
              </a:rPr>
              <a:t>将内核加载到正确的地址</a:t>
            </a:r>
            <a:endParaRPr lang="en-US" altLang="zh-CN" sz="1800" dirty="0">
              <a:solidFill>
                <a:schemeClr val="bg1"/>
              </a:solidFill>
            </a:endParaRPr>
          </a:p>
          <a:p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 smtClean="0">
                <a:solidFill>
                  <a:schemeClr val="bg1"/>
                </a:solidFill>
              </a:rPr>
              <a:t>重温</a:t>
            </a:r>
            <a:r>
              <a:rPr lang="en-US" altLang="zh-CN" sz="1800" dirty="0" smtClean="0">
                <a:solidFill>
                  <a:schemeClr val="bg1"/>
                </a:solidFill>
              </a:rPr>
              <a:t>MIPS</a:t>
            </a:r>
            <a:r>
              <a:rPr lang="zh-CN" altLang="en-US" sz="1800" dirty="0" smtClean="0">
                <a:solidFill>
                  <a:schemeClr val="bg1"/>
                </a:solidFill>
              </a:rPr>
              <a:t>汇编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 smtClean="0">
                <a:solidFill>
                  <a:schemeClr val="bg1"/>
                </a:solidFill>
              </a:rPr>
              <a:t>填写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printf</a:t>
            </a:r>
            <a:r>
              <a:rPr lang="zh-CN" altLang="en-US" sz="1800" dirty="0" smtClean="0">
                <a:solidFill>
                  <a:schemeClr val="bg1"/>
                </a:solidFill>
              </a:rPr>
              <a:t>相关代码</a:t>
            </a:r>
            <a:endParaRPr lang="en-US" altLang="zh-CN" sz="1800" dirty="0">
              <a:solidFill>
                <a:schemeClr val="bg1"/>
              </a:solidFill>
            </a:endParaRPr>
          </a:p>
          <a:p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39303" y="1953851"/>
            <a:ext cx="3752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Lab1-1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29</a:t>
            </a:r>
            <a:r>
              <a:rPr lang="zh-CN" altLang="en-US" dirty="0" smtClean="0"/>
              <a:t>日</a:t>
            </a:r>
            <a:r>
              <a:rPr lang="en-US" altLang="zh-CN" dirty="0" smtClean="0"/>
              <a:t>(</a:t>
            </a:r>
            <a:r>
              <a:rPr lang="zh-CN" altLang="en-US" dirty="0" smtClean="0"/>
              <a:t>校历第四周周四</a:t>
            </a:r>
            <a:r>
              <a:rPr lang="en-US" altLang="zh-CN" dirty="0" smtClean="0"/>
              <a:t>)</a:t>
            </a:r>
            <a:r>
              <a:rPr lang="zh-CN" altLang="en-US" dirty="0" smtClean="0"/>
              <a:t>完成。</a:t>
            </a:r>
            <a:endParaRPr lang="en-US" altLang="zh-CN" dirty="0" smtClean="0"/>
          </a:p>
          <a:p>
            <a:r>
              <a:rPr lang="zh-CN" altLang="en-US" dirty="0" smtClean="0"/>
              <a:t>且在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29</a:t>
            </a:r>
            <a:r>
              <a:rPr lang="zh-CN" altLang="en-US" dirty="0" smtClean="0"/>
              <a:t>日下午进行</a:t>
            </a:r>
            <a:r>
              <a:rPr lang="en-US" altLang="zh-CN" dirty="0" smtClean="0"/>
              <a:t>lab1-exam-1</a:t>
            </a:r>
            <a:r>
              <a:rPr lang="zh-CN" altLang="en-US" dirty="0" smtClean="0"/>
              <a:t>测试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6850118" y="1765741"/>
            <a:ext cx="4083269" cy="15765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015652" y="4372306"/>
            <a:ext cx="3752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Lab1-2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17</a:t>
            </a:r>
            <a:r>
              <a:rPr lang="zh-CN" altLang="en-US" dirty="0" smtClean="0"/>
              <a:t>日</a:t>
            </a:r>
            <a:r>
              <a:rPr lang="en-US" altLang="zh-CN" dirty="0" smtClean="0"/>
              <a:t>(</a:t>
            </a:r>
            <a:r>
              <a:rPr lang="zh-CN" altLang="en-US" dirty="0" smtClean="0"/>
              <a:t>校历第六周周四</a:t>
            </a:r>
            <a:r>
              <a:rPr lang="en-US" altLang="zh-CN" dirty="0" smtClean="0"/>
              <a:t>)</a:t>
            </a:r>
            <a:r>
              <a:rPr lang="zh-CN" altLang="en-US" dirty="0" smtClean="0"/>
              <a:t>完成。</a:t>
            </a:r>
            <a:endParaRPr lang="en-US" altLang="zh-CN" dirty="0" smtClean="0"/>
          </a:p>
          <a:p>
            <a:r>
              <a:rPr lang="zh-CN" altLang="en-US" dirty="0" smtClean="0"/>
              <a:t>且在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17</a:t>
            </a:r>
            <a:r>
              <a:rPr lang="zh-CN" altLang="en-US" dirty="0" smtClean="0"/>
              <a:t>日下午进行</a:t>
            </a:r>
            <a:r>
              <a:rPr lang="en-US" altLang="zh-CN" dirty="0" smtClean="0"/>
              <a:t>lab1-exam-2</a:t>
            </a:r>
            <a:r>
              <a:rPr lang="zh-CN" altLang="en-US" dirty="0" smtClean="0"/>
              <a:t>测试</a:t>
            </a:r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6850115" y="4184196"/>
            <a:ext cx="4083269" cy="15765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大括号 19"/>
          <p:cNvSpPr/>
          <p:nvPr/>
        </p:nvSpPr>
        <p:spPr>
          <a:xfrm>
            <a:off x="5044966" y="1623848"/>
            <a:ext cx="740979" cy="1923393"/>
          </a:xfrm>
          <a:prstGeom prst="rightBrace">
            <a:avLst>
              <a:gd name="adj1" fmla="val 31737"/>
              <a:gd name="adj2" fmla="val 50989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大括号 26"/>
          <p:cNvSpPr/>
          <p:nvPr/>
        </p:nvSpPr>
        <p:spPr>
          <a:xfrm>
            <a:off x="5044965" y="4010773"/>
            <a:ext cx="740979" cy="1923393"/>
          </a:xfrm>
          <a:prstGeom prst="rightBrace">
            <a:avLst>
              <a:gd name="adj1" fmla="val 31737"/>
              <a:gd name="adj2" fmla="val 50989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Top Corners Rounded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: Top Corners Rounded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学习</a:t>
            </a:r>
            <a:r>
              <a:rPr lang="en-US" altLang="zh-CN" sz="3600" dirty="0" smtClean="0">
                <a:solidFill>
                  <a:schemeClr val="bg1"/>
                </a:solidFill>
              </a:rPr>
              <a:t>m</a:t>
            </a:r>
            <a:r>
              <a:rPr lang="en-US" altLang="zh-CN" sz="36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ake</a:t>
            </a:r>
            <a:r>
              <a:rPr lang="zh-CN" altLang="en-US" sz="36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的使用</a:t>
            </a:r>
            <a:endParaRPr lang="zh-CN" alt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53559"/>
            <a:ext cx="4092951" cy="3023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</a:rPr>
              <a:t>、修改 </a:t>
            </a:r>
            <a:r>
              <a:rPr lang="en-US" altLang="zh-CN" sz="2000" dirty="0">
                <a:solidFill>
                  <a:schemeClr val="bg1"/>
                </a:solidFill>
              </a:rPr>
              <a:t>include.mk </a:t>
            </a:r>
            <a:r>
              <a:rPr lang="zh-CN" altLang="en-US" sz="2000" dirty="0">
                <a:solidFill>
                  <a:schemeClr val="bg1"/>
                </a:solidFill>
              </a:rPr>
              <a:t>文件，使交叉编译器的路径正确</a:t>
            </a:r>
            <a:r>
              <a:rPr lang="zh-CN" altLang="en-US" sz="2000" dirty="0" smtClean="0">
                <a:solidFill>
                  <a:schemeClr val="bg1"/>
                </a:solidFill>
              </a:rPr>
              <a:t>。</a:t>
            </a: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zh-CN" altLang="en-US" sz="2000" dirty="0" smtClean="0">
                <a:solidFill>
                  <a:srgbClr val="FFFF00"/>
                </a:solidFill>
              </a:rPr>
              <a:t>注</a:t>
            </a:r>
            <a:r>
              <a:rPr lang="zh-CN" altLang="en-US" sz="2000" dirty="0" smtClean="0">
                <a:solidFill>
                  <a:schemeClr val="bg1"/>
                </a:solidFill>
              </a:rPr>
              <a:t>：交叉编译器路径：</a:t>
            </a:r>
            <a:r>
              <a:rPr lang="en-US" altLang="zh-CN" sz="2000" dirty="0" smtClean="0">
                <a:solidFill>
                  <a:schemeClr val="bg1"/>
                </a:solidFill>
              </a:rPr>
              <a:t>/</a:t>
            </a:r>
            <a:r>
              <a:rPr lang="en-US" altLang="zh-CN" sz="2000" dirty="0">
                <a:solidFill>
                  <a:schemeClr val="bg1"/>
                </a:solidFill>
              </a:rPr>
              <a:t>OSLAB/compiler/</a:t>
            </a:r>
            <a:r>
              <a:rPr lang="en-US" altLang="zh-CN" sz="2000" dirty="0" err="1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/bin/</a:t>
            </a:r>
            <a:r>
              <a:rPr lang="zh-CN" altLang="en-US" sz="2000" dirty="0" smtClean="0">
                <a:solidFill>
                  <a:schemeClr val="bg1"/>
                </a:solidFill>
              </a:rPr>
              <a:t>）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</a:rPr>
              <a:t>make</a:t>
            </a:r>
            <a:r>
              <a:rPr lang="zh-CN" altLang="en-US" sz="2000" dirty="0" smtClean="0">
                <a:solidFill>
                  <a:schemeClr val="bg1"/>
                </a:solidFill>
              </a:rPr>
              <a:t>是很实用的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linux</a:t>
            </a:r>
            <a:r>
              <a:rPr lang="zh-CN" altLang="en-US" sz="2000" dirty="0" smtClean="0">
                <a:solidFill>
                  <a:schemeClr val="bg1"/>
                </a:solidFill>
              </a:rPr>
              <a:t>工具，建议同学们深入学习编写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Makefile</a:t>
            </a:r>
            <a:r>
              <a:rPr lang="zh-CN" altLang="en-US" sz="2000" dirty="0">
                <a:solidFill>
                  <a:schemeClr val="bg1"/>
                </a:solidFill>
              </a:rPr>
              <a:t>文件</a:t>
            </a:r>
            <a:r>
              <a:rPr lang="zh-CN" altLang="en-US" sz="2000" dirty="0" smtClean="0">
                <a:solidFill>
                  <a:schemeClr val="bg1"/>
                </a:solidFill>
              </a:rPr>
              <a:t>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kern="1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262" y="1858524"/>
            <a:ext cx="6889531" cy="3140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Top Corners Rounded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Top Corners Rounded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实现简易</a:t>
            </a:r>
            <a:r>
              <a:rPr lang="en-US" altLang="zh-CN" sz="3600" dirty="0" err="1" smtClean="0">
                <a:solidFill>
                  <a:schemeClr val="bg1"/>
                </a:solidFill>
              </a:rPr>
              <a:t>readelf</a:t>
            </a:r>
            <a:endParaRPr lang="zh-CN" alt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、了解</a:t>
            </a:r>
            <a:r>
              <a:rPr lang="en-US" altLang="zh-CN" sz="2000" dirty="0" smtClean="0">
                <a:solidFill>
                  <a:schemeClr val="bg1"/>
                </a:solidFill>
              </a:rPr>
              <a:t>ELF</a:t>
            </a:r>
            <a:r>
              <a:rPr lang="zh-CN" altLang="en-US" sz="2000" dirty="0" smtClean="0">
                <a:solidFill>
                  <a:schemeClr val="bg1"/>
                </a:solidFill>
              </a:rPr>
              <a:t>文件的结构，填写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readelf</a:t>
            </a:r>
            <a:r>
              <a:rPr lang="en-US" altLang="zh-CN" sz="2000" dirty="0" smtClean="0">
                <a:solidFill>
                  <a:schemeClr val="bg1"/>
                </a:solidFill>
              </a:rPr>
              <a:t>/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readelf.c</a:t>
            </a:r>
            <a:r>
              <a:rPr lang="zh-CN" altLang="en-US" sz="2000" dirty="0" smtClean="0">
                <a:solidFill>
                  <a:schemeClr val="bg1"/>
                </a:solidFill>
              </a:rPr>
              <a:t>里的相应代码。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kern="1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</a:rPr>
              <a:t>、我们实现的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readelf</a:t>
            </a:r>
            <a:r>
              <a:rPr lang="zh-CN" altLang="en-US" sz="2000" dirty="0" smtClean="0">
                <a:solidFill>
                  <a:schemeClr val="bg1"/>
                </a:solidFill>
              </a:rPr>
              <a:t>较为简易，只</a:t>
            </a:r>
            <a:r>
              <a:rPr lang="zh-CN" altLang="en-US" sz="2000" dirty="0">
                <a:solidFill>
                  <a:schemeClr val="bg1"/>
                </a:solidFill>
              </a:rPr>
              <a:t>需要</a:t>
            </a:r>
            <a:r>
              <a:rPr lang="zh-CN" altLang="en-US" sz="2000" dirty="0" smtClean="0">
                <a:solidFill>
                  <a:schemeClr val="bg1"/>
                </a:solidFill>
              </a:rPr>
              <a:t>解析</a:t>
            </a:r>
            <a:r>
              <a:rPr lang="en-US" altLang="zh-CN" sz="2000" dirty="0" smtClean="0">
                <a:solidFill>
                  <a:schemeClr val="bg1"/>
                </a:solidFill>
              </a:rPr>
              <a:t>32</a:t>
            </a:r>
            <a:r>
              <a:rPr lang="zh-CN" altLang="en-US" sz="2000" dirty="0" smtClean="0">
                <a:solidFill>
                  <a:schemeClr val="bg1"/>
                </a:solidFill>
              </a:rPr>
              <a:t>位小端</a:t>
            </a:r>
            <a:r>
              <a:rPr lang="en-US" altLang="zh-CN" sz="2000" dirty="0" smtClean="0">
                <a:solidFill>
                  <a:schemeClr val="bg1"/>
                </a:solidFill>
              </a:rPr>
              <a:t>ELF</a:t>
            </a:r>
            <a:r>
              <a:rPr lang="zh-CN" altLang="en-US" sz="2000" dirty="0" smtClean="0">
                <a:solidFill>
                  <a:schemeClr val="bg1"/>
                </a:solidFill>
              </a:rPr>
              <a:t>文件。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</a:rPr>
              <a:t>、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readelf</a:t>
            </a:r>
            <a:r>
              <a:rPr lang="en-US" altLang="zh-CN" sz="2000" dirty="0" smtClean="0">
                <a:solidFill>
                  <a:schemeClr val="bg1"/>
                </a:solidFill>
              </a:rPr>
              <a:t>/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testELF</a:t>
            </a:r>
            <a:r>
              <a:rPr lang="zh-CN" altLang="en-US" sz="2000" dirty="0" smtClean="0">
                <a:solidFill>
                  <a:schemeClr val="bg1"/>
                </a:solidFill>
              </a:rPr>
              <a:t>为编译好的</a:t>
            </a:r>
            <a:r>
              <a:rPr lang="en-US" altLang="zh-CN" sz="2000" dirty="0" smtClean="0">
                <a:solidFill>
                  <a:schemeClr val="bg1"/>
                </a:solidFill>
              </a:rPr>
              <a:t>32</a:t>
            </a:r>
            <a:r>
              <a:rPr lang="zh-CN" altLang="en-US" sz="2000" dirty="0" smtClean="0">
                <a:solidFill>
                  <a:schemeClr val="bg1"/>
                </a:solidFill>
              </a:rPr>
              <a:t>位小端</a:t>
            </a:r>
            <a:r>
              <a:rPr lang="en-US" altLang="zh-CN" sz="2000" dirty="0" smtClean="0">
                <a:solidFill>
                  <a:schemeClr val="bg1"/>
                </a:solidFill>
              </a:rPr>
              <a:t>ELF</a:t>
            </a:r>
            <a:r>
              <a:rPr lang="zh-CN" altLang="en-US" sz="2000" dirty="0" smtClean="0">
                <a:solidFill>
                  <a:schemeClr val="bg1"/>
                </a:solidFill>
              </a:rPr>
              <a:t>文件。</a:t>
            </a: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3" y="1465159"/>
            <a:ext cx="2591292" cy="392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405" y="1465156"/>
            <a:ext cx="12573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429" y="1465156"/>
            <a:ext cx="2747761" cy="392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Top Corners Rounded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Top Corners Rounded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实现简易</a:t>
            </a:r>
            <a:r>
              <a:rPr lang="en-US" altLang="zh-CN" sz="3600" dirty="0" err="1" smtClean="0">
                <a:solidFill>
                  <a:schemeClr val="bg1"/>
                </a:solidFill>
              </a:rPr>
              <a:t>readelf</a:t>
            </a:r>
            <a:endParaRPr lang="zh-CN" alt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、了解</a:t>
            </a:r>
            <a:r>
              <a:rPr lang="en-US" altLang="zh-CN" sz="2000" dirty="0" smtClean="0">
                <a:solidFill>
                  <a:schemeClr val="bg1"/>
                </a:solidFill>
              </a:rPr>
              <a:t>ELF</a:t>
            </a:r>
            <a:r>
              <a:rPr lang="zh-CN" altLang="en-US" sz="2000" dirty="0" smtClean="0">
                <a:solidFill>
                  <a:schemeClr val="bg1"/>
                </a:solidFill>
              </a:rPr>
              <a:t>文件的结构，填写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readelf</a:t>
            </a:r>
            <a:r>
              <a:rPr lang="en-US" altLang="zh-CN" sz="2000" dirty="0" smtClean="0">
                <a:solidFill>
                  <a:schemeClr val="bg1"/>
                </a:solidFill>
              </a:rPr>
              <a:t>/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readelf.c</a:t>
            </a:r>
            <a:r>
              <a:rPr lang="zh-CN" altLang="en-US" sz="2000" dirty="0" smtClean="0">
                <a:solidFill>
                  <a:schemeClr val="bg1"/>
                </a:solidFill>
              </a:rPr>
              <a:t>里的相应代码。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kern="1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</a:rPr>
              <a:t>、我们实现的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readelf</a:t>
            </a:r>
            <a:r>
              <a:rPr lang="zh-CN" altLang="en-US" sz="2000" dirty="0" smtClean="0">
                <a:solidFill>
                  <a:schemeClr val="bg1"/>
                </a:solidFill>
              </a:rPr>
              <a:t>较为简易，只</a:t>
            </a:r>
            <a:r>
              <a:rPr lang="zh-CN" altLang="en-US" sz="2000" dirty="0">
                <a:solidFill>
                  <a:schemeClr val="bg1"/>
                </a:solidFill>
              </a:rPr>
              <a:t>需要</a:t>
            </a:r>
            <a:r>
              <a:rPr lang="zh-CN" altLang="en-US" sz="2000" dirty="0" smtClean="0">
                <a:solidFill>
                  <a:schemeClr val="bg1"/>
                </a:solidFill>
              </a:rPr>
              <a:t>解析</a:t>
            </a:r>
            <a:r>
              <a:rPr lang="en-US" altLang="zh-CN" sz="2000" dirty="0" smtClean="0">
                <a:solidFill>
                  <a:schemeClr val="bg1"/>
                </a:solidFill>
              </a:rPr>
              <a:t>32</a:t>
            </a:r>
            <a:r>
              <a:rPr lang="zh-CN" altLang="en-US" sz="2000" dirty="0" smtClean="0">
                <a:solidFill>
                  <a:schemeClr val="bg1"/>
                </a:solidFill>
              </a:rPr>
              <a:t>位小端</a:t>
            </a:r>
            <a:r>
              <a:rPr lang="en-US" altLang="zh-CN" sz="2000" dirty="0" smtClean="0">
                <a:solidFill>
                  <a:schemeClr val="bg1"/>
                </a:solidFill>
              </a:rPr>
              <a:t>ELF</a:t>
            </a:r>
            <a:r>
              <a:rPr lang="zh-CN" altLang="en-US" sz="2000" dirty="0" smtClean="0">
                <a:solidFill>
                  <a:schemeClr val="bg1"/>
                </a:solidFill>
              </a:rPr>
              <a:t>文件。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</a:rPr>
              <a:t>、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readelf</a:t>
            </a:r>
            <a:r>
              <a:rPr lang="en-US" altLang="zh-CN" sz="2000" dirty="0" smtClean="0">
                <a:solidFill>
                  <a:schemeClr val="bg1"/>
                </a:solidFill>
              </a:rPr>
              <a:t>/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testELF</a:t>
            </a:r>
            <a:r>
              <a:rPr lang="zh-CN" altLang="en-US" sz="2000" dirty="0" smtClean="0">
                <a:solidFill>
                  <a:schemeClr val="bg1"/>
                </a:solidFill>
              </a:rPr>
              <a:t>为编译好的</a:t>
            </a:r>
            <a:r>
              <a:rPr lang="en-US" altLang="zh-CN" sz="2000" dirty="0" smtClean="0">
                <a:solidFill>
                  <a:schemeClr val="bg1"/>
                </a:solidFill>
              </a:rPr>
              <a:t>32</a:t>
            </a:r>
            <a:r>
              <a:rPr lang="zh-CN" altLang="en-US" sz="2000" dirty="0" smtClean="0">
                <a:solidFill>
                  <a:schemeClr val="bg1"/>
                </a:solidFill>
              </a:rPr>
              <a:t>位小端</a:t>
            </a:r>
            <a:r>
              <a:rPr lang="en-US" altLang="zh-CN" sz="2000" dirty="0" smtClean="0">
                <a:solidFill>
                  <a:schemeClr val="bg1"/>
                </a:solidFill>
              </a:rPr>
              <a:t>ELF</a:t>
            </a:r>
            <a:r>
              <a:rPr lang="zh-CN" altLang="en-US" sz="2000" dirty="0" smtClean="0">
                <a:solidFill>
                  <a:schemeClr val="bg1"/>
                </a:solidFill>
              </a:rPr>
              <a:t>文件。</a:t>
            </a: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756" y="1619247"/>
            <a:ext cx="606742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Top Corners Rounded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: Top Corners Rounded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Connector 4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404295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小操作系统内存布局</a:t>
            </a:r>
            <a:endParaRPr lang="zh-CN" alt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</a:rPr>
              <a:t>、将</a:t>
            </a:r>
            <a:r>
              <a:rPr lang="zh-CN" altLang="en-US" sz="2000" dirty="0">
                <a:solidFill>
                  <a:schemeClr val="bg1"/>
                </a:solidFill>
              </a:rPr>
              <a:t>内核加载到正确的地址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</a:rPr>
              <a:t>、重温</a:t>
            </a:r>
            <a:r>
              <a:rPr lang="en-US" altLang="zh-CN" sz="2000" dirty="0">
                <a:solidFill>
                  <a:schemeClr val="bg1"/>
                </a:solidFill>
              </a:rPr>
              <a:t>MIPS</a:t>
            </a:r>
            <a:r>
              <a:rPr lang="zh-CN" altLang="en-US" sz="2000" dirty="0" smtClean="0">
                <a:solidFill>
                  <a:schemeClr val="bg1"/>
                </a:solidFill>
              </a:rPr>
              <a:t>汇编。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315" y="624298"/>
            <a:ext cx="5343525" cy="149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713" y="2044430"/>
            <a:ext cx="5894387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Top Corners Rounded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Top Corners Rounded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填写</a:t>
            </a:r>
            <a:r>
              <a:rPr lang="en-US" altLang="zh-CN" sz="3600" dirty="0" err="1">
                <a:solidFill>
                  <a:schemeClr val="bg1"/>
                </a:solidFill>
              </a:rPr>
              <a:t>printf</a:t>
            </a:r>
            <a:r>
              <a:rPr lang="zh-CN" altLang="en-US" sz="3600" dirty="0">
                <a:solidFill>
                  <a:schemeClr val="bg1"/>
                </a:solidFill>
              </a:rPr>
              <a:t>相关代码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bg1"/>
                </a:solidFill>
              </a:rPr>
              <a:t>简单的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printf</a:t>
            </a:r>
            <a:r>
              <a:rPr lang="zh-CN" altLang="en-US" sz="2000" dirty="0" smtClean="0">
                <a:solidFill>
                  <a:schemeClr val="bg1"/>
                </a:solidFill>
              </a:rPr>
              <a:t>实现，具体要求参照教程。</a:t>
            </a:r>
            <a:endParaRPr lang="zh-CN" alt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13" y="2155597"/>
            <a:ext cx="49053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532</Words>
  <Application>Microsoft Office PowerPoint</Application>
  <PresentationFormat>自定义</PresentationFormat>
  <Paragraphs>55</Paragraphs>
  <Slides>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Lab 1 实验讲解</vt:lpstr>
      <vt:lpstr>学习内容</vt:lpstr>
      <vt:lpstr>学习make的使用</vt:lpstr>
      <vt:lpstr>实现简易readelf</vt:lpstr>
      <vt:lpstr>实现简易readelf</vt:lpstr>
      <vt:lpstr>小操作系统内存布局</vt:lpstr>
      <vt:lpstr>填写printf相关代码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Ziqi Zhen</dc:creator>
  <cp:lastModifiedBy>Dell</cp:lastModifiedBy>
  <cp:revision>64</cp:revision>
  <dcterms:created xsi:type="dcterms:W3CDTF">2018-03-13T04:17:00Z</dcterms:created>
  <dcterms:modified xsi:type="dcterms:W3CDTF">2018-03-20T14:13:54Z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