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Now Bold" charset="1" panose="00000800000000000000"/>
      <p:regular r:id="rId14"/>
    </p:embeddedFon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Open Sans" charset="1" panose="020B0606030504020204"/>
      <p:regular r:id="rId17"/>
    </p:embeddedFont>
    <p:embeddedFont>
      <p:font typeface="DM Sans Italics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13" Target="../media/image5.png" Type="http://schemas.openxmlformats.org/officeDocument/2006/relationships/image"/><Relationship Id="rId14" Target="../media/image6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svg" Type="http://schemas.openxmlformats.org/officeDocument/2006/relationships/image"/><Relationship Id="rId18" Target="../media/image20.svg" Type="http://schemas.openxmlformats.org/officeDocument/2006/relationships/image"/><Relationship Id="rId19" Target="../media/image7.png" Type="http://schemas.openxmlformats.org/officeDocument/2006/relationships/image"/><Relationship Id="rId2" Target="../media/image1.jpeg" Type="http://schemas.openxmlformats.org/officeDocument/2006/relationships/image"/><Relationship Id="rId20" Target="../media/image8.svg" Type="http://schemas.openxmlformats.org/officeDocument/2006/relationships/image"/><Relationship Id="rId21" Target="../media/image21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12" Target="../media/image31.png" Type="http://schemas.openxmlformats.org/officeDocument/2006/relationships/image"/><Relationship Id="rId13" Target="../media/image32.svg" Type="http://schemas.openxmlformats.org/officeDocument/2006/relationships/image"/><Relationship Id="rId14" Target="../media/image33.png" Type="http://schemas.openxmlformats.org/officeDocument/2006/relationships/image"/><Relationship Id="rId15" Target="../media/image34.svg" Type="http://schemas.openxmlformats.org/officeDocument/2006/relationships/image"/><Relationship Id="rId16" Target="../media/image35.png" Type="http://schemas.openxmlformats.org/officeDocument/2006/relationships/image"/><Relationship Id="rId17" Target="../media/image36.svg" Type="http://schemas.openxmlformats.org/officeDocument/2006/relationships/image"/><Relationship Id="rId2" Target="../media/image1.jpe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4.svg" Type="http://schemas.openxmlformats.org/officeDocument/2006/relationships/image"/><Relationship Id="rId2" Target="../media/image1.jpeg" Type="http://schemas.openxmlformats.org/officeDocument/2006/relationships/image"/><Relationship Id="rId3" Target="../media/image37.png" Type="http://schemas.openxmlformats.org/officeDocument/2006/relationships/image"/><Relationship Id="rId4" Target="../media/image38.svg" Type="http://schemas.openxmlformats.org/officeDocument/2006/relationships/image"/><Relationship Id="rId5" Target="../media/image39.png" Type="http://schemas.openxmlformats.org/officeDocument/2006/relationships/image"/><Relationship Id="rId6" Target="../media/image40.svg" Type="http://schemas.openxmlformats.org/officeDocument/2006/relationships/image"/><Relationship Id="rId7" Target="../media/image41.png" Type="http://schemas.openxmlformats.org/officeDocument/2006/relationships/image"/><Relationship Id="rId8" Target="../media/image42.svg" Type="http://schemas.openxmlformats.org/officeDocument/2006/relationships/image"/><Relationship Id="rId9" Target="../media/image4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5.pn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6.png" Type="http://schemas.openxmlformats.org/officeDocument/2006/relationships/image"/><Relationship Id="rId11" Target="../media/image57.png" Type="http://schemas.openxmlformats.org/officeDocument/2006/relationships/image"/><Relationship Id="rId12" Target="../media/image58.png" Type="http://schemas.openxmlformats.org/officeDocument/2006/relationships/image"/><Relationship Id="rId13" Target="../media/image59.svg" Type="http://schemas.openxmlformats.org/officeDocument/2006/relationships/image"/><Relationship Id="rId14" Target="../media/image60.png" Type="http://schemas.openxmlformats.org/officeDocument/2006/relationships/image"/><Relationship Id="rId15" Target="../media/image61.png" Type="http://schemas.openxmlformats.org/officeDocument/2006/relationships/image"/><Relationship Id="rId16" Target="../media/image62.svg" Type="http://schemas.openxmlformats.org/officeDocument/2006/relationships/image"/><Relationship Id="rId17" Target="../media/image63.png" Type="http://schemas.openxmlformats.org/officeDocument/2006/relationships/image"/><Relationship Id="rId18" Target="../media/image64.svg" Type="http://schemas.openxmlformats.org/officeDocument/2006/relationships/image"/><Relationship Id="rId19" Target="../media/image65.png" Type="http://schemas.openxmlformats.org/officeDocument/2006/relationships/image"/><Relationship Id="rId2" Target="../media/image1.jpeg" Type="http://schemas.openxmlformats.org/officeDocument/2006/relationships/image"/><Relationship Id="rId20" Target="../media/image66.svg" Type="http://schemas.openxmlformats.org/officeDocument/2006/relationships/image"/><Relationship Id="rId21" Target="../media/image67.png" Type="http://schemas.openxmlformats.org/officeDocument/2006/relationships/image"/><Relationship Id="rId22" Target="../media/image68.svg" Type="http://schemas.openxmlformats.org/officeDocument/2006/relationships/image"/><Relationship Id="rId23" Target="../media/image69.png" Type="http://schemas.openxmlformats.org/officeDocument/2006/relationships/image"/><Relationship Id="rId24" Target="../media/image70.svg" Type="http://schemas.openxmlformats.org/officeDocument/2006/relationships/image"/><Relationship Id="rId25" Target="../media/image71.png" Type="http://schemas.openxmlformats.org/officeDocument/2006/relationships/image"/><Relationship Id="rId26" Target="../media/image72.svg" Type="http://schemas.openxmlformats.org/officeDocument/2006/relationships/image"/><Relationship Id="rId27" Target="../media/image73.png" Type="http://schemas.openxmlformats.org/officeDocument/2006/relationships/image"/><Relationship Id="rId28" Target="../media/image74.png" Type="http://schemas.openxmlformats.org/officeDocument/2006/relationships/image"/><Relationship Id="rId29" Target="../media/image75.png" Type="http://schemas.openxmlformats.org/officeDocument/2006/relationships/image"/><Relationship Id="rId3" Target="../media/image45.png" Type="http://schemas.openxmlformats.org/officeDocument/2006/relationships/image"/><Relationship Id="rId4" Target="../media/image50.png" Type="http://schemas.openxmlformats.org/officeDocument/2006/relationships/image"/><Relationship Id="rId5" Target="../media/image51.png" Type="http://schemas.openxmlformats.org/officeDocument/2006/relationships/image"/><Relationship Id="rId6" Target="../media/image52.png" Type="http://schemas.openxmlformats.org/officeDocument/2006/relationships/image"/><Relationship Id="rId7" Target="../media/image53.png" Type="http://schemas.openxmlformats.org/officeDocument/2006/relationships/image"/><Relationship Id="rId8" Target="../media/image54.png" Type="http://schemas.openxmlformats.org/officeDocument/2006/relationships/image"/><Relationship Id="rId9" Target="../media/image5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3.svg" Type="http://schemas.openxmlformats.org/officeDocument/2006/relationships/image"/><Relationship Id="rId11" Target="../media/image45.png" Type="http://schemas.openxmlformats.org/officeDocument/2006/relationships/image"/><Relationship Id="rId2" Target="../media/image1.jpeg" Type="http://schemas.openxmlformats.org/officeDocument/2006/relationships/image"/><Relationship Id="rId3" Target="../media/image76.png" Type="http://schemas.openxmlformats.org/officeDocument/2006/relationships/image"/><Relationship Id="rId4" Target="../media/image77.svg" Type="http://schemas.openxmlformats.org/officeDocument/2006/relationships/image"/><Relationship Id="rId5" Target="../media/image78.png" Type="http://schemas.openxmlformats.org/officeDocument/2006/relationships/image"/><Relationship Id="rId6" Target="../media/image79.svg" Type="http://schemas.openxmlformats.org/officeDocument/2006/relationships/image"/><Relationship Id="rId7" Target="../media/image80.png" Type="http://schemas.openxmlformats.org/officeDocument/2006/relationships/image"/><Relationship Id="rId8" Target="../media/image81.svg" Type="http://schemas.openxmlformats.org/officeDocument/2006/relationships/image"/><Relationship Id="rId9" Target="../media/image8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jpeg" Type="http://schemas.openxmlformats.org/officeDocument/2006/relationships/image"/><Relationship Id="rId3" Target="../media/image84.png" Type="http://schemas.openxmlformats.org/officeDocument/2006/relationships/image"/><Relationship Id="rId4" Target="../media/image85.png" Type="http://schemas.openxmlformats.org/officeDocument/2006/relationships/image"/><Relationship Id="rId5" Target="../media/image86.svg" Type="http://schemas.openxmlformats.org/officeDocument/2006/relationships/image"/><Relationship Id="rId6" Target="../media/image87.png" Type="http://schemas.openxmlformats.org/officeDocument/2006/relationships/image"/><Relationship Id="rId7" Target="../media/image88.svg" Type="http://schemas.openxmlformats.org/officeDocument/2006/relationships/image"/><Relationship Id="rId8" Target="../media/image89.png" Type="http://schemas.openxmlformats.org/officeDocument/2006/relationships/image"/><Relationship Id="rId9" Target="../media/image9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3653911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867650"/>
            <a:ext cx="2889380" cy="2419350"/>
          </a:xfrm>
          <a:custGeom>
            <a:avLst/>
            <a:gdLst/>
            <a:ahLst/>
            <a:cxnLst/>
            <a:rect r="r" b="b" t="t" l="l"/>
            <a:pathLst>
              <a:path h="2419350" w="2889380">
                <a:moveTo>
                  <a:pt x="0" y="0"/>
                </a:moveTo>
                <a:lnTo>
                  <a:pt x="2889380" y="0"/>
                </a:lnTo>
                <a:lnTo>
                  <a:pt x="2889380" y="2419350"/>
                </a:ln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1969" t="0" r="0" b="-1169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08287" y="-653388"/>
            <a:ext cx="2856976" cy="3076927"/>
          </a:xfrm>
          <a:custGeom>
            <a:avLst/>
            <a:gdLst/>
            <a:ahLst/>
            <a:cxnLst/>
            <a:rect r="r" b="b" t="t" l="l"/>
            <a:pathLst>
              <a:path h="3076927" w="2856976">
                <a:moveTo>
                  <a:pt x="0" y="0"/>
                </a:moveTo>
                <a:lnTo>
                  <a:pt x="2856976" y="0"/>
                </a:lnTo>
                <a:lnTo>
                  <a:pt x="2856976" y="3076927"/>
                </a:lnTo>
                <a:lnTo>
                  <a:pt x="0" y="30769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568" r="-8403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7867650"/>
            <a:ext cx="2888685" cy="2419350"/>
          </a:xfrm>
          <a:custGeom>
            <a:avLst/>
            <a:gdLst/>
            <a:ahLst/>
            <a:cxnLst/>
            <a:rect r="r" b="b" t="t" l="l"/>
            <a:pathLst>
              <a:path h="2419350" w="2888685">
                <a:moveTo>
                  <a:pt x="0" y="0"/>
                </a:moveTo>
                <a:lnTo>
                  <a:pt x="2888685" y="0"/>
                </a:lnTo>
                <a:lnTo>
                  <a:pt x="2888685" y="2419350"/>
                </a:ln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6551" y="-66551"/>
            <a:ext cx="3216145" cy="2809446"/>
          </a:xfrm>
          <a:custGeom>
            <a:avLst/>
            <a:gdLst/>
            <a:ahLst/>
            <a:cxnLst/>
            <a:rect r="r" b="b" t="t" l="l"/>
            <a:pathLst>
              <a:path h="2809446" w="3216145">
                <a:moveTo>
                  <a:pt x="0" y="0"/>
                </a:moveTo>
                <a:lnTo>
                  <a:pt x="3216145" y="0"/>
                </a:lnTo>
                <a:lnTo>
                  <a:pt x="3216145" y="2809446"/>
                </a:lnTo>
                <a:lnTo>
                  <a:pt x="0" y="28094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436775" y="-1741013"/>
            <a:ext cx="2856976" cy="3079185"/>
          </a:xfrm>
          <a:custGeom>
            <a:avLst/>
            <a:gdLst/>
            <a:ahLst/>
            <a:cxnLst/>
            <a:rect r="r" b="b" t="t" l="l"/>
            <a:pathLst>
              <a:path h="3079185" w="2856976">
                <a:moveTo>
                  <a:pt x="0" y="0"/>
                </a:moveTo>
                <a:lnTo>
                  <a:pt x="2856977" y="0"/>
                </a:lnTo>
                <a:lnTo>
                  <a:pt x="2856977" y="3079185"/>
                </a:lnTo>
                <a:lnTo>
                  <a:pt x="0" y="30791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74564" y="2962628"/>
            <a:ext cx="7738873" cy="99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H-GenAI 2025 Paris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65636" y="4711186"/>
            <a:ext cx="5067062" cy="778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8"/>
              </a:lnSpc>
              <a:spcBef>
                <a:spcPct val="0"/>
              </a:spcBef>
            </a:pPr>
            <a:r>
              <a:rPr lang="en-US" b="true" sz="4584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Use case : Sfil - 2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610469" y="6463061"/>
            <a:ext cx="4577396" cy="2368802"/>
          </a:xfrm>
          <a:custGeom>
            <a:avLst/>
            <a:gdLst/>
            <a:ahLst/>
            <a:cxnLst/>
            <a:rect r="r" b="b" t="t" l="l"/>
            <a:pathLst>
              <a:path h="2368802" w="4577396">
                <a:moveTo>
                  <a:pt x="0" y="0"/>
                </a:moveTo>
                <a:lnTo>
                  <a:pt x="4577395" y="0"/>
                </a:lnTo>
                <a:lnTo>
                  <a:pt x="4577395" y="2368802"/>
                </a:lnTo>
                <a:lnTo>
                  <a:pt x="0" y="23688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208958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4342" y="3467519"/>
            <a:ext cx="3789836" cy="3789836"/>
          </a:xfrm>
          <a:custGeom>
            <a:avLst/>
            <a:gdLst/>
            <a:ahLst/>
            <a:cxnLst/>
            <a:rect r="r" b="b" t="t" l="l"/>
            <a:pathLst>
              <a:path h="3789836" w="3789836">
                <a:moveTo>
                  <a:pt x="0" y="0"/>
                </a:moveTo>
                <a:lnTo>
                  <a:pt x="3789836" y="0"/>
                </a:lnTo>
                <a:lnTo>
                  <a:pt x="3789836" y="3789836"/>
                </a:lnTo>
                <a:lnTo>
                  <a:pt x="0" y="378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46563" y="3670454"/>
            <a:ext cx="3385395" cy="3383966"/>
            <a:chOff x="0" y="0"/>
            <a:chExt cx="4513859" cy="45119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3834" cy="4511929"/>
            </a:xfrm>
            <a:custGeom>
              <a:avLst/>
              <a:gdLst/>
              <a:ahLst/>
              <a:cxnLst/>
              <a:rect r="r" b="b" t="t" l="l"/>
              <a:pathLst>
                <a:path h="4511929" w="4513834">
                  <a:moveTo>
                    <a:pt x="2255393" y="0"/>
                  </a:moveTo>
                  <a:cubicBezTo>
                    <a:pt x="1009650" y="889"/>
                    <a:pt x="0" y="1010920"/>
                    <a:pt x="0" y="2256917"/>
                  </a:cubicBezTo>
                  <a:cubicBezTo>
                    <a:pt x="0" y="3472053"/>
                    <a:pt x="960247" y="4462907"/>
                    <a:pt x="2163318" y="4511929"/>
                  </a:cubicBezTo>
                  <a:lnTo>
                    <a:pt x="2350516" y="4511929"/>
                  </a:lnTo>
                  <a:cubicBezTo>
                    <a:pt x="3553587" y="4462907"/>
                    <a:pt x="4513834" y="3472053"/>
                    <a:pt x="4513834" y="2256917"/>
                  </a:cubicBezTo>
                  <a:cubicBezTo>
                    <a:pt x="4513834" y="1010920"/>
                    <a:pt x="3504184" y="889"/>
                    <a:pt x="2258441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21" r="0" b="-2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379333" y="3388895"/>
            <a:ext cx="3789836" cy="3789836"/>
          </a:xfrm>
          <a:custGeom>
            <a:avLst/>
            <a:gdLst/>
            <a:ahLst/>
            <a:cxnLst/>
            <a:rect r="r" b="b" t="t" l="l"/>
            <a:pathLst>
              <a:path h="3789836" w="3789836">
                <a:moveTo>
                  <a:pt x="0" y="0"/>
                </a:moveTo>
                <a:lnTo>
                  <a:pt x="3789836" y="0"/>
                </a:lnTo>
                <a:lnTo>
                  <a:pt x="3789836" y="3789836"/>
                </a:lnTo>
                <a:lnTo>
                  <a:pt x="0" y="378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580564" y="3591830"/>
            <a:ext cx="3385395" cy="3383966"/>
            <a:chOff x="0" y="0"/>
            <a:chExt cx="4513859" cy="451195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513834" cy="4511929"/>
            </a:xfrm>
            <a:custGeom>
              <a:avLst/>
              <a:gdLst/>
              <a:ahLst/>
              <a:cxnLst/>
              <a:rect r="r" b="b" t="t" l="l"/>
              <a:pathLst>
                <a:path h="4511929" w="4513834">
                  <a:moveTo>
                    <a:pt x="2255393" y="0"/>
                  </a:moveTo>
                  <a:cubicBezTo>
                    <a:pt x="1009650" y="889"/>
                    <a:pt x="0" y="1010920"/>
                    <a:pt x="0" y="2256917"/>
                  </a:cubicBezTo>
                  <a:cubicBezTo>
                    <a:pt x="0" y="3472053"/>
                    <a:pt x="960247" y="4462907"/>
                    <a:pt x="2163318" y="4511929"/>
                  </a:cubicBezTo>
                  <a:lnTo>
                    <a:pt x="2350516" y="4511929"/>
                  </a:lnTo>
                  <a:cubicBezTo>
                    <a:pt x="3553587" y="4462907"/>
                    <a:pt x="4513834" y="3472053"/>
                    <a:pt x="4513834" y="2256917"/>
                  </a:cubicBezTo>
                  <a:cubicBezTo>
                    <a:pt x="4513834" y="1010920"/>
                    <a:pt x="3504184" y="889"/>
                    <a:pt x="2258441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21" r="0" b="-21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9223134" y="3388895"/>
            <a:ext cx="3789836" cy="3789836"/>
          </a:xfrm>
          <a:custGeom>
            <a:avLst/>
            <a:gdLst/>
            <a:ahLst/>
            <a:cxnLst/>
            <a:rect r="r" b="b" t="t" l="l"/>
            <a:pathLst>
              <a:path h="3789836" w="3789836">
                <a:moveTo>
                  <a:pt x="0" y="0"/>
                </a:moveTo>
                <a:lnTo>
                  <a:pt x="3789835" y="0"/>
                </a:lnTo>
                <a:lnTo>
                  <a:pt x="3789835" y="3789836"/>
                </a:lnTo>
                <a:lnTo>
                  <a:pt x="0" y="378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425354" y="3594526"/>
            <a:ext cx="3385395" cy="3383966"/>
            <a:chOff x="0" y="0"/>
            <a:chExt cx="4513859" cy="45119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13834" cy="4511929"/>
            </a:xfrm>
            <a:custGeom>
              <a:avLst/>
              <a:gdLst/>
              <a:ahLst/>
              <a:cxnLst/>
              <a:rect r="r" b="b" t="t" l="l"/>
              <a:pathLst>
                <a:path h="4511929" w="4513834">
                  <a:moveTo>
                    <a:pt x="2255393" y="0"/>
                  </a:moveTo>
                  <a:cubicBezTo>
                    <a:pt x="1009650" y="889"/>
                    <a:pt x="0" y="1010920"/>
                    <a:pt x="0" y="2256917"/>
                  </a:cubicBezTo>
                  <a:cubicBezTo>
                    <a:pt x="0" y="3472053"/>
                    <a:pt x="960247" y="4462907"/>
                    <a:pt x="2163318" y="4511929"/>
                  </a:cubicBezTo>
                  <a:lnTo>
                    <a:pt x="2350516" y="4511929"/>
                  </a:lnTo>
                  <a:cubicBezTo>
                    <a:pt x="3553587" y="4462907"/>
                    <a:pt x="4513834" y="3472053"/>
                    <a:pt x="4513834" y="2256917"/>
                  </a:cubicBezTo>
                  <a:cubicBezTo>
                    <a:pt x="4513834" y="1010920"/>
                    <a:pt x="3504184" y="889"/>
                    <a:pt x="2258441" y="0"/>
                  </a:cubicBezTo>
                  <a:close/>
                </a:path>
              </a:pathLst>
            </a:custGeom>
            <a:blipFill>
              <a:blip r:embed="rId9"/>
              <a:stretch>
                <a:fillRect l="0" t="-1395" r="0" b="-4894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-756385" y="7981255"/>
            <a:ext cx="2889380" cy="2419350"/>
          </a:xfrm>
          <a:custGeom>
            <a:avLst/>
            <a:gdLst/>
            <a:ahLst/>
            <a:cxnLst/>
            <a:rect r="r" b="b" t="t" l="l"/>
            <a:pathLst>
              <a:path h="2419350" w="2889380">
                <a:moveTo>
                  <a:pt x="0" y="0"/>
                </a:moveTo>
                <a:lnTo>
                  <a:pt x="2889380" y="0"/>
                </a:lnTo>
                <a:lnTo>
                  <a:pt x="2889380" y="2419350"/>
                </a:ln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81969" t="0" r="0" b="-116929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431024" y="0"/>
            <a:ext cx="2856976" cy="3076927"/>
          </a:xfrm>
          <a:custGeom>
            <a:avLst/>
            <a:gdLst/>
            <a:ahLst/>
            <a:cxnLst/>
            <a:rect r="r" b="b" t="t" l="l"/>
            <a:pathLst>
              <a:path h="3076927" w="2856976">
                <a:moveTo>
                  <a:pt x="0" y="0"/>
                </a:moveTo>
                <a:lnTo>
                  <a:pt x="2856976" y="0"/>
                </a:lnTo>
                <a:lnTo>
                  <a:pt x="2856976" y="3076928"/>
                </a:lnTo>
                <a:lnTo>
                  <a:pt x="0" y="307692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70568" r="-84033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341916" y="8636465"/>
            <a:ext cx="2888685" cy="2419350"/>
          </a:xfrm>
          <a:custGeom>
            <a:avLst/>
            <a:gdLst/>
            <a:ahLst/>
            <a:cxnLst/>
            <a:rect r="r" b="b" t="t" l="l"/>
            <a:pathLst>
              <a:path h="2419350" w="2888685">
                <a:moveTo>
                  <a:pt x="0" y="0"/>
                </a:moveTo>
                <a:lnTo>
                  <a:pt x="2888685" y="0"/>
                </a:lnTo>
                <a:lnTo>
                  <a:pt x="2888685" y="2419350"/>
                </a:lnTo>
                <a:lnTo>
                  <a:pt x="0" y="24193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6551" y="-66551"/>
            <a:ext cx="3216145" cy="2809446"/>
          </a:xfrm>
          <a:custGeom>
            <a:avLst/>
            <a:gdLst/>
            <a:ahLst/>
            <a:cxnLst/>
            <a:rect r="r" b="b" t="t" l="l"/>
            <a:pathLst>
              <a:path h="2809446" w="3216145">
                <a:moveTo>
                  <a:pt x="0" y="0"/>
                </a:moveTo>
                <a:lnTo>
                  <a:pt x="3216145" y="0"/>
                </a:lnTo>
                <a:lnTo>
                  <a:pt x="3216145" y="2809446"/>
                </a:lnTo>
                <a:lnTo>
                  <a:pt x="0" y="280944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548033" y="3079185"/>
            <a:ext cx="3662829" cy="3662829"/>
          </a:xfrm>
          <a:custGeom>
            <a:avLst/>
            <a:gdLst/>
            <a:ahLst/>
            <a:cxnLst/>
            <a:rect r="r" b="b" t="t" l="l"/>
            <a:pathLst>
              <a:path h="3662829" w="3662829">
                <a:moveTo>
                  <a:pt x="0" y="0"/>
                </a:moveTo>
                <a:lnTo>
                  <a:pt x="3662829" y="0"/>
                </a:lnTo>
                <a:lnTo>
                  <a:pt x="3662829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3088183" y="3592549"/>
            <a:ext cx="3662829" cy="3662829"/>
          </a:xfrm>
          <a:custGeom>
            <a:avLst/>
            <a:gdLst/>
            <a:ahLst/>
            <a:cxnLst/>
            <a:rect r="r" b="b" t="t" l="l"/>
            <a:pathLst>
              <a:path h="3662829" w="3662829">
                <a:moveTo>
                  <a:pt x="0" y="0"/>
                </a:moveTo>
                <a:lnTo>
                  <a:pt x="3662830" y="0"/>
                </a:lnTo>
                <a:lnTo>
                  <a:pt x="3662830" y="3662830"/>
                </a:lnTo>
                <a:lnTo>
                  <a:pt x="0" y="36628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475993" y="7867650"/>
            <a:ext cx="3662829" cy="3662829"/>
          </a:xfrm>
          <a:custGeom>
            <a:avLst/>
            <a:gdLst/>
            <a:ahLst/>
            <a:cxnLst/>
            <a:rect r="r" b="b" t="t" l="l"/>
            <a:pathLst>
              <a:path h="3662829" w="3662829">
                <a:moveTo>
                  <a:pt x="0" y="0"/>
                </a:moveTo>
                <a:lnTo>
                  <a:pt x="3662829" y="0"/>
                </a:lnTo>
                <a:lnTo>
                  <a:pt x="3662829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431024" y="0"/>
            <a:ext cx="2856976" cy="3079185"/>
          </a:xfrm>
          <a:custGeom>
            <a:avLst/>
            <a:gdLst/>
            <a:ahLst/>
            <a:cxnLst/>
            <a:rect r="r" b="b" t="t" l="l"/>
            <a:pathLst>
              <a:path h="3079185" w="2856976">
                <a:moveTo>
                  <a:pt x="0" y="0"/>
                </a:moveTo>
                <a:lnTo>
                  <a:pt x="2856976" y="0"/>
                </a:lnTo>
                <a:lnTo>
                  <a:pt x="2856976" y="3079185"/>
                </a:lnTo>
                <a:lnTo>
                  <a:pt x="0" y="30791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3145333" y="3315662"/>
            <a:ext cx="3662829" cy="3662829"/>
          </a:xfrm>
          <a:custGeom>
            <a:avLst/>
            <a:gdLst/>
            <a:ahLst/>
            <a:cxnLst/>
            <a:rect r="r" b="b" t="t" l="l"/>
            <a:pathLst>
              <a:path h="3662829" w="3662829">
                <a:moveTo>
                  <a:pt x="0" y="0"/>
                </a:moveTo>
                <a:lnTo>
                  <a:pt x="3662830" y="0"/>
                </a:lnTo>
                <a:lnTo>
                  <a:pt x="3662830" y="3662830"/>
                </a:lnTo>
                <a:lnTo>
                  <a:pt x="0" y="36628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3545383" y="3313686"/>
            <a:ext cx="3662829" cy="3662829"/>
          </a:xfrm>
          <a:custGeom>
            <a:avLst/>
            <a:gdLst/>
            <a:ahLst/>
            <a:cxnLst/>
            <a:rect r="r" b="b" t="t" l="l"/>
            <a:pathLst>
              <a:path h="3662829" w="3662829">
                <a:moveTo>
                  <a:pt x="0" y="0"/>
                </a:moveTo>
                <a:lnTo>
                  <a:pt x="3662830" y="0"/>
                </a:lnTo>
                <a:lnTo>
                  <a:pt x="3662830" y="3662829"/>
                </a:lnTo>
                <a:lnTo>
                  <a:pt x="0" y="36628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270144" y="3487374"/>
            <a:ext cx="3789836" cy="3789836"/>
          </a:xfrm>
          <a:custGeom>
            <a:avLst/>
            <a:gdLst/>
            <a:ahLst/>
            <a:cxnLst/>
            <a:rect r="r" b="b" t="t" l="l"/>
            <a:pathLst>
              <a:path h="3789836" w="3789836">
                <a:moveTo>
                  <a:pt x="0" y="0"/>
                </a:moveTo>
                <a:lnTo>
                  <a:pt x="3789836" y="0"/>
                </a:lnTo>
                <a:lnTo>
                  <a:pt x="3789836" y="3789836"/>
                </a:lnTo>
                <a:lnTo>
                  <a:pt x="0" y="37898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3472365" y="3690309"/>
            <a:ext cx="3385395" cy="3383966"/>
            <a:chOff x="0" y="0"/>
            <a:chExt cx="4513859" cy="45119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513834" cy="4511929"/>
            </a:xfrm>
            <a:custGeom>
              <a:avLst/>
              <a:gdLst/>
              <a:ahLst/>
              <a:cxnLst/>
              <a:rect r="r" b="b" t="t" l="l"/>
              <a:pathLst>
                <a:path h="4511929" w="4513834">
                  <a:moveTo>
                    <a:pt x="2255393" y="0"/>
                  </a:moveTo>
                  <a:cubicBezTo>
                    <a:pt x="1009650" y="889"/>
                    <a:pt x="0" y="1010920"/>
                    <a:pt x="0" y="2256917"/>
                  </a:cubicBezTo>
                  <a:cubicBezTo>
                    <a:pt x="0" y="3472053"/>
                    <a:pt x="960247" y="4462907"/>
                    <a:pt x="2163318" y="4511929"/>
                  </a:cubicBezTo>
                  <a:lnTo>
                    <a:pt x="2350516" y="4511929"/>
                  </a:lnTo>
                  <a:cubicBezTo>
                    <a:pt x="3553587" y="4462907"/>
                    <a:pt x="4513834" y="3472053"/>
                    <a:pt x="4513834" y="2256917"/>
                  </a:cubicBezTo>
                  <a:cubicBezTo>
                    <a:pt x="4513834" y="1010920"/>
                    <a:pt x="3504184" y="889"/>
                    <a:pt x="2258441" y="0"/>
                  </a:cubicBezTo>
                  <a:close/>
                </a:path>
              </a:pathLst>
            </a:custGeom>
            <a:blipFill>
              <a:blip r:embed="rId21"/>
              <a:stretch>
                <a:fillRect l="0" t="-21" r="0" b="-2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7507295" y="342905"/>
            <a:ext cx="3566027" cy="99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7"/>
              </a:lnSpc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L’équipe :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534711" y="7229585"/>
            <a:ext cx="1479080" cy="3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Adrien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271052" y="7762780"/>
            <a:ext cx="2249572" cy="7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Cloud architect</a:t>
            </a:r>
          </a:p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leader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78511" y="7256650"/>
            <a:ext cx="1479080" cy="3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Florian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120586" y="7722175"/>
            <a:ext cx="2340770" cy="7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Scientist</a:t>
            </a:r>
          </a:p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API master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501022" y="7283715"/>
            <a:ext cx="1479080" cy="3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Ayoub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4061317" y="7762780"/>
            <a:ext cx="2998663" cy="3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Developer Frontend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318595" y="7324510"/>
            <a:ext cx="2041331" cy="3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Cléante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14474" y="7820025"/>
            <a:ext cx="2249572" cy="78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6"/>
              </a:lnSpc>
            </a:pPr>
            <a:r>
              <a:rPr lang="en-US" sz="22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Developer</a:t>
            </a:r>
          </a:p>
          <a:p>
            <a:pPr algn="ctr">
              <a:lnSpc>
                <a:spcPts val="3216"/>
              </a:lnSpc>
            </a:pPr>
            <a:r>
              <a:rPr lang="en-US" b="true" sz="2297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 scientist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507295" y="1808750"/>
            <a:ext cx="3566027" cy="99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7"/>
              </a:lnSpc>
            </a:pPr>
            <a:r>
              <a:rPr lang="en-US" b="true" sz="5741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CAFAM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7691" y="0"/>
            <a:ext cx="5741565" cy="10279961"/>
          </a:xfrm>
          <a:custGeom>
            <a:avLst/>
            <a:gdLst/>
            <a:ahLst/>
            <a:cxnLst/>
            <a:rect r="r" b="b" t="t" l="l"/>
            <a:pathLst>
              <a:path h="10279961" w="5741565">
                <a:moveTo>
                  <a:pt x="0" y="0"/>
                </a:moveTo>
                <a:lnTo>
                  <a:pt x="5741565" y="0"/>
                </a:lnTo>
                <a:lnTo>
                  <a:pt x="5741565" y="10279961"/>
                </a:lnTo>
                <a:lnTo>
                  <a:pt x="0" y="10279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1486500">
            <a:off x="15401458" y="8091326"/>
            <a:ext cx="3390900" cy="2612965"/>
            <a:chOff x="0" y="0"/>
            <a:chExt cx="4521200" cy="348395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21200" cy="3483991"/>
            </a:xfrm>
            <a:custGeom>
              <a:avLst/>
              <a:gdLst/>
              <a:ahLst/>
              <a:cxnLst/>
              <a:rect r="r" b="b" t="t" l="l"/>
              <a:pathLst>
                <a:path h="3483991" w="4521200">
                  <a:moveTo>
                    <a:pt x="4521200" y="0"/>
                  </a:moveTo>
                  <a:lnTo>
                    <a:pt x="0" y="0"/>
                  </a:lnTo>
                  <a:lnTo>
                    <a:pt x="0" y="2004441"/>
                  </a:lnTo>
                  <a:lnTo>
                    <a:pt x="3205734" y="3483991"/>
                  </a:lnTo>
                  <a:lnTo>
                    <a:pt x="4521200" y="633730"/>
                  </a:lnTo>
                  <a:lnTo>
                    <a:pt x="452120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2977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1973880">
            <a:off x="12980137" y="-1122226"/>
            <a:ext cx="3390900" cy="2511238"/>
            <a:chOff x="0" y="0"/>
            <a:chExt cx="4521200" cy="33483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521200" cy="3348355"/>
            </a:xfrm>
            <a:custGeom>
              <a:avLst/>
              <a:gdLst/>
              <a:ahLst/>
              <a:cxnLst/>
              <a:rect r="r" b="b" t="t" l="l"/>
              <a:pathLst>
                <a:path h="3348355" w="4521200">
                  <a:moveTo>
                    <a:pt x="0" y="2924683"/>
                  </a:moveTo>
                  <a:lnTo>
                    <a:pt x="0" y="3348355"/>
                  </a:lnTo>
                  <a:lnTo>
                    <a:pt x="4521200" y="3348355"/>
                  </a:lnTo>
                  <a:lnTo>
                    <a:pt x="4521200" y="0"/>
                  </a:lnTo>
                  <a:close/>
                </a:path>
              </a:pathLst>
            </a:custGeom>
            <a:blipFill>
              <a:blip r:embed="rId5"/>
              <a:stretch>
                <a:fillRect l="0" t="-35028" r="0" b="1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267691" y="0"/>
            <a:ext cx="6687998" cy="10413997"/>
          </a:xfrm>
          <a:custGeom>
            <a:avLst/>
            <a:gdLst/>
            <a:ahLst/>
            <a:cxnLst/>
            <a:rect r="r" b="b" t="t" l="l"/>
            <a:pathLst>
              <a:path h="10413997" w="6687998">
                <a:moveTo>
                  <a:pt x="0" y="0"/>
                </a:moveTo>
                <a:lnTo>
                  <a:pt x="6687998" y="0"/>
                </a:lnTo>
                <a:lnTo>
                  <a:pt x="6687998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72133" y="0"/>
            <a:ext cx="4687167" cy="2105530"/>
          </a:xfrm>
          <a:custGeom>
            <a:avLst/>
            <a:gdLst/>
            <a:ahLst/>
            <a:cxnLst/>
            <a:rect r="r" b="b" t="t" l="l"/>
            <a:pathLst>
              <a:path h="2105530" w="4687167">
                <a:moveTo>
                  <a:pt x="0" y="0"/>
                </a:moveTo>
                <a:lnTo>
                  <a:pt x="4687167" y="0"/>
                </a:lnTo>
                <a:lnTo>
                  <a:pt x="4687167" y="2105530"/>
                </a:lnTo>
                <a:lnTo>
                  <a:pt x="0" y="21055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010019" y="7500938"/>
            <a:ext cx="3277981" cy="2786062"/>
          </a:xfrm>
          <a:custGeom>
            <a:avLst/>
            <a:gdLst/>
            <a:ahLst/>
            <a:cxnLst/>
            <a:rect r="r" b="b" t="t" l="l"/>
            <a:pathLst>
              <a:path h="2786062" w="3277981">
                <a:moveTo>
                  <a:pt x="0" y="0"/>
                </a:moveTo>
                <a:lnTo>
                  <a:pt x="3277981" y="0"/>
                </a:lnTo>
                <a:lnTo>
                  <a:pt x="3277981" y="2786062"/>
                </a:lnTo>
                <a:lnTo>
                  <a:pt x="0" y="2786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3896900" y="7804391"/>
            <a:ext cx="1153949" cy="1253242"/>
            <a:chOff x="0" y="0"/>
            <a:chExt cx="303921" cy="3300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3921" cy="330072"/>
            </a:xfrm>
            <a:custGeom>
              <a:avLst/>
              <a:gdLst/>
              <a:ahLst/>
              <a:cxnLst/>
              <a:rect r="r" b="b" t="t" l="l"/>
              <a:pathLst>
                <a:path h="330072" w="303921">
                  <a:moveTo>
                    <a:pt x="151960" y="0"/>
                  </a:moveTo>
                  <a:lnTo>
                    <a:pt x="151960" y="0"/>
                  </a:lnTo>
                  <a:cubicBezTo>
                    <a:pt x="192263" y="0"/>
                    <a:pt x="230914" y="16010"/>
                    <a:pt x="259413" y="44508"/>
                  </a:cubicBezTo>
                  <a:cubicBezTo>
                    <a:pt x="287911" y="73006"/>
                    <a:pt x="303921" y="111658"/>
                    <a:pt x="303921" y="151960"/>
                  </a:cubicBezTo>
                  <a:lnTo>
                    <a:pt x="303921" y="178112"/>
                  </a:lnTo>
                  <a:cubicBezTo>
                    <a:pt x="303921" y="218414"/>
                    <a:pt x="287911" y="257066"/>
                    <a:pt x="259413" y="285564"/>
                  </a:cubicBezTo>
                  <a:cubicBezTo>
                    <a:pt x="230914" y="314062"/>
                    <a:pt x="192263" y="330072"/>
                    <a:pt x="151960" y="330072"/>
                  </a:cubicBezTo>
                  <a:lnTo>
                    <a:pt x="151960" y="330072"/>
                  </a:lnTo>
                  <a:cubicBezTo>
                    <a:pt x="111658" y="330072"/>
                    <a:pt x="73006" y="314062"/>
                    <a:pt x="44508" y="285564"/>
                  </a:cubicBezTo>
                  <a:cubicBezTo>
                    <a:pt x="16010" y="257066"/>
                    <a:pt x="0" y="218414"/>
                    <a:pt x="0" y="178112"/>
                  </a:cubicBezTo>
                  <a:lnTo>
                    <a:pt x="0" y="151960"/>
                  </a:lnTo>
                  <a:cubicBezTo>
                    <a:pt x="0" y="111658"/>
                    <a:pt x="16010" y="73006"/>
                    <a:pt x="44508" y="44508"/>
                  </a:cubicBezTo>
                  <a:cubicBezTo>
                    <a:pt x="73006" y="16010"/>
                    <a:pt x="111658" y="0"/>
                    <a:pt x="151960" y="0"/>
                  </a:cubicBezTo>
                  <a:close/>
                </a:path>
              </a:pathLst>
            </a:custGeom>
            <a:solidFill>
              <a:srgbClr val="01237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303921" cy="387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896900" y="5497562"/>
            <a:ext cx="1153949" cy="1253242"/>
            <a:chOff x="0" y="0"/>
            <a:chExt cx="303921" cy="33007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3921" cy="330072"/>
            </a:xfrm>
            <a:custGeom>
              <a:avLst/>
              <a:gdLst/>
              <a:ahLst/>
              <a:cxnLst/>
              <a:rect r="r" b="b" t="t" l="l"/>
              <a:pathLst>
                <a:path h="330072" w="303921">
                  <a:moveTo>
                    <a:pt x="151960" y="0"/>
                  </a:moveTo>
                  <a:lnTo>
                    <a:pt x="151960" y="0"/>
                  </a:lnTo>
                  <a:cubicBezTo>
                    <a:pt x="192263" y="0"/>
                    <a:pt x="230914" y="16010"/>
                    <a:pt x="259413" y="44508"/>
                  </a:cubicBezTo>
                  <a:cubicBezTo>
                    <a:pt x="287911" y="73006"/>
                    <a:pt x="303921" y="111658"/>
                    <a:pt x="303921" y="151960"/>
                  </a:cubicBezTo>
                  <a:lnTo>
                    <a:pt x="303921" y="178112"/>
                  </a:lnTo>
                  <a:cubicBezTo>
                    <a:pt x="303921" y="218414"/>
                    <a:pt x="287911" y="257066"/>
                    <a:pt x="259413" y="285564"/>
                  </a:cubicBezTo>
                  <a:cubicBezTo>
                    <a:pt x="230914" y="314062"/>
                    <a:pt x="192263" y="330072"/>
                    <a:pt x="151960" y="330072"/>
                  </a:cubicBezTo>
                  <a:lnTo>
                    <a:pt x="151960" y="330072"/>
                  </a:lnTo>
                  <a:cubicBezTo>
                    <a:pt x="111658" y="330072"/>
                    <a:pt x="73006" y="314062"/>
                    <a:pt x="44508" y="285564"/>
                  </a:cubicBezTo>
                  <a:cubicBezTo>
                    <a:pt x="16010" y="257066"/>
                    <a:pt x="0" y="218414"/>
                    <a:pt x="0" y="178112"/>
                  </a:cubicBezTo>
                  <a:lnTo>
                    <a:pt x="0" y="151960"/>
                  </a:lnTo>
                  <a:cubicBezTo>
                    <a:pt x="0" y="111658"/>
                    <a:pt x="16010" y="73006"/>
                    <a:pt x="44508" y="44508"/>
                  </a:cubicBezTo>
                  <a:cubicBezTo>
                    <a:pt x="73006" y="16010"/>
                    <a:pt x="111658" y="0"/>
                    <a:pt x="151960" y="0"/>
                  </a:cubicBezTo>
                  <a:close/>
                </a:path>
              </a:pathLst>
            </a:custGeom>
            <a:solidFill>
              <a:srgbClr val="01237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303921" cy="387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3937546" y="5570991"/>
            <a:ext cx="1072657" cy="1072657"/>
          </a:xfrm>
          <a:custGeom>
            <a:avLst/>
            <a:gdLst/>
            <a:ahLst/>
            <a:cxnLst/>
            <a:rect r="r" b="b" t="t" l="l"/>
            <a:pathLst>
              <a:path h="1072657" w="1072657">
                <a:moveTo>
                  <a:pt x="0" y="0"/>
                </a:moveTo>
                <a:lnTo>
                  <a:pt x="1072657" y="0"/>
                </a:lnTo>
                <a:lnTo>
                  <a:pt x="1072657" y="1072657"/>
                </a:lnTo>
                <a:lnTo>
                  <a:pt x="0" y="10726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3896900" y="3187045"/>
            <a:ext cx="1153949" cy="1253242"/>
            <a:chOff x="0" y="0"/>
            <a:chExt cx="303921" cy="3300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3921" cy="330072"/>
            </a:xfrm>
            <a:custGeom>
              <a:avLst/>
              <a:gdLst/>
              <a:ahLst/>
              <a:cxnLst/>
              <a:rect r="r" b="b" t="t" l="l"/>
              <a:pathLst>
                <a:path h="330072" w="303921">
                  <a:moveTo>
                    <a:pt x="151960" y="0"/>
                  </a:moveTo>
                  <a:lnTo>
                    <a:pt x="151960" y="0"/>
                  </a:lnTo>
                  <a:cubicBezTo>
                    <a:pt x="192263" y="0"/>
                    <a:pt x="230914" y="16010"/>
                    <a:pt x="259413" y="44508"/>
                  </a:cubicBezTo>
                  <a:cubicBezTo>
                    <a:pt x="287911" y="73006"/>
                    <a:pt x="303921" y="111658"/>
                    <a:pt x="303921" y="151960"/>
                  </a:cubicBezTo>
                  <a:lnTo>
                    <a:pt x="303921" y="178112"/>
                  </a:lnTo>
                  <a:cubicBezTo>
                    <a:pt x="303921" y="218414"/>
                    <a:pt x="287911" y="257066"/>
                    <a:pt x="259413" y="285564"/>
                  </a:cubicBezTo>
                  <a:cubicBezTo>
                    <a:pt x="230914" y="314062"/>
                    <a:pt x="192263" y="330072"/>
                    <a:pt x="151960" y="330072"/>
                  </a:cubicBezTo>
                  <a:lnTo>
                    <a:pt x="151960" y="330072"/>
                  </a:lnTo>
                  <a:cubicBezTo>
                    <a:pt x="111658" y="330072"/>
                    <a:pt x="73006" y="314062"/>
                    <a:pt x="44508" y="285564"/>
                  </a:cubicBezTo>
                  <a:cubicBezTo>
                    <a:pt x="16010" y="257066"/>
                    <a:pt x="0" y="218414"/>
                    <a:pt x="0" y="178112"/>
                  </a:cubicBezTo>
                  <a:lnTo>
                    <a:pt x="0" y="151960"/>
                  </a:lnTo>
                  <a:cubicBezTo>
                    <a:pt x="0" y="111658"/>
                    <a:pt x="16010" y="73006"/>
                    <a:pt x="44508" y="44508"/>
                  </a:cubicBezTo>
                  <a:cubicBezTo>
                    <a:pt x="73006" y="16010"/>
                    <a:pt x="111658" y="0"/>
                    <a:pt x="151960" y="0"/>
                  </a:cubicBezTo>
                  <a:close/>
                </a:path>
              </a:pathLst>
            </a:custGeom>
            <a:solidFill>
              <a:srgbClr val="01237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03921" cy="387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982061" y="3430945"/>
            <a:ext cx="983627" cy="765441"/>
          </a:xfrm>
          <a:custGeom>
            <a:avLst/>
            <a:gdLst/>
            <a:ahLst/>
            <a:cxnLst/>
            <a:rect r="r" b="b" t="t" l="l"/>
            <a:pathLst>
              <a:path h="765441" w="983627">
                <a:moveTo>
                  <a:pt x="0" y="0"/>
                </a:moveTo>
                <a:lnTo>
                  <a:pt x="983627" y="0"/>
                </a:lnTo>
                <a:lnTo>
                  <a:pt x="983627" y="765441"/>
                </a:lnTo>
                <a:lnTo>
                  <a:pt x="0" y="76544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959059" y="7927698"/>
            <a:ext cx="1006629" cy="1006629"/>
          </a:xfrm>
          <a:custGeom>
            <a:avLst/>
            <a:gdLst/>
            <a:ahLst/>
            <a:cxnLst/>
            <a:rect r="r" b="b" t="t" l="l"/>
            <a:pathLst>
              <a:path h="1006629" w="1006629">
                <a:moveTo>
                  <a:pt x="0" y="0"/>
                </a:moveTo>
                <a:lnTo>
                  <a:pt x="1006629" y="0"/>
                </a:lnTo>
                <a:lnTo>
                  <a:pt x="1006629" y="1006629"/>
                </a:lnTo>
                <a:lnTo>
                  <a:pt x="0" y="100662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617459" y="1835127"/>
            <a:ext cx="8085708" cy="562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b="true" sz="6560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Problématique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075175" y="2546594"/>
            <a:ext cx="7170277" cy="2352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5"/>
              </a:lnSpc>
            </a:pPr>
            <a:r>
              <a:rPr lang="en-US" b="true" sz="2610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Données éparpillées</a:t>
            </a:r>
          </a:p>
          <a:p>
            <a:pPr algn="l">
              <a:lnSpc>
                <a:spcPts val="2879"/>
              </a:lnSpc>
            </a:pPr>
            <a:r>
              <a:rPr lang="en-US" sz="19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Les informations sur les plans d’adaptation des collectivités (PLU, PLUi, PCAET, DICRIM, SRADDET…) sont disséminées sur de multiples sources, pas toujours disponible sur internet, sans API exploitable ou privée.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75175" y="5876693"/>
            <a:ext cx="7170277" cy="707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19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Aucune vue globale et unifiée des actions mises en place par les communes, intercommunalités, départements et régions.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75175" y="8057588"/>
            <a:ext cx="7170277" cy="1069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197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rechercher et extraire et transcrire manuellement les documents pour analyser la conformité réglementaire et les stratégies d’adaptation.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075175" y="5327916"/>
            <a:ext cx="6639482" cy="43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b="true" sz="2610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Manque de centralisation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5175" y="7561316"/>
            <a:ext cx="5538045" cy="438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4"/>
              </a:lnSpc>
            </a:pPr>
            <a:r>
              <a:rPr lang="en-US" b="true" sz="2610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Processus manuel chronophage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3991934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37576" y="6557609"/>
            <a:ext cx="4700692" cy="4169531"/>
          </a:xfrm>
          <a:custGeom>
            <a:avLst/>
            <a:gdLst/>
            <a:ahLst/>
            <a:cxnLst/>
            <a:rect r="r" b="b" t="t" l="l"/>
            <a:pathLst>
              <a:path h="4169531" w="4700692">
                <a:moveTo>
                  <a:pt x="0" y="0"/>
                </a:moveTo>
                <a:lnTo>
                  <a:pt x="4700692" y="0"/>
                </a:lnTo>
                <a:lnTo>
                  <a:pt x="4700692" y="4169531"/>
                </a:lnTo>
                <a:lnTo>
                  <a:pt x="0" y="416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745421" y="-685032"/>
            <a:ext cx="4700692" cy="4169531"/>
          </a:xfrm>
          <a:custGeom>
            <a:avLst/>
            <a:gdLst/>
            <a:ahLst/>
            <a:cxnLst/>
            <a:rect r="r" b="b" t="t" l="l"/>
            <a:pathLst>
              <a:path h="4169531" w="4700692">
                <a:moveTo>
                  <a:pt x="0" y="0"/>
                </a:moveTo>
                <a:lnTo>
                  <a:pt x="4700692" y="0"/>
                </a:lnTo>
                <a:lnTo>
                  <a:pt x="4700692" y="4169531"/>
                </a:lnTo>
                <a:lnTo>
                  <a:pt x="0" y="416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60641" y="3412717"/>
            <a:ext cx="1977640" cy="1578517"/>
          </a:xfrm>
          <a:custGeom>
            <a:avLst/>
            <a:gdLst/>
            <a:ahLst/>
            <a:cxnLst/>
            <a:rect r="r" b="b" t="t" l="l"/>
            <a:pathLst>
              <a:path h="1578517" w="1977640">
                <a:moveTo>
                  <a:pt x="0" y="0"/>
                </a:moveTo>
                <a:lnTo>
                  <a:pt x="1977641" y="0"/>
                </a:lnTo>
                <a:lnTo>
                  <a:pt x="1977641" y="1578516"/>
                </a:lnTo>
                <a:lnTo>
                  <a:pt x="0" y="15785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09364" y="3344919"/>
            <a:ext cx="1893094" cy="1714111"/>
          </a:xfrm>
          <a:custGeom>
            <a:avLst/>
            <a:gdLst/>
            <a:ahLst/>
            <a:cxnLst/>
            <a:rect r="r" b="b" t="t" l="l"/>
            <a:pathLst>
              <a:path h="1714111" w="1893094">
                <a:moveTo>
                  <a:pt x="0" y="0"/>
                </a:moveTo>
                <a:lnTo>
                  <a:pt x="1893095" y="0"/>
                </a:lnTo>
                <a:lnTo>
                  <a:pt x="1893095" y="1714111"/>
                </a:lnTo>
                <a:lnTo>
                  <a:pt x="0" y="17141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996464" y="3493065"/>
            <a:ext cx="1278939" cy="1659001"/>
          </a:xfrm>
          <a:custGeom>
            <a:avLst/>
            <a:gdLst/>
            <a:ahLst/>
            <a:cxnLst/>
            <a:rect r="r" b="b" t="t" l="l"/>
            <a:pathLst>
              <a:path h="1659001" w="1278939">
                <a:moveTo>
                  <a:pt x="0" y="0"/>
                </a:moveTo>
                <a:lnTo>
                  <a:pt x="1278939" y="0"/>
                </a:lnTo>
                <a:lnTo>
                  <a:pt x="1278939" y="1659001"/>
                </a:lnTo>
                <a:lnTo>
                  <a:pt x="0" y="16590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6543" y="760286"/>
            <a:ext cx="14241262" cy="158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90"/>
              </a:lnSpc>
            </a:pPr>
            <a:r>
              <a:rPr lang="en-US" sz="4564" b="true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Un Agent IA Expert en Réglementation </a:t>
            </a:r>
          </a:p>
          <a:p>
            <a:pPr algn="just">
              <a:lnSpc>
                <a:spcPts val="6390"/>
              </a:lnSpc>
            </a:pPr>
            <a:r>
              <a:rPr lang="en-US" b="true" sz="4564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et Adaptation Climatique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20773" y="5421931"/>
            <a:ext cx="4230321" cy="109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3"/>
              </a:lnSpc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Knowledge base</a:t>
            </a:r>
          </a:p>
          <a:p>
            <a:pPr algn="l" marL="439377" indent="-219689" lvl="1">
              <a:lnSpc>
                <a:spcPts val="2963"/>
              </a:lnSpc>
              <a:buFont typeface="Arial"/>
              <a:buChar char="•"/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Extraction</a:t>
            </a: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(RAG)</a:t>
            </a:r>
          </a:p>
          <a:p>
            <a:pPr algn="l" marL="439377" indent="-219689" lvl="1">
              <a:lnSpc>
                <a:spcPts val="2963"/>
              </a:lnSpc>
              <a:buFont typeface="Arial"/>
              <a:buChar char="•"/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Connaisance centralisée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09275" y="5456630"/>
            <a:ext cx="4566963" cy="1110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3"/>
              </a:lnSpc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Carte interractive</a:t>
            </a:r>
          </a:p>
          <a:p>
            <a:pPr algn="ctr" marL="439377" indent="-219688" lvl="1">
              <a:lnSpc>
                <a:spcPts val="2963"/>
              </a:lnSpc>
              <a:buFont typeface="Arial"/>
              <a:buChar char="•"/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Visualiser les risques et actions   d'adaptation par niveau territorial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47083" y="5470838"/>
            <a:ext cx="4217656" cy="1095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63"/>
              </a:lnSpc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Agent IA</a:t>
            </a:r>
          </a:p>
          <a:p>
            <a:pPr algn="l" marL="439377" indent="-219689" lvl="1">
              <a:lnSpc>
                <a:spcPts val="2963"/>
              </a:lnSpc>
              <a:buFont typeface="Arial"/>
              <a:buChar char="•"/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echerche intelligente</a:t>
            </a:r>
          </a:p>
          <a:p>
            <a:pPr algn="l" marL="439377" indent="-219689" lvl="1">
              <a:lnSpc>
                <a:spcPts val="2963"/>
              </a:lnSpc>
              <a:buFont typeface="Arial"/>
              <a:buChar char="•"/>
            </a:pPr>
            <a:r>
              <a:rPr lang="en-US" sz="20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Analyse comparative</a:t>
            </a:r>
          </a:p>
        </p:txBody>
      </p:sp>
    </p:spTree>
  </p:cSld>
  <p:clrMapOvr>
    <a:masterClrMapping/>
  </p:clrMapOvr>
  <p:transition spd="fast">
    <p:wipe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564840">
            <a:off x="14773875" y="-831028"/>
            <a:ext cx="4086168" cy="3434744"/>
            <a:chOff x="0" y="0"/>
            <a:chExt cx="5448224" cy="45796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48173" cy="4579620"/>
            </a:xfrm>
            <a:custGeom>
              <a:avLst/>
              <a:gdLst/>
              <a:ahLst/>
              <a:cxnLst/>
              <a:rect r="r" b="b" t="t" l="l"/>
              <a:pathLst>
                <a:path h="4579620" w="5448173">
                  <a:moveTo>
                    <a:pt x="0" y="4576064"/>
                  </a:moveTo>
                  <a:lnTo>
                    <a:pt x="5446268" y="4579620"/>
                  </a:lnTo>
                  <a:lnTo>
                    <a:pt x="5447538" y="2667127"/>
                  </a:lnTo>
                  <a:lnTo>
                    <a:pt x="5448173" y="1621536"/>
                  </a:lnTo>
                  <a:lnTo>
                    <a:pt x="2704719" y="0"/>
                  </a:lnTo>
                  <a:close/>
                </a:path>
              </a:pathLst>
            </a:custGeom>
            <a:blipFill>
              <a:blip r:embed="rId3"/>
              <a:stretch>
                <a:fillRect l="-28941" t="-50127" r="-47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2878550" y="3596888"/>
            <a:ext cx="2878550" cy="2878550"/>
          </a:xfrm>
          <a:custGeom>
            <a:avLst/>
            <a:gdLst/>
            <a:ahLst/>
            <a:cxnLst/>
            <a:rect r="r" b="b" t="t" l="l"/>
            <a:pathLst>
              <a:path h="2878550" w="2878550">
                <a:moveTo>
                  <a:pt x="0" y="0"/>
                </a:moveTo>
                <a:lnTo>
                  <a:pt x="2878550" y="0"/>
                </a:lnTo>
                <a:lnTo>
                  <a:pt x="2878550" y="2878550"/>
                </a:lnTo>
                <a:lnTo>
                  <a:pt x="0" y="2878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3564840">
            <a:off x="-121082" y="7612637"/>
            <a:ext cx="3968058" cy="3929596"/>
            <a:chOff x="0" y="0"/>
            <a:chExt cx="5290744" cy="52394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290693" cy="5239512"/>
            </a:xfrm>
            <a:custGeom>
              <a:avLst/>
              <a:gdLst/>
              <a:ahLst/>
              <a:cxnLst/>
              <a:rect r="r" b="b" t="t" l="l"/>
              <a:pathLst>
                <a:path h="5239512" w="5290693">
                  <a:moveTo>
                    <a:pt x="2540" y="0"/>
                  </a:moveTo>
                  <a:lnTo>
                    <a:pt x="0" y="3941572"/>
                  </a:lnTo>
                  <a:lnTo>
                    <a:pt x="2195957" y="5239512"/>
                  </a:lnTo>
                  <a:lnTo>
                    <a:pt x="5290693" y="3429"/>
                  </a:lnTo>
                  <a:lnTo>
                    <a:pt x="2540" y="0"/>
                  </a:lnTo>
                  <a:close/>
                </a:path>
              </a:pathLst>
            </a:custGeom>
            <a:blipFill>
              <a:blip r:embed="rId3"/>
              <a:stretch>
                <a:fillRect l="-36" t="0" r="-32792" b="-3121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3564840">
            <a:off x="563261" y="-2144211"/>
            <a:ext cx="2682735" cy="5153235"/>
            <a:chOff x="0" y="0"/>
            <a:chExt cx="3576980" cy="68709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76955" cy="6870953"/>
            </a:xfrm>
            <a:custGeom>
              <a:avLst/>
              <a:gdLst/>
              <a:ahLst/>
              <a:cxnLst/>
              <a:rect r="r" b="b" t="t" l="l"/>
              <a:pathLst>
                <a:path h="6870953" w="3576955">
                  <a:moveTo>
                    <a:pt x="0" y="5328285"/>
                  </a:moveTo>
                  <a:lnTo>
                    <a:pt x="2608961" y="6870319"/>
                  </a:lnTo>
                  <a:lnTo>
                    <a:pt x="3572510" y="6870953"/>
                  </a:lnTo>
                  <a:lnTo>
                    <a:pt x="3576320" y="1033018"/>
                  </a:lnTo>
                  <a:lnTo>
                    <a:pt x="3576955" y="254"/>
                  </a:lnTo>
                  <a:lnTo>
                    <a:pt x="3149346" y="0"/>
                  </a:lnTo>
                  <a:close/>
                </a:path>
              </a:pathLst>
            </a:custGeom>
            <a:blipFill>
              <a:blip r:embed="rId3"/>
              <a:stretch>
                <a:fillRect l="-96467" t="-62" r="0" b="0"/>
              </a:stretch>
            </a:blip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0" y="0"/>
            <a:ext cx="4805810" cy="2894895"/>
            <a:chOff x="0" y="0"/>
            <a:chExt cx="4805807" cy="28949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05807" cy="2894838"/>
            </a:xfrm>
            <a:custGeom>
              <a:avLst/>
              <a:gdLst/>
              <a:ahLst/>
              <a:cxnLst/>
              <a:rect r="r" b="b" t="t" l="l"/>
              <a:pathLst>
                <a:path h="2894838" w="4805807">
                  <a:moveTo>
                    <a:pt x="0" y="0"/>
                  </a:moveTo>
                  <a:lnTo>
                    <a:pt x="0" y="2894838"/>
                  </a:lnTo>
                  <a:lnTo>
                    <a:pt x="4805807" y="2894838"/>
                  </a:lnTo>
                  <a:lnTo>
                    <a:pt x="480580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4805810" y="6869701"/>
            <a:ext cx="5223748" cy="3415684"/>
            <a:chOff x="0" y="0"/>
            <a:chExt cx="5223739" cy="34156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223764" cy="3415665"/>
            </a:xfrm>
            <a:custGeom>
              <a:avLst/>
              <a:gdLst/>
              <a:ahLst/>
              <a:cxnLst/>
              <a:rect r="r" b="b" t="t" l="l"/>
              <a:pathLst>
                <a:path h="3415665" w="5223764">
                  <a:moveTo>
                    <a:pt x="0" y="0"/>
                  </a:moveTo>
                  <a:lnTo>
                    <a:pt x="0" y="3415665"/>
                  </a:lnTo>
                  <a:lnTo>
                    <a:pt x="5223764" y="3415665"/>
                  </a:lnTo>
                  <a:lnTo>
                    <a:pt x="522376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542142" y="612708"/>
            <a:ext cx="4585259" cy="3517354"/>
            <a:chOff x="0" y="0"/>
            <a:chExt cx="4585259" cy="35173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2039360" y="3939561"/>
            <a:ext cx="13132077" cy="171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b="true" sz="9999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Demo video </a:t>
            </a:r>
          </a:p>
        </p:txBody>
      </p: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826509" y="-311229"/>
            <a:ext cx="4585259" cy="3517354"/>
            <a:chOff x="0" y="0"/>
            <a:chExt cx="4585259" cy="351735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12231700" y="1758677"/>
            <a:ext cx="4585259" cy="3517354"/>
            <a:chOff x="0" y="0"/>
            <a:chExt cx="4585259" cy="351735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3702741" y="6060081"/>
            <a:ext cx="4585259" cy="3517354"/>
            <a:chOff x="0" y="0"/>
            <a:chExt cx="4585259" cy="35173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10451172" y="2754901"/>
            <a:ext cx="4246041" cy="4114800"/>
          </a:xfrm>
          <a:custGeom>
            <a:avLst/>
            <a:gdLst/>
            <a:ahLst/>
            <a:cxnLst/>
            <a:rect r="r" b="b" t="t" l="l"/>
            <a:pathLst>
              <a:path h="4114800" w="4246041">
                <a:moveTo>
                  <a:pt x="0" y="0"/>
                </a:moveTo>
                <a:lnTo>
                  <a:pt x="4246042" y="0"/>
                </a:lnTo>
                <a:lnTo>
                  <a:pt x="42460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268148" y="-4653626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3564840">
            <a:off x="15440927" y="-2519881"/>
            <a:ext cx="4086168" cy="3434744"/>
            <a:chOff x="0" y="0"/>
            <a:chExt cx="5448224" cy="45796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48173" cy="4579620"/>
            </a:xfrm>
            <a:custGeom>
              <a:avLst/>
              <a:gdLst/>
              <a:ahLst/>
              <a:cxnLst/>
              <a:rect r="r" b="b" t="t" l="l"/>
              <a:pathLst>
                <a:path h="4579620" w="5448173">
                  <a:moveTo>
                    <a:pt x="0" y="4576064"/>
                  </a:moveTo>
                  <a:lnTo>
                    <a:pt x="5446268" y="4579620"/>
                  </a:lnTo>
                  <a:lnTo>
                    <a:pt x="5447538" y="2667127"/>
                  </a:lnTo>
                  <a:lnTo>
                    <a:pt x="5448173" y="1621536"/>
                  </a:lnTo>
                  <a:lnTo>
                    <a:pt x="2704719" y="0"/>
                  </a:lnTo>
                  <a:close/>
                </a:path>
              </a:pathLst>
            </a:custGeom>
            <a:blipFill>
              <a:blip r:embed="rId3"/>
              <a:stretch>
                <a:fillRect l="-28941" t="-50127" r="-47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287282">
            <a:off x="-4680245" y="-5199602"/>
            <a:ext cx="7721340" cy="6490390"/>
            <a:chOff x="0" y="0"/>
            <a:chExt cx="5448224" cy="45796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48173" cy="4579620"/>
            </a:xfrm>
            <a:custGeom>
              <a:avLst/>
              <a:gdLst/>
              <a:ahLst/>
              <a:cxnLst/>
              <a:rect r="r" b="b" t="t" l="l"/>
              <a:pathLst>
                <a:path h="4579620" w="5448173">
                  <a:moveTo>
                    <a:pt x="0" y="4576064"/>
                  </a:moveTo>
                  <a:lnTo>
                    <a:pt x="5446268" y="4579620"/>
                  </a:lnTo>
                  <a:lnTo>
                    <a:pt x="5447538" y="2667127"/>
                  </a:lnTo>
                  <a:lnTo>
                    <a:pt x="5448173" y="1621536"/>
                  </a:lnTo>
                  <a:lnTo>
                    <a:pt x="2704719" y="0"/>
                  </a:lnTo>
                  <a:close/>
                </a:path>
              </a:pathLst>
            </a:custGeom>
            <a:blipFill>
              <a:blip r:embed="rId3"/>
              <a:stretch>
                <a:fillRect l="-28941" t="-50127" r="-47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7853512" y="1362980"/>
            <a:ext cx="4916273" cy="8169591"/>
            <a:chOff x="0" y="0"/>
            <a:chExt cx="1375179" cy="22851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5179" cy="2285197"/>
            </a:xfrm>
            <a:custGeom>
              <a:avLst/>
              <a:gdLst/>
              <a:ahLst/>
              <a:cxnLst/>
              <a:rect r="r" b="b" t="t" l="l"/>
              <a:pathLst>
                <a:path h="2285197" w="1375179">
                  <a:moveTo>
                    <a:pt x="0" y="0"/>
                  </a:moveTo>
                  <a:lnTo>
                    <a:pt x="1375179" y="0"/>
                  </a:lnTo>
                  <a:lnTo>
                    <a:pt x="1375179" y="2285197"/>
                  </a:lnTo>
                  <a:lnTo>
                    <a:pt x="0" y="22851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375179" cy="2323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5400000">
            <a:off x="-386547" y="1669170"/>
            <a:ext cx="6740823" cy="5825199"/>
            <a:chOff x="0" y="0"/>
            <a:chExt cx="1885542" cy="16294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85542" cy="1629424"/>
            </a:xfrm>
            <a:custGeom>
              <a:avLst/>
              <a:gdLst/>
              <a:ahLst/>
              <a:cxnLst/>
              <a:rect r="r" b="b" t="t" l="l"/>
              <a:pathLst>
                <a:path h="1629424" w="1885542">
                  <a:moveTo>
                    <a:pt x="0" y="0"/>
                  </a:moveTo>
                  <a:lnTo>
                    <a:pt x="1885542" y="0"/>
                  </a:lnTo>
                  <a:lnTo>
                    <a:pt x="1885542" y="1629424"/>
                  </a:lnTo>
                  <a:lnTo>
                    <a:pt x="0" y="1629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885542" cy="1667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5400000">
            <a:off x="13419249" y="3102480"/>
            <a:ext cx="6122015" cy="3577387"/>
            <a:chOff x="0" y="0"/>
            <a:chExt cx="1712449" cy="10006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12449" cy="1000666"/>
            </a:xfrm>
            <a:custGeom>
              <a:avLst/>
              <a:gdLst/>
              <a:ahLst/>
              <a:cxnLst/>
              <a:rect r="r" b="b" t="t" l="l"/>
              <a:pathLst>
                <a:path h="1000666" w="1712449">
                  <a:moveTo>
                    <a:pt x="0" y="0"/>
                  </a:moveTo>
                  <a:lnTo>
                    <a:pt x="1712449" y="0"/>
                  </a:lnTo>
                  <a:lnTo>
                    <a:pt x="1712449" y="1000666"/>
                  </a:lnTo>
                  <a:lnTo>
                    <a:pt x="0" y="100066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FFFFF"/>
              </a:solidFill>
              <a:prstDash val="sysDot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12449" cy="10387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560381" y="4604241"/>
            <a:ext cx="1620979" cy="1620979"/>
          </a:xfrm>
          <a:custGeom>
            <a:avLst/>
            <a:gdLst/>
            <a:ahLst/>
            <a:cxnLst/>
            <a:rect r="r" b="b" t="t" l="l"/>
            <a:pathLst>
              <a:path h="1620979" w="1620979">
                <a:moveTo>
                  <a:pt x="0" y="0"/>
                </a:moveTo>
                <a:lnTo>
                  <a:pt x="1620979" y="0"/>
                </a:lnTo>
                <a:lnTo>
                  <a:pt x="1620979" y="1620979"/>
                </a:lnTo>
                <a:lnTo>
                  <a:pt x="0" y="16209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666994" y="4775250"/>
            <a:ext cx="1278960" cy="1278960"/>
          </a:xfrm>
          <a:custGeom>
            <a:avLst/>
            <a:gdLst/>
            <a:ahLst/>
            <a:cxnLst/>
            <a:rect r="r" b="b" t="t" l="l"/>
            <a:pathLst>
              <a:path h="1278960" w="1278960">
                <a:moveTo>
                  <a:pt x="0" y="0"/>
                </a:moveTo>
                <a:lnTo>
                  <a:pt x="1278961" y="0"/>
                </a:lnTo>
                <a:lnTo>
                  <a:pt x="1278961" y="1278961"/>
                </a:lnTo>
                <a:lnTo>
                  <a:pt x="0" y="12789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547420" y="2055419"/>
            <a:ext cx="1518479" cy="1518479"/>
          </a:xfrm>
          <a:custGeom>
            <a:avLst/>
            <a:gdLst/>
            <a:ahLst/>
            <a:cxnLst/>
            <a:rect r="r" b="b" t="t" l="l"/>
            <a:pathLst>
              <a:path h="1518479" w="1518479">
                <a:moveTo>
                  <a:pt x="0" y="0"/>
                </a:moveTo>
                <a:lnTo>
                  <a:pt x="1518479" y="0"/>
                </a:lnTo>
                <a:lnTo>
                  <a:pt x="1518479" y="1518479"/>
                </a:lnTo>
                <a:lnTo>
                  <a:pt x="0" y="15184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488218" y="1962767"/>
            <a:ext cx="572934" cy="579445"/>
          </a:xfrm>
          <a:custGeom>
            <a:avLst/>
            <a:gdLst/>
            <a:ahLst/>
            <a:cxnLst/>
            <a:rect r="r" b="b" t="t" l="l"/>
            <a:pathLst>
              <a:path h="579445" w="572934">
                <a:moveTo>
                  <a:pt x="0" y="0"/>
                </a:moveTo>
                <a:lnTo>
                  <a:pt x="572934" y="0"/>
                </a:lnTo>
                <a:lnTo>
                  <a:pt x="572934" y="579445"/>
                </a:lnTo>
                <a:lnTo>
                  <a:pt x="0" y="5794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537069" y="3512515"/>
            <a:ext cx="1299412" cy="1299412"/>
          </a:xfrm>
          <a:custGeom>
            <a:avLst/>
            <a:gdLst/>
            <a:ahLst/>
            <a:cxnLst/>
            <a:rect r="r" b="b" t="t" l="l"/>
            <a:pathLst>
              <a:path h="1299412" w="1299412">
                <a:moveTo>
                  <a:pt x="0" y="0"/>
                </a:moveTo>
                <a:lnTo>
                  <a:pt x="1299412" y="0"/>
                </a:lnTo>
                <a:lnTo>
                  <a:pt x="1299412" y="1299412"/>
                </a:lnTo>
                <a:lnTo>
                  <a:pt x="0" y="1299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083564" y="2183315"/>
            <a:ext cx="1480624" cy="1328267"/>
          </a:xfrm>
          <a:custGeom>
            <a:avLst/>
            <a:gdLst/>
            <a:ahLst/>
            <a:cxnLst/>
            <a:rect r="r" b="b" t="t" l="l"/>
            <a:pathLst>
              <a:path h="1328267" w="1480624">
                <a:moveTo>
                  <a:pt x="0" y="0"/>
                </a:moveTo>
                <a:lnTo>
                  <a:pt x="1480624" y="0"/>
                </a:lnTo>
                <a:lnTo>
                  <a:pt x="1480624" y="1328267"/>
                </a:lnTo>
                <a:lnTo>
                  <a:pt x="0" y="13282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5482" r="0" b="-5987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94147" y="2030338"/>
            <a:ext cx="1299412" cy="1299412"/>
          </a:xfrm>
          <a:custGeom>
            <a:avLst/>
            <a:gdLst/>
            <a:ahLst/>
            <a:cxnLst/>
            <a:rect r="r" b="b" t="t" l="l"/>
            <a:pathLst>
              <a:path h="1299412" w="1299412">
                <a:moveTo>
                  <a:pt x="0" y="0"/>
                </a:moveTo>
                <a:lnTo>
                  <a:pt x="1299413" y="0"/>
                </a:lnTo>
                <a:lnTo>
                  <a:pt x="1299413" y="1299412"/>
                </a:lnTo>
                <a:lnTo>
                  <a:pt x="0" y="12994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965999" y="2030338"/>
            <a:ext cx="1581421" cy="1391650"/>
          </a:xfrm>
          <a:custGeom>
            <a:avLst/>
            <a:gdLst/>
            <a:ahLst/>
            <a:cxnLst/>
            <a:rect r="r" b="b" t="t" l="l"/>
            <a:pathLst>
              <a:path h="1391650" w="1581421">
                <a:moveTo>
                  <a:pt x="0" y="0"/>
                </a:moveTo>
                <a:lnTo>
                  <a:pt x="1581421" y="0"/>
                </a:lnTo>
                <a:lnTo>
                  <a:pt x="1581421" y="1391650"/>
                </a:lnTo>
                <a:lnTo>
                  <a:pt x="0" y="139165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873313" y="4858179"/>
            <a:ext cx="1185038" cy="1113102"/>
          </a:xfrm>
          <a:custGeom>
            <a:avLst/>
            <a:gdLst/>
            <a:ahLst/>
            <a:cxnLst/>
            <a:rect r="r" b="b" t="t" l="l"/>
            <a:pathLst>
              <a:path h="1113102" w="1185038">
                <a:moveTo>
                  <a:pt x="0" y="0"/>
                </a:moveTo>
                <a:lnTo>
                  <a:pt x="1185038" y="0"/>
                </a:lnTo>
                <a:lnTo>
                  <a:pt x="1185038" y="1113103"/>
                </a:lnTo>
                <a:lnTo>
                  <a:pt x="0" y="11131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00275" t="0" r="-101739" b="-5465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537069" y="5812586"/>
            <a:ext cx="1299412" cy="1299412"/>
          </a:xfrm>
          <a:custGeom>
            <a:avLst/>
            <a:gdLst/>
            <a:ahLst/>
            <a:cxnLst/>
            <a:rect r="r" b="b" t="t" l="l"/>
            <a:pathLst>
              <a:path h="1299412" w="1299412">
                <a:moveTo>
                  <a:pt x="0" y="0"/>
                </a:moveTo>
                <a:lnTo>
                  <a:pt x="1299412" y="0"/>
                </a:lnTo>
                <a:lnTo>
                  <a:pt x="1299412" y="1299412"/>
                </a:lnTo>
                <a:lnTo>
                  <a:pt x="0" y="1299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4948838" y="3783448"/>
            <a:ext cx="3117060" cy="3621138"/>
            <a:chOff x="0" y="0"/>
            <a:chExt cx="4156080" cy="4828183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4156080" cy="4828183"/>
              <a:chOff x="0" y="0"/>
              <a:chExt cx="1256545" cy="145974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56545" cy="1459748"/>
              </a:xfrm>
              <a:custGeom>
                <a:avLst/>
                <a:gdLst/>
                <a:ahLst/>
                <a:cxnLst/>
                <a:rect r="r" b="b" t="t" l="l"/>
                <a:pathLst>
                  <a:path h="1459748" w="1256545">
                    <a:moveTo>
                      <a:pt x="0" y="0"/>
                    </a:moveTo>
                    <a:lnTo>
                      <a:pt x="1256545" y="0"/>
                    </a:lnTo>
                    <a:lnTo>
                      <a:pt x="1256545" y="1459748"/>
                    </a:lnTo>
                    <a:lnTo>
                      <a:pt x="0" y="145974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38100"/>
                <a:ext cx="1256545" cy="14978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2832733" y="4276675"/>
              <a:ext cx="1026640" cy="448849"/>
              <a:chOff x="0" y="0"/>
              <a:chExt cx="202121" cy="8836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202121" cy="88368"/>
              </a:xfrm>
              <a:custGeom>
                <a:avLst/>
                <a:gdLst/>
                <a:ahLst/>
                <a:cxnLst/>
                <a:rect r="r" b="b" t="t" l="l"/>
                <a:pathLst>
                  <a:path h="88368" w="202121">
                    <a:moveTo>
                      <a:pt x="44184" y="0"/>
                    </a:moveTo>
                    <a:lnTo>
                      <a:pt x="157937" y="0"/>
                    </a:lnTo>
                    <a:cubicBezTo>
                      <a:pt x="182339" y="0"/>
                      <a:pt x="202121" y="19782"/>
                      <a:pt x="202121" y="44184"/>
                    </a:cubicBezTo>
                    <a:lnTo>
                      <a:pt x="202121" y="44184"/>
                    </a:lnTo>
                    <a:cubicBezTo>
                      <a:pt x="202121" y="68586"/>
                      <a:pt x="182339" y="88368"/>
                      <a:pt x="157937" y="88368"/>
                    </a:cubicBezTo>
                    <a:lnTo>
                      <a:pt x="44184" y="88368"/>
                    </a:lnTo>
                    <a:cubicBezTo>
                      <a:pt x="19782" y="88368"/>
                      <a:pt x="0" y="68586"/>
                      <a:pt x="0" y="44184"/>
                    </a:cubicBezTo>
                    <a:lnTo>
                      <a:pt x="0" y="44184"/>
                    </a:lnTo>
                    <a:cubicBezTo>
                      <a:pt x="0" y="19782"/>
                      <a:pt x="19782" y="0"/>
                      <a:pt x="4418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FFFFFF"/>
                </a:solidFill>
                <a:prstDash val="solid"/>
                <a:round/>
              </a:ln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8575"/>
                <a:ext cx="202121" cy="1169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400"/>
                  </a:lnSpc>
                </a:pPr>
                <a:r>
                  <a:rPr lang="en-US" sz="1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Envoyer</a:t>
                </a: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236669" y="1391915"/>
              <a:ext cx="2225745" cy="2209051"/>
            </a:xfrm>
            <a:custGeom>
              <a:avLst/>
              <a:gdLst/>
              <a:ahLst/>
              <a:cxnLst/>
              <a:rect r="r" b="b" t="t" l="l"/>
              <a:pathLst>
                <a:path h="2209051" w="2225745">
                  <a:moveTo>
                    <a:pt x="0" y="0"/>
                  </a:moveTo>
                  <a:lnTo>
                    <a:pt x="2225745" y="0"/>
                  </a:lnTo>
                  <a:lnTo>
                    <a:pt x="2225745" y="2209051"/>
                  </a:lnTo>
                  <a:lnTo>
                    <a:pt x="0" y="22090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34" id="34"/>
            <p:cNvSpPr/>
            <p:nvPr/>
          </p:nvSpPr>
          <p:spPr>
            <a:xfrm>
              <a:off x="2601336" y="0"/>
              <a:ext cx="0" cy="482818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5" id="35"/>
            <p:cNvGrpSpPr/>
            <p:nvPr/>
          </p:nvGrpSpPr>
          <p:grpSpPr>
            <a:xfrm rot="0">
              <a:off x="2832733" y="3600966"/>
              <a:ext cx="1066456" cy="575382"/>
              <a:chOff x="0" y="0"/>
              <a:chExt cx="209960" cy="113279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09960" cy="113279"/>
              </a:xfrm>
              <a:custGeom>
                <a:avLst/>
                <a:gdLst/>
                <a:ahLst/>
                <a:cxnLst/>
                <a:rect r="r" b="b" t="t" l="l"/>
                <a:pathLst>
                  <a:path h="113279" w="209960">
                    <a:moveTo>
                      <a:pt x="0" y="0"/>
                    </a:moveTo>
                    <a:lnTo>
                      <a:pt x="209960" y="0"/>
                    </a:lnTo>
                    <a:lnTo>
                      <a:pt x="209960" y="113279"/>
                    </a:lnTo>
                    <a:lnTo>
                      <a:pt x="0" y="11327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09960" cy="1513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8" id="38"/>
            <p:cNvSpPr txBox="true"/>
            <p:nvPr/>
          </p:nvSpPr>
          <p:spPr>
            <a:xfrm rot="0">
              <a:off x="3253578" y="213149"/>
              <a:ext cx="695248" cy="4195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68"/>
                </a:lnSpc>
                <a:spcBef>
                  <a:spcPct val="0"/>
                </a:spcBef>
              </a:pPr>
              <a:r>
                <a:rPr lang="en-US" sz="1906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Chat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V="true">
            <a:off x="7186775" y="5414731"/>
            <a:ext cx="1373606" cy="3978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0" id="40"/>
          <p:cNvSpPr/>
          <p:nvPr/>
        </p:nvSpPr>
        <p:spPr>
          <a:xfrm>
            <a:off x="7186775" y="4811927"/>
            <a:ext cx="1373606" cy="60280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1" id="41"/>
          <p:cNvSpPr/>
          <p:nvPr/>
        </p:nvSpPr>
        <p:spPr>
          <a:xfrm flipV="true">
            <a:off x="10181360" y="5414731"/>
            <a:ext cx="485634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11945955" y="5414731"/>
            <a:ext cx="92735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14039301" y="5691727"/>
            <a:ext cx="1057187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11914929" y="5672677"/>
            <a:ext cx="927358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5" id="45"/>
          <p:cNvSpPr/>
          <p:nvPr/>
        </p:nvSpPr>
        <p:spPr>
          <a:xfrm flipH="false" flipV="false" rot="0">
            <a:off x="2140169" y="5634768"/>
            <a:ext cx="2925824" cy="1239223"/>
          </a:xfrm>
          <a:custGeom>
            <a:avLst/>
            <a:gdLst/>
            <a:ahLst/>
            <a:cxnLst/>
            <a:rect r="r" b="b" t="t" l="l"/>
            <a:pathLst>
              <a:path h="1239223" w="2925824">
                <a:moveTo>
                  <a:pt x="0" y="0"/>
                </a:moveTo>
                <a:lnTo>
                  <a:pt x="2925824" y="0"/>
                </a:lnTo>
                <a:lnTo>
                  <a:pt x="2925824" y="1239223"/>
                </a:lnTo>
                <a:lnTo>
                  <a:pt x="0" y="123922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10979" t="0" r="-4290" b="-53503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2983865" y="4482839"/>
            <a:ext cx="1045751" cy="1045751"/>
          </a:xfrm>
          <a:custGeom>
            <a:avLst/>
            <a:gdLst/>
            <a:ahLst/>
            <a:cxnLst/>
            <a:rect r="r" b="b" t="t" l="l"/>
            <a:pathLst>
              <a:path h="1045751" w="1045751">
                <a:moveTo>
                  <a:pt x="0" y="0"/>
                </a:moveTo>
                <a:lnTo>
                  <a:pt x="1045750" y="0"/>
                </a:lnTo>
                <a:lnTo>
                  <a:pt x="1045750" y="1045751"/>
                </a:lnTo>
                <a:lnTo>
                  <a:pt x="0" y="104575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2617054" y="6837103"/>
            <a:ext cx="18133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Bucket S3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1738311" y="5456331"/>
            <a:ext cx="803718" cy="1004647"/>
          </a:xfrm>
          <a:custGeom>
            <a:avLst/>
            <a:gdLst/>
            <a:ahLst/>
            <a:cxnLst/>
            <a:rect r="r" b="b" t="t" l="l"/>
            <a:pathLst>
              <a:path h="1004647" w="803718">
                <a:moveTo>
                  <a:pt x="0" y="0"/>
                </a:moveTo>
                <a:lnTo>
                  <a:pt x="803717" y="0"/>
                </a:lnTo>
                <a:lnTo>
                  <a:pt x="803717" y="1004647"/>
                </a:lnTo>
                <a:lnTo>
                  <a:pt x="0" y="100464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612596" y="5587113"/>
            <a:ext cx="992064" cy="1062451"/>
          </a:xfrm>
          <a:custGeom>
            <a:avLst/>
            <a:gdLst/>
            <a:ahLst/>
            <a:cxnLst/>
            <a:rect r="r" b="b" t="t" l="l"/>
            <a:pathLst>
              <a:path h="1062451" w="992064">
                <a:moveTo>
                  <a:pt x="0" y="0"/>
                </a:moveTo>
                <a:lnTo>
                  <a:pt x="992064" y="0"/>
                </a:lnTo>
                <a:lnTo>
                  <a:pt x="992064" y="1062451"/>
                </a:lnTo>
                <a:lnTo>
                  <a:pt x="0" y="106245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1116480" y="6293668"/>
            <a:ext cx="1166759" cy="991745"/>
          </a:xfrm>
          <a:custGeom>
            <a:avLst/>
            <a:gdLst/>
            <a:ahLst/>
            <a:cxnLst/>
            <a:rect r="r" b="b" t="t" l="l"/>
            <a:pathLst>
              <a:path h="991745" w="1166759">
                <a:moveTo>
                  <a:pt x="0" y="0"/>
                </a:moveTo>
                <a:lnTo>
                  <a:pt x="1166759" y="0"/>
                </a:lnTo>
                <a:lnTo>
                  <a:pt x="1166759" y="991745"/>
                </a:lnTo>
                <a:lnTo>
                  <a:pt x="0" y="99174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439455" y="5128463"/>
            <a:ext cx="2330410" cy="2330410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4" id="54"/>
          <p:cNvSpPr/>
          <p:nvPr/>
        </p:nvSpPr>
        <p:spPr>
          <a:xfrm flipH="false" flipV="false" rot="0">
            <a:off x="531336" y="4475583"/>
            <a:ext cx="1035525" cy="1047307"/>
          </a:xfrm>
          <a:custGeom>
            <a:avLst/>
            <a:gdLst/>
            <a:ahLst/>
            <a:cxnLst/>
            <a:rect r="r" b="b" t="t" l="l"/>
            <a:pathLst>
              <a:path h="1047307" w="1035525">
                <a:moveTo>
                  <a:pt x="0" y="0"/>
                </a:moveTo>
                <a:lnTo>
                  <a:pt x="1035525" y="0"/>
                </a:lnTo>
                <a:lnTo>
                  <a:pt x="1035525" y="1047307"/>
                </a:lnTo>
                <a:lnTo>
                  <a:pt x="0" y="104730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1153705">
            <a:off x="1628080" y="4583755"/>
            <a:ext cx="1182631" cy="765754"/>
          </a:xfrm>
          <a:custGeom>
            <a:avLst/>
            <a:gdLst/>
            <a:ahLst/>
            <a:cxnLst/>
            <a:rect r="r" b="b" t="t" l="l"/>
            <a:pathLst>
              <a:path h="765754" w="1182631">
                <a:moveTo>
                  <a:pt x="0" y="0"/>
                </a:moveTo>
                <a:lnTo>
                  <a:pt x="1182631" y="0"/>
                </a:lnTo>
                <a:lnTo>
                  <a:pt x="1182631" y="765754"/>
                </a:lnTo>
                <a:lnTo>
                  <a:pt x="0" y="765754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6" id="56"/>
          <p:cNvSpPr/>
          <p:nvPr/>
        </p:nvSpPr>
        <p:spPr>
          <a:xfrm>
            <a:off x="4154508" y="6293668"/>
            <a:ext cx="2382561" cy="168624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57" id="57"/>
          <p:cNvSpPr txBox="true"/>
          <p:nvPr/>
        </p:nvSpPr>
        <p:spPr>
          <a:xfrm rot="0">
            <a:off x="-3754532" y="7487448"/>
            <a:ext cx="10642784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Python Scraping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8980346" y="6415720"/>
            <a:ext cx="781048" cy="781048"/>
          </a:xfrm>
          <a:custGeom>
            <a:avLst/>
            <a:gdLst/>
            <a:ahLst/>
            <a:cxnLst/>
            <a:rect r="r" b="b" t="t" l="l"/>
            <a:pathLst>
              <a:path h="781048" w="781048">
                <a:moveTo>
                  <a:pt x="0" y="0"/>
                </a:moveTo>
                <a:lnTo>
                  <a:pt x="781049" y="0"/>
                </a:lnTo>
                <a:lnTo>
                  <a:pt x="781049" y="781048"/>
                </a:lnTo>
                <a:lnTo>
                  <a:pt x="0" y="781048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300036" y="8292451"/>
            <a:ext cx="2533650" cy="1585658"/>
            <a:chOff x="0" y="0"/>
            <a:chExt cx="812800" cy="508682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508682"/>
            </a:xfrm>
            <a:custGeom>
              <a:avLst/>
              <a:gdLst/>
              <a:ahLst/>
              <a:cxnLst/>
              <a:rect r="r" b="b" t="t" l="l"/>
              <a:pathLst>
                <a:path h="508682" w="812800">
                  <a:moveTo>
                    <a:pt x="609600" y="0"/>
                  </a:moveTo>
                  <a:cubicBezTo>
                    <a:pt x="721824" y="0"/>
                    <a:pt x="812800" y="113872"/>
                    <a:pt x="812800" y="254341"/>
                  </a:cubicBezTo>
                  <a:cubicBezTo>
                    <a:pt x="812800" y="394810"/>
                    <a:pt x="721824" y="508682"/>
                    <a:pt x="609600" y="508682"/>
                  </a:cubicBezTo>
                  <a:lnTo>
                    <a:pt x="203200" y="508682"/>
                  </a:lnTo>
                  <a:cubicBezTo>
                    <a:pt x="90976" y="508682"/>
                    <a:pt x="0" y="394810"/>
                    <a:pt x="0" y="254341"/>
                  </a:cubicBezTo>
                  <a:cubicBezTo>
                    <a:pt x="0" y="1138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812800" cy="5467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966939" y="295910"/>
            <a:ext cx="3669718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RAG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4990256" y="2314413"/>
            <a:ext cx="1064278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670116" y="887826"/>
            <a:ext cx="478207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621793" y="5997061"/>
            <a:ext cx="136936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Lambda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539123" y="3106970"/>
            <a:ext cx="136936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Lambda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590437" y="7184628"/>
            <a:ext cx="136936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Lambda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4005120" y="3454432"/>
            <a:ext cx="1637511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Vector DB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8593393" y="7194153"/>
            <a:ext cx="1637511" cy="34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Anthropic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25098" y="3425577"/>
            <a:ext cx="1543872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Chunking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3864268" y="8292451"/>
            <a:ext cx="2533650" cy="1535047"/>
            <a:chOff x="0" y="0"/>
            <a:chExt cx="812800" cy="49244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492446"/>
            </a:xfrm>
            <a:custGeom>
              <a:avLst/>
              <a:gdLst/>
              <a:ahLst/>
              <a:cxnLst/>
              <a:rect r="r" b="b" t="t" l="l"/>
              <a:pathLst>
                <a:path h="492446" w="812800">
                  <a:moveTo>
                    <a:pt x="609600" y="0"/>
                  </a:moveTo>
                  <a:cubicBezTo>
                    <a:pt x="721824" y="0"/>
                    <a:pt x="812800" y="110238"/>
                    <a:pt x="812800" y="246223"/>
                  </a:cubicBezTo>
                  <a:cubicBezTo>
                    <a:pt x="812800" y="382208"/>
                    <a:pt x="721824" y="492446"/>
                    <a:pt x="609600" y="492446"/>
                  </a:cubicBezTo>
                  <a:lnTo>
                    <a:pt x="203200" y="492446"/>
                  </a:lnTo>
                  <a:cubicBezTo>
                    <a:pt x="90976" y="492446"/>
                    <a:pt x="0" y="382208"/>
                    <a:pt x="0" y="246223"/>
                  </a:cubicBezTo>
                  <a:cubicBezTo>
                    <a:pt x="0" y="1102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812800" cy="530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7428500" y="8310861"/>
            <a:ext cx="2533650" cy="1535047"/>
            <a:chOff x="0" y="0"/>
            <a:chExt cx="812800" cy="492446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492446"/>
            </a:xfrm>
            <a:custGeom>
              <a:avLst/>
              <a:gdLst/>
              <a:ahLst/>
              <a:cxnLst/>
              <a:rect r="r" b="b" t="t" l="l"/>
              <a:pathLst>
                <a:path h="492446" w="812800">
                  <a:moveTo>
                    <a:pt x="609600" y="0"/>
                  </a:moveTo>
                  <a:cubicBezTo>
                    <a:pt x="721824" y="0"/>
                    <a:pt x="812800" y="110238"/>
                    <a:pt x="812800" y="246223"/>
                  </a:cubicBezTo>
                  <a:cubicBezTo>
                    <a:pt x="812800" y="382208"/>
                    <a:pt x="721824" y="492446"/>
                    <a:pt x="609600" y="492446"/>
                  </a:cubicBezTo>
                  <a:lnTo>
                    <a:pt x="203200" y="492446"/>
                  </a:lnTo>
                  <a:cubicBezTo>
                    <a:pt x="90976" y="492446"/>
                    <a:pt x="0" y="382208"/>
                    <a:pt x="0" y="246223"/>
                  </a:cubicBezTo>
                  <a:cubicBezTo>
                    <a:pt x="0" y="1102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38100"/>
              <a:ext cx="812800" cy="5305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11606488" y="8324652"/>
            <a:ext cx="2533650" cy="1521256"/>
            <a:chOff x="0" y="0"/>
            <a:chExt cx="812800" cy="488022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488022"/>
            </a:xfrm>
            <a:custGeom>
              <a:avLst/>
              <a:gdLst/>
              <a:ahLst/>
              <a:cxnLst/>
              <a:rect r="r" b="b" t="t" l="l"/>
              <a:pathLst>
                <a:path h="488022" w="812800">
                  <a:moveTo>
                    <a:pt x="609600" y="0"/>
                  </a:moveTo>
                  <a:cubicBezTo>
                    <a:pt x="721824" y="0"/>
                    <a:pt x="812800" y="109247"/>
                    <a:pt x="812800" y="244011"/>
                  </a:cubicBezTo>
                  <a:cubicBezTo>
                    <a:pt x="812800" y="378775"/>
                    <a:pt x="721824" y="488022"/>
                    <a:pt x="609600" y="488022"/>
                  </a:cubicBezTo>
                  <a:lnTo>
                    <a:pt x="203200" y="488022"/>
                  </a:lnTo>
                  <a:cubicBezTo>
                    <a:pt x="90976" y="488022"/>
                    <a:pt x="0" y="378775"/>
                    <a:pt x="0" y="244011"/>
                  </a:cubicBezTo>
                  <a:cubicBezTo>
                    <a:pt x="0" y="10924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0" y="-38100"/>
              <a:ext cx="812800" cy="5261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15324877" y="8353227"/>
            <a:ext cx="2533650" cy="1492681"/>
            <a:chOff x="0" y="0"/>
            <a:chExt cx="812800" cy="47885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478855"/>
            </a:xfrm>
            <a:custGeom>
              <a:avLst/>
              <a:gdLst/>
              <a:ahLst/>
              <a:cxnLst/>
              <a:rect r="r" b="b" t="t" l="l"/>
              <a:pathLst>
                <a:path h="478855" w="812800">
                  <a:moveTo>
                    <a:pt x="609600" y="0"/>
                  </a:moveTo>
                  <a:cubicBezTo>
                    <a:pt x="721824" y="0"/>
                    <a:pt x="812800" y="107195"/>
                    <a:pt x="812800" y="239428"/>
                  </a:cubicBezTo>
                  <a:cubicBezTo>
                    <a:pt x="812800" y="371660"/>
                    <a:pt x="721824" y="478855"/>
                    <a:pt x="609600" y="478855"/>
                  </a:cubicBezTo>
                  <a:lnTo>
                    <a:pt x="203200" y="478855"/>
                  </a:lnTo>
                  <a:cubicBezTo>
                    <a:pt x="90976" y="478855"/>
                    <a:pt x="0" y="371660"/>
                    <a:pt x="0" y="239428"/>
                  </a:cubicBezTo>
                  <a:cubicBezTo>
                    <a:pt x="0" y="107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0" y="-38100"/>
              <a:ext cx="812800" cy="516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3" id="83"/>
          <p:cNvSpPr txBox="true"/>
          <p:nvPr/>
        </p:nvSpPr>
        <p:spPr>
          <a:xfrm rot="0">
            <a:off x="15487032" y="8546515"/>
            <a:ext cx="2279483" cy="85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Respond</a:t>
            </a:r>
          </a:p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answer to User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1730393" y="8766225"/>
            <a:ext cx="22794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Guard Railling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7555584" y="8571750"/>
            <a:ext cx="227948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Prompt Building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926252" y="8537625"/>
            <a:ext cx="2279483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Generate Embeding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96043" y="8743544"/>
            <a:ext cx="22794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 Query</a:t>
            </a:r>
          </a:p>
        </p:txBody>
      </p:sp>
      <p:sp>
        <p:nvSpPr>
          <p:cNvPr name="Freeform 88" id="88"/>
          <p:cNvSpPr/>
          <p:nvPr/>
        </p:nvSpPr>
        <p:spPr>
          <a:xfrm flipH="false" flipV="false" rot="0">
            <a:off x="7055301" y="490698"/>
            <a:ext cx="2706094" cy="1441320"/>
          </a:xfrm>
          <a:custGeom>
            <a:avLst/>
            <a:gdLst/>
            <a:ahLst/>
            <a:cxnLst/>
            <a:rect r="r" b="b" t="t" l="l"/>
            <a:pathLst>
              <a:path h="1441320" w="2706094">
                <a:moveTo>
                  <a:pt x="0" y="0"/>
                </a:moveTo>
                <a:lnTo>
                  <a:pt x="2706094" y="0"/>
                </a:lnTo>
                <a:lnTo>
                  <a:pt x="2706094" y="1441320"/>
                </a:lnTo>
                <a:lnTo>
                  <a:pt x="0" y="1441320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-23548" t="0" r="-26537" b="-33359"/>
            </a:stretch>
          </a:blipFill>
        </p:spPr>
      </p:sp>
      <p:sp>
        <p:nvSpPr>
          <p:cNvPr name="AutoShape 89" id="89"/>
          <p:cNvSpPr/>
          <p:nvPr/>
        </p:nvSpPr>
        <p:spPr>
          <a:xfrm>
            <a:off x="5564188" y="2847448"/>
            <a:ext cx="972881" cy="131477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  <p:grpSp>
        <p:nvGrpSpPr>
          <p:cNvPr name="Group 90" id="90"/>
          <p:cNvGrpSpPr>
            <a:grpSpLocks noChangeAspect="true"/>
          </p:cNvGrpSpPr>
          <p:nvPr/>
        </p:nvGrpSpPr>
        <p:grpSpPr>
          <a:xfrm rot="0">
            <a:off x="11489885" y="-290461"/>
            <a:ext cx="4585259" cy="3517354"/>
            <a:chOff x="0" y="0"/>
            <a:chExt cx="4585259" cy="3517354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AutoShape 92" id="92"/>
          <p:cNvSpPr/>
          <p:nvPr/>
        </p:nvSpPr>
        <p:spPr>
          <a:xfrm flipV="true">
            <a:off x="2833686" y="9059975"/>
            <a:ext cx="1030582" cy="2530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3" id="93"/>
          <p:cNvSpPr/>
          <p:nvPr/>
        </p:nvSpPr>
        <p:spPr>
          <a:xfrm>
            <a:off x="6397918" y="9059975"/>
            <a:ext cx="1030582" cy="1841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4" id="94"/>
          <p:cNvSpPr/>
          <p:nvPr/>
        </p:nvSpPr>
        <p:spPr>
          <a:xfrm>
            <a:off x="9962150" y="9078385"/>
            <a:ext cx="1644338" cy="689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5" id="95"/>
          <p:cNvSpPr/>
          <p:nvPr/>
        </p:nvSpPr>
        <p:spPr>
          <a:xfrm>
            <a:off x="14140138" y="9085280"/>
            <a:ext cx="1184740" cy="14288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6" id="96"/>
          <p:cNvSpPr txBox="true"/>
          <p:nvPr/>
        </p:nvSpPr>
        <p:spPr>
          <a:xfrm rot="0">
            <a:off x="8727467" y="4108306"/>
            <a:ext cx="136936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Bedrock</a:t>
            </a:r>
          </a:p>
        </p:txBody>
      </p:sp>
      <p:sp>
        <p:nvSpPr>
          <p:cNvPr name="Freeform 97" id="97"/>
          <p:cNvSpPr/>
          <p:nvPr/>
        </p:nvSpPr>
        <p:spPr>
          <a:xfrm flipH="false" flipV="false" rot="0">
            <a:off x="2210289" y="2188876"/>
            <a:ext cx="1547152" cy="1258696"/>
          </a:xfrm>
          <a:custGeom>
            <a:avLst/>
            <a:gdLst/>
            <a:ahLst/>
            <a:cxnLst/>
            <a:rect r="r" b="b" t="t" l="l"/>
            <a:pathLst>
              <a:path h="1258696" w="1547152">
                <a:moveTo>
                  <a:pt x="0" y="0"/>
                </a:moveTo>
                <a:lnTo>
                  <a:pt x="1547151" y="0"/>
                </a:lnTo>
                <a:lnTo>
                  <a:pt x="1547151" y="1258696"/>
                </a:lnTo>
                <a:lnTo>
                  <a:pt x="0" y="1258696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-32809" t="0" r="-25546" b="0"/>
            </a:stretch>
          </a:blipFill>
        </p:spPr>
      </p:sp>
      <p:sp>
        <p:nvSpPr>
          <p:cNvPr name="TextBox 98" id="98"/>
          <p:cNvSpPr txBox="true"/>
          <p:nvPr/>
        </p:nvSpPr>
        <p:spPr>
          <a:xfrm rot="0">
            <a:off x="9252430" y="990600"/>
            <a:ext cx="1369363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Dynamo DB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7525670" y="-57150"/>
            <a:ext cx="1886478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Static Data</a:t>
            </a:r>
          </a:p>
        </p:txBody>
      </p:sp>
      <p:sp>
        <p:nvSpPr>
          <p:cNvPr name="AutoShape 100" id="100"/>
          <p:cNvSpPr/>
          <p:nvPr/>
        </p:nvSpPr>
        <p:spPr>
          <a:xfrm flipH="true">
            <a:off x="7959800" y="1211358"/>
            <a:ext cx="448548" cy="2691383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arrow" len="sm" w="med"/>
            <a:tailEnd type="arrow" len="sm" w="med"/>
          </a:ln>
        </p:spPr>
      </p:sp>
    </p:spTree>
  </p:cSld>
  <p:clrMapOvr>
    <a:masterClrMapping/>
  </p:clrMapOvr>
  <p:transition spd="fast">
    <p:wipe dir="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05515" y="4023141"/>
            <a:ext cx="1517742" cy="1517733"/>
          </a:xfrm>
          <a:custGeom>
            <a:avLst/>
            <a:gdLst/>
            <a:ahLst/>
            <a:cxnLst/>
            <a:rect r="r" b="b" t="t" l="l"/>
            <a:pathLst>
              <a:path h="1517733" w="1517742">
                <a:moveTo>
                  <a:pt x="0" y="0"/>
                </a:moveTo>
                <a:lnTo>
                  <a:pt x="1517742" y="0"/>
                </a:lnTo>
                <a:lnTo>
                  <a:pt x="1517742" y="1517732"/>
                </a:lnTo>
                <a:lnTo>
                  <a:pt x="0" y="15177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42532" y="3656667"/>
            <a:ext cx="165144" cy="5665175"/>
          </a:xfrm>
          <a:custGeom>
            <a:avLst/>
            <a:gdLst/>
            <a:ahLst/>
            <a:cxnLst/>
            <a:rect r="r" b="b" t="t" l="l"/>
            <a:pathLst>
              <a:path h="5665175" w="165144">
                <a:moveTo>
                  <a:pt x="0" y="0"/>
                </a:moveTo>
                <a:lnTo>
                  <a:pt x="165144" y="0"/>
                </a:lnTo>
                <a:lnTo>
                  <a:pt x="165144" y="5665174"/>
                </a:lnTo>
                <a:lnTo>
                  <a:pt x="0" y="5665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604599" y="3991658"/>
            <a:ext cx="1530801" cy="1530801"/>
          </a:xfrm>
          <a:custGeom>
            <a:avLst/>
            <a:gdLst/>
            <a:ahLst/>
            <a:cxnLst/>
            <a:rect r="r" b="b" t="t" l="l"/>
            <a:pathLst>
              <a:path h="1530801" w="1530801">
                <a:moveTo>
                  <a:pt x="0" y="0"/>
                </a:moveTo>
                <a:lnTo>
                  <a:pt x="1530801" y="0"/>
                </a:lnTo>
                <a:lnTo>
                  <a:pt x="1530801" y="1530801"/>
                </a:lnTo>
                <a:lnTo>
                  <a:pt x="0" y="1530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7943" y="3656667"/>
            <a:ext cx="165144" cy="5665175"/>
          </a:xfrm>
          <a:custGeom>
            <a:avLst/>
            <a:gdLst/>
            <a:ahLst/>
            <a:cxnLst/>
            <a:rect r="r" b="b" t="t" l="l"/>
            <a:pathLst>
              <a:path h="5665175" w="165144">
                <a:moveTo>
                  <a:pt x="0" y="0"/>
                </a:moveTo>
                <a:lnTo>
                  <a:pt x="165145" y="0"/>
                </a:lnTo>
                <a:lnTo>
                  <a:pt x="165145" y="5665174"/>
                </a:lnTo>
                <a:lnTo>
                  <a:pt x="0" y="566517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0839" y="4036209"/>
            <a:ext cx="1517733" cy="1517733"/>
          </a:xfrm>
          <a:custGeom>
            <a:avLst/>
            <a:gdLst/>
            <a:ahLst/>
            <a:cxnLst/>
            <a:rect r="r" b="b" t="t" l="l"/>
            <a:pathLst>
              <a:path h="1517733" w="1517733">
                <a:moveTo>
                  <a:pt x="0" y="0"/>
                </a:moveTo>
                <a:lnTo>
                  <a:pt x="1517732" y="0"/>
                </a:lnTo>
                <a:lnTo>
                  <a:pt x="1517732" y="1517733"/>
                </a:lnTo>
                <a:lnTo>
                  <a:pt x="0" y="1517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55609" y="1417454"/>
            <a:ext cx="10005276" cy="91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b="true" sz="5342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Bonus: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80414" y="6528006"/>
            <a:ext cx="4690965" cy="1929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Upload de fichier PDF via le prompt afin d’enrichir la base de données active et d’obtenir un résumé </a:t>
            </a:r>
          </a:p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simulation de coût</a:t>
            </a:r>
          </a:p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interaction avec la carte</a:t>
            </a:r>
          </a:p>
          <a:p>
            <a:pPr algn="ctr">
              <a:lnSpc>
                <a:spcPts val="262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470922" y="6423727"/>
            <a:ext cx="3809319" cy="633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Algorithme de deep-learning pour des predictions precises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196821" y="6451154"/>
            <a:ext cx="3091701" cy="128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Calcul de score,</a:t>
            </a:r>
          </a:p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graphique complexe,</a:t>
            </a:r>
          </a:p>
          <a:p>
            <a:pPr algn="l" marL="398497" indent="-199249" lvl="1">
              <a:lnSpc>
                <a:spcPts val="2624"/>
              </a:lnSpc>
              <a:buFont typeface="Arial"/>
              <a:buChar char="•"/>
            </a:pPr>
            <a:r>
              <a:rPr lang="en-US" sz="184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fiche comparative poussée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12198" y="5737914"/>
            <a:ext cx="3803723" cy="57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3393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Lambda function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334365" y="5703053"/>
            <a:ext cx="2082432" cy="57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3393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LSTM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96821" y="5737914"/>
            <a:ext cx="2585885" cy="571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1"/>
              </a:lnSpc>
            </a:pPr>
            <a:r>
              <a:rPr lang="en-US" b="true" sz="3393">
                <a:solidFill>
                  <a:srgbClr val="B100E8"/>
                </a:solidFill>
                <a:latin typeface="Now Bold"/>
                <a:ea typeface="Now Bold"/>
                <a:cs typeface="Now Bold"/>
                <a:sym typeface="Now Bold"/>
              </a:rPr>
              <a:t>Statistique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3855141" y="152400"/>
            <a:ext cx="4585259" cy="3517354"/>
            <a:chOff x="0" y="0"/>
            <a:chExt cx="4585259" cy="35173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3702741" y="0"/>
            <a:ext cx="4585259" cy="3517354"/>
            <a:chOff x="0" y="0"/>
            <a:chExt cx="4585259" cy="351735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585208" cy="3517392"/>
            </a:xfrm>
            <a:custGeom>
              <a:avLst/>
              <a:gdLst/>
              <a:ahLst/>
              <a:cxnLst/>
              <a:rect r="r" b="b" t="t" l="l"/>
              <a:pathLst>
                <a:path h="3517392" w="4585208">
                  <a:moveTo>
                    <a:pt x="0" y="0"/>
                  </a:moveTo>
                  <a:lnTo>
                    <a:pt x="0" y="3517392"/>
                  </a:lnTo>
                  <a:lnTo>
                    <a:pt x="4585208" y="3517392"/>
                  </a:lnTo>
                  <a:lnTo>
                    <a:pt x="458520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9" id="19"/>
          <p:cNvGrpSpPr/>
          <p:nvPr/>
        </p:nvGrpSpPr>
        <p:grpSpPr>
          <a:xfrm rot="3564840">
            <a:off x="15354335" y="-1040638"/>
            <a:ext cx="4086168" cy="3434744"/>
            <a:chOff x="0" y="0"/>
            <a:chExt cx="5448224" cy="457965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5448173" cy="4579620"/>
            </a:xfrm>
            <a:custGeom>
              <a:avLst/>
              <a:gdLst/>
              <a:ahLst/>
              <a:cxnLst/>
              <a:rect r="r" b="b" t="t" l="l"/>
              <a:pathLst>
                <a:path h="4579620" w="5448173">
                  <a:moveTo>
                    <a:pt x="0" y="4576064"/>
                  </a:moveTo>
                  <a:lnTo>
                    <a:pt x="5446268" y="4579620"/>
                  </a:lnTo>
                  <a:lnTo>
                    <a:pt x="5447538" y="2667127"/>
                  </a:lnTo>
                  <a:lnTo>
                    <a:pt x="5448173" y="1621536"/>
                  </a:lnTo>
                  <a:lnTo>
                    <a:pt x="2704719" y="0"/>
                  </a:lnTo>
                  <a:close/>
                </a:path>
              </a:pathLst>
            </a:custGeom>
            <a:blipFill>
              <a:blip r:embed="rId11"/>
              <a:stretch>
                <a:fillRect l="-28941" t="-50127" r="-47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0" y="6871316"/>
            <a:ext cx="5223748" cy="3415684"/>
            <a:chOff x="0" y="0"/>
            <a:chExt cx="5223739" cy="34156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223764" cy="3415665"/>
            </a:xfrm>
            <a:custGeom>
              <a:avLst/>
              <a:gdLst/>
              <a:ahLst/>
              <a:cxnLst/>
              <a:rect r="r" b="b" t="t" l="l"/>
              <a:pathLst>
                <a:path h="3415665" w="5223764">
                  <a:moveTo>
                    <a:pt x="0" y="0"/>
                  </a:moveTo>
                  <a:lnTo>
                    <a:pt x="0" y="3415665"/>
                  </a:lnTo>
                  <a:lnTo>
                    <a:pt x="5223764" y="3415665"/>
                  </a:lnTo>
                  <a:lnTo>
                    <a:pt x="5223764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3" id="23"/>
          <p:cNvGrpSpPr/>
          <p:nvPr/>
        </p:nvGrpSpPr>
        <p:grpSpPr>
          <a:xfrm rot="3564840">
            <a:off x="-1104638" y="7800424"/>
            <a:ext cx="3968058" cy="3929596"/>
            <a:chOff x="0" y="0"/>
            <a:chExt cx="5290744" cy="52394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290693" cy="5239512"/>
            </a:xfrm>
            <a:custGeom>
              <a:avLst/>
              <a:gdLst/>
              <a:ahLst/>
              <a:cxnLst/>
              <a:rect r="r" b="b" t="t" l="l"/>
              <a:pathLst>
                <a:path h="5239512" w="5290693">
                  <a:moveTo>
                    <a:pt x="2540" y="0"/>
                  </a:moveTo>
                  <a:lnTo>
                    <a:pt x="0" y="3941572"/>
                  </a:lnTo>
                  <a:lnTo>
                    <a:pt x="2195957" y="5239512"/>
                  </a:lnTo>
                  <a:lnTo>
                    <a:pt x="5290693" y="3429"/>
                  </a:lnTo>
                  <a:lnTo>
                    <a:pt x="2540" y="0"/>
                  </a:lnTo>
                  <a:close/>
                </a:path>
              </a:pathLst>
            </a:custGeom>
            <a:blipFill>
              <a:blip r:embed="rId11"/>
              <a:stretch>
                <a:fillRect l="-36" t="0" r="-32792" b="-31219"/>
              </a:stretch>
            </a:blipFill>
          </p:spPr>
        </p:sp>
      </p:grpSp>
    </p:spTree>
  </p:cSld>
  <p:clrMapOvr>
    <a:masterClrMapping/>
  </p:clrMapOvr>
  <p:transition spd="fast">
    <p:wipe dir="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400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-4000500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18288000"/>
                </a:moveTo>
                <a:lnTo>
                  <a:pt x="18288000" y="18288000"/>
                </a:lnTo>
                <a:lnTo>
                  <a:pt x="18288000" y="0"/>
                </a:lnTo>
                <a:lnTo>
                  <a:pt x="0" y="0"/>
                </a:lnTo>
                <a:lnTo>
                  <a:pt x="0" y="1828800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035220">
            <a:off x="12682461" y="4887525"/>
            <a:ext cx="4062574" cy="8002181"/>
            <a:chOff x="0" y="0"/>
            <a:chExt cx="5416766" cy="10669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16804" cy="10669524"/>
            </a:xfrm>
            <a:custGeom>
              <a:avLst/>
              <a:gdLst/>
              <a:ahLst/>
              <a:cxnLst/>
              <a:rect r="r" b="b" t="t" l="l"/>
              <a:pathLst>
                <a:path h="10669524" w="5416804">
                  <a:moveTo>
                    <a:pt x="5311648" y="10669524"/>
                  </a:moveTo>
                  <a:lnTo>
                    <a:pt x="5416804" y="35687"/>
                  </a:lnTo>
                  <a:lnTo>
                    <a:pt x="1808734" y="0"/>
                  </a:lnTo>
                  <a:lnTo>
                    <a:pt x="0" y="9676765"/>
                  </a:lnTo>
                  <a:lnTo>
                    <a:pt x="5311648" y="10669524"/>
                  </a:lnTo>
                  <a:close/>
                </a:path>
              </a:pathLst>
            </a:custGeom>
            <a:blipFill>
              <a:blip r:embed="rId3"/>
              <a:stretch>
                <a:fillRect l="-254821" t="-1430" r="0" b="-62327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1035900">
            <a:off x="-388839" y="-888225"/>
            <a:ext cx="5215861" cy="5070567"/>
            <a:chOff x="0" y="0"/>
            <a:chExt cx="6954482" cy="6760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954520" cy="6760718"/>
            </a:xfrm>
            <a:custGeom>
              <a:avLst/>
              <a:gdLst/>
              <a:ahLst/>
              <a:cxnLst/>
              <a:rect r="r" b="b" t="t" l="l"/>
              <a:pathLst>
                <a:path h="6760718" w="6954520">
                  <a:moveTo>
                    <a:pt x="0" y="2161413"/>
                  </a:moveTo>
                  <a:lnTo>
                    <a:pt x="1405382" y="6683375"/>
                  </a:lnTo>
                  <a:lnTo>
                    <a:pt x="6858508" y="6760718"/>
                  </a:lnTo>
                  <a:lnTo>
                    <a:pt x="6954520" y="0"/>
                  </a:lnTo>
                  <a:close/>
                </a:path>
              </a:pathLst>
            </a:custGeom>
            <a:blipFill>
              <a:blip r:embed="rId3"/>
              <a:stretch>
                <a:fillRect l="-142955" t="-128922" r="-1728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63503" y="-63503"/>
            <a:ext cx="7557697" cy="4947876"/>
          </a:xfrm>
          <a:custGeom>
            <a:avLst/>
            <a:gdLst/>
            <a:ahLst/>
            <a:cxnLst/>
            <a:rect r="r" b="b" t="t" l="l"/>
            <a:pathLst>
              <a:path h="4947876" w="7557697">
                <a:moveTo>
                  <a:pt x="0" y="0"/>
                </a:moveTo>
                <a:lnTo>
                  <a:pt x="7557697" y="0"/>
                </a:lnTo>
                <a:lnTo>
                  <a:pt x="7557697" y="4947875"/>
                </a:lnTo>
                <a:lnTo>
                  <a:pt x="0" y="49478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34476" y="5370262"/>
            <a:ext cx="7853524" cy="4916738"/>
          </a:xfrm>
          <a:custGeom>
            <a:avLst/>
            <a:gdLst/>
            <a:ahLst/>
            <a:cxnLst/>
            <a:rect r="r" b="b" t="t" l="l"/>
            <a:pathLst>
              <a:path h="4916738" w="7853524">
                <a:moveTo>
                  <a:pt x="0" y="0"/>
                </a:moveTo>
                <a:lnTo>
                  <a:pt x="7853524" y="0"/>
                </a:lnTo>
                <a:lnTo>
                  <a:pt x="7853524" y="4916738"/>
                </a:lnTo>
                <a:lnTo>
                  <a:pt x="0" y="49167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81981" y="-66551"/>
            <a:ext cx="3872570" cy="3551072"/>
          </a:xfrm>
          <a:custGeom>
            <a:avLst/>
            <a:gdLst/>
            <a:ahLst/>
            <a:cxnLst/>
            <a:rect r="r" b="b" t="t" l="l"/>
            <a:pathLst>
              <a:path h="3551072" w="3872570">
                <a:moveTo>
                  <a:pt x="0" y="0"/>
                </a:moveTo>
                <a:lnTo>
                  <a:pt x="3872570" y="0"/>
                </a:lnTo>
                <a:lnTo>
                  <a:pt x="3872570" y="3551072"/>
                </a:lnTo>
                <a:lnTo>
                  <a:pt x="0" y="35510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318106" y="9426865"/>
            <a:ext cx="4572442" cy="860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1"/>
              </a:lnSpc>
            </a:pPr>
            <a:r>
              <a:rPr lang="en-US" sz="3645" i="true">
                <a:solidFill>
                  <a:srgbClr val="FFFAEB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H-GenAI 2025 Paris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07905" y="3296160"/>
            <a:ext cx="6472190" cy="3121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67"/>
              </a:lnSpc>
            </a:pPr>
            <a:r>
              <a:rPr lang="en-US" b="true" sz="13085">
                <a:solidFill>
                  <a:srgbClr val="048AFF"/>
                </a:solidFill>
                <a:latin typeface="Now Bold"/>
                <a:ea typeface="Now Bold"/>
                <a:cs typeface="Now Bold"/>
                <a:sym typeface="Now Bold"/>
              </a:rPr>
              <a:t>Merci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7397452" y="7080939"/>
            <a:ext cx="3493095" cy="1807677"/>
          </a:xfrm>
          <a:custGeom>
            <a:avLst/>
            <a:gdLst/>
            <a:ahLst/>
            <a:cxnLst/>
            <a:rect r="r" b="b" t="t" l="l"/>
            <a:pathLst>
              <a:path h="1807677" w="3493095">
                <a:moveTo>
                  <a:pt x="0" y="0"/>
                </a:moveTo>
                <a:lnTo>
                  <a:pt x="3493096" y="0"/>
                </a:lnTo>
                <a:lnTo>
                  <a:pt x="3493096" y="1807677"/>
                </a:lnTo>
                <a:lnTo>
                  <a:pt x="0" y="18076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DAGd3DEXn60</dc:identifier>
  <dcterms:modified xsi:type="dcterms:W3CDTF">2011-08-01T06:04:30Z</dcterms:modified>
  <cp:revision>1</cp:revision>
  <dc:title>H-GenAI 2025 Paris</dc:title>
</cp:coreProperties>
</file>