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erriweather Light"/>
      <p:regular r:id="rId17"/>
      <p:bold r:id="rId18"/>
      <p:italic r:id="rId19"/>
      <p:boldItalic r:id="rId20"/>
    </p:embeddedFont>
    <p:embeddedFont>
      <p:font typeface="Montserrat"/>
      <p:regular r:id="rId21"/>
      <p:bold r:id="rId22"/>
      <p:italic r:id="rId23"/>
      <p:boldItalic r:id="rId24"/>
    </p:embeddedFont>
    <p:embeddedFont>
      <p:font typeface="Poppins"/>
      <p:regular r:id="rId25"/>
      <p:bold r:id="rId26"/>
      <p:italic r:id="rId27"/>
      <p:boldItalic r:id="rId28"/>
    </p:embeddedFont>
    <p:embeddedFont>
      <p:font typeface="Open Sans SemiBold"/>
      <p:regular r:id="rId29"/>
      <p:bold r:id="rId30"/>
      <p:italic r:id="rId31"/>
      <p:boldItalic r:id="rId32"/>
    </p:embeddedFont>
    <p:embeddedFont>
      <p:font typeface="Vidaloka"/>
      <p:regular r:id="rId33"/>
    </p:embeddedFont>
    <p:embeddedFont>
      <p:font typeface="Russo One"/>
      <p:regular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Light-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SemiBold-italic.fntdata"/><Relationship Id="rId30" Type="http://schemas.openxmlformats.org/officeDocument/2006/relationships/font" Target="fonts/OpenSansSemiBold-bold.fntdata"/><Relationship Id="rId11" Type="http://schemas.openxmlformats.org/officeDocument/2006/relationships/slide" Target="slides/slide7.xml"/><Relationship Id="rId33" Type="http://schemas.openxmlformats.org/officeDocument/2006/relationships/font" Target="fonts/Vidaloka-regular.fntdata"/><Relationship Id="rId10" Type="http://schemas.openxmlformats.org/officeDocument/2006/relationships/slide" Target="slides/slide6.xml"/><Relationship Id="rId32" Type="http://schemas.openxmlformats.org/officeDocument/2006/relationships/font" Target="fonts/OpenSansSemiBold-boldItalic.fntdata"/><Relationship Id="rId13" Type="http://schemas.openxmlformats.org/officeDocument/2006/relationships/slide" Target="slides/slide9.xml"/><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RussoOne-regular.fntdata"/><Relationship Id="rId15" Type="http://schemas.openxmlformats.org/officeDocument/2006/relationships/slide" Target="slides/slide11.xml"/><Relationship Id="rId37" Type="http://schemas.openxmlformats.org/officeDocument/2006/relationships/font" Target="fonts/OpenSans-italic.fntdata"/><Relationship Id="rId14" Type="http://schemas.openxmlformats.org/officeDocument/2006/relationships/slide" Target="slides/slide10.xml"/><Relationship Id="rId36" Type="http://schemas.openxmlformats.org/officeDocument/2006/relationships/font" Target="fonts/OpenSans-bold.fntdata"/><Relationship Id="rId17" Type="http://schemas.openxmlformats.org/officeDocument/2006/relationships/font" Target="fonts/MerriweatherLight-regular.fntdata"/><Relationship Id="rId16" Type="http://schemas.openxmlformats.org/officeDocument/2006/relationships/slide" Target="slides/slide12.xml"/><Relationship Id="rId38" Type="http://schemas.openxmlformats.org/officeDocument/2006/relationships/font" Target="fonts/OpenSans-boldItalic.fntdata"/><Relationship Id="rId19" Type="http://schemas.openxmlformats.org/officeDocument/2006/relationships/font" Target="fonts/MerriweatherLight-italic.fntdata"/><Relationship Id="rId18" Type="http://schemas.openxmlformats.org/officeDocument/2006/relationships/font" Target="fonts/Merriweather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be98baa3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be98baa3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c74d64c3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fc74d64c3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c74d64c3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c74d64c3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2941adb34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2941adb34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2941adb34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2941adb3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2941adb34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2941adb34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2941adb3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2941adb3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be98baa3d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be98baa3d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be98baa3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be98baa3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be98baa3d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be98baa3d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c7554a049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c7554a049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ctrTitle"/>
          </p:nvPr>
        </p:nvSpPr>
        <p:spPr>
          <a:xfrm>
            <a:off x="1033400" y="571225"/>
            <a:ext cx="7064100" cy="300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CSE431: Natural Language Processing</a:t>
            </a:r>
            <a:endParaRPr sz="3000"/>
          </a:p>
          <a:p>
            <a:pPr indent="0" lvl="0" marL="0" rtl="0" algn="ctr">
              <a:spcBef>
                <a:spcPts val="0"/>
              </a:spcBef>
              <a:spcAft>
                <a:spcPts val="0"/>
              </a:spcAft>
              <a:buNone/>
            </a:pPr>
            <a:r>
              <a:t/>
            </a:r>
            <a:endParaRPr sz="3000"/>
          </a:p>
          <a:p>
            <a:pPr indent="0" lvl="0" marL="0" rtl="0" algn="ctr">
              <a:lnSpc>
                <a:spcPct val="115000"/>
              </a:lnSpc>
              <a:spcBef>
                <a:spcPts val="0"/>
              </a:spcBef>
              <a:spcAft>
                <a:spcPts val="0"/>
              </a:spcAft>
              <a:buNone/>
            </a:pPr>
            <a:r>
              <a:rPr b="1" lang="en" sz="1700">
                <a:latin typeface="Montserrat"/>
                <a:ea typeface="Montserrat"/>
                <a:cs typeface="Montserrat"/>
                <a:sym typeface="Montserrat"/>
              </a:rPr>
              <a:t>Rumor Detection on Social Media with Bi-Directional Graph Convolutional Networks</a:t>
            </a:r>
            <a:endParaRPr b="1" sz="1700">
              <a:latin typeface="Montserrat"/>
              <a:ea typeface="Montserrat"/>
              <a:cs typeface="Montserrat"/>
              <a:sym typeface="Montserrat"/>
            </a:endParaRPr>
          </a:p>
          <a:p>
            <a:pPr indent="0" lvl="0" marL="0" rtl="0" algn="ctr">
              <a:lnSpc>
                <a:spcPct val="115000"/>
              </a:lnSpc>
              <a:spcBef>
                <a:spcPts val="0"/>
              </a:spcBef>
              <a:spcAft>
                <a:spcPts val="0"/>
              </a:spcAft>
              <a:buNone/>
            </a:pPr>
            <a:r>
              <a:rPr lang="en" sz="800">
                <a:latin typeface="Montserrat"/>
                <a:ea typeface="Montserrat"/>
                <a:cs typeface="Montserrat"/>
                <a:sym typeface="Montserrat"/>
              </a:rPr>
              <a:t>Tian Bian,</a:t>
            </a:r>
            <a:r>
              <a:rPr baseline="30000" lang="en" sz="800">
                <a:latin typeface="Montserrat"/>
                <a:ea typeface="Montserrat"/>
                <a:cs typeface="Montserrat"/>
                <a:sym typeface="Montserrat"/>
              </a:rPr>
              <a:t>1,2</a:t>
            </a:r>
            <a:r>
              <a:rPr lang="en" sz="800">
                <a:latin typeface="Montserrat"/>
                <a:ea typeface="Montserrat"/>
                <a:cs typeface="Montserrat"/>
                <a:sym typeface="Montserrat"/>
              </a:rPr>
              <a:t> Xi Xiao,</a:t>
            </a:r>
            <a:r>
              <a:rPr baseline="30000" lang="en" sz="800">
                <a:latin typeface="Montserrat"/>
                <a:ea typeface="Montserrat"/>
                <a:cs typeface="Montserrat"/>
                <a:sym typeface="Montserrat"/>
              </a:rPr>
              <a:t>1 </a:t>
            </a:r>
            <a:r>
              <a:rPr lang="en" sz="800">
                <a:latin typeface="Montserrat"/>
                <a:ea typeface="Montserrat"/>
                <a:cs typeface="Montserrat"/>
                <a:sym typeface="Montserrat"/>
              </a:rPr>
              <a:t>Tingyang Xu,</a:t>
            </a:r>
            <a:r>
              <a:rPr baseline="30000" lang="en" sz="800">
                <a:latin typeface="Montserrat"/>
                <a:ea typeface="Montserrat"/>
                <a:cs typeface="Montserrat"/>
                <a:sym typeface="Montserrat"/>
              </a:rPr>
              <a:t>2 </a:t>
            </a:r>
            <a:r>
              <a:rPr lang="en" sz="800">
                <a:latin typeface="Montserrat"/>
                <a:ea typeface="Montserrat"/>
                <a:cs typeface="Montserrat"/>
                <a:sym typeface="Montserrat"/>
              </a:rPr>
              <a:t>Peilin Zhao,</a:t>
            </a:r>
            <a:r>
              <a:rPr baseline="30000" lang="en" sz="800">
                <a:latin typeface="Montserrat"/>
                <a:ea typeface="Montserrat"/>
                <a:cs typeface="Montserrat"/>
                <a:sym typeface="Montserrat"/>
              </a:rPr>
              <a:t>2 </a:t>
            </a:r>
            <a:r>
              <a:rPr lang="en" sz="800">
                <a:latin typeface="Montserrat"/>
                <a:ea typeface="Montserrat"/>
                <a:cs typeface="Montserrat"/>
                <a:sym typeface="Montserrat"/>
              </a:rPr>
              <a:t>Wenbing Huang,</a:t>
            </a:r>
            <a:r>
              <a:rPr baseline="30000" lang="en" sz="800">
                <a:latin typeface="Montserrat"/>
                <a:ea typeface="Montserrat"/>
                <a:cs typeface="Montserrat"/>
                <a:sym typeface="Montserrat"/>
              </a:rPr>
              <a:t>2 </a:t>
            </a:r>
            <a:r>
              <a:rPr lang="en" sz="800">
                <a:latin typeface="Montserrat"/>
                <a:ea typeface="Montserrat"/>
                <a:cs typeface="Montserrat"/>
                <a:sym typeface="Montserrat"/>
              </a:rPr>
              <a:t>Yu Rong,</a:t>
            </a:r>
            <a:r>
              <a:rPr baseline="30000" lang="en" sz="800">
                <a:latin typeface="Montserrat"/>
                <a:ea typeface="Montserrat"/>
                <a:cs typeface="Montserrat"/>
                <a:sym typeface="Montserrat"/>
              </a:rPr>
              <a:t>2 </a:t>
            </a:r>
            <a:r>
              <a:rPr lang="en" sz="800">
                <a:latin typeface="Montserrat"/>
                <a:ea typeface="Montserrat"/>
                <a:cs typeface="Montserrat"/>
                <a:sym typeface="Montserrat"/>
              </a:rPr>
              <a:t>Junzhou Huang</a:t>
            </a:r>
            <a:r>
              <a:rPr baseline="30000" lang="en" sz="800">
                <a:latin typeface="Montserrat"/>
                <a:ea typeface="Montserrat"/>
                <a:cs typeface="Montserrat"/>
                <a:sym typeface="Montserrat"/>
              </a:rPr>
              <a:t>2</a:t>
            </a:r>
            <a:endParaRPr baseline="30000" sz="800">
              <a:latin typeface="Montserrat"/>
              <a:ea typeface="Montserrat"/>
              <a:cs typeface="Montserrat"/>
              <a:sym typeface="Montserrat"/>
            </a:endParaRPr>
          </a:p>
          <a:p>
            <a:pPr indent="0" lvl="0" marL="0" rtl="0" algn="ctr">
              <a:lnSpc>
                <a:spcPct val="115000"/>
              </a:lnSpc>
              <a:spcBef>
                <a:spcPts val="0"/>
              </a:spcBef>
              <a:spcAft>
                <a:spcPts val="0"/>
              </a:spcAft>
              <a:buNone/>
            </a:pPr>
            <a:r>
              <a:rPr baseline="30000" lang="en" sz="800">
                <a:latin typeface="Montserrat"/>
                <a:ea typeface="Montserrat"/>
                <a:cs typeface="Montserrat"/>
                <a:sym typeface="Montserrat"/>
              </a:rPr>
              <a:t>1</a:t>
            </a:r>
            <a:r>
              <a:rPr lang="en" sz="800">
                <a:latin typeface="Montserrat"/>
                <a:ea typeface="Montserrat"/>
                <a:cs typeface="Montserrat"/>
                <a:sym typeface="Montserrat"/>
              </a:rPr>
              <a:t>Tsinghua University, </a:t>
            </a:r>
            <a:r>
              <a:rPr baseline="30000" lang="en" sz="800">
                <a:latin typeface="Montserrat"/>
                <a:ea typeface="Montserrat"/>
                <a:cs typeface="Montserrat"/>
                <a:sym typeface="Montserrat"/>
              </a:rPr>
              <a:t>2</a:t>
            </a:r>
            <a:r>
              <a:rPr lang="en" sz="800">
                <a:latin typeface="Montserrat"/>
                <a:ea typeface="Montserrat"/>
                <a:cs typeface="Montserrat"/>
                <a:sym typeface="Montserrat"/>
              </a:rPr>
              <a:t>Tencent AI Lab</a:t>
            </a:r>
            <a:endParaRPr b="1" sz="1500">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1700">
              <a:latin typeface="Montserrat"/>
              <a:ea typeface="Montserrat"/>
              <a:cs typeface="Montserrat"/>
              <a:sym typeface="Montserrat"/>
            </a:endParaRPr>
          </a:p>
          <a:p>
            <a:pPr indent="0" lvl="0" marL="0" rtl="0" algn="ctr">
              <a:lnSpc>
                <a:spcPct val="115000"/>
              </a:lnSpc>
              <a:spcBef>
                <a:spcPts val="0"/>
              </a:spcBef>
              <a:spcAft>
                <a:spcPts val="0"/>
              </a:spcAft>
              <a:buNone/>
            </a:pPr>
            <a:r>
              <a:rPr lang="en" sz="1100">
                <a:latin typeface="Montserrat"/>
                <a:ea typeface="Montserrat"/>
                <a:cs typeface="Montserrat"/>
                <a:sym typeface="Montserrat"/>
              </a:rPr>
              <a:t>Paper Review By</a:t>
            </a:r>
            <a:endParaRPr sz="1100">
              <a:latin typeface="Montserrat"/>
              <a:ea typeface="Montserrat"/>
              <a:cs typeface="Montserrat"/>
              <a:sym typeface="Montserrat"/>
            </a:endParaRPr>
          </a:p>
          <a:p>
            <a:pPr indent="0" lvl="0" marL="0" rtl="0" algn="ctr">
              <a:lnSpc>
                <a:spcPct val="115000"/>
              </a:lnSpc>
              <a:spcBef>
                <a:spcPts val="0"/>
              </a:spcBef>
              <a:spcAft>
                <a:spcPts val="0"/>
              </a:spcAft>
              <a:buNone/>
            </a:pPr>
            <a:r>
              <a:t/>
            </a:r>
            <a:endParaRPr sz="1100">
              <a:latin typeface="Poppins"/>
              <a:ea typeface="Poppins"/>
              <a:cs typeface="Poppins"/>
              <a:sym typeface="Poppins"/>
            </a:endParaRPr>
          </a:p>
          <a:p>
            <a:pPr indent="0" lvl="0" marL="0" rtl="0" algn="ctr">
              <a:lnSpc>
                <a:spcPct val="115000"/>
              </a:lnSpc>
              <a:spcBef>
                <a:spcPts val="0"/>
              </a:spcBef>
              <a:spcAft>
                <a:spcPts val="0"/>
              </a:spcAft>
              <a:buNone/>
            </a:pPr>
            <a:r>
              <a:rPr b="1" lang="en" sz="1400">
                <a:latin typeface="Montserrat"/>
                <a:ea typeface="Montserrat"/>
                <a:cs typeface="Montserrat"/>
                <a:sym typeface="Montserrat"/>
              </a:rPr>
              <a:t>Group - 10</a:t>
            </a:r>
            <a:endParaRPr sz="1100">
              <a:latin typeface="Montserrat"/>
              <a:ea typeface="Montserrat"/>
              <a:cs typeface="Montserrat"/>
              <a:sym typeface="Montserrat"/>
            </a:endParaRPr>
          </a:p>
        </p:txBody>
      </p:sp>
      <p:sp>
        <p:nvSpPr>
          <p:cNvPr id="246" name="Google Shape;246;p34"/>
          <p:cNvSpPr txBox="1"/>
          <p:nvPr/>
        </p:nvSpPr>
        <p:spPr>
          <a:xfrm>
            <a:off x="2918750" y="3591550"/>
            <a:ext cx="32934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Montserrat"/>
                <a:ea typeface="Montserrat"/>
                <a:cs typeface="Montserrat"/>
                <a:sym typeface="Montserrat"/>
              </a:rPr>
              <a:t>[19101353] Mehzabin Sadat Aothoi</a:t>
            </a:r>
            <a:endParaRPr b="1">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a:solidFill>
                  <a:schemeClr val="dk1"/>
                </a:solidFill>
                <a:latin typeface="Montserrat"/>
                <a:ea typeface="Montserrat"/>
                <a:cs typeface="Montserrat"/>
                <a:sym typeface="Montserrat"/>
              </a:rPr>
              <a:t>[19101497] Samin Ahsan</a:t>
            </a:r>
            <a:endParaRPr b="1">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a:solidFill>
                  <a:schemeClr val="dk1"/>
                </a:solidFill>
                <a:latin typeface="Montserrat"/>
                <a:ea typeface="Montserrat"/>
                <a:cs typeface="Montserrat"/>
                <a:sym typeface="Montserrat"/>
              </a:rPr>
              <a:t>[18101668] Fardeen Ahmed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713225" y="368825"/>
            <a:ext cx="476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a:p>
            <a:pPr indent="0" lvl="0" marL="0" rtl="0" algn="l">
              <a:spcBef>
                <a:spcPts val="0"/>
              </a:spcBef>
              <a:spcAft>
                <a:spcPts val="0"/>
              </a:spcAft>
              <a:buNone/>
            </a:pPr>
            <a:r>
              <a:t/>
            </a:r>
            <a:endParaRPr/>
          </a:p>
        </p:txBody>
      </p:sp>
      <p:sp>
        <p:nvSpPr>
          <p:cNvPr id="331" name="Google Shape;331;p43"/>
          <p:cNvSpPr txBox="1"/>
          <p:nvPr>
            <p:ph idx="4" type="subTitle"/>
          </p:nvPr>
        </p:nvSpPr>
        <p:spPr>
          <a:xfrm>
            <a:off x="789425" y="941525"/>
            <a:ext cx="7514100" cy="8406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lang="en" sz="1300"/>
              <a:t>Among baseline algorithms, deep learning methods perform better</a:t>
            </a:r>
            <a:endParaRPr sz="1300"/>
          </a:p>
          <a:p>
            <a:pPr indent="-311150" lvl="0" marL="457200" rtl="0" algn="l">
              <a:spcBef>
                <a:spcPts val="1000"/>
              </a:spcBef>
              <a:spcAft>
                <a:spcPts val="0"/>
              </a:spcAft>
              <a:buSzPts val="1300"/>
              <a:buChar char="●"/>
            </a:pPr>
            <a:r>
              <a:rPr lang="en" sz="1300"/>
              <a:t>Bi-GCN outperforms PPC_RNN+CNN across all performance metrics</a:t>
            </a:r>
            <a:endParaRPr sz="1300"/>
          </a:p>
          <a:p>
            <a:pPr indent="-311150" lvl="0" marL="457200" rtl="0" algn="l">
              <a:spcBef>
                <a:spcPts val="1000"/>
              </a:spcBef>
              <a:spcAft>
                <a:spcPts val="0"/>
              </a:spcAft>
              <a:buSzPts val="1300"/>
              <a:buChar char="●"/>
            </a:pPr>
            <a:r>
              <a:rPr lang="en" sz="1300"/>
              <a:t>Bi-GCN is significantly superior to RvNN</a:t>
            </a:r>
            <a:endParaRPr sz="1300"/>
          </a:p>
        </p:txBody>
      </p:sp>
      <p:sp>
        <p:nvSpPr>
          <p:cNvPr id="332" name="Google Shape;332;p43"/>
          <p:cNvSpPr txBox="1"/>
          <p:nvPr/>
        </p:nvSpPr>
        <p:spPr>
          <a:xfrm>
            <a:off x="789425" y="1909375"/>
            <a:ext cx="2127600" cy="4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Vidaloka"/>
                <a:ea typeface="Vidaloka"/>
                <a:cs typeface="Vidaloka"/>
                <a:sym typeface="Vidaloka"/>
              </a:rPr>
              <a:t>Ablation study</a:t>
            </a:r>
            <a:endParaRPr sz="2000">
              <a:solidFill>
                <a:schemeClr val="accent2"/>
              </a:solidFill>
              <a:latin typeface="Vidaloka"/>
              <a:ea typeface="Vidaloka"/>
              <a:cs typeface="Vidaloka"/>
              <a:sym typeface="Vidaloka"/>
            </a:endParaRPr>
          </a:p>
        </p:txBody>
      </p:sp>
      <p:sp>
        <p:nvSpPr>
          <p:cNvPr id="333" name="Google Shape;333;p43"/>
          <p:cNvSpPr txBox="1"/>
          <p:nvPr>
            <p:ph idx="4" type="subTitle"/>
          </p:nvPr>
        </p:nvSpPr>
        <p:spPr>
          <a:xfrm>
            <a:off x="784225" y="2291575"/>
            <a:ext cx="51807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Bi-GCN is compared with TD-GCN(Top Down), BU-GCN(Bottom Up), UD-GCN(Undirected) and their variants without the root feature enhancement. </a:t>
            </a:r>
            <a:endParaRPr sz="1300"/>
          </a:p>
        </p:txBody>
      </p:sp>
      <p:pic>
        <p:nvPicPr>
          <p:cNvPr id="334" name="Google Shape;334;p43"/>
          <p:cNvPicPr preferRelativeResize="0"/>
          <p:nvPr/>
        </p:nvPicPr>
        <p:blipFill>
          <a:blip r:embed="rId3">
            <a:alphaModFix/>
          </a:blip>
          <a:stretch>
            <a:fillRect/>
          </a:stretch>
        </p:blipFill>
        <p:spPr>
          <a:xfrm>
            <a:off x="823700" y="3153976"/>
            <a:ext cx="4928799" cy="1464075"/>
          </a:xfrm>
          <a:prstGeom prst="rect">
            <a:avLst/>
          </a:prstGeom>
          <a:noFill/>
          <a:ln>
            <a:noFill/>
          </a:ln>
        </p:spPr>
      </p:pic>
      <p:sp>
        <p:nvSpPr>
          <p:cNvPr id="335" name="Google Shape;335;p43"/>
          <p:cNvSpPr txBox="1"/>
          <p:nvPr>
            <p:ph idx="4" type="subTitle"/>
          </p:nvPr>
        </p:nvSpPr>
        <p:spPr>
          <a:xfrm>
            <a:off x="5888725" y="2091200"/>
            <a:ext cx="2990100" cy="2568900"/>
          </a:xfrm>
          <a:prstGeom prst="rect">
            <a:avLst/>
          </a:prstGeom>
        </p:spPr>
        <p:txBody>
          <a:bodyPr anchorCtr="0" anchor="t" bIns="91425" lIns="91425" spcFirstLastPara="1" rIns="91425" wrap="square" tIns="91425">
            <a:noAutofit/>
          </a:bodyPr>
          <a:lstStyle/>
          <a:p>
            <a:pPr indent="-298450" lvl="0" marL="457200" rtl="0" algn="l">
              <a:spcBef>
                <a:spcPts val="1000"/>
              </a:spcBef>
              <a:spcAft>
                <a:spcPts val="0"/>
              </a:spcAft>
              <a:buSzPts val="1100"/>
              <a:buChar char="➔"/>
            </a:pPr>
            <a:r>
              <a:rPr lang="en" sz="1100"/>
              <a:t>BiGCN, TD-GCN, BU-GCN, and UD-GCN outperforms their variants without the root feature enhancement, respectively</a:t>
            </a:r>
            <a:endParaRPr sz="1100"/>
          </a:p>
          <a:p>
            <a:pPr indent="-298450" lvl="0" marL="457200" rtl="0" algn="l">
              <a:spcBef>
                <a:spcPts val="1000"/>
              </a:spcBef>
              <a:spcAft>
                <a:spcPts val="0"/>
              </a:spcAft>
              <a:buSzPts val="1100"/>
              <a:buChar char="➔"/>
            </a:pPr>
            <a:r>
              <a:rPr lang="en" sz="1100"/>
              <a:t>TD-GCN and BU-GCN can not always achieve better results than UD-GCN, but Bi-GCN is always superior to UD-GCN, TD-GCN and BU-GCN</a:t>
            </a:r>
            <a:endParaRPr sz="1100"/>
          </a:p>
          <a:p>
            <a:pPr indent="-298450" lvl="0" marL="457200" rtl="0" algn="l">
              <a:spcBef>
                <a:spcPts val="1000"/>
              </a:spcBef>
              <a:spcAft>
                <a:spcPts val="0"/>
              </a:spcAft>
              <a:buSzPts val="1100"/>
              <a:buChar char="➔"/>
            </a:pPr>
            <a:r>
              <a:rPr lang="en" sz="1100"/>
              <a:t>Even the worst results in Figures 3 are better than those of other baseline methods in Table 2 and 3 by a large margin</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animEffect filter="fade" transition="in">
                                      <p:cBhvr>
                                        <p:cTn dur="200"/>
                                        <p:tgtEl>
                                          <p:spTgt spid="3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animEffect filter="fade" transition="in">
                                      <p:cBhvr>
                                        <p:cTn dur="200"/>
                                        <p:tgtEl>
                                          <p:spTgt spid="3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2" st="2"/>
                                            </p:txEl>
                                          </p:spTgt>
                                        </p:tgtEl>
                                        <p:attrNameLst>
                                          <p:attrName>style.visibility</p:attrName>
                                        </p:attrNameLst>
                                      </p:cBhvr>
                                      <p:to>
                                        <p:strVal val="visible"/>
                                      </p:to>
                                    </p:set>
                                    <p:animEffect filter="fade" transition="in">
                                      <p:cBhvr>
                                        <p:cTn dur="200"/>
                                        <p:tgtEl>
                                          <p:spTgt spid="3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2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2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2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713225" y="368825"/>
            <a:ext cx="476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a:t>
            </a:r>
            <a:r>
              <a:rPr lang="en"/>
              <a:t> Rumor Detection</a:t>
            </a:r>
            <a:endParaRPr/>
          </a:p>
          <a:p>
            <a:pPr indent="0" lvl="0" marL="0" rtl="0" algn="l">
              <a:spcBef>
                <a:spcPts val="0"/>
              </a:spcBef>
              <a:spcAft>
                <a:spcPts val="0"/>
              </a:spcAft>
              <a:buNone/>
            </a:pPr>
            <a:r>
              <a:t/>
            </a:r>
            <a:endParaRPr/>
          </a:p>
        </p:txBody>
      </p:sp>
      <p:sp>
        <p:nvSpPr>
          <p:cNvPr id="341" name="Google Shape;341;p44"/>
          <p:cNvSpPr txBox="1"/>
          <p:nvPr>
            <p:ph idx="4" type="subTitle"/>
          </p:nvPr>
        </p:nvSpPr>
        <p:spPr>
          <a:xfrm>
            <a:off x="789425" y="1017725"/>
            <a:ext cx="3192300" cy="1544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lang="en" sz="1300"/>
              <a:t>Detect rumor at early stage of propagation</a:t>
            </a:r>
            <a:endParaRPr sz="1300"/>
          </a:p>
          <a:p>
            <a:pPr indent="-311150" lvl="0" marL="457200" rtl="0" algn="l">
              <a:spcBef>
                <a:spcPts val="1000"/>
              </a:spcBef>
              <a:spcAft>
                <a:spcPts val="0"/>
              </a:spcAft>
              <a:buSzPts val="1300"/>
              <a:buChar char="●"/>
            </a:pPr>
            <a:r>
              <a:rPr lang="en" sz="1300"/>
              <a:t>Set up a series of detection deadlines and use only posts released before the deadlines</a:t>
            </a:r>
            <a:endParaRPr sz="1300"/>
          </a:p>
        </p:txBody>
      </p:sp>
      <p:pic>
        <p:nvPicPr>
          <p:cNvPr id="342" name="Google Shape;342;p44"/>
          <p:cNvPicPr preferRelativeResize="0"/>
          <p:nvPr/>
        </p:nvPicPr>
        <p:blipFill>
          <a:blip r:embed="rId3">
            <a:alphaModFix/>
          </a:blip>
          <a:stretch>
            <a:fillRect/>
          </a:stretch>
        </p:blipFill>
        <p:spPr>
          <a:xfrm>
            <a:off x="3922525" y="889974"/>
            <a:ext cx="4763400" cy="1471676"/>
          </a:xfrm>
          <a:prstGeom prst="rect">
            <a:avLst/>
          </a:prstGeom>
          <a:noFill/>
          <a:ln>
            <a:noFill/>
          </a:ln>
        </p:spPr>
      </p:pic>
      <p:sp>
        <p:nvSpPr>
          <p:cNvPr id="343" name="Google Shape;343;p44"/>
          <p:cNvSpPr txBox="1"/>
          <p:nvPr>
            <p:ph type="title"/>
          </p:nvPr>
        </p:nvSpPr>
        <p:spPr>
          <a:xfrm>
            <a:off x="681150" y="3160150"/>
            <a:ext cx="208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344" name="Google Shape;344;p44"/>
          <p:cNvSpPr txBox="1"/>
          <p:nvPr>
            <p:ph idx="4" type="subTitle"/>
          </p:nvPr>
        </p:nvSpPr>
        <p:spPr>
          <a:xfrm>
            <a:off x="784200" y="2324650"/>
            <a:ext cx="7593300" cy="8355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lang="en" sz="1300"/>
              <a:t> Bi-GCN method reaches relatively high accuracy at a very early period</a:t>
            </a:r>
            <a:endParaRPr sz="1300"/>
          </a:p>
          <a:p>
            <a:pPr indent="-311150" lvl="0" marL="457200" rtl="0" algn="l">
              <a:spcBef>
                <a:spcPts val="1000"/>
              </a:spcBef>
              <a:spcAft>
                <a:spcPts val="0"/>
              </a:spcAft>
              <a:buSzPts val="1300"/>
              <a:buChar char="●"/>
            </a:pPr>
            <a:r>
              <a:rPr lang="en" sz="1300"/>
              <a:t> Performance of Bi-GCN is remarkably superior to other models at each deadline</a:t>
            </a:r>
            <a:endParaRPr sz="1300"/>
          </a:p>
        </p:txBody>
      </p:sp>
      <p:sp>
        <p:nvSpPr>
          <p:cNvPr id="345" name="Google Shape;345;p44"/>
          <p:cNvSpPr txBox="1"/>
          <p:nvPr>
            <p:ph idx="4" type="subTitle"/>
          </p:nvPr>
        </p:nvSpPr>
        <p:spPr>
          <a:xfrm>
            <a:off x="752125" y="3713675"/>
            <a:ext cx="7857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300"/>
              <a:t>GCN based approaches outperform the state-of-the-art approaches by a large margin and Bi-GCN in particular has the best performance</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2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2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200"/>
                                        <p:tgtEl>
                                          <p:spTgt spid="342"/>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Effect filter="fade" transition="in">
                                      <p:cBhvr>
                                        <p:cTn dur="200"/>
                                        <p:tgtEl>
                                          <p:spTgt spid="344">
                                            <p:txEl>
                                              <p:pRg end="0" st="0"/>
                                            </p:txEl>
                                          </p:spTgt>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animEffect filter="fade" transition="in">
                                      <p:cBhvr>
                                        <p:cTn dur="200"/>
                                        <p:tgtEl>
                                          <p:spTgt spid="3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2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2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idx="4" type="subTitle"/>
          </p:nvPr>
        </p:nvSpPr>
        <p:spPr>
          <a:xfrm>
            <a:off x="713225" y="922725"/>
            <a:ext cx="7909500" cy="140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t>The rapid development of the Internet leads to rumors being circulated. Meanwhile, detecting rumors from such massive information in social media is becoming an arduous challenge. The two most crucial characteristics of rumors are propagation and dispersion. In this paper, the authors proposed a novel bi-directional graph model, named Bi-Directional Graph Convolutional Networks (Bi-GCN), to explore both characteristics.</a:t>
            </a:r>
            <a:endParaRPr sz="1300"/>
          </a:p>
        </p:txBody>
      </p:sp>
      <p:sp>
        <p:nvSpPr>
          <p:cNvPr id="252" name="Google Shape;252;p35"/>
          <p:cNvSpPr txBox="1"/>
          <p:nvPr>
            <p:ph type="title"/>
          </p:nvPr>
        </p:nvSpPr>
        <p:spPr>
          <a:xfrm>
            <a:off x="713225" y="3688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253" name="Google Shape;253;p35"/>
          <p:cNvSpPr txBox="1"/>
          <p:nvPr>
            <p:ph type="title"/>
          </p:nvPr>
        </p:nvSpPr>
        <p:spPr>
          <a:xfrm>
            <a:off x="713225" y="22738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54" name="Google Shape;254;p35"/>
          <p:cNvSpPr txBox="1"/>
          <p:nvPr>
            <p:ph idx="4" type="subTitle"/>
          </p:nvPr>
        </p:nvSpPr>
        <p:spPr>
          <a:xfrm>
            <a:off x="713225" y="3006200"/>
            <a:ext cx="4600800" cy="14064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300"/>
              <a:t>Conventional Detection Methods:</a:t>
            </a:r>
            <a:endParaRPr b="1" sz="1300"/>
          </a:p>
          <a:p>
            <a:pPr indent="-82550" lvl="0" marL="114300" rtl="0" algn="just">
              <a:spcBef>
                <a:spcPts val="1000"/>
              </a:spcBef>
              <a:spcAft>
                <a:spcPts val="0"/>
              </a:spcAft>
              <a:buSzPts val="1300"/>
              <a:buChar char="●"/>
            </a:pPr>
            <a:r>
              <a:rPr lang="en" sz="1300"/>
              <a:t> Decision Tree (Castillo, Mendoza, and Poblete 2011) </a:t>
            </a:r>
            <a:endParaRPr sz="1300"/>
          </a:p>
          <a:p>
            <a:pPr indent="-82550" lvl="0" marL="114300" rtl="0" algn="just">
              <a:spcBef>
                <a:spcPts val="1000"/>
              </a:spcBef>
              <a:spcAft>
                <a:spcPts val="0"/>
              </a:spcAft>
              <a:buSzPts val="1300"/>
              <a:buChar char="●"/>
            </a:pPr>
            <a:r>
              <a:rPr lang="en" sz="1300"/>
              <a:t> Random Forest (Kwon et al. 2013)</a:t>
            </a:r>
            <a:endParaRPr sz="1300"/>
          </a:p>
          <a:p>
            <a:pPr indent="-82550" lvl="0" marL="114300" rtl="0" algn="just">
              <a:spcBef>
                <a:spcPts val="1000"/>
              </a:spcBef>
              <a:spcAft>
                <a:spcPts val="0"/>
              </a:spcAft>
              <a:buSzPts val="1300"/>
              <a:buChar char="●"/>
            </a:pPr>
            <a:r>
              <a:rPr lang="en" sz="1300"/>
              <a:t> Support Vector Machine (Yang et al. 2012)</a:t>
            </a:r>
            <a:endParaRPr sz="1300"/>
          </a:p>
          <a:p>
            <a:pPr indent="0" lvl="0" marL="0" rtl="0" algn="just">
              <a:spcBef>
                <a:spcPts val="1000"/>
              </a:spcBef>
              <a:spcAft>
                <a:spcPts val="0"/>
              </a:spcAft>
              <a:buNone/>
            </a:pPr>
            <a:r>
              <a:t/>
            </a:r>
            <a:endParaRPr sz="1300"/>
          </a:p>
          <a:p>
            <a:pPr indent="0" lvl="0" marL="0" rtl="0" algn="just">
              <a:spcBef>
                <a:spcPts val="1000"/>
              </a:spcBef>
              <a:spcAft>
                <a:spcPts val="0"/>
              </a:spcAft>
              <a:buNone/>
            </a:pPr>
            <a:r>
              <a:t/>
            </a:r>
            <a:endParaRPr sz="1300"/>
          </a:p>
        </p:txBody>
      </p:sp>
      <p:sp>
        <p:nvSpPr>
          <p:cNvPr id="255" name="Google Shape;255;p35"/>
          <p:cNvSpPr txBox="1"/>
          <p:nvPr>
            <p:ph idx="4" type="subTitle"/>
          </p:nvPr>
        </p:nvSpPr>
        <p:spPr>
          <a:xfrm>
            <a:off x="5361425" y="3006200"/>
            <a:ext cx="3630300" cy="14064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300"/>
              <a:t>Deep Learning Models:</a:t>
            </a:r>
            <a:endParaRPr b="1" sz="1300"/>
          </a:p>
          <a:p>
            <a:pPr indent="-82550" lvl="0" marL="114300" rtl="0" algn="just">
              <a:spcBef>
                <a:spcPts val="1000"/>
              </a:spcBef>
              <a:spcAft>
                <a:spcPts val="0"/>
              </a:spcAft>
              <a:buSzPts val="1300"/>
              <a:buChar char="●"/>
            </a:pPr>
            <a:r>
              <a:rPr lang="en" sz="1300"/>
              <a:t> Long Short Term Memory (LSTM)</a:t>
            </a:r>
            <a:endParaRPr sz="1300"/>
          </a:p>
          <a:p>
            <a:pPr indent="-82550" lvl="0" marL="114300" rtl="0" algn="just">
              <a:spcBef>
                <a:spcPts val="1000"/>
              </a:spcBef>
              <a:spcAft>
                <a:spcPts val="0"/>
              </a:spcAft>
              <a:buSzPts val="1300"/>
              <a:buChar char="●"/>
            </a:pPr>
            <a:r>
              <a:rPr lang="en" sz="1300"/>
              <a:t> Gated Recurrent Unit (GRU)</a:t>
            </a:r>
            <a:endParaRPr sz="1300"/>
          </a:p>
          <a:p>
            <a:pPr indent="-82550" lvl="0" marL="114300" rtl="0" algn="just">
              <a:spcBef>
                <a:spcPts val="1000"/>
              </a:spcBef>
              <a:spcAft>
                <a:spcPts val="0"/>
              </a:spcAft>
              <a:buSzPts val="1300"/>
              <a:buChar char="●"/>
            </a:pPr>
            <a:r>
              <a:rPr lang="en" sz="1300"/>
              <a:t> Recursive Neural Networks (RvNN)</a:t>
            </a:r>
            <a:endParaRPr sz="1300"/>
          </a:p>
          <a:p>
            <a:pPr indent="0" lvl="0" marL="0" rtl="0" algn="just">
              <a:spcBef>
                <a:spcPts val="1000"/>
              </a:spcBef>
              <a:spcAft>
                <a:spcPts val="0"/>
              </a:spcAft>
              <a:buNone/>
            </a:pPr>
            <a:r>
              <a:t/>
            </a:r>
            <a:endParaRPr sz="1300"/>
          </a:p>
          <a:p>
            <a:pPr indent="0" lvl="0" marL="0" rtl="0" algn="just">
              <a:spcBef>
                <a:spcPts val="1000"/>
              </a:spcBef>
              <a:spcAft>
                <a:spcPts val="0"/>
              </a:spcAft>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200"/>
                                        <p:tgtEl>
                                          <p:spTgt spid="252"/>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2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2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2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2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idx="4" type="subTitle"/>
          </p:nvPr>
        </p:nvSpPr>
        <p:spPr>
          <a:xfrm>
            <a:off x="789425" y="408125"/>
            <a:ext cx="5236500" cy="1653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300">
                <a:solidFill>
                  <a:schemeClr val="dk1"/>
                </a:solidFill>
              </a:rPr>
              <a:t>Convolutional Neural Network (CNN):</a:t>
            </a:r>
            <a:endParaRPr b="1" sz="1300">
              <a:solidFill>
                <a:schemeClr val="dk1"/>
              </a:solidFill>
            </a:endParaRPr>
          </a:p>
          <a:p>
            <a:pPr indent="-139700" lvl="0" marL="171450" rtl="0" algn="just">
              <a:spcBef>
                <a:spcPts val="1000"/>
              </a:spcBef>
              <a:spcAft>
                <a:spcPts val="0"/>
              </a:spcAft>
              <a:buClr>
                <a:schemeClr val="dk1"/>
              </a:buClr>
              <a:buSzPts val="1300"/>
              <a:buChar char="●"/>
            </a:pPr>
            <a:r>
              <a:rPr lang="en" sz="1300">
                <a:solidFill>
                  <a:schemeClr val="dk1"/>
                </a:solidFill>
              </a:rPr>
              <a:t>Can obtain the correlation features within local neighbors </a:t>
            </a:r>
            <a:endParaRPr sz="1300">
              <a:solidFill>
                <a:schemeClr val="dk1"/>
              </a:solidFill>
            </a:endParaRPr>
          </a:p>
          <a:p>
            <a:pPr indent="-139700" lvl="0" marL="171450" rtl="0" algn="just">
              <a:spcBef>
                <a:spcPts val="1000"/>
              </a:spcBef>
              <a:spcAft>
                <a:spcPts val="0"/>
              </a:spcAft>
              <a:buClr>
                <a:schemeClr val="dk1"/>
              </a:buClr>
              <a:buSzPts val="1300"/>
              <a:buChar char="●"/>
            </a:pPr>
            <a:r>
              <a:rPr lang="en" sz="1300">
                <a:solidFill>
                  <a:schemeClr val="dk1"/>
                </a:solidFill>
              </a:rPr>
              <a:t>Cannot handle the global structural relationships in graphs or trees</a:t>
            </a:r>
            <a:endParaRPr sz="1300">
              <a:solidFill>
                <a:schemeClr val="dk1"/>
              </a:solidFill>
            </a:endParaRPr>
          </a:p>
          <a:p>
            <a:pPr indent="-139700" lvl="0" marL="171450" rtl="0" algn="l">
              <a:spcBef>
                <a:spcPts val="1000"/>
              </a:spcBef>
              <a:spcAft>
                <a:spcPts val="0"/>
              </a:spcAft>
              <a:buClr>
                <a:schemeClr val="dk1"/>
              </a:buClr>
              <a:buSzPts val="1300"/>
              <a:buChar char="●"/>
            </a:pPr>
            <a:r>
              <a:rPr lang="en" sz="1300">
                <a:solidFill>
                  <a:schemeClr val="dk1"/>
                </a:solidFill>
              </a:rPr>
              <a:t>Not designed to learn high-level representations from structured data but Graph Convolutional Network (GCN) is</a:t>
            </a:r>
            <a:endParaRPr sz="1300">
              <a:solidFill>
                <a:schemeClr val="dk1"/>
              </a:solidFill>
            </a:endParaRPr>
          </a:p>
        </p:txBody>
      </p:sp>
      <p:sp>
        <p:nvSpPr>
          <p:cNvPr id="261" name="Google Shape;261;p36"/>
          <p:cNvSpPr txBox="1"/>
          <p:nvPr/>
        </p:nvSpPr>
        <p:spPr>
          <a:xfrm>
            <a:off x="789425" y="2137975"/>
            <a:ext cx="3903000" cy="4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Vidaloka"/>
                <a:ea typeface="Vidaloka"/>
                <a:cs typeface="Vidaloka"/>
                <a:sym typeface="Vidaloka"/>
              </a:rPr>
              <a:t>Bi-directional GCN (Bi-GCN):</a:t>
            </a:r>
            <a:endParaRPr sz="2000">
              <a:solidFill>
                <a:schemeClr val="accent2"/>
              </a:solidFill>
              <a:latin typeface="Vidaloka"/>
              <a:ea typeface="Vidaloka"/>
              <a:cs typeface="Vidaloka"/>
              <a:sym typeface="Vidaloka"/>
            </a:endParaRPr>
          </a:p>
        </p:txBody>
      </p:sp>
      <p:sp>
        <p:nvSpPr>
          <p:cNvPr id="262" name="Google Shape;262;p36"/>
          <p:cNvSpPr txBox="1"/>
          <p:nvPr>
            <p:ph idx="4" type="subTitle"/>
          </p:nvPr>
        </p:nvSpPr>
        <p:spPr>
          <a:xfrm>
            <a:off x="784225" y="2520175"/>
            <a:ext cx="8132400" cy="2216400"/>
          </a:xfrm>
          <a:prstGeom prst="rect">
            <a:avLst/>
          </a:prstGeom>
        </p:spPr>
        <p:txBody>
          <a:bodyPr anchorCtr="0" anchor="t" bIns="91425" lIns="91425" spcFirstLastPara="1" rIns="91425" wrap="square" tIns="91425">
            <a:noAutofit/>
          </a:bodyPr>
          <a:lstStyle/>
          <a:p>
            <a:pPr indent="-139700" lvl="0" marL="171450" rtl="0" algn="l">
              <a:spcBef>
                <a:spcPts val="0"/>
              </a:spcBef>
              <a:spcAft>
                <a:spcPts val="0"/>
              </a:spcAft>
              <a:buSzPts val="1300"/>
              <a:buChar char="●"/>
            </a:pPr>
            <a:r>
              <a:rPr lang="en" sz="1300"/>
              <a:t>Deals with both propagation and dispersion of rumors</a:t>
            </a:r>
            <a:endParaRPr sz="1300"/>
          </a:p>
          <a:p>
            <a:pPr indent="-139700" lvl="0" marL="171450" rtl="0" algn="l">
              <a:spcBef>
                <a:spcPts val="100"/>
              </a:spcBef>
              <a:spcAft>
                <a:spcPts val="0"/>
              </a:spcAft>
              <a:buSzPts val="1300"/>
              <a:buChar char="●"/>
            </a:pPr>
            <a:r>
              <a:rPr lang="en" sz="1300"/>
              <a:t>Two parts: TD-GCN and BU-GCN</a:t>
            </a:r>
            <a:endParaRPr sz="1300"/>
          </a:p>
          <a:p>
            <a:pPr indent="-139700" lvl="0" marL="171450" rtl="0" algn="l">
              <a:spcBef>
                <a:spcPts val="100"/>
              </a:spcBef>
              <a:spcAft>
                <a:spcPts val="0"/>
              </a:spcAft>
              <a:buSzPts val="1300"/>
              <a:buChar char="●"/>
            </a:pPr>
            <a:r>
              <a:rPr lang="en" sz="1300"/>
              <a:t>TD-GCN forwards information from the parent node of a node in a rumor tree to formulate  rumor propagation</a:t>
            </a:r>
            <a:endParaRPr sz="1300"/>
          </a:p>
          <a:p>
            <a:pPr indent="-139700" lvl="0" marL="171450" rtl="0" algn="l">
              <a:spcBef>
                <a:spcPts val="100"/>
              </a:spcBef>
              <a:spcAft>
                <a:spcPts val="0"/>
              </a:spcAft>
              <a:buSzPts val="1300"/>
              <a:buChar char="●"/>
            </a:pPr>
            <a:r>
              <a:rPr lang="en" sz="1300"/>
              <a:t>BU-GCN aggregates information from the children nodes of a node in a rumor tree to represent rumor dispersion</a:t>
            </a:r>
            <a:endParaRPr sz="1300"/>
          </a:p>
          <a:p>
            <a:pPr indent="-139700" lvl="0" marL="171450" rtl="0" algn="l">
              <a:spcBef>
                <a:spcPts val="100"/>
              </a:spcBef>
              <a:spcAft>
                <a:spcPts val="0"/>
              </a:spcAft>
              <a:buSzPts val="1300"/>
              <a:buChar char="●"/>
            </a:pPr>
            <a:r>
              <a:rPr lang="en" sz="1300"/>
              <a:t>Then, the representations of propagation and dispersion pooled from the embedding of   TD-GCN and BU-GCN are merged together through full connections</a:t>
            </a:r>
            <a:endParaRPr sz="1300"/>
          </a:p>
          <a:p>
            <a:pPr indent="-139700" lvl="0" marL="171450" rtl="0" algn="l">
              <a:spcBef>
                <a:spcPts val="100"/>
              </a:spcBef>
              <a:spcAft>
                <a:spcPts val="0"/>
              </a:spcAft>
              <a:buSzPts val="1300"/>
              <a:buChar char="●"/>
            </a:pPr>
            <a:r>
              <a:rPr lang="en" sz="1300"/>
              <a:t>Enhance the influences from the roots of rumors</a:t>
            </a:r>
            <a:endParaRPr sz="1300"/>
          </a:p>
          <a:p>
            <a:pPr indent="-139700" lvl="0" marL="171450" rtl="0" algn="l">
              <a:spcBef>
                <a:spcPts val="100"/>
              </a:spcBef>
              <a:spcAft>
                <a:spcPts val="0"/>
              </a:spcAft>
              <a:buSzPts val="1300"/>
              <a:buChar char="●"/>
            </a:pPr>
            <a:r>
              <a:rPr lang="en" sz="1300"/>
              <a:t>DropEdge is employed to avoid overfitting issues of our model</a:t>
            </a:r>
            <a:endParaRPr sz="1300"/>
          </a:p>
          <a:p>
            <a:pPr indent="0" lvl="0" marL="114300" rtl="0" algn="l">
              <a:spcBef>
                <a:spcPts val="100"/>
              </a:spcBef>
              <a:spcAft>
                <a:spcPts val="100"/>
              </a:spcAft>
              <a:buNone/>
            </a:pPr>
            <a:r>
              <a:t/>
            </a:r>
            <a:endParaRPr sz="1300"/>
          </a:p>
        </p:txBody>
      </p:sp>
      <p:pic>
        <p:nvPicPr>
          <p:cNvPr id="263" name="Google Shape;263;p36"/>
          <p:cNvPicPr preferRelativeResize="0"/>
          <p:nvPr/>
        </p:nvPicPr>
        <p:blipFill>
          <a:blip r:embed="rId3">
            <a:alphaModFix/>
          </a:blip>
          <a:stretch>
            <a:fillRect/>
          </a:stretch>
        </p:blipFill>
        <p:spPr>
          <a:xfrm>
            <a:off x="6090800" y="685800"/>
            <a:ext cx="2825799" cy="1273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2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2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2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2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713225" y="368825"/>
            <a:ext cx="722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GNN-based fake news detection models</a:t>
            </a:r>
            <a:endParaRPr/>
          </a:p>
        </p:txBody>
      </p:sp>
      <p:sp>
        <p:nvSpPr>
          <p:cNvPr id="269" name="Google Shape;269;p37"/>
          <p:cNvSpPr txBox="1"/>
          <p:nvPr>
            <p:ph idx="4" type="subTitle"/>
          </p:nvPr>
        </p:nvSpPr>
        <p:spPr>
          <a:xfrm>
            <a:off x="789425" y="1017725"/>
            <a:ext cx="8164200" cy="3504300"/>
          </a:xfrm>
          <a:prstGeom prst="rect">
            <a:avLst/>
          </a:prstGeom>
        </p:spPr>
        <p:txBody>
          <a:bodyPr anchorCtr="0" anchor="t" bIns="91425" lIns="91425" spcFirstLastPara="1" rIns="91425" wrap="square" tIns="91425">
            <a:noAutofit/>
          </a:bodyPr>
          <a:lstStyle/>
          <a:p>
            <a:pPr indent="-136525" lvl="0" marL="57150" rtl="0" algn="l">
              <a:spcBef>
                <a:spcPts val="1000"/>
              </a:spcBef>
              <a:spcAft>
                <a:spcPts val="0"/>
              </a:spcAft>
              <a:buSzPts val="1250"/>
              <a:buChar char="●"/>
            </a:pPr>
            <a:r>
              <a:rPr b="1" lang="en" sz="1250"/>
              <a:t>GNN-CL:</a:t>
            </a:r>
            <a:r>
              <a:rPr lang="en" sz="1250"/>
              <a:t> Han, Yi, Shanika Karunasekera, and Christopher Leckie. "Graph neural networks with continual learning for fake news detection from social media." arXiv preprint arXiv:2007.03316 (2020).</a:t>
            </a:r>
            <a:endParaRPr sz="1250"/>
          </a:p>
          <a:p>
            <a:pPr indent="-136525" lvl="0" marL="57150" rtl="0" algn="l">
              <a:spcBef>
                <a:spcPts val="1000"/>
              </a:spcBef>
              <a:spcAft>
                <a:spcPts val="0"/>
              </a:spcAft>
              <a:buSzPts val="1250"/>
              <a:buChar char="●"/>
            </a:pPr>
            <a:r>
              <a:rPr b="1" lang="en" sz="1250"/>
              <a:t>GCNFN:</a:t>
            </a:r>
            <a:r>
              <a:rPr lang="en" sz="1250"/>
              <a:t> Monti, Federico, Fabrizio Frasca, Davide Eynard, Damon Mannion, and Michael M. Bronstein. "Fake news detection on social media using geometric deep learning." arXiv preprint arXiv:1902.06673 (2019).</a:t>
            </a:r>
            <a:endParaRPr sz="1250"/>
          </a:p>
          <a:p>
            <a:pPr indent="-136525" lvl="0" marL="57150" rtl="0" algn="l">
              <a:spcBef>
                <a:spcPts val="1000"/>
              </a:spcBef>
              <a:spcAft>
                <a:spcPts val="0"/>
              </a:spcAft>
              <a:buSzPts val="1250"/>
              <a:buChar char="●"/>
            </a:pPr>
            <a:r>
              <a:rPr b="1" lang="en" sz="1250"/>
              <a:t>BiGCN:</a:t>
            </a:r>
            <a:r>
              <a:rPr lang="en" sz="1250"/>
              <a:t> Bian, Tian, Xi Xiao, Tingyang Xu, Peilin Zhao, Wenbing Huang, Yu Rong, and Junzhou Huang. "Rumor detection on social media with bi-directional graph convolutional networks." In Proceedings of the AAAI Conference on Artificial Intelligence, vol. 34, no. 01, pp. 549-556. 2020.</a:t>
            </a:r>
            <a:endParaRPr sz="1250"/>
          </a:p>
          <a:p>
            <a:pPr indent="-136525" lvl="0" marL="57150" rtl="0" algn="l">
              <a:spcBef>
                <a:spcPts val="1000"/>
              </a:spcBef>
              <a:spcAft>
                <a:spcPts val="0"/>
              </a:spcAft>
              <a:buSzPts val="1250"/>
              <a:buChar char="●"/>
            </a:pPr>
            <a:r>
              <a:rPr b="1" lang="en" sz="1250"/>
              <a:t>UPFD-GCN:</a:t>
            </a:r>
            <a:r>
              <a:rPr lang="en" sz="1250"/>
              <a:t> Kipf, Thomas N., and Max Welling. "Semi-supervised classification with graph convolutional networks." arXiv preprint arXiv:1609.02907 (2016).</a:t>
            </a:r>
            <a:endParaRPr sz="1250"/>
          </a:p>
          <a:p>
            <a:pPr indent="-136525" lvl="0" marL="57150" rtl="0" algn="l">
              <a:spcBef>
                <a:spcPts val="1000"/>
              </a:spcBef>
              <a:spcAft>
                <a:spcPts val="0"/>
              </a:spcAft>
              <a:buSzPts val="1250"/>
              <a:buChar char="●"/>
            </a:pPr>
            <a:r>
              <a:rPr b="1" lang="en" sz="1250"/>
              <a:t>UPFD-GAT:</a:t>
            </a:r>
            <a:r>
              <a:rPr lang="en" sz="1250"/>
              <a:t> Veličković, Petar, Guillem Cucurull, Arantxa Casanova, Adriana Romero, Pietro Lio, and Yoshua Bengio. "Graph attention networks." arXiv preprint arXiv:1710.10903 (2017).</a:t>
            </a:r>
            <a:endParaRPr sz="1250"/>
          </a:p>
          <a:p>
            <a:pPr indent="-136525" lvl="0" marL="57150" rtl="0" algn="l">
              <a:spcBef>
                <a:spcPts val="1000"/>
              </a:spcBef>
              <a:spcAft>
                <a:spcPts val="0"/>
              </a:spcAft>
              <a:buSzPts val="1250"/>
              <a:buChar char="●"/>
            </a:pPr>
            <a:r>
              <a:rPr b="1" lang="en" sz="1250"/>
              <a:t>UPFD-SAGE:</a:t>
            </a:r>
            <a:r>
              <a:rPr lang="en" sz="1250"/>
              <a:t> Hamilton, William L., Rex Ying, and Jure Leskovec. "Inductive representation learning on large graphs." arXiv preprint arXiv:1706.02216 (2017).</a:t>
            </a:r>
            <a:endParaRPr sz="12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2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200"/>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200"/>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200"/>
                                        <p:tgtEl>
                                          <p:spTgt spid="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200"/>
                                        <p:tgtEl>
                                          <p:spTgt spid="2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Effect filter="fade" transition="in">
                                      <p:cBhvr>
                                        <p:cTn dur="200"/>
                                        <p:tgtEl>
                                          <p:spTgt spid="2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animEffect filter="fade" transition="in">
                                      <p:cBhvr>
                                        <p:cTn dur="200"/>
                                        <p:tgtEl>
                                          <p:spTgt spid="26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713225" y="292625"/>
            <a:ext cx="5679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Preliminaries</a:t>
            </a:r>
            <a:endParaRPr/>
          </a:p>
        </p:txBody>
      </p:sp>
      <p:sp>
        <p:nvSpPr>
          <p:cNvPr id="275" name="Google Shape;275;p38"/>
          <p:cNvSpPr txBox="1"/>
          <p:nvPr>
            <p:ph idx="4" type="subTitle"/>
          </p:nvPr>
        </p:nvSpPr>
        <p:spPr>
          <a:xfrm>
            <a:off x="713225" y="865325"/>
            <a:ext cx="7819800" cy="8517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300"/>
              <a:t>Graph Convolutional Networks</a:t>
            </a:r>
            <a:endParaRPr b="1" sz="1300"/>
          </a:p>
          <a:p>
            <a:pPr indent="0" lvl="0" marL="0" rtl="0" algn="just">
              <a:spcBef>
                <a:spcPts val="1000"/>
              </a:spcBef>
              <a:spcAft>
                <a:spcPts val="0"/>
              </a:spcAft>
              <a:buNone/>
            </a:pPr>
            <a:r>
              <a:rPr lang="en" sz="1300"/>
              <a:t>Among all the existing works, GCN is one of the most effective convolution models, whose convolution operation is considered as a general ”message-passing” architecture as follows:</a:t>
            </a:r>
            <a:endParaRPr sz="1300"/>
          </a:p>
          <a:p>
            <a:pPr indent="0" lvl="0" marL="0" rtl="0" algn="just">
              <a:spcBef>
                <a:spcPts val="1000"/>
              </a:spcBef>
              <a:spcAft>
                <a:spcPts val="0"/>
              </a:spcAft>
              <a:buNone/>
            </a:pPr>
            <a:r>
              <a:t/>
            </a:r>
            <a:endParaRPr sz="1300"/>
          </a:p>
          <a:p>
            <a:pPr indent="0" lvl="0" marL="0" rtl="0" algn="just">
              <a:spcBef>
                <a:spcPts val="1000"/>
              </a:spcBef>
              <a:spcAft>
                <a:spcPts val="0"/>
              </a:spcAft>
              <a:buNone/>
            </a:pPr>
            <a:r>
              <a:t/>
            </a:r>
            <a:endParaRPr sz="1300"/>
          </a:p>
        </p:txBody>
      </p:sp>
      <p:sp>
        <p:nvSpPr>
          <p:cNvPr id="276" name="Google Shape;276;p38"/>
          <p:cNvSpPr txBox="1"/>
          <p:nvPr>
            <p:ph idx="4" type="subTitle"/>
          </p:nvPr>
        </p:nvSpPr>
        <p:spPr>
          <a:xfrm>
            <a:off x="713225" y="2959600"/>
            <a:ext cx="8308200" cy="7977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300"/>
              <a:t>DropEdge</a:t>
            </a:r>
            <a:endParaRPr b="1" sz="1300"/>
          </a:p>
          <a:p>
            <a:pPr indent="0" lvl="0" marL="0" rtl="0" algn="just">
              <a:spcBef>
                <a:spcPts val="1000"/>
              </a:spcBef>
              <a:spcAft>
                <a:spcPts val="0"/>
              </a:spcAft>
              <a:buNone/>
            </a:pPr>
            <a:r>
              <a:rPr lang="en" sz="1300"/>
              <a:t>Novel method to reduce overfitting for GCN based models. The adjacency matrix after DropEdge, A’, is computed as below:</a:t>
            </a:r>
            <a:endParaRPr sz="1300"/>
          </a:p>
          <a:p>
            <a:pPr indent="0" lvl="0" marL="0" rtl="0" algn="just">
              <a:spcBef>
                <a:spcPts val="1000"/>
              </a:spcBef>
              <a:spcAft>
                <a:spcPts val="0"/>
              </a:spcAft>
              <a:buNone/>
            </a:pPr>
            <a:r>
              <a:rPr lang="en" sz="1300"/>
              <a:t> </a:t>
            </a:r>
            <a:endParaRPr sz="1300"/>
          </a:p>
          <a:p>
            <a:pPr indent="0" lvl="0" marL="0" rtl="0" algn="just">
              <a:spcBef>
                <a:spcPts val="1000"/>
              </a:spcBef>
              <a:spcAft>
                <a:spcPts val="0"/>
              </a:spcAft>
              <a:buNone/>
            </a:pPr>
            <a:r>
              <a:t/>
            </a:r>
            <a:endParaRPr sz="1300"/>
          </a:p>
          <a:p>
            <a:pPr indent="0" lvl="0" marL="0" rtl="0" algn="just">
              <a:spcBef>
                <a:spcPts val="1000"/>
              </a:spcBef>
              <a:spcAft>
                <a:spcPts val="0"/>
              </a:spcAft>
              <a:buNone/>
            </a:pPr>
            <a:r>
              <a:t/>
            </a:r>
            <a:endParaRPr sz="1300"/>
          </a:p>
        </p:txBody>
      </p:sp>
      <p:pic>
        <p:nvPicPr>
          <p:cNvPr id="277" name="Google Shape;277;p38"/>
          <p:cNvPicPr preferRelativeResize="0"/>
          <p:nvPr/>
        </p:nvPicPr>
        <p:blipFill>
          <a:blip r:embed="rId3">
            <a:alphaModFix/>
          </a:blip>
          <a:stretch>
            <a:fillRect/>
          </a:stretch>
        </p:blipFill>
        <p:spPr>
          <a:xfrm>
            <a:off x="1170425" y="1793225"/>
            <a:ext cx="3206450" cy="1013850"/>
          </a:xfrm>
          <a:prstGeom prst="rect">
            <a:avLst/>
          </a:prstGeom>
          <a:noFill/>
          <a:ln>
            <a:noFill/>
          </a:ln>
        </p:spPr>
      </p:pic>
      <p:pic>
        <p:nvPicPr>
          <p:cNvPr id="278" name="Google Shape;278;p38"/>
          <p:cNvPicPr preferRelativeResize="0"/>
          <p:nvPr/>
        </p:nvPicPr>
        <p:blipFill>
          <a:blip r:embed="rId4">
            <a:alphaModFix/>
          </a:blip>
          <a:stretch>
            <a:fillRect/>
          </a:stretch>
        </p:blipFill>
        <p:spPr>
          <a:xfrm>
            <a:off x="4917675" y="1793225"/>
            <a:ext cx="2822725" cy="1013850"/>
          </a:xfrm>
          <a:prstGeom prst="rect">
            <a:avLst/>
          </a:prstGeom>
          <a:noFill/>
          <a:ln>
            <a:noFill/>
          </a:ln>
        </p:spPr>
      </p:pic>
      <p:pic>
        <p:nvPicPr>
          <p:cNvPr id="279" name="Google Shape;279;p38"/>
          <p:cNvPicPr preferRelativeResize="0"/>
          <p:nvPr/>
        </p:nvPicPr>
        <p:blipFill>
          <a:blip r:embed="rId5">
            <a:alphaModFix/>
          </a:blip>
          <a:stretch>
            <a:fillRect/>
          </a:stretch>
        </p:blipFill>
        <p:spPr>
          <a:xfrm>
            <a:off x="2633663" y="3909700"/>
            <a:ext cx="3876675" cy="74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2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2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2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2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2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2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idx="1" type="subTitle"/>
          </p:nvPr>
        </p:nvSpPr>
        <p:spPr>
          <a:xfrm>
            <a:off x="713225" y="922725"/>
            <a:ext cx="4230600" cy="2141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300"/>
              <a:t>An effective GCN-based method for rumor detection based on the rumor propagation and the rumor dispersion, named as Bi-directional Graph Convolutional Networks (Bi-GCN).</a:t>
            </a:r>
            <a:endParaRPr sz="1300"/>
          </a:p>
          <a:p>
            <a:pPr indent="-311150" lvl="0" marL="457200" rtl="0" algn="l">
              <a:spcBef>
                <a:spcPts val="1000"/>
              </a:spcBef>
              <a:spcAft>
                <a:spcPts val="0"/>
              </a:spcAft>
              <a:buSzPts val="1300"/>
              <a:buChar char="●"/>
            </a:pPr>
            <a:r>
              <a:rPr lang="en" sz="1300"/>
              <a:t>Learn suitable high-level representations from both rumor propagation and rumor dispersion</a:t>
            </a:r>
            <a:endParaRPr sz="1300"/>
          </a:p>
          <a:p>
            <a:pPr indent="-311150" lvl="0" marL="457200" rtl="0" algn="l">
              <a:spcBef>
                <a:spcPts val="0"/>
              </a:spcBef>
              <a:spcAft>
                <a:spcPts val="0"/>
              </a:spcAft>
              <a:buSzPts val="1300"/>
              <a:buChar char="●"/>
            </a:pPr>
            <a:r>
              <a:rPr lang="en" sz="1300"/>
              <a:t>Two-layer 1stChebNet are adopted as the fundamental GCN components</a:t>
            </a:r>
            <a:endParaRPr sz="1300"/>
          </a:p>
        </p:txBody>
      </p:sp>
      <p:sp>
        <p:nvSpPr>
          <p:cNvPr id="285" name="Google Shape;285;p39"/>
          <p:cNvSpPr txBox="1"/>
          <p:nvPr>
            <p:ph type="title"/>
          </p:nvPr>
        </p:nvSpPr>
        <p:spPr>
          <a:xfrm>
            <a:off x="713225" y="3688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Bi-GCN Rumor Detection Model</a:t>
            </a:r>
            <a:endParaRPr/>
          </a:p>
        </p:txBody>
      </p:sp>
      <p:pic>
        <p:nvPicPr>
          <p:cNvPr id="286" name="Google Shape;286;p39"/>
          <p:cNvPicPr preferRelativeResize="0"/>
          <p:nvPr/>
        </p:nvPicPr>
        <p:blipFill>
          <a:blip r:embed="rId3">
            <a:alphaModFix/>
          </a:blip>
          <a:stretch>
            <a:fillRect/>
          </a:stretch>
        </p:blipFill>
        <p:spPr>
          <a:xfrm>
            <a:off x="4956277" y="941525"/>
            <a:ext cx="3992251" cy="1945500"/>
          </a:xfrm>
          <a:prstGeom prst="rect">
            <a:avLst/>
          </a:prstGeom>
          <a:noFill/>
          <a:ln>
            <a:noFill/>
          </a:ln>
        </p:spPr>
      </p:pic>
      <p:sp>
        <p:nvSpPr>
          <p:cNvPr id="287" name="Google Shape;287;p39"/>
          <p:cNvSpPr txBox="1"/>
          <p:nvPr>
            <p:ph idx="1" type="subTitle"/>
          </p:nvPr>
        </p:nvSpPr>
        <p:spPr>
          <a:xfrm>
            <a:off x="713225" y="3044025"/>
            <a:ext cx="6613500" cy="17961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300"/>
              <a:t>1 Construct Propagation and Dispersion Graphs</a:t>
            </a:r>
            <a:endParaRPr b="1" sz="1300"/>
          </a:p>
          <a:p>
            <a:pPr indent="-311150" lvl="0" marL="457200" rtl="0" algn="just">
              <a:spcBef>
                <a:spcPts val="1000"/>
              </a:spcBef>
              <a:spcAft>
                <a:spcPts val="0"/>
              </a:spcAft>
              <a:buSzPts val="1300"/>
              <a:buChar char="●"/>
            </a:pPr>
            <a:r>
              <a:rPr lang="en" sz="1300"/>
              <a:t>We construct the propagate structure &lt;V,E&gt; for a rumor event Ci</a:t>
            </a:r>
            <a:endParaRPr sz="1300"/>
          </a:p>
          <a:p>
            <a:pPr indent="-311150" lvl="0" marL="457200" rtl="0" algn="just">
              <a:spcBef>
                <a:spcPts val="0"/>
              </a:spcBef>
              <a:spcAft>
                <a:spcPts val="0"/>
              </a:spcAft>
              <a:buSzPts val="1300"/>
              <a:buChar char="●"/>
            </a:pPr>
            <a:r>
              <a:rPr b="1" i="1" lang="en" sz="1300"/>
              <a:t>A</a:t>
            </a:r>
            <a:r>
              <a:rPr lang="en" sz="1300"/>
              <a:t> only contains the edges from the upper nodes to the lower nodes</a:t>
            </a:r>
            <a:endParaRPr sz="1300"/>
          </a:p>
          <a:p>
            <a:pPr indent="-311150" lvl="0" marL="457200" rtl="0" algn="just">
              <a:spcBef>
                <a:spcPts val="0"/>
              </a:spcBef>
              <a:spcAft>
                <a:spcPts val="0"/>
              </a:spcAft>
              <a:buSzPts val="1300"/>
              <a:buChar char="●"/>
            </a:pPr>
            <a:r>
              <a:rPr lang="en" sz="1300"/>
              <a:t>At each training epoch, p percentage of edges are dropped via Eq. (3) to form </a:t>
            </a:r>
            <a:r>
              <a:rPr b="1" i="1" lang="en" sz="1300"/>
              <a:t>A’</a:t>
            </a:r>
            <a:r>
              <a:rPr lang="en" sz="1300"/>
              <a:t>, which avoid penitential overfitting issues</a:t>
            </a:r>
            <a:endParaRPr sz="1300"/>
          </a:p>
          <a:p>
            <a:pPr indent="-311150" lvl="0" marL="457200" rtl="0" algn="just">
              <a:spcBef>
                <a:spcPts val="0"/>
              </a:spcBef>
              <a:spcAft>
                <a:spcPts val="0"/>
              </a:spcAft>
              <a:buSzPts val="1300"/>
              <a:buChar char="●"/>
            </a:pPr>
            <a:r>
              <a:rPr lang="en" sz="1300"/>
              <a:t>TD-GCN, the adjacency matrix is represented as </a:t>
            </a:r>
            <a:r>
              <a:rPr b="1" i="1" lang="en" sz="1300"/>
              <a:t>A</a:t>
            </a:r>
            <a:r>
              <a:rPr b="1" baseline="30000" i="1" lang="en" sz="1300"/>
              <a:t>TD</a:t>
            </a:r>
            <a:r>
              <a:rPr b="1" i="1" lang="en" sz="1300"/>
              <a:t> = A’</a:t>
            </a:r>
            <a:r>
              <a:rPr lang="en" sz="1300"/>
              <a:t>. Meanwhile, for BU-GCN, the adjacency matrix is </a:t>
            </a:r>
            <a:r>
              <a:rPr b="1" i="1" lang="en" sz="1300"/>
              <a:t>A</a:t>
            </a:r>
            <a:r>
              <a:rPr b="1" baseline="30000" i="1" lang="en" sz="1300"/>
              <a:t>BU</a:t>
            </a:r>
            <a:r>
              <a:rPr lang="en" sz="1300"/>
              <a:t> </a:t>
            </a:r>
            <a:r>
              <a:rPr b="1" i="1" lang="en" sz="1300"/>
              <a:t>= </a:t>
            </a:r>
            <a:r>
              <a:rPr b="1" i="1" lang="en" sz="1300">
                <a:solidFill>
                  <a:schemeClr val="dk1"/>
                </a:solidFill>
              </a:rPr>
              <a:t>A’</a:t>
            </a:r>
            <a:r>
              <a:rPr b="1" baseline="30000" i="1" lang="en" sz="1300">
                <a:solidFill>
                  <a:schemeClr val="dk1"/>
                </a:solidFill>
              </a:rPr>
              <a:t>T</a:t>
            </a:r>
            <a:r>
              <a:rPr lang="en" sz="1300"/>
              <a:t>.</a:t>
            </a:r>
            <a:endParaRPr sz="1300"/>
          </a:p>
          <a:p>
            <a:pPr indent="0" lvl="0" marL="0" rtl="0" algn="just">
              <a:spcBef>
                <a:spcPts val="1000"/>
              </a:spcBef>
              <a:spcAft>
                <a:spcPts val="0"/>
              </a:spcAft>
              <a:buNone/>
            </a:pPr>
            <a:r>
              <a:rPr lang="en" sz="1300"/>
              <a:t> </a:t>
            </a:r>
            <a:endParaRPr sz="1300"/>
          </a:p>
          <a:p>
            <a:pPr indent="0" lvl="0" marL="0" rtl="0" algn="just">
              <a:spcBef>
                <a:spcPts val="1000"/>
              </a:spcBef>
              <a:spcAft>
                <a:spcPts val="0"/>
              </a:spcAft>
              <a:buNone/>
            </a:pPr>
            <a:r>
              <a:t/>
            </a:r>
            <a:endParaRPr sz="1300"/>
          </a:p>
          <a:p>
            <a:pPr indent="0" lvl="0" marL="0" rtl="0" algn="just">
              <a:spcBef>
                <a:spcPts val="1000"/>
              </a:spcBef>
              <a:spcAft>
                <a:spcPts val="1000"/>
              </a:spcAft>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2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2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2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2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2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Effect filter="fade" transition="in">
                                      <p:cBhvr>
                                        <p:cTn dur="200"/>
                                        <p:tgtEl>
                                          <p:spTgt spid="2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animEffect filter="fade" transition="in">
                                      <p:cBhvr>
                                        <p:cTn dur="200"/>
                                        <p:tgtEl>
                                          <p:spTgt spid="2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animEffect filter="fade" transition="in">
                                      <p:cBhvr>
                                        <p:cTn dur="200"/>
                                        <p:tgtEl>
                                          <p:spTgt spid="2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5" st="5"/>
                                            </p:txEl>
                                          </p:spTgt>
                                        </p:tgtEl>
                                        <p:attrNameLst>
                                          <p:attrName>style.visibility</p:attrName>
                                        </p:attrNameLst>
                                      </p:cBhvr>
                                      <p:to>
                                        <p:strVal val="visible"/>
                                      </p:to>
                                    </p:set>
                                    <p:animEffect filter="fade" transition="in">
                                      <p:cBhvr>
                                        <p:cTn dur="200"/>
                                        <p:tgtEl>
                                          <p:spTgt spid="2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6" st="6"/>
                                            </p:txEl>
                                          </p:spTgt>
                                        </p:tgtEl>
                                        <p:attrNameLst>
                                          <p:attrName>style.visibility</p:attrName>
                                        </p:attrNameLst>
                                      </p:cBhvr>
                                      <p:to>
                                        <p:strVal val="visible"/>
                                      </p:to>
                                    </p:set>
                                    <p:animEffect filter="fade" transition="in">
                                      <p:cBhvr>
                                        <p:cTn dur="200"/>
                                        <p:tgtEl>
                                          <p:spTgt spid="2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7" st="7"/>
                                            </p:txEl>
                                          </p:spTgt>
                                        </p:tgtEl>
                                        <p:attrNameLst>
                                          <p:attrName>style.visibility</p:attrName>
                                        </p:attrNameLst>
                                      </p:cBhvr>
                                      <p:to>
                                        <p:strVal val="visible"/>
                                      </p:to>
                                    </p:set>
                                    <p:animEffect filter="fade" transition="in">
                                      <p:cBhvr>
                                        <p:cTn dur="200"/>
                                        <p:tgtEl>
                                          <p:spTgt spid="28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idx="4294967295" type="subTitle"/>
          </p:nvPr>
        </p:nvSpPr>
        <p:spPr>
          <a:xfrm>
            <a:off x="629625" y="293975"/>
            <a:ext cx="4484400" cy="1023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300"/>
              <a:t>2 Calculate the High-level Node Representations</a:t>
            </a:r>
            <a:endParaRPr b="1" sz="1300"/>
          </a:p>
          <a:p>
            <a:pPr indent="0" lvl="0" marL="0" rtl="0" algn="l">
              <a:spcBef>
                <a:spcPts val="1200"/>
              </a:spcBef>
              <a:spcAft>
                <a:spcPts val="0"/>
              </a:spcAft>
              <a:buNone/>
            </a:pPr>
            <a:r>
              <a:rPr lang="en" sz="1300"/>
              <a:t>By substituting </a:t>
            </a:r>
            <a:r>
              <a:rPr b="1" i="1" lang="en" sz="1300"/>
              <a:t>A</a:t>
            </a:r>
            <a:r>
              <a:rPr b="1" baseline="30000" i="1" lang="en" sz="1300"/>
              <a:t>TD</a:t>
            </a:r>
            <a:r>
              <a:rPr lang="en" sz="1300"/>
              <a:t> and </a:t>
            </a:r>
            <a:r>
              <a:rPr b="1" i="1" lang="en" sz="1300"/>
              <a:t>X</a:t>
            </a:r>
            <a:r>
              <a:rPr lang="en" sz="1300"/>
              <a:t> to Eq. (2) over two layers, we write the equations for TD-GCN as:</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en" sz="1300"/>
              <a:t>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293" name="Google Shape;293;p40"/>
          <p:cNvPicPr preferRelativeResize="0"/>
          <p:nvPr/>
        </p:nvPicPr>
        <p:blipFill>
          <a:blip r:embed="rId3">
            <a:alphaModFix/>
          </a:blip>
          <a:stretch>
            <a:fillRect/>
          </a:stretch>
        </p:blipFill>
        <p:spPr>
          <a:xfrm>
            <a:off x="5580225" y="379850"/>
            <a:ext cx="2962275" cy="685800"/>
          </a:xfrm>
          <a:prstGeom prst="rect">
            <a:avLst/>
          </a:prstGeom>
          <a:noFill/>
          <a:ln>
            <a:noFill/>
          </a:ln>
        </p:spPr>
      </p:pic>
      <p:sp>
        <p:nvSpPr>
          <p:cNvPr id="294" name="Google Shape;294;p40"/>
          <p:cNvSpPr txBox="1"/>
          <p:nvPr/>
        </p:nvSpPr>
        <p:spPr>
          <a:xfrm>
            <a:off x="4679450" y="1068675"/>
            <a:ext cx="444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Montserrat"/>
                <a:ea typeface="Montserrat"/>
                <a:cs typeface="Montserrat"/>
                <a:sym typeface="Montserrat"/>
              </a:rPr>
              <a:t>where </a:t>
            </a:r>
            <a:r>
              <a:rPr b="1" i="1" lang="en" sz="800">
                <a:latin typeface="Montserrat"/>
                <a:ea typeface="Montserrat"/>
                <a:cs typeface="Montserrat"/>
                <a:sym typeface="Montserrat"/>
              </a:rPr>
              <a:t>H</a:t>
            </a:r>
            <a:r>
              <a:rPr b="1" baseline="-25000" i="1" lang="en" sz="800">
                <a:latin typeface="Montserrat"/>
                <a:ea typeface="Montserrat"/>
                <a:cs typeface="Montserrat"/>
                <a:sym typeface="Montserrat"/>
              </a:rPr>
              <a:t>1</a:t>
            </a:r>
            <a:r>
              <a:rPr b="1" baseline="30000" i="1" lang="en" sz="800">
                <a:latin typeface="Montserrat"/>
                <a:ea typeface="Montserrat"/>
                <a:cs typeface="Montserrat"/>
                <a:sym typeface="Montserrat"/>
              </a:rPr>
              <a:t>TD</a:t>
            </a:r>
            <a:r>
              <a:rPr lang="en" sz="800">
                <a:latin typeface="Montserrat"/>
                <a:ea typeface="Montserrat"/>
                <a:cs typeface="Montserrat"/>
                <a:sym typeface="Montserrat"/>
              </a:rPr>
              <a:t> </a:t>
            </a:r>
            <a:r>
              <a:rPr b="1" i="1" lang="en" sz="800">
                <a:latin typeface="Montserrat"/>
                <a:ea typeface="Montserrat"/>
                <a:cs typeface="Montserrat"/>
                <a:sym typeface="Montserrat"/>
              </a:rPr>
              <a:t>∈ R</a:t>
            </a:r>
            <a:r>
              <a:rPr b="1" baseline="30000" i="1" lang="en" sz="800">
                <a:latin typeface="Montserrat"/>
                <a:ea typeface="Montserrat"/>
                <a:cs typeface="Montserrat"/>
                <a:sym typeface="Montserrat"/>
              </a:rPr>
              <a:t>nxv1</a:t>
            </a:r>
            <a:r>
              <a:rPr b="1" i="1" lang="en" sz="800">
                <a:latin typeface="Montserrat"/>
                <a:ea typeface="Montserrat"/>
                <a:cs typeface="Montserrat"/>
                <a:sym typeface="Montserrat"/>
              </a:rPr>
              <a:t> </a:t>
            </a:r>
            <a:r>
              <a:rPr lang="en" sz="800">
                <a:latin typeface="Montserrat"/>
                <a:ea typeface="Montserrat"/>
                <a:cs typeface="Montserrat"/>
                <a:sym typeface="Montserrat"/>
              </a:rPr>
              <a:t>and </a:t>
            </a:r>
            <a:r>
              <a:rPr b="1" i="1" lang="en" sz="800">
                <a:latin typeface="Montserrat"/>
                <a:ea typeface="Montserrat"/>
                <a:cs typeface="Montserrat"/>
                <a:sym typeface="Montserrat"/>
              </a:rPr>
              <a:t>H</a:t>
            </a:r>
            <a:r>
              <a:rPr b="1" baseline="-25000" i="1" lang="en" sz="800">
                <a:latin typeface="Montserrat"/>
                <a:ea typeface="Montserrat"/>
                <a:cs typeface="Montserrat"/>
                <a:sym typeface="Montserrat"/>
              </a:rPr>
              <a:t>2</a:t>
            </a:r>
            <a:r>
              <a:rPr b="1" baseline="30000" i="1" lang="en" sz="800">
                <a:latin typeface="Montserrat"/>
                <a:ea typeface="Montserrat"/>
                <a:cs typeface="Montserrat"/>
                <a:sym typeface="Montserrat"/>
              </a:rPr>
              <a:t>TD </a:t>
            </a:r>
            <a:r>
              <a:rPr b="1" i="1" lang="en" sz="800">
                <a:solidFill>
                  <a:schemeClr val="dk1"/>
                </a:solidFill>
                <a:latin typeface="Montserrat"/>
                <a:ea typeface="Montserrat"/>
                <a:cs typeface="Montserrat"/>
                <a:sym typeface="Montserrat"/>
              </a:rPr>
              <a:t>∈ </a:t>
            </a:r>
            <a:r>
              <a:rPr b="1" i="1" lang="en" sz="800">
                <a:latin typeface="Montserrat"/>
                <a:ea typeface="Montserrat"/>
                <a:cs typeface="Montserrat"/>
                <a:sym typeface="Montserrat"/>
              </a:rPr>
              <a:t>R</a:t>
            </a:r>
            <a:r>
              <a:rPr b="1" baseline="30000" i="1" lang="en" sz="800">
                <a:latin typeface="Montserrat"/>
                <a:ea typeface="Montserrat"/>
                <a:cs typeface="Montserrat"/>
                <a:sym typeface="Montserrat"/>
              </a:rPr>
              <a:t>nxv2</a:t>
            </a:r>
            <a:r>
              <a:rPr lang="en" sz="800">
                <a:latin typeface="Montserrat"/>
                <a:ea typeface="Montserrat"/>
                <a:cs typeface="Montserrat"/>
                <a:sym typeface="Montserrat"/>
              </a:rPr>
              <a:t> represent the hidden features of two layer TD-GCN. </a:t>
            </a:r>
            <a:r>
              <a:rPr b="1" i="1" lang="en" sz="800">
                <a:latin typeface="Montserrat"/>
                <a:ea typeface="Montserrat"/>
                <a:cs typeface="Montserrat"/>
                <a:sym typeface="Montserrat"/>
              </a:rPr>
              <a:t>W</a:t>
            </a:r>
            <a:r>
              <a:rPr b="1" baseline="-25000" i="1" lang="en" sz="800">
                <a:latin typeface="Montserrat"/>
                <a:ea typeface="Montserrat"/>
                <a:cs typeface="Montserrat"/>
                <a:sym typeface="Montserrat"/>
              </a:rPr>
              <a:t>0</a:t>
            </a:r>
            <a:r>
              <a:rPr b="1" baseline="30000" i="1" lang="en" sz="800">
                <a:latin typeface="Montserrat"/>
                <a:ea typeface="Montserrat"/>
                <a:cs typeface="Montserrat"/>
                <a:sym typeface="Montserrat"/>
              </a:rPr>
              <a:t>TD </a:t>
            </a:r>
            <a:r>
              <a:rPr b="1" i="1" lang="en" sz="800">
                <a:solidFill>
                  <a:schemeClr val="dk1"/>
                </a:solidFill>
                <a:latin typeface="Montserrat"/>
                <a:ea typeface="Montserrat"/>
                <a:cs typeface="Montserrat"/>
                <a:sym typeface="Montserrat"/>
              </a:rPr>
              <a:t>∈</a:t>
            </a:r>
            <a:r>
              <a:rPr lang="en" sz="800">
                <a:latin typeface="Montserrat"/>
                <a:ea typeface="Montserrat"/>
                <a:cs typeface="Montserrat"/>
                <a:sym typeface="Montserrat"/>
              </a:rPr>
              <a:t> </a:t>
            </a:r>
            <a:r>
              <a:rPr b="1" i="1" lang="en" sz="800">
                <a:latin typeface="Montserrat"/>
                <a:ea typeface="Montserrat"/>
                <a:cs typeface="Montserrat"/>
                <a:sym typeface="Montserrat"/>
              </a:rPr>
              <a:t>R</a:t>
            </a:r>
            <a:r>
              <a:rPr b="1" baseline="30000" i="1" lang="en" sz="800">
                <a:latin typeface="Montserrat"/>
                <a:ea typeface="Montserrat"/>
                <a:cs typeface="Montserrat"/>
                <a:sym typeface="Montserrat"/>
              </a:rPr>
              <a:t>dxv1</a:t>
            </a:r>
            <a:r>
              <a:rPr lang="en" sz="800">
                <a:latin typeface="Montserrat"/>
                <a:ea typeface="Montserrat"/>
                <a:cs typeface="Montserrat"/>
                <a:sym typeface="Montserrat"/>
              </a:rPr>
              <a:t> and </a:t>
            </a:r>
            <a:r>
              <a:rPr b="1" i="1" lang="en" sz="800">
                <a:solidFill>
                  <a:schemeClr val="dk1"/>
                </a:solidFill>
                <a:latin typeface="Montserrat"/>
                <a:ea typeface="Montserrat"/>
                <a:cs typeface="Montserrat"/>
                <a:sym typeface="Montserrat"/>
              </a:rPr>
              <a:t>W</a:t>
            </a:r>
            <a:r>
              <a:rPr b="1" baseline="-25000" i="1" lang="en" sz="800">
                <a:solidFill>
                  <a:schemeClr val="dk1"/>
                </a:solidFill>
                <a:latin typeface="Montserrat"/>
                <a:ea typeface="Montserrat"/>
                <a:cs typeface="Montserrat"/>
                <a:sym typeface="Montserrat"/>
              </a:rPr>
              <a:t>1</a:t>
            </a:r>
            <a:r>
              <a:rPr b="1" baseline="30000" i="1" lang="en" sz="800">
                <a:solidFill>
                  <a:schemeClr val="dk1"/>
                </a:solidFill>
                <a:latin typeface="Montserrat"/>
                <a:ea typeface="Montserrat"/>
                <a:cs typeface="Montserrat"/>
                <a:sym typeface="Montserrat"/>
              </a:rPr>
              <a:t>TD </a:t>
            </a:r>
            <a:r>
              <a:rPr b="1" i="1" lang="en" sz="800">
                <a:solidFill>
                  <a:schemeClr val="dk1"/>
                </a:solidFill>
                <a:latin typeface="Montserrat"/>
                <a:ea typeface="Montserrat"/>
                <a:cs typeface="Montserrat"/>
                <a:sym typeface="Montserrat"/>
              </a:rPr>
              <a:t>∈</a:t>
            </a:r>
            <a:r>
              <a:rPr lang="en" sz="800">
                <a:solidFill>
                  <a:schemeClr val="dk1"/>
                </a:solidFill>
                <a:latin typeface="Montserrat"/>
                <a:ea typeface="Montserrat"/>
                <a:cs typeface="Montserrat"/>
                <a:sym typeface="Montserrat"/>
              </a:rPr>
              <a:t> </a:t>
            </a:r>
            <a:r>
              <a:rPr b="1" i="1" lang="en" sz="800">
                <a:solidFill>
                  <a:schemeClr val="dk1"/>
                </a:solidFill>
                <a:latin typeface="Montserrat"/>
                <a:ea typeface="Montserrat"/>
                <a:cs typeface="Montserrat"/>
                <a:sym typeface="Montserrat"/>
              </a:rPr>
              <a:t>R</a:t>
            </a:r>
            <a:r>
              <a:rPr b="1" baseline="30000" i="1" lang="en" sz="800">
                <a:solidFill>
                  <a:schemeClr val="dk1"/>
                </a:solidFill>
                <a:latin typeface="Montserrat"/>
                <a:ea typeface="Montserrat"/>
                <a:cs typeface="Montserrat"/>
                <a:sym typeface="Montserrat"/>
              </a:rPr>
              <a:t>v1xv2 </a:t>
            </a:r>
            <a:r>
              <a:rPr lang="en" sz="800">
                <a:solidFill>
                  <a:schemeClr val="dk1"/>
                </a:solidFill>
                <a:latin typeface="Montserrat"/>
                <a:ea typeface="Montserrat"/>
                <a:cs typeface="Montserrat"/>
                <a:sym typeface="Montserrat"/>
              </a:rPr>
              <a:t> are the filter parameter matrices of TD-GCN.</a:t>
            </a:r>
            <a:endParaRPr sz="800">
              <a:latin typeface="Montserrat"/>
              <a:ea typeface="Montserrat"/>
              <a:cs typeface="Montserrat"/>
              <a:sym typeface="Montserrat"/>
            </a:endParaRPr>
          </a:p>
        </p:txBody>
      </p:sp>
      <p:sp>
        <p:nvSpPr>
          <p:cNvPr id="295" name="Google Shape;295;p40"/>
          <p:cNvSpPr txBox="1"/>
          <p:nvPr>
            <p:ph idx="4294967295" type="subTitle"/>
          </p:nvPr>
        </p:nvSpPr>
        <p:spPr>
          <a:xfrm>
            <a:off x="629625" y="1347075"/>
            <a:ext cx="4706400" cy="153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300"/>
              <a:t>3 Root Feature Enhancement</a:t>
            </a:r>
            <a:endParaRPr b="1" sz="1300"/>
          </a:p>
          <a:p>
            <a:pPr indent="0" lvl="0" marL="0" rtl="0" algn="l">
              <a:spcBef>
                <a:spcPts val="1200"/>
              </a:spcBef>
              <a:spcAft>
                <a:spcPts val="0"/>
              </a:spcAft>
              <a:buNone/>
            </a:pPr>
            <a:r>
              <a:rPr lang="en" sz="1300"/>
              <a:t>For TD-GCN at the k-th GCL, we concatenate the hidden feature vectors of every nodes with the hidden feature vector of the root node from the (k - 1)-th GCL to construct a new feature matrix as:</a:t>
            </a:r>
            <a:r>
              <a:rPr lang="en" sz="1300"/>
              <a:t>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296" name="Google Shape;296;p40"/>
          <p:cNvPicPr preferRelativeResize="0"/>
          <p:nvPr/>
        </p:nvPicPr>
        <p:blipFill>
          <a:blip r:embed="rId4">
            <a:alphaModFix/>
          </a:blip>
          <a:stretch>
            <a:fillRect/>
          </a:stretch>
        </p:blipFill>
        <p:spPr>
          <a:xfrm>
            <a:off x="5621925" y="1515200"/>
            <a:ext cx="2878875" cy="1363675"/>
          </a:xfrm>
          <a:prstGeom prst="rect">
            <a:avLst/>
          </a:prstGeom>
          <a:noFill/>
          <a:ln>
            <a:noFill/>
          </a:ln>
        </p:spPr>
      </p:pic>
      <p:sp>
        <p:nvSpPr>
          <p:cNvPr id="297" name="Google Shape;297;p40"/>
          <p:cNvSpPr txBox="1"/>
          <p:nvPr/>
        </p:nvSpPr>
        <p:spPr>
          <a:xfrm>
            <a:off x="629625" y="2757825"/>
            <a:ext cx="45885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200"/>
              </a:spcAft>
              <a:buNone/>
            </a:pPr>
            <a:r>
              <a:rPr b="1" i="1" lang="en" sz="1300">
                <a:solidFill>
                  <a:schemeClr val="dk1"/>
                </a:solidFill>
                <a:latin typeface="Montserrat"/>
                <a:ea typeface="Montserrat"/>
                <a:cs typeface="Montserrat"/>
                <a:sym typeface="Montserrat"/>
              </a:rPr>
              <a:t>H</a:t>
            </a:r>
            <a:r>
              <a:rPr b="1" baseline="-25000" i="1" lang="en" sz="1300">
                <a:solidFill>
                  <a:schemeClr val="dk1"/>
                </a:solidFill>
                <a:latin typeface="Montserrat"/>
                <a:ea typeface="Montserrat"/>
                <a:cs typeface="Montserrat"/>
                <a:sym typeface="Montserrat"/>
              </a:rPr>
              <a:t>1</a:t>
            </a:r>
            <a:r>
              <a:rPr b="1" baseline="30000" i="1" lang="en" sz="1300">
                <a:solidFill>
                  <a:schemeClr val="dk1"/>
                </a:solidFill>
                <a:latin typeface="Montserrat"/>
                <a:ea typeface="Montserrat"/>
                <a:cs typeface="Montserrat"/>
                <a:sym typeface="Montserrat"/>
              </a:rPr>
              <a:t>BU</a:t>
            </a:r>
            <a:r>
              <a:rPr lang="en" sz="1300">
                <a:solidFill>
                  <a:schemeClr val="dk1"/>
                </a:solidFill>
                <a:latin typeface="Montserrat"/>
                <a:ea typeface="Montserrat"/>
                <a:cs typeface="Montserrat"/>
                <a:sym typeface="Montserrat"/>
              </a:rPr>
              <a:t> and </a:t>
            </a:r>
            <a:r>
              <a:rPr b="1" i="1" lang="en" sz="1300">
                <a:solidFill>
                  <a:schemeClr val="dk1"/>
                </a:solidFill>
                <a:latin typeface="Montserrat"/>
                <a:ea typeface="Montserrat"/>
                <a:cs typeface="Montserrat"/>
                <a:sym typeface="Montserrat"/>
              </a:rPr>
              <a:t>H</a:t>
            </a:r>
            <a:r>
              <a:rPr b="1" baseline="-25000" i="1" lang="en" sz="1300">
                <a:solidFill>
                  <a:schemeClr val="dk1"/>
                </a:solidFill>
                <a:latin typeface="Montserrat"/>
                <a:ea typeface="Montserrat"/>
                <a:cs typeface="Montserrat"/>
                <a:sym typeface="Montserrat"/>
              </a:rPr>
              <a:t>2</a:t>
            </a:r>
            <a:r>
              <a:rPr b="1" baseline="30000" i="1" lang="en" sz="1300">
                <a:solidFill>
                  <a:schemeClr val="dk1"/>
                </a:solidFill>
                <a:latin typeface="Montserrat"/>
                <a:ea typeface="Montserrat"/>
                <a:cs typeface="Montserrat"/>
                <a:sym typeface="Montserrat"/>
              </a:rPr>
              <a:t>BU</a:t>
            </a:r>
            <a:r>
              <a:rPr lang="en" sz="1300">
                <a:solidFill>
                  <a:schemeClr val="dk1"/>
                </a:solidFill>
                <a:latin typeface="Montserrat"/>
                <a:ea typeface="Montserrat"/>
                <a:cs typeface="Montserrat"/>
                <a:sym typeface="Montserrat"/>
              </a:rPr>
              <a:t> , are obtained in the same manner.</a:t>
            </a:r>
            <a:endParaRPr sz="1300">
              <a:latin typeface="Montserrat"/>
              <a:ea typeface="Montserrat"/>
              <a:cs typeface="Montserrat"/>
              <a:sym typeface="Montserrat"/>
            </a:endParaRPr>
          </a:p>
        </p:txBody>
      </p:sp>
      <p:sp>
        <p:nvSpPr>
          <p:cNvPr id="298" name="Google Shape;298;p40"/>
          <p:cNvSpPr txBox="1"/>
          <p:nvPr>
            <p:ph idx="4294967295" type="subTitle"/>
          </p:nvPr>
        </p:nvSpPr>
        <p:spPr>
          <a:xfrm>
            <a:off x="629625" y="3253450"/>
            <a:ext cx="4706400" cy="1404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300"/>
              <a:t>4 Representations of Propagation and Dispersion for Rumor Classification</a:t>
            </a:r>
            <a:endParaRPr b="1" sz="1300"/>
          </a:p>
          <a:p>
            <a:pPr indent="0" lvl="0" marL="0" rtl="0" algn="l">
              <a:spcBef>
                <a:spcPts val="1200"/>
              </a:spcBef>
              <a:spcAft>
                <a:spcPts val="0"/>
              </a:spcAft>
              <a:buNone/>
            </a:pPr>
            <a:r>
              <a:rPr lang="en" sz="1300"/>
              <a:t>We employ mean-pooling operators to aggregate information from these two sets of the node representations. It is formulated as:</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299" name="Google Shape;299;p40"/>
          <p:cNvPicPr preferRelativeResize="0"/>
          <p:nvPr/>
        </p:nvPicPr>
        <p:blipFill>
          <a:blip r:embed="rId5">
            <a:alphaModFix/>
          </a:blip>
          <a:stretch>
            <a:fillRect/>
          </a:stretch>
        </p:blipFill>
        <p:spPr>
          <a:xfrm>
            <a:off x="5621925" y="3067041"/>
            <a:ext cx="2962275" cy="16672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2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2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2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2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2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2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2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2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idx="1" type="subTitle"/>
          </p:nvPr>
        </p:nvSpPr>
        <p:spPr>
          <a:xfrm>
            <a:off x="713225" y="922725"/>
            <a:ext cx="5459100" cy="14064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lang="en" sz="1300"/>
              <a:t>Evaluate the performance of the proposed Bi-GCN method with other baseline methods</a:t>
            </a:r>
            <a:endParaRPr sz="1300"/>
          </a:p>
          <a:p>
            <a:pPr indent="-311150" lvl="0" marL="457200" rtl="0" algn="l">
              <a:spcBef>
                <a:spcPts val="1000"/>
              </a:spcBef>
              <a:spcAft>
                <a:spcPts val="0"/>
              </a:spcAft>
              <a:buSzPts val="1300"/>
              <a:buChar char="●"/>
            </a:pPr>
            <a:r>
              <a:rPr lang="en" sz="1300"/>
              <a:t>Investigate the effect of each variant of the proposed method</a:t>
            </a:r>
            <a:endParaRPr sz="1300"/>
          </a:p>
          <a:p>
            <a:pPr indent="-311150" lvl="0" marL="457200" rtl="0" algn="l">
              <a:spcBef>
                <a:spcPts val="0"/>
              </a:spcBef>
              <a:spcAft>
                <a:spcPts val="0"/>
              </a:spcAft>
              <a:buSzPts val="1300"/>
              <a:buChar char="●"/>
            </a:pPr>
            <a:r>
              <a:rPr lang="en" sz="1300"/>
              <a:t>Examine the capability of early rumor detection for both the proposed and compared methods</a:t>
            </a:r>
            <a:endParaRPr sz="1300"/>
          </a:p>
        </p:txBody>
      </p:sp>
      <p:sp>
        <p:nvSpPr>
          <p:cNvPr id="305" name="Google Shape;305;p41"/>
          <p:cNvSpPr txBox="1"/>
          <p:nvPr>
            <p:ph type="title"/>
          </p:nvPr>
        </p:nvSpPr>
        <p:spPr>
          <a:xfrm>
            <a:off x="713225" y="3688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a:t>
            </a:r>
            <a:endParaRPr/>
          </a:p>
        </p:txBody>
      </p:sp>
      <p:sp>
        <p:nvSpPr>
          <p:cNvPr id="306" name="Google Shape;306;p41"/>
          <p:cNvSpPr txBox="1"/>
          <p:nvPr>
            <p:ph idx="4294967295" type="subTitle"/>
          </p:nvPr>
        </p:nvSpPr>
        <p:spPr>
          <a:xfrm>
            <a:off x="711125" y="2878650"/>
            <a:ext cx="1109400" cy="35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Weibo</a:t>
            </a:r>
            <a:endParaRPr b="1"/>
          </a:p>
        </p:txBody>
      </p:sp>
      <p:sp>
        <p:nvSpPr>
          <p:cNvPr id="307" name="Google Shape;307;p41"/>
          <p:cNvSpPr txBox="1"/>
          <p:nvPr>
            <p:ph idx="1" type="subTitle"/>
          </p:nvPr>
        </p:nvSpPr>
        <p:spPr>
          <a:xfrm>
            <a:off x="711125" y="3265825"/>
            <a:ext cx="2015400" cy="9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binary labels:</a:t>
            </a:r>
            <a:endParaRPr/>
          </a:p>
          <a:p>
            <a:pPr indent="-317500" lvl="0" marL="457200" rtl="0" algn="l">
              <a:spcBef>
                <a:spcPts val="1000"/>
              </a:spcBef>
              <a:spcAft>
                <a:spcPts val="0"/>
              </a:spcAft>
              <a:buSzPts val="1400"/>
              <a:buChar char="❏"/>
            </a:pPr>
            <a:r>
              <a:rPr lang="en"/>
              <a:t>False Rumor(F)</a:t>
            </a:r>
            <a:endParaRPr/>
          </a:p>
          <a:p>
            <a:pPr indent="-317500" lvl="0" marL="457200" rtl="0" algn="l">
              <a:spcBef>
                <a:spcPts val="0"/>
              </a:spcBef>
              <a:spcAft>
                <a:spcPts val="0"/>
              </a:spcAft>
              <a:buSzPts val="1400"/>
              <a:buChar char="❏"/>
            </a:pPr>
            <a:r>
              <a:rPr lang="en"/>
              <a:t>True Rumor(T)</a:t>
            </a:r>
            <a:endParaRPr/>
          </a:p>
        </p:txBody>
      </p:sp>
      <p:sp>
        <p:nvSpPr>
          <p:cNvPr id="308" name="Google Shape;308;p41"/>
          <p:cNvSpPr txBox="1"/>
          <p:nvPr/>
        </p:nvSpPr>
        <p:spPr>
          <a:xfrm>
            <a:off x="3272650" y="2360025"/>
            <a:ext cx="2127600" cy="5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Vidaloka"/>
                <a:ea typeface="Vidaloka"/>
                <a:cs typeface="Vidaloka"/>
                <a:sym typeface="Vidaloka"/>
              </a:rPr>
              <a:t>Datasets</a:t>
            </a:r>
            <a:endParaRPr sz="2000">
              <a:solidFill>
                <a:schemeClr val="accent2"/>
              </a:solidFill>
              <a:latin typeface="Vidaloka"/>
              <a:ea typeface="Vidaloka"/>
              <a:cs typeface="Vidaloka"/>
              <a:sym typeface="Vidaloka"/>
            </a:endParaRPr>
          </a:p>
        </p:txBody>
      </p:sp>
      <p:sp>
        <p:nvSpPr>
          <p:cNvPr id="309" name="Google Shape;309;p41"/>
          <p:cNvSpPr txBox="1"/>
          <p:nvPr>
            <p:ph idx="4294967295" type="subTitle"/>
          </p:nvPr>
        </p:nvSpPr>
        <p:spPr>
          <a:xfrm>
            <a:off x="3080050" y="2881750"/>
            <a:ext cx="1328700" cy="35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Twitter15</a:t>
            </a:r>
            <a:endParaRPr b="1"/>
          </a:p>
        </p:txBody>
      </p:sp>
      <p:sp>
        <p:nvSpPr>
          <p:cNvPr id="310" name="Google Shape;310;p41"/>
          <p:cNvSpPr txBox="1"/>
          <p:nvPr>
            <p:ph idx="1" type="subTitle"/>
          </p:nvPr>
        </p:nvSpPr>
        <p:spPr>
          <a:xfrm>
            <a:off x="2954250" y="3273875"/>
            <a:ext cx="4261500" cy="92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a:t>
            </a:r>
            <a:r>
              <a:rPr lang="en"/>
              <a:t> binary labels for both:</a:t>
            </a:r>
            <a:endParaRPr/>
          </a:p>
          <a:p>
            <a:pPr indent="-317500" lvl="0" marL="457200" rtl="0" algn="l">
              <a:spcBef>
                <a:spcPts val="1000"/>
              </a:spcBef>
              <a:spcAft>
                <a:spcPts val="0"/>
              </a:spcAft>
              <a:buSzPts val="1400"/>
              <a:buChar char="❏"/>
            </a:pPr>
            <a:r>
              <a:rPr lang="en"/>
              <a:t>Non-Rumor(N)  </a:t>
            </a:r>
            <a:endParaRPr/>
          </a:p>
          <a:p>
            <a:pPr indent="-317500" lvl="0" marL="457200" rtl="0" algn="l">
              <a:spcBef>
                <a:spcPts val="0"/>
              </a:spcBef>
              <a:spcAft>
                <a:spcPts val="0"/>
              </a:spcAft>
              <a:buSzPts val="1400"/>
              <a:buChar char="❏"/>
            </a:pPr>
            <a:r>
              <a:rPr lang="en"/>
              <a:t>False Rumor(F)</a:t>
            </a:r>
            <a:endParaRPr/>
          </a:p>
        </p:txBody>
      </p:sp>
      <p:sp>
        <p:nvSpPr>
          <p:cNvPr id="311" name="Google Shape;311;p41"/>
          <p:cNvSpPr txBox="1"/>
          <p:nvPr>
            <p:ph idx="4294967295" type="subTitle"/>
          </p:nvPr>
        </p:nvSpPr>
        <p:spPr>
          <a:xfrm>
            <a:off x="5326850" y="2881750"/>
            <a:ext cx="1328700" cy="35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Twitter16</a:t>
            </a:r>
            <a:endParaRPr b="1"/>
          </a:p>
        </p:txBody>
      </p:sp>
      <p:sp>
        <p:nvSpPr>
          <p:cNvPr id="312" name="Google Shape;312;p41"/>
          <p:cNvSpPr txBox="1"/>
          <p:nvPr>
            <p:ph idx="1" type="subTitle"/>
          </p:nvPr>
        </p:nvSpPr>
        <p:spPr>
          <a:xfrm>
            <a:off x="5098250" y="3619925"/>
            <a:ext cx="2725200" cy="5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True </a:t>
            </a:r>
            <a:r>
              <a:rPr lang="en"/>
              <a:t>Rumor(T)  </a:t>
            </a:r>
            <a:endParaRPr/>
          </a:p>
          <a:p>
            <a:pPr indent="-317500" lvl="0" marL="457200" rtl="0" algn="l">
              <a:spcBef>
                <a:spcPts val="0"/>
              </a:spcBef>
              <a:spcAft>
                <a:spcPts val="0"/>
              </a:spcAft>
              <a:buSzPts val="1400"/>
              <a:buChar char="❏"/>
            </a:pPr>
            <a:r>
              <a:rPr lang="en"/>
              <a:t>Unverified Rumor(U)</a:t>
            </a:r>
            <a:endParaRPr/>
          </a:p>
        </p:txBody>
      </p:sp>
      <p:pic>
        <p:nvPicPr>
          <p:cNvPr id="313" name="Google Shape;313;p41"/>
          <p:cNvPicPr preferRelativeResize="0"/>
          <p:nvPr/>
        </p:nvPicPr>
        <p:blipFill>
          <a:blip r:embed="rId3">
            <a:alphaModFix/>
          </a:blip>
          <a:stretch>
            <a:fillRect/>
          </a:stretch>
        </p:blipFill>
        <p:spPr>
          <a:xfrm>
            <a:off x="6202925" y="668708"/>
            <a:ext cx="2471450" cy="1831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300"/>
                                        <p:tgtEl>
                                          <p:spTgt spid="304">
                                            <p:txEl>
                                              <p:pRg end="0" st="0"/>
                                            </p:txEl>
                                          </p:spTgt>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Effect filter="fade" transition="in">
                                      <p:cBhvr>
                                        <p:cTn dur="300"/>
                                        <p:tgtEl>
                                          <p:spTgt spid="304">
                                            <p:txEl>
                                              <p:pRg end="1" st="1"/>
                                            </p:txEl>
                                          </p:spTgt>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Effect filter="fade" transition="in">
                                      <p:cBhvr>
                                        <p:cTn dur="300"/>
                                        <p:tgtEl>
                                          <p:spTgt spid="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2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2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2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2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2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2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2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2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713225" y="368825"/>
            <a:ext cx="476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a:t>
            </a:r>
            <a:endParaRPr/>
          </a:p>
          <a:p>
            <a:pPr indent="0" lvl="0" marL="0" rtl="0" algn="l">
              <a:spcBef>
                <a:spcPts val="0"/>
              </a:spcBef>
              <a:spcAft>
                <a:spcPts val="0"/>
              </a:spcAft>
              <a:buNone/>
            </a:pPr>
            <a:r>
              <a:t/>
            </a:r>
            <a:endParaRPr/>
          </a:p>
        </p:txBody>
      </p:sp>
      <p:sp>
        <p:nvSpPr>
          <p:cNvPr id="319" name="Google Shape;319;p42"/>
          <p:cNvSpPr txBox="1"/>
          <p:nvPr>
            <p:ph idx="4" type="subTitle"/>
          </p:nvPr>
        </p:nvSpPr>
        <p:spPr>
          <a:xfrm>
            <a:off x="713225" y="1041125"/>
            <a:ext cx="6073200" cy="4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Bi-GCN with some advanced baseline methods such as:</a:t>
            </a:r>
            <a:endParaRPr/>
          </a:p>
        </p:txBody>
      </p:sp>
      <p:sp>
        <p:nvSpPr>
          <p:cNvPr id="320" name="Google Shape;320;p42"/>
          <p:cNvSpPr txBox="1"/>
          <p:nvPr>
            <p:ph idx="4" type="subTitle"/>
          </p:nvPr>
        </p:nvSpPr>
        <p:spPr>
          <a:xfrm>
            <a:off x="789425" y="1357325"/>
            <a:ext cx="1487700" cy="46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DTC</a:t>
            </a:r>
            <a:endParaRPr/>
          </a:p>
          <a:p>
            <a:pPr indent="-317500" lvl="0" marL="457200" rtl="0" algn="l">
              <a:spcBef>
                <a:spcPts val="0"/>
              </a:spcBef>
              <a:spcAft>
                <a:spcPts val="0"/>
              </a:spcAft>
              <a:buSzPts val="1400"/>
              <a:buChar char="●"/>
            </a:pPr>
            <a:r>
              <a:rPr lang="en"/>
              <a:t>SVM-RVF</a:t>
            </a:r>
            <a:endParaRPr/>
          </a:p>
        </p:txBody>
      </p:sp>
      <p:sp>
        <p:nvSpPr>
          <p:cNvPr id="321" name="Google Shape;321;p42"/>
          <p:cNvSpPr txBox="1"/>
          <p:nvPr>
            <p:ph idx="4" type="subTitle"/>
          </p:nvPr>
        </p:nvSpPr>
        <p:spPr>
          <a:xfrm>
            <a:off x="2279150" y="1344700"/>
            <a:ext cx="1487700" cy="46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SVF-TS</a:t>
            </a:r>
            <a:endParaRPr/>
          </a:p>
          <a:p>
            <a:pPr indent="-317500" lvl="0" marL="457200" rtl="0" algn="l">
              <a:spcBef>
                <a:spcPts val="0"/>
              </a:spcBef>
              <a:spcAft>
                <a:spcPts val="0"/>
              </a:spcAft>
              <a:buSzPts val="1400"/>
              <a:buChar char="●"/>
            </a:pPr>
            <a:r>
              <a:rPr lang="en"/>
              <a:t>SVM-TK</a:t>
            </a:r>
            <a:endParaRPr/>
          </a:p>
        </p:txBody>
      </p:sp>
      <p:sp>
        <p:nvSpPr>
          <p:cNvPr id="322" name="Google Shape;322;p42"/>
          <p:cNvSpPr txBox="1"/>
          <p:nvPr>
            <p:ph idx="4" type="subTitle"/>
          </p:nvPr>
        </p:nvSpPr>
        <p:spPr>
          <a:xfrm>
            <a:off x="3817675" y="1357325"/>
            <a:ext cx="2164200" cy="46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RvNN</a:t>
            </a:r>
            <a:endParaRPr/>
          </a:p>
          <a:p>
            <a:pPr indent="-317500" lvl="0" marL="457200" rtl="0" algn="l">
              <a:spcBef>
                <a:spcPts val="0"/>
              </a:spcBef>
              <a:spcAft>
                <a:spcPts val="0"/>
              </a:spcAft>
              <a:buSzPts val="1400"/>
              <a:buChar char="●"/>
            </a:pPr>
            <a:r>
              <a:rPr lang="en"/>
              <a:t>PPC_RNN+CNN</a:t>
            </a:r>
            <a:endParaRPr/>
          </a:p>
        </p:txBody>
      </p:sp>
      <p:sp>
        <p:nvSpPr>
          <p:cNvPr id="323" name="Google Shape;323;p42"/>
          <p:cNvSpPr txBox="1"/>
          <p:nvPr>
            <p:ph idx="4" type="subTitle"/>
          </p:nvPr>
        </p:nvSpPr>
        <p:spPr>
          <a:xfrm>
            <a:off x="789425" y="2200825"/>
            <a:ext cx="5427300" cy="2432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lang="en" sz="1300"/>
              <a:t>DTC and SVM-based models are implemented with scikitlearn; PPC RNN+CNN with Keras; RvNN and Bi-GCN with Pytorch</a:t>
            </a:r>
            <a:endParaRPr sz="1300"/>
          </a:p>
          <a:p>
            <a:pPr indent="-311150" lvl="0" marL="457200" rtl="0" algn="l">
              <a:spcBef>
                <a:spcPts val="1000"/>
              </a:spcBef>
              <a:spcAft>
                <a:spcPts val="0"/>
              </a:spcAft>
              <a:buSzPts val="1300"/>
              <a:buChar char="➔"/>
            </a:pPr>
            <a:r>
              <a:rPr lang="en" sz="1300"/>
              <a:t>For fair comparison, datasets are randomly split into 5 parts and 5-fold cross validation is conducted</a:t>
            </a:r>
            <a:endParaRPr sz="1300"/>
          </a:p>
          <a:p>
            <a:pPr indent="-311150" lvl="0" marL="457200" rtl="0" algn="l">
              <a:spcBef>
                <a:spcPts val="1000"/>
              </a:spcBef>
              <a:spcAft>
                <a:spcPts val="0"/>
              </a:spcAft>
              <a:buSzPts val="1300"/>
              <a:buChar char="➔"/>
            </a:pPr>
            <a:r>
              <a:rPr lang="en" sz="1300"/>
              <a:t>For the Weibo dataset, the Accuracy (Acc.)  is evaluated over the two categories and Precision (Prec.), Recall (Rec.), F1 measure (F1) on each class. For the two Twitter datasets, Acc. is evaluated over the four categories and F1 on each class</a:t>
            </a:r>
            <a:endParaRPr sz="1300"/>
          </a:p>
        </p:txBody>
      </p:sp>
      <p:pic>
        <p:nvPicPr>
          <p:cNvPr id="324" name="Google Shape;324;p42"/>
          <p:cNvPicPr preferRelativeResize="0"/>
          <p:nvPr/>
        </p:nvPicPr>
        <p:blipFill>
          <a:blip r:embed="rId3">
            <a:alphaModFix/>
          </a:blip>
          <a:stretch>
            <a:fillRect/>
          </a:stretch>
        </p:blipFill>
        <p:spPr>
          <a:xfrm>
            <a:off x="6803450" y="380450"/>
            <a:ext cx="2002075" cy="1668398"/>
          </a:xfrm>
          <a:prstGeom prst="rect">
            <a:avLst/>
          </a:prstGeom>
          <a:noFill/>
          <a:ln>
            <a:noFill/>
          </a:ln>
        </p:spPr>
      </p:pic>
      <p:pic>
        <p:nvPicPr>
          <p:cNvPr id="325" name="Google Shape;325;p42"/>
          <p:cNvPicPr preferRelativeResize="0"/>
          <p:nvPr/>
        </p:nvPicPr>
        <p:blipFill>
          <a:blip r:embed="rId4">
            <a:alphaModFix/>
          </a:blip>
          <a:stretch>
            <a:fillRect/>
          </a:stretch>
        </p:blipFill>
        <p:spPr>
          <a:xfrm>
            <a:off x="6819652" y="2173621"/>
            <a:ext cx="1969672" cy="25677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2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200"/>
                                        <p:tgtEl>
                                          <p:spTgt spid="3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2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2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animEffect filter="fade" transition="in">
                                      <p:cBhvr>
                                        <p:cTn dur="200"/>
                                        <p:tgtEl>
                                          <p:spTgt spid="3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animEffect filter="fade" transition="in">
                                      <p:cBhvr>
                                        <p:cTn dur="200"/>
                                        <p:tgtEl>
                                          <p:spTgt spid="3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2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2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200"/>
                                        <p:tgtEl>
                                          <p:spTgt spid="3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2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4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