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Vidaloka"/>
      <p:regular r:id="rId33"/>
    </p:embeddedFont>
    <p:embeddedFont>
      <p:font typeface="Russo On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Vidaloka-regular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e98baa3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be98baa3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c74d64c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c74d64c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c74d64c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c74d64c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2941adb34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2941adb34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941adb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2941adb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2941adb3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2941adb3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2941adb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2941adb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e98baa3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e98baa3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be98baa3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be98baa3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be98baa3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be98baa3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c7554a049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c7554a049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3400" y="571225"/>
            <a:ext cx="7064100" cy="30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CSE431: Natural Language Processing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Rumor Detection on Social Media with Bi-Directional Graph Convolutional Networks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Tian Bian,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1,2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 Xi Xiao,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Tingyang Xu,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Peilin Zhao,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Wenbing Huang,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Yu Rong,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Junzhou Huang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Tsinghua University, </a:t>
            </a:r>
            <a:r>
              <a:rPr baseline="30000" lang="en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Tencent AI Lab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Paper Review By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Group - 10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2918750" y="3591550"/>
            <a:ext cx="329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[19101353] Mehzabin Sadat Aothoi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[19101497] Samin Ahsan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[18101668] Fardeen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713225" y="3688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 txBox="1"/>
          <p:nvPr>
            <p:ph idx="4" type="subTitle"/>
          </p:nvPr>
        </p:nvSpPr>
        <p:spPr>
          <a:xfrm>
            <a:off x="789425" y="941525"/>
            <a:ext cx="75141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Deep learning methods perform better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Bi-GCN outperforms PPC_RNN+CNN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Bi-GCN is significantly superior to RvNN</a:t>
            </a:r>
            <a:endParaRPr sz="1300"/>
          </a:p>
        </p:txBody>
      </p:sp>
      <p:sp>
        <p:nvSpPr>
          <p:cNvPr id="329" name="Google Shape;329;p43"/>
          <p:cNvSpPr txBox="1"/>
          <p:nvPr/>
        </p:nvSpPr>
        <p:spPr>
          <a:xfrm>
            <a:off x="789425" y="2061775"/>
            <a:ext cx="2127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Ablation study</a:t>
            </a:r>
            <a:endParaRPr sz="200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30" name="Google Shape;330;p43"/>
          <p:cNvSpPr txBox="1"/>
          <p:nvPr>
            <p:ph idx="4" type="subTitle"/>
          </p:nvPr>
        </p:nvSpPr>
        <p:spPr>
          <a:xfrm>
            <a:off x="784225" y="2443975"/>
            <a:ext cx="7919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Compared with TD-GCN, BU-GCN, UD-GCN and their variants without the root feature enhancement. </a:t>
            </a:r>
            <a:endParaRPr sz="1300"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600" y="3193176"/>
            <a:ext cx="4928799" cy="14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6370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</a:t>
            </a:r>
            <a:r>
              <a:rPr lang="en"/>
              <a:t> Rumor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 txBox="1"/>
          <p:nvPr>
            <p:ph idx="4" type="subTitle"/>
          </p:nvPr>
        </p:nvSpPr>
        <p:spPr>
          <a:xfrm>
            <a:off x="713225" y="1246325"/>
            <a:ext cx="39048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Detect rumor early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D</a:t>
            </a:r>
            <a:r>
              <a:rPr lang="en" sz="1300"/>
              <a:t>etection deadlines and posts released before the deadlines</a:t>
            </a:r>
            <a:endParaRPr sz="1300"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75" y="809050"/>
            <a:ext cx="4185726" cy="1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 txBox="1"/>
          <p:nvPr>
            <p:ph type="title"/>
          </p:nvPr>
        </p:nvSpPr>
        <p:spPr>
          <a:xfrm>
            <a:off x="681150" y="2931550"/>
            <a:ext cx="20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 txBox="1"/>
          <p:nvPr>
            <p:ph idx="4" type="subTitle"/>
          </p:nvPr>
        </p:nvSpPr>
        <p:spPr>
          <a:xfrm>
            <a:off x="713225" y="2147700"/>
            <a:ext cx="4116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Bi-GCN reaches</a:t>
            </a:r>
            <a:r>
              <a:rPr lang="en" sz="1300"/>
              <a:t> relatively</a:t>
            </a:r>
            <a:r>
              <a:rPr lang="en" sz="1300"/>
              <a:t> high accuracy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Bi-GCN is remarkably superior </a:t>
            </a:r>
            <a:endParaRPr sz="1300"/>
          </a:p>
        </p:txBody>
      </p:sp>
      <p:sp>
        <p:nvSpPr>
          <p:cNvPr id="341" name="Google Shape;341;p44"/>
          <p:cNvSpPr txBox="1"/>
          <p:nvPr>
            <p:ph idx="4" type="subTitle"/>
          </p:nvPr>
        </p:nvSpPr>
        <p:spPr>
          <a:xfrm>
            <a:off x="752125" y="3561275"/>
            <a:ext cx="7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GCN based approaches outperform the state-of-the-art approaches by a large margin and Bi-GCN in particular has the best performance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1122500" y="11492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4" type="subTitle"/>
          </p:nvPr>
        </p:nvSpPr>
        <p:spPr>
          <a:xfrm>
            <a:off x="408425" y="998925"/>
            <a:ext cx="7909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this paper, the authors proposed a novel bi-directional graph model, named Bi-Directional Graph Convolutional Networks (Bi-GCN), to explore both </a:t>
            </a:r>
            <a:r>
              <a:rPr lang="en" sz="1300">
                <a:solidFill>
                  <a:schemeClr val="dk1"/>
                </a:solidFill>
              </a:rPr>
              <a:t>propagation and dispersion to detect rumors successfully</a:t>
            </a:r>
            <a:r>
              <a:rPr lang="en" sz="1300"/>
              <a:t>.</a:t>
            </a:r>
            <a:endParaRPr sz="1300"/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4084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53" name="Google Shape;253;p35"/>
          <p:cNvSpPr txBox="1"/>
          <p:nvPr>
            <p:ph type="title"/>
          </p:nvPr>
        </p:nvSpPr>
        <p:spPr>
          <a:xfrm>
            <a:off x="408425" y="21976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4" name="Google Shape;254;p35"/>
          <p:cNvSpPr txBox="1"/>
          <p:nvPr>
            <p:ph idx="4" type="subTitle"/>
          </p:nvPr>
        </p:nvSpPr>
        <p:spPr>
          <a:xfrm>
            <a:off x="408425" y="2930000"/>
            <a:ext cx="46008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Conventional Detection Methods:</a:t>
            </a:r>
            <a:endParaRPr b="1" sz="1300"/>
          </a:p>
          <a:p>
            <a:pPr indent="-82550" lvl="0" marL="1143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Decision Tree (Castillo, Mendoza, and Poblete 2011) </a:t>
            </a:r>
            <a:endParaRPr sz="1300"/>
          </a:p>
          <a:p>
            <a:pPr indent="-82550" lvl="0" marL="1143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Random Forest (Kwon et al. 2013)</a:t>
            </a:r>
            <a:endParaRPr sz="1300"/>
          </a:p>
          <a:p>
            <a:pPr indent="-82550" lvl="0" marL="1143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Support Vector Machine (Yang et al. 2012)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5" name="Google Shape;255;p35"/>
          <p:cNvSpPr txBox="1"/>
          <p:nvPr>
            <p:ph idx="4" type="subTitle"/>
          </p:nvPr>
        </p:nvSpPr>
        <p:spPr>
          <a:xfrm>
            <a:off x="5056625" y="2930000"/>
            <a:ext cx="36303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Deep Learning Models:</a:t>
            </a:r>
            <a:endParaRPr b="1" sz="1300"/>
          </a:p>
          <a:p>
            <a:pPr indent="-82550" lvl="0" marL="1143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Long Short Term Memory (LSTM)</a:t>
            </a:r>
            <a:endParaRPr sz="1300"/>
          </a:p>
          <a:p>
            <a:pPr indent="-82550" lvl="0" marL="1143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Gated Recurrent Unit (GRU)</a:t>
            </a:r>
            <a:endParaRPr sz="1300"/>
          </a:p>
          <a:p>
            <a:pPr indent="-82550" lvl="0" marL="1143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Recursive Neural Networks (RvNN)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(Ma et al. 2016; Ma, Gao, and Wong 2018)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4" type="subTitle"/>
          </p:nvPr>
        </p:nvSpPr>
        <p:spPr>
          <a:xfrm>
            <a:off x="560825" y="560525"/>
            <a:ext cx="51378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Convolutional Neural Network (CNN):</a:t>
            </a:r>
            <a:endParaRPr b="1" sz="1300">
              <a:solidFill>
                <a:schemeClr val="dk1"/>
              </a:solidFill>
            </a:endParaRPr>
          </a:p>
          <a:p>
            <a:pPr indent="-139700" lvl="0" marL="1714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</a:t>
            </a:r>
            <a:r>
              <a:rPr lang="en" sz="1300">
                <a:solidFill>
                  <a:schemeClr val="dk1"/>
                </a:solidFill>
              </a:rPr>
              <a:t>btains the correlation features within local neighbors </a:t>
            </a:r>
            <a:endParaRPr sz="1300">
              <a:solidFill>
                <a:schemeClr val="dk1"/>
              </a:solidFill>
            </a:endParaRPr>
          </a:p>
          <a:p>
            <a:pPr indent="-139700" lvl="0" marL="1714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Cannot handle graphs or trees</a:t>
            </a:r>
            <a:endParaRPr sz="1300">
              <a:solidFill>
                <a:schemeClr val="dk1"/>
              </a:solidFill>
            </a:endParaRPr>
          </a:p>
          <a:p>
            <a:pPr indent="-139700" lvl="0" marL="1714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Not designed to learn high-level representations from structured data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60825" y="2518975"/>
            <a:ext cx="3903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Bi-directional GCN (Bi-GCN):</a:t>
            </a:r>
            <a:endParaRPr sz="200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2" name="Google Shape;262;p36"/>
          <p:cNvSpPr txBox="1"/>
          <p:nvPr>
            <p:ph idx="4" type="subTitle"/>
          </p:nvPr>
        </p:nvSpPr>
        <p:spPr>
          <a:xfrm>
            <a:off x="555625" y="2977375"/>
            <a:ext cx="41817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17145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</a:t>
            </a:r>
            <a:r>
              <a:rPr lang="en" sz="1300"/>
              <a:t>ropagation and dispersion of rumors</a:t>
            </a:r>
            <a:endParaRPr sz="1300"/>
          </a:p>
          <a:p>
            <a:pPr indent="-139700" lvl="0" marL="17145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TD-GCN formulates rumor propagation</a:t>
            </a:r>
            <a:endParaRPr sz="1300"/>
          </a:p>
          <a:p>
            <a:pPr indent="-139700" lvl="0" marL="17145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BU-GCN represents rumor dispersion</a:t>
            </a:r>
            <a:endParaRPr sz="1300"/>
          </a:p>
          <a:p>
            <a:pPr indent="-139700" lvl="0" marL="171450" rtl="0" algn="l">
              <a:spcBef>
                <a:spcPts val="1000"/>
              </a:spcBef>
              <a:spcAft>
                <a:spcPts val="10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TD-GCN and BU-GCN are merged together through full connections</a:t>
            </a:r>
            <a:endParaRPr sz="1300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25" y="688000"/>
            <a:ext cx="2825799" cy="12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4737275" y="3053575"/>
            <a:ext cx="37596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1714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the influences from the roots of rumors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171450" rtl="0" algn="l">
              <a:spcBef>
                <a:spcPts val="1000"/>
              </a:spcBef>
              <a:spcAft>
                <a:spcPts val="10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DropEdge to avoid overfitting issues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713225" y="597425"/>
            <a:ext cx="72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GNN-based fake news detection models</a:t>
            </a:r>
            <a:endParaRPr/>
          </a:p>
        </p:txBody>
      </p:sp>
      <p:sp>
        <p:nvSpPr>
          <p:cNvPr id="270" name="Google Shape;270;p37"/>
          <p:cNvSpPr txBox="1"/>
          <p:nvPr>
            <p:ph idx="4" type="subTitle"/>
          </p:nvPr>
        </p:nvSpPr>
        <p:spPr>
          <a:xfrm>
            <a:off x="789425" y="1520700"/>
            <a:ext cx="81642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5715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GNN-CL </a:t>
            </a:r>
            <a:r>
              <a:rPr lang="en" sz="1250"/>
              <a:t>[Han, Yi, Karunasekera and Leckie 2020]</a:t>
            </a:r>
            <a:endParaRPr sz="1250"/>
          </a:p>
          <a:p>
            <a:pPr indent="-136525" lvl="0" marL="57150" rtl="0" algn="l">
              <a:spcBef>
                <a:spcPts val="150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GCNF</a:t>
            </a:r>
            <a:r>
              <a:rPr b="1" lang="en" sz="1250"/>
              <a:t>N</a:t>
            </a:r>
            <a:r>
              <a:rPr lang="en" sz="1250"/>
              <a:t> [Monti, Federico, Frasca, Eynard, Mannion, and Bronstein 2019]</a:t>
            </a:r>
            <a:endParaRPr sz="1250"/>
          </a:p>
          <a:p>
            <a:pPr indent="-136525" lvl="0" marL="57150" rtl="0" algn="l">
              <a:spcBef>
                <a:spcPts val="150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BiGCN</a:t>
            </a:r>
            <a:r>
              <a:rPr lang="en" sz="1250"/>
              <a:t> [Bian, Tian, Xiao, Xu, Zhao, Huang, Rong, and Huang 2020]</a:t>
            </a:r>
            <a:endParaRPr sz="1250"/>
          </a:p>
          <a:p>
            <a:pPr indent="-136525" lvl="0" marL="57150" rtl="0" algn="l">
              <a:spcBef>
                <a:spcPts val="150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UPFD-GCN </a:t>
            </a:r>
            <a:r>
              <a:rPr lang="en" sz="1250"/>
              <a:t>[Kipf and Welling 2017]</a:t>
            </a:r>
            <a:endParaRPr sz="1250"/>
          </a:p>
          <a:p>
            <a:pPr indent="-136525" lvl="0" marL="57150" rtl="0" algn="l">
              <a:spcBef>
                <a:spcPts val="150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UPFD-GAT</a:t>
            </a:r>
            <a:r>
              <a:rPr lang="en" sz="1250"/>
              <a:t> [Veličković, Petar, </a:t>
            </a:r>
            <a:r>
              <a:rPr lang="en" sz="1250"/>
              <a:t>C</a:t>
            </a:r>
            <a:r>
              <a:rPr lang="en" sz="1250"/>
              <a:t>ucurull, Casanova, Romero, Lio, and Bengio 2017]</a:t>
            </a:r>
            <a:endParaRPr sz="1250"/>
          </a:p>
          <a:p>
            <a:pPr indent="-136525" lvl="0" marL="57150" rtl="0" algn="l">
              <a:spcBef>
                <a:spcPts val="1500"/>
              </a:spcBef>
              <a:spcAft>
                <a:spcPts val="1500"/>
              </a:spcAft>
              <a:buSzPts val="1250"/>
              <a:buChar char="●"/>
            </a:pPr>
            <a:r>
              <a:rPr b="1" lang="en" sz="1250"/>
              <a:t>UPFD-SAGE </a:t>
            </a:r>
            <a:r>
              <a:rPr lang="en" sz="1250"/>
              <a:t>[Hamilton, Ying, and Leskovec 2017]</a:t>
            </a:r>
            <a:endParaRPr sz="12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13225" y="2926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  <p:sp>
        <p:nvSpPr>
          <p:cNvPr id="276" name="Google Shape;276;p38"/>
          <p:cNvSpPr txBox="1"/>
          <p:nvPr>
            <p:ph idx="4" type="subTitle"/>
          </p:nvPr>
        </p:nvSpPr>
        <p:spPr>
          <a:xfrm>
            <a:off x="713225" y="865325"/>
            <a:ext cx="78198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Graph Convolutional Networks</a:t>
            </a:r>
            <a:endParaRPr b="1"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GCN convolution operation is considered as a general ”message-passing” architecture as: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7" name="Google Shape;277;p38"/>
          <p:cNvSpPr txBox="1"/>
          <p:nvPr>
            <p:ph idx="4" type="subTitle"/>
          </p:nvPr>
        </p:nvSpPr>
        <p:spPr>
          <a:xfrm>
            <a:off x="713225" y="2731000"/>
            <a:ext cx="83082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DropEdge</a:t>
            </a:r>
            <a:endParaRPr b="1" sz="13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Novel method to reduce overfitting for GCN based models. The adjacency matrix after DropEdge, A’, is computed as below: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50" y="1640825"/>
            <a:ext cx="2907375" cy="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900" y="1640825"/>
            <a:ext cx="2523650" cy="9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136" y="3852000"/>
            <a:ext cx="3449725" cy="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subTitle"/>
          </p:nvPr>
        </p:nvSpPr>
        <p:spPr>
          <a:xfrm>
            <a:off x="713225" y="922725"/>
            <a:ext cx="42306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An effective GCN-based method for rumor detection based on rumor propagation and dispersion.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Learn high-level representations from rumor propagation and dispersion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Two-layer 1stChebNet</a:t>
            </a:r>
            <a:endParaRPr sz="1300"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713225" y="3688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Bi-GCN Rumor Detection Model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25" y="961525"/>
            <a:ext cx="3747775" cy="18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637025" y="2967825"/>
            <a:ext cx="66135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1 Construct Propagation and Dispersion Graphs</a:t>
            </a:r>
            <a:endParaRPr b="1"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Construct &lt;V,E&gt; for a rumor event Ci</a:t>
            </a:r>
            <a:endParaRPr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i="1" lang="en" sz="1300"/>
              <a:t>A</a:t>
            </a:r>
            <a:r>
              <a:rPr lang="en" sz="1300"/>
              <a:t> only contains the edges from the upper nodes to the lower nodes</a:t>
            </a:r>
            <a:endParaRPr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 percentage of edges are dropped form </a:t>
            </a:r>
            <a:r>
              <a:rPr b="1" i="1" lang="en" sz="1300"/>
              <a:t>A’</a:t>
            </a:r>
            <a:endParaRPr sz="1300"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TD-GCN, </a:t>
            </a:r>
            <a:r>
              <a:rPr b="1" i="1" lang="en" sz="1300"/>
              <a:t>A</a:t>
            </a:r>
            <a:r>
              <a:rPr b="1" baseline="30000" i="1" lang="en" sz="1300"/>
              <a:t>TD</a:t>
            </a:r>
            <a:r>
              <a:rPr b="1" i="1" lang="en" sz="1300"/>
              <a:t> = A’</a:t>
            </a:r>
            <a:r>
              <a:rPr lang="en" sz="1300"/>
              <a:t>. For BU-GCN, </a:t>
            </a:r>
            <a:r>
              <a:rPr b="1" i="1" lang="en" sz="1300"/>
              <a:t>A</a:t>
            </a:r>
            <a:r>
              <a:rPr b="1" baseline="30000" i="1" lang="en" sz="1300"/>
              <a:t>BU</a:t>
            </a:r>
            <a:r>
              <a:rPr lang="en" sz="1300"/>
              <a:t> </a:t>
            </a:r>
            <a:r>
              <a:rPr b="1" i="1" lang="en" sz="1300"/>
              <a:t>= </a:t>
            </a:r>
            <a:r>
              <a:rPr b="1" i="1" lang="en" sz="1300">
                <a:solidFill>
                  <a:schemeClr val="dk1"/>
                </a:solidFill>
              </a:rPr>
              <a:t>A’</a:t>
            </a:r>
            <a:r>
              <a:rPr b="1" baseline="30000" i="1" lang="en" sz="1300">
                <a:solidFill>
                  <a:schemeClr val="dk1"/>
                </a:solidFill>
              </a:rPr>
              <a:t>T</a:t>
            </a:r>
            <a:r>
              <a:rPr lang="en" sz="1300"/>
              <a:t>.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4294967295" type="subTitle"/>
          </p:nvPr>
        </p:nvSpPr>
        <p:spPr>
          <a:xfrm>
            <a:off x="629625" y="522575"/>
            <a:ext cx="44844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2 Calculate the High-level Node Representations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By substituting </a:t>
            </a:r>
            <a:r>
              <a:rPr b="1" i="1" lang="en" sz="1300"/>
              <a:t>A</a:t>
            </a:r>
            <a:r>
              <a:rPr b="1" baseline="30000" i="1" lang="en" sz="1300"/>
              <a:t>TD</a:t>
            </a:r>
            <a:r>
              <a:rPr lang="en" sz="1300"/>
              <a:t> and </a:t>
            </a:r>
            <a:r>
              <a:rPr b="1" i="1" lang="en" sz="1300"/>
              <a:t>X</a:t>
            </a:r>
            <a:r>
              <a:rPr lang="en" sz="1300"/>
              <a:t> to Eq. (2) over two layers: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125" y="627758"/>
            <a:ext cx="2878875" cy="66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4294967295" type="subTitle"/>
          </p:nvPr>
        </p:nvSpPr>
        <p:spPr>
          <a:xfrm>
            <a:off x="629625" y="1575675"/>
            <a:ext cx="4706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3 Root Feature Enhancement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Construct a new feature matrix as: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125" y="1515200"/>
            <a:ext cx="2878875" cy="13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629625" y="2453025"/>
            <a:ext cx="45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baseline="30000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baseline="30000"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, are obtained in the same manner.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0"/>
          <p:cNvSpPr txBox="1"/>
          <p:nvPr>
            <p:ph idx="4294967295" type="subTitle"/>
          </p:nvPr>
        </p:nvSpPr>
        <p:spPr>
          <a:xfrm>
            <a:off x="629625" y="3329650"/>
            <a:ext cx="45885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4 Representations of Propagation and Dispersion for Rumor Classification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Mean-pooling operators to aggregate information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125" y="3067050"/>
            <a:ext cx="2886075" cy="162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idx="1" type="subTitle"/>
          </p:nvPr>
        </p:nvSpPr>
        <p:spPr>
          <a:xfrm>
            <a:off x="560825" y="1075125"/>
            <a:ext cx="54591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Evaluate the performance with other baseline methods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Investigate the effect of each variant 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Examine the capability for the proposed and compared methods</a:t>
            </a:r>
            <a:endParaRPr sz="1300"/>
          </a:p>
        </p:txBody>
      </p:sp>
      <p:sp>
        <p:nvSpPr>
          <p:cNvPr id="305" name="Google Shape;305;p41"/>
          <p:cNvSpPr txBox="1"/>
          <p:nvPr>
            <p:ph type="title"/>
          </p:nvPr>
        </p:nvSpPr>
        <p:spPr>
          <a:xfrm>
            <a:off x="5608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06" name="Google Shape;306;p41"/>
          <p:cNvSpPr txBox="1"/>
          <p:nvPr>
            <p:ph idx="4294967295" type="subTitle"/>
          </p:nvPr>
        </p:nvSpPr>
        <p:spPr>
          <a:xfrm>
            <a:off x="706750" y="3467700"/>
            <a:ext cx="1109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Weibo</a:t>
            </a:r>
            <a:endParaRPr b="1"/>
          </a:p>
        </p:txBody>
      </p:sp>
      <p:sp>
        <p:nvSpPr>
          <p:cNvPr id="307" name="Google Shape;307;p41"/>
          <p:cNvSpPr txBox="1"/>
          <p:nvPr/>
        </p:nvSpPr>
        <p:spPr>
          <a:xfrm>
            <a:off x="3044050" y="2741025"/>
            <a:ext cx="21276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Datasets</a:t>
            </a:r>
            <a:endParaRPr sz="200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8" name="Google Shape;308;p41"/>
          <p:cNvSpPr txBox="1"/>
          <p:nvPr>
            <p:ph idx="4294967295" type="subTitle"/>
          </p:nvPr>
        </p:nvSpPr>
        <p:spPr>
          <a:xfrm>
            <a:off x="3475300" y="3467700"/>
            <a:ext cx="1328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Twitter15</a:t>
            </a:r>
            <a:endParaRPr b="1"/>
          </a:p>
        </p:txBody>
      </p:sp>
      <p:sp>
        <p:nvSpPr>
          <p:cNvPr id="309" name="Google Shape;309;p41"/>
          <p:cNvSpPr txBox="1"/>
          <p:nvPr>
            <p:ph idx="4294967295" type="subTitle"/>
          </p:nvPr>
        </p:nvSpPr>
        <p:spPr>
          <a:xfrm>
            <a:off x="6234125" y="3467700"/>
            <a:ext cx="1328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Twitter16</a:t>
            </a:r>
            <a:endParaRPr b="1"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925" y="744908"/>
            <a:ext cx="2471450" cy="1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713225" y="3688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idx="4" type="subTitle"/>
          </p:nvPr>
        </p:nvSpPr>
        <p:spPr>
          <a:xfrm>
            <a:off x="713225" y="1041125"/>
            <a:ext cx="60732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ome advanced baseline methods:</a:t>
            </a:r>
            <a:endParaRPr/>
          </a:p>
        </p:txBody>
      </p:sp>
      <p:sp>
        <p:nvSpPr>
          <p:cNvPr id="317" name="Google Shape;317;p42"/>
          <p:cNvSpPr txBox="1"/>
          <p:nvPr>
            <p:ph idx="4" type="subTitle"/>
          </p:nvPr>
        </p:nvSpPr>
        <p:spPr>
          <a:xfrm>
            <a:off x="789425" y="1509725"/>
            <a:ext cx="1487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SVM-RVF</a:t>
            </a:r>
            <a:endParaRPr/>
          </a:p>
        </p:txBody>
      </p:sp>
      <p:sp>
        <p:nvSpPr>
          <p:cNvPr id="318" name="Google Shape;318;p42"/>
          <p:cNvSpPr txBox="1"/>
          <p:nvPr>
            <p:ph idx="4" type="subTitle"/>
          </p:nvPr>
        </p:nvSpPr>
        <p:spPr>
          <a:xfrm>
            <a:off x="2583950" y="1497100"/>
            <a:ext cx="1487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SVF-TS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SVM-TK</a:t>
            </a:r>
            <a:endParaRPr/>
          </a:p>
        </p:txBody>
      </p:sp>
      <p:sp>
        <p:nvSpPr>
          <p:cNvPr id="319" name="Google Shape;319;p42"/>
          <p:cNvSpPr txBox="1"/>
          <p:nvPr>
            <p:ph idx="4" type="subTitle"/>
          </p:nvPr>
        </p:nvSpPr>
        <p:spPr>
          <a:xfrm>
            <a:off x="4274875" y="1509725"/>
            <a:ext cx="21642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RvNN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PPC_RNN+CNN</a:t>
            </a:r>
            <a:endParaRPr/>
          </a:p>
        </p:txBody>
      </p:sp>
      <p:sp>
        <p:nvSpPr>
          <p:cNvPr id="320" name="Google Shape;320;p42"/>
          <p:cNvSpPr txBox="1"/>
          <p:nvPr>
            <p:ph idx="4" type="subTitle"/>
          </p:nvPr>
        </p:nvSpPr>
        <p:spPr>
          <a:xfrm>
            <a:off x="789425" y="2505625"/>
            <a:ext cx="54273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DTC and SVM - scikitlearn,     PPC RNN+CNN - Keras,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RvNN and Bi-GCN - Pytorch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Datasets are split into 5 parts for 5-fold cross validation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 sz="1300"/>
              <a:t>Accuracy(Acc.) evaluation:</a:t>
            </a:r>
            <a:br>
              <a:rPr lang="en" sz="1300"/>
            </a:br>
            <a:r>
              <a:rPr lang="en" sz="1300"/>
              <a:t>Weibo dataset -  2 categories &amp; Prec., Rec., F1 </a:t>
            </a:r>
            <a:br>
              <a:rPr lang="en" sz="1300"/>
            </a:br>
            <a:r>
              <a:rPr lang="en" sz="1300"/>
              <a:t>The two Twitter datasets - 4 categories &amp; F1</a:t>
            </a:r>
            <a:endParaRPr sz="1300"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450" y="380450"/>
            <a:ext cx="2002075" cy="166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652" y="2173621"/>
            <a:ext cx="1969672" cy="256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