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76" r:id="rId2"/>
    <p:sldId id="290" r:id="rId3"/>
    <p:sldId id="291" r:id="rId4"/>
    <p:sldId id="292" r:id="rId5"/>
    <p:sldId id="293" r:id="rId6"/>
    <p:sldId id="294" r:id="rId7"/>
    <p:sldId id="295" r:id="rId8"/>
    <p:sldId id="296" r:id="rId9"/>
    <p:sldId id="297" r:id="rId10"/>
    <p:sldId id="298" r:id="rId11"/>
    <p:sldId id="299" r:id="rId12"/>
    <p:sldId id="300" r:id="rId13"/>
    <p:sldId id="301" r:id="rId14"/>
    <p:sldId id="302" r:id="rId15"/>
    <p:sldId id="303" r:id="rId16"/>
    <p:sldId id="304" r:id="rId17"/>
    <p:sldId id="305" r:id="rId18"/>
    <p:sldId id="306" r:id="rId19"/>
    <p:sldId id="307" r:id="rId20"/>
    <p:sldId id="30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2" autoAdjust="0"/>
    <p:restoredTop sz="94647" autoAdjust="0"/>
  </p:normalViewPr>
  <p:slideViewPr>
    <p:cSldViewPr>
      <p:cViewPr>
        <p:scale>
          <a:sx n="83" d="100"/>
          <a:sy n="83" d="100"/>
        </p:scale>
        <p:origin x="-996"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31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9F8777-2409-40FE-9A48-65666AE0712D}" type="datetimeFigureOut">
              <a:rPr lang="en-US" smtClean="0"/>
              <a:t>8/25/19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38CA373-929E-4317-9F63-1E5A3475A5E2}" type="slidenum">
              <a:rPr lang="en-US" smtClean="0"/>
              <a:t>‹#›</a:t>
            </a:fld>
            <a:endParaRPr lang="en-US"/>
          </a:p>
        </p:txBody>
      </p:sp>
    </p:spTree>
    <p:extLst>
      <p:ext uri="{BB962C8B-B14F-4D97-AF65-F5344CB8AC3E}">
        <p14:creationId xmlns:p14="http://schemas.microsoft.com/office/powerpoint/2010/main" val="6910830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6A22C4-FD21-4710-881D-42A712549F3F}" type="datetimeFigureOut">
              <a:rPr lang="en-US" smtClean="0"/>
              <a:pPr/>
              <a:t>8/25/19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61138E-EF86-4C48-8A25-7F113781BA15}" type="slidenum">
              <a:rPr lang="en-US" smtClean="0"/>
              <a:pPr/>
              <a:t>‹#›</a:t>
            </a:fld>
            <a:endParaRPr lang="en-US"/>
          </a:p>
        </p:txBody>
      </p:sp>
    </p:spTree>
    <p:extLst>
      <p:ext uri="{BB962C8B-B14F-4D97-AF65-F5344CB8AC3E}">
        <p14:creationId xmlns:p14="http://schemas.microsoft.com/office/powerpoint/2010/main" val="1668041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961138E-EF86-4C48-8A25-7F113781BA15}" type="slidenum">
              <a:rPr lang="en-US" smtClean="0"/>
              <a:pPr/>
              <a:t>1</a:t>
            </a:fld>
            <a:endParaRPr lang="en-US"/>
          </a:p>
        </p:txBody>
      </p:sp>
    </p:spTree>
    <p:extLst>
      <p:ext uri="{BB962C8B-B14F-4D97-AF65-F5344CB8AC3E}">
        <p14:creationId xmlns:p14="http://schemas.microsoft.com/office/powerpoint/2010/main" val="35200781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961138E-EF86-4C48-8A25-7F113781BA15}" type="slidenum">
              <a:rPr lang="en-US" smtClean="0"/>
              <a:pPr/>
              <a:t>10</a:t>
            </a:fld>
            <a:endParaRPr lang="en-US"/>
          </a:p>
        </p:txBody>
      </p:sp>
    </p:spTree>
    <p:extLst>
      <p:ext uri="{BB962C8B-B14F-4D97-AF65-F5344CB8AC3E}">
        <p14:creationId xmlns:p14="http://schemas.microsoft.com/office/powerpoint/2010/main" val="39086762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961138E-EF86-4C48-8A25-7F113781BA15}" type="slidenum">
              <a:rPr lang="en-US" smtClean="0"/>
              <a:pPr/>
              <a:t>11</a:t>
            </a:fld>
            <a:endParaRPr lang="en-US"/>
          </a:p>
        </p:txBody>
      </p:sp>
    </p:spTree>
    <p:extLst>
      <p:ext uri="{BB962C8B-B14F-4D97-AF65-F5344CB8AC3E}">
        <p14:creationId xmlns:p14="http://schemas.microsoft.com/office/powerpoint/2010/main" val="39086762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961138E-EF86-4C48-8A25-7F113781BA15}" type="slidenum">
              <a:rPr lang="en-US" smtClean="0"/>
              <a:pPr/>
              <a:t>12</a:t>
            </a:fld>
            <a:endParaRPr lang="en-US"/>
          </a:p>
        </p:txBody>
      </p:sp>
    </p:spTree>
    <p:extLst>
      <p:ext uri="{BB962C8B-B14F-4D97-AF65-F5344CB8AC3E}">
        <p14:creationId xmlns:p14="http://schemas.microsoft.com/office/powerpoint/2010/main" val="39086762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961138E-EF86-4C48-8A25-7F113781BA15}" type="slidenum">
              <a:rPr lang="en-US" smtClean="0"/>
              <a:pPr/>
              <a:t>13</a:t>
            </a:fld>
            <a:endParaRPr lang="en-US"/>
          </a:p>
        </p:txBody>
      </p:sp>
    </p:spTree>
    <p:extLst>
      <p:ext uri="{BB962C8B-B14F-4D97-AF65-F5344CB8AC3E}">
        <p14:creationId xmlns:p14="http://schemas.microsoft.com/office/powerpoint/2010/main" val="39086762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961138E-EF86-4C48-8A25-7F113781BA15}" type="slidenum">
              <a:rPr lang="en-US" smtClean="0"/>
              <a:pPr/>
              <a:t>14</a:t>
            </a:fld>
            <a:endParaRPr lang="en-US"/>
          </a:p>
        </p:txBody>
      </p:sp>
    </p:spTree>
    <p:extLst>
      <p:ext uri="{BB962C8B-B14F-4D97-AF65-F5344CB8AC3E}">
        <p14:creationId xmlns:p14="http://schemas.microsoft.com/office/powerpoint/2010/main" val="39086762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961138E-EF86-4C48-8A25-7F113781BA15}" type="slidenum">
              <a:rPr lang="en-US" smtClean="0"/>
              <a:pPr/>
              <a:t>15</a:t>
            </a:fld>
            <a:endParaRPr lang="en-US"/>
          </a:p>
        </p:txBody>
      </p:sp>
    </p:spTree>
    <p:extLst>
      <p:ext uri="{BB962C8B-B14F-4D97-AF65-F5344CB8AC3E}">
        <p14:creationId xmlns:p14="http://schemas.microsoft.com/office/powerpoint/2010/main" val="39086762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961138E-EF86-4C48-8A25-7F113781BA15}" type="slidenum">
              <a:rPr lang="en-US" smtClean="0"/>
              <a:pPr/>
              <a:t>16</a:t>
            </a:fld>
            <a:endParaRPr lang="en-US"/>
          </a:p>
        </p:txBody>
      </p:sp>
    </p:spTree>
    <p:extLst>
      <p:ext uri="{BB962C8B-B14F-4D97-AF65-F5344CB8AC3E}">
        <p14:creationId xmlns:p14="http://schemas.microsoft.com/office/powerpoint/2010/main" val="39086762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961138E-EF86-4C48-8A25-7F113781BA15}" type="slidenum">
              <a:rPr lang="en-US" smtClean="0"/>
              <a:pPr/>
              <a:t>17</a:t>
            </a:fld>
            <a:endParaRPr lang="en-US"/>
          </a:p>
        </p:txBody>
      </p:sp>
    </p:spTree>
    <p:extLst>
      <p:ext uri="{BB962C8B-B14F-4D97-AF65-F5344CB8AC3E}">
        <p14:creationId xmlns:p14="http://schemas.microsoft.com/office/powerpoint/2010/main" val="39086762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961138E-EF86-4C48-8A25-7F113781BA15}" type="slidenum">
              <a:rPr lang="en-US" smtClean="0"/>
              <a:pPr/>
              <a:t>18</a:t>
            </a:fld>
            <a:endParaRPr lang="en-US"/>
          </a:p>
        </p:txBody>
      </p:sp>
    </p:spTree>
    <p:extLst>
      <p:ext uri="{BB962C8B-B14F-4D97-AF65-F5344CB8AC3E}">
        <p14:creationId xmlns:p14="http://schemas.microsoft.com/office/powerpoint/2010/main" val="39086762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961138E-EF86-4C48-8A25-7F113781BA15}" type="slidenum">
              <a:rPr lang="en-US" smtClean="0"/>
              <a:pPr/>
              <a:t>19</a:t>
            </a:fld>
            <a:endParaRPr lang="en-US"/>
          </a:p>
        </p:txBody>
      </p:sp>
    </p:spTree>
    <p:extLst>
      <p:ext uri="{BB962C8B-B14F-4D97-AF65-F5344CB8AC3E}">
        <p14:creationId xmlns:p14="http://schemas.microsoft.com/office/powerpoint/2010/main" val="3908676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961138E-EF86-4C48-8A25-7F113781BA15}" type="slidenum">
              <a:rPr lang="en-US" smtClean="0"/>
              <a:pPr/>
              <a:t>2</a:t>
            </a:fld>
            <a:endParaRPr lang="en-US"/>
          </a:p>
        </p:txBody>
      </p:sp>
    </p:spTree>
    <p:extLst>
      <p:ext uri="{BB962C8B-B14F-4D97-AF65-F5344CB8AC3E}">
        <p14:creationId xmlns:p14="http://schemas.microsoft.com/office/powerpoint/2010/main" val="39086762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961138E-EF86-4C48-8A25-7F113781BA15}" type="slidenum">
              <a:rPr lang="en-US" smtClean="0"/>
              <a:pPr/>
              <a:t>20</a:t>
            </a:fld>
            <a:endParaRPr lang="en-US"/>
          </a:p>
        </p:txBody>
      </p:sp>
    </p:spTree>
    <p:extLst>
      <p:ext uri="{BB962C8B-B14F-4D97-AF65-F5344CB8AC3E}">
        <p14:creationId xmlns:p14="http://schemas.microsoft.com/office/powerpoint/2010/main" val="3908676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961138E-EF86-4C48-8A25-7F113781BA15}" type="slidenum">
              <a:rPr lang="en-US" smtClean="0"/>
              <a:pPr/>
              <a:t>3</a:t>
            </a:fld>
            <a:endParaRPr lang="en-US"/>
          </a:p>
        </p:txBody>
      </p:sp>
    </p:spTree>
    <p:extLst>
      <p:ext uri="{BB962C8B-B14F-4D97-AF65-F5344CB8AC3E}">
        <p14:creationId xmlns:p14="http://schemas.microsoft.com/office/powerpoint/2010/main" val="3908676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961138E-EF86-4C48-8A25-7F113781BA15}" type="slidenum">
              <a:rPr lang="en-US" smtClean="0"/>
              <a:pPr/>
              <a:t>4</a:t>
            </a:fld>
            <a:endParaRPr lang="en-US"/>
          </a:p>
        </p:txBody>
      </p:sp>
    </p:spTree>
    <p:extLst>
      <p:ext uri="{BB962C8B-B14F-4D97-AF65-F5344CB8AC3E}">
        <p14:creationId xmlns:p14="http://schemas.microsoft.com/office/powerpoint/2010/main" val="3908676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961138E-EF86-4C48-8A25-7F113781BA15}" type="slidenum">
              <a:rPr lang="en-US" smtClean="0"/>
              <a:pPr/>
              <a:t>5</a:t>
            </a:fld>
            <a:endParaRPr lang="en-US"/>
          </a:p>
        </p:txBody>
      </p:sp>
    </p:spTree>
    <p:extLst>
      <p:ext uri="{BB962C8B-B14F-4D97-AF65-F5344CB8AC3E}">
        <p14:creationId xmlns:p14="http://schemas.microsoft.com/office/powerpoint/2010/main" val="3908676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961138E-EF86-4C48-8A25-7F113781BA15}" type="slidenum">
              <a:rPr lang="en-US" smtClean="0"/>
              <a:pPr/>
              <a:t>6</a:t>
            </a:fld>
            <a:endParaRPr lang="en-US"/>
          </a:p>
        </p:txBody>
      </p:sp>
    </p:spTree>
    <p:extLst>
      <p:ext uri="{BB962C8B-B14F-4D97-AF65-F5344CB8AC3E}">
        <p14:creationId xmlns:p14="http://schemas.microsoft.com/office/powerpoint/2010/main" val="3908676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961138E-EF86-4C48-8A25-7F113781BA15}" type="slidenum">
              <a:rPr lang="en-US" smtClean="0"/>
              <a:pPr/>
              <a:t>7</a:t>
            </a:fld>
            <a:endParaRPr lang="en-US"/>
          </a:p>
        </p:txBody>
      </p:sp>
    </p:spTree>
    <p:extLst>
      <p:ext uri="{BB962C8B-B14F-4D97-AF65-F5344CB8AC3E}">
        <p14:creationId xmlns:p14="http://schemas.microsoft.com/office/powerpoint/2010/main" val="39086762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961138E-EF86-4C48-8A25-7F113781BA15}" type="slidenum">
              <a:rPr lang="en-US" smtClean="0"/>
              <a:pPr/>
              <a:t>8</a:t>
            </a:fld>
            <a:endParaRPr lang="en-US"/>
          </a:p>
        </p:txBody>
      </p:sp>
    </p:spTree>
    <p:extLst>
      <p:ext uri="{BB962C8B-B14F-4D97-AF65-F5344CB8AC3E}">
        <p14:creationId xmlns:p14="http://schemas.microsoft.com/office/powerpoint/2010/main" val="3908676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961138E-EF86-4C48-8A25-7F113781BA15}" type="slidenum">
              <a:rPr lang="en-US" smtClean="0"/>
              <a:pPr/>
              <a:t>9</a:t>
            </a:fld>
            <a:endParaRPr lang="en-US"/>
          </a:p>
        </p:txBody>
      </p:sp>
    </p:spTree>
    <p:extLst>
      <p:ext uri="{BB962C8B-B14F-4D97-AF65-F5344CB8AC3E}">
        <p14:creationId xmlns:p14="http://schemas.microsoft.com/office/powerpoint/2010/main" val="39086762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D0C66E2A-1A2C-4E1B-8054-E712234BCC71}" type="datetimeFigureOut">
              <a:rPr lang="en-US" smtClean="0"/>
              <a:pPr/>
              <a:t>8/25/19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F0D469D9-9C6A-4353-9ACB-F917C6C632A8}" type="slidenum">
              <a:rPr lang="en-US" smtClean="0"/>
              <a:pPr/>
              <a:t>‹#›</a:t>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3886199"/>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latin typeface="Times New Roman" panose="02020603050405020304" pitchFamily="18" charset="0"/>
                <a:cs typeface="Times New Roman" panose="02020603050405020304"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D0C66E2A-1A2C-4E1B-8054-E712234BCC71}" type="datetimeFigureOut">
              <a:rPr lang="en-US" smtClean="0"/>
              <a:pPr/>
              <a:t>8/25/19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F0D469D9-9C6A-4353-9ACB-F917C6C632A8}" type="slidenum">
              <a:rPr lang="en-US" smtClean="0"/>
              <a:pPr/>
              <a:t>‹#›</a:t>
            </a:fld>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atin typeface="Times New Roman" panose="02020603050405020304" pitchFamily="18" charset="0"/>
                <a:cs typeface="Times New Roman" panose="02020603050405020304" pitchFamily="18" charset="0"/>
              </a:defRPr>
            </a:lvl4pPr>
            <a:lvl5pPr>
              <a:defRPr sz="1800">
                <a:latin typeface="Times New Roman" panose="02020603050405020304" pitchFamily="18" charset="0"/>
                <a:cs typeface="Times New Roman" panose="02020603050405020304" pitchFamily="18"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atin typeface="Times New Roman" panose="02020603050405020304" pitchFamily="18" charset="0"/>
                <a:cs typeface="Times New Roman" panose="02020603050405020304" pitchFamily="18" charset="0"/>
              </a:defRPr>
            </a:lvl4pPr>
            <a:lvl5pPr>
              <a:defRPr sz="1800">
                <a:latin typeface="Times New Roman" panose="02020603050405020304" pitchFamily="18" charset="0"/>
                <a:cs typeface="Times New Roman" panose="02020603050405020304" pitchFamily="18"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D0C66E2A-1A2C-4E1B-8054-E712234BCC71}" type="datetimeFigureOut">
              <a:rPr lang="en-US" smtClean="0"/>
              <a:pPr/>
              <a:t>8/25/19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F0D469D9-9C6A-4353-9ACB-F917C6C632A8}" type="slidenum">
              <a:rPr lang="en-US" smtClean="0"/>
              <a:pPr/>
              <a:t>‹#›</a:t>
            </a:fld>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normAutofit/>
          </a:bodyPr>
          <a:lstStyle>
            <a:lvl1pPr marL="0" indent="0">
              <a:buNone/>
              <a:defRPr sz="20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Times New Roman" panose="02020603050405020304" pitchFamily="18" charset="0"/>
                <a:cs typeface="Times New Roman" panose="02020603050405020304" pitchFamily="18" charset="0"/>
              </a:defRPr>
            </a:lvl1pPr>
            <a:lvl2pPr>
              <a:defRPr sz="2000">
                <a:latin typeface="Times New Roman" panose="02020603050405020304" pitchFamily="18" charset="0"/>
                <a:cs typeface="Times New Roman" panose="02020603050405020304" pitchFamily="18" charset="0"/>
              </a:defRPr>
            </a:lvl2pPr>
            <a:lvl3pPr>
              <a:defRPr sz="1800">
                <a:latin typeface="Times New Roman" panose="02020603050405020304" pitchFamily="18" charset="0"/>
                <a:cs typeface="Times New Roman" panose="02020603050405020304" pitchFamily="18" charset="0"/>
              </a:defRPr>
            </a:lvl3pPr>
            <a:lvl4pPr>
              <a:defRPr sz="1600">
                <a:latin typeface="Times New Roman" panose="02020603050405020304" pitchFamily="18" charset="0"/>
                <a:cs typeface="Times New Roman" panose="02020603050405020304" pitchFamily="18" charset="0"/>
              </a:defRPr>
            </a:lvl4pPr>
            <a:lvl5pPr>
              <a:defRPr sz="1600">
                <a:latin typeface="Times New Roman" panose="02020603050405020304" pitchFamily="18" charset="0"/>
                <a:cs typeface="Times New Roman" panose="02020603050405020304" pitchFamily="18"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rmAutofit/>
          </a:bodyPr>
          <a:lstStyle>
            <a:lvl1pPr marL="0" indent="0">
              <a:buNone/>
              <a:defRPr sz="20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Times New Roman" panose="02020603050405020304" pitchFamily="18" charset="0"/>
                <a:cs typeface="Times New Roman" panose="02020603050405020304" pitchFamily="18" charset="0"/>
              </a:defRPr>
            </a:lvl1pPr>
            <a:lvl2pPr>
              <a:defRPr sz="2000">
                <a:latin typeface="Times New Roman" panose="02020603050405020304" pitchFamily="18" charset="0"/>
                <a:cs typeface="Times New Roman" panose="02020603050405020304" pitchFamily="18" charset="0"/>
              </a:defRPr>
            </a:lvl2pPr>
            <a:lvl3pPr>
              <a:defRPr sz="1800">
                <a:latin typeface="Times New Roman" panose="02020603050405020304" pitchFamily="18" charset="0"/>
                <a:cs typeface="Times New Roman" panose="02020603050405020304" pitchFamily="18" charset="0"/>
              </a:defRPr>
            </a:lvl3pPr>
            <a:lvl4pPr>
              <a:defRPr sz="1600">
                <a:latin typeface="Times New Roman" panose="02020603050405020304" pitchFamily="18" charset="0"/>
                <a:cs typeface="Times New Roman" panose="02020603050405020304" pitchFamily="18" charset="0"/>
              </a:defRPr>
            </a:lvl4pPr>
            <a:lvl5pPr>
              <a:defRPr sz="1600">
                <a:latin typeface="Times New Roman" panose="02020603050405020304" pitchFamily="18" charset="0"/>
                <a:cs typeface="Times New Roman" panose="02020603050405020304" pitchFamily="18"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D0C66E2A-1A2C-4E1B-8054-E712234BCC71}" type="datetimeFigureOut">
              <a:rPr lang="en-US" smtClean="0"/>
              <a:pPr/>
              <a:t>8/25/19</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F0D469D9-9C6A-4353-9ACB-F917C6C632A8}" type="slidenum">
              <a:rPr lang="en-US" smtClean="0"/>
              <a:pPr/>
              <a:t>‹#›</a:t>
            </a:fld>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D0C66E2A-1A2C-4E1B-8054-E712234BCC71}" type="datetimeFigureOut">
              <a:rPr lang="en-US" smtClean="0"/>
              <a:pPr/>
              <a:t>8/25/19</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F0D469D9-9C6A-4353-9ACB-F917C6C632A8}" type="slidenum">
              <a:rPr lang="en-US" smtClean="0"/>
              <a:pPr/>
              <a:t>‹#›</a:t>
            </a:fld>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D0C66E2A-1A2C-4E1B-8054-E712234BCC71}" type="datetimeFigureOut">
              <a:rPr lang="en-US" smtClean="0"/>
              <a:pPr/>
              <a:t>8/25/19</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F0D469D9-9C6A-4353-9ACB-F917C6C632A8}" type="slidenum">
              <a:rPr lang="en-US" smtClean="0"/>
              <a:pPr/>
              <a:t>‹#›</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atin typeface="Times New Roman" panose="02020603050405020304" pitchFamily="18" charset="0"/>
                <a:cs typeface="Times New Roman" panose="02020603050405020304" pitchFamily="18" charset="0"/>
              </a:defRPr>
            </a:lvl1pPr>
            <a:lvl2pPr>
              <a:defRPr sz="28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Times New Roman" panose="02020603050405020304" pitchFamily="18" charset="0"/>
                <a:cs typeface="Times New Roman" panose="02020603050405020304"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D0C66E2A-1A2C-4E1B-8054-E712234BCC71}" type="datetimeFigureOut">
              <a:rPr lang="en-US" smtClean="0"/>
              <a:pPr/>
              <a:t>8/25/19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F0D469D9-9C6A-4353-9ACB-F917C6C632A8}" type="slidenum">
              <a:rPr lang="en-US" smtClean="0"/>
              <a:pPr/>
              <a:t>‹#›</a:t>
            </a:fld>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Times New Roman" panose="02020603050405020304" pitchFamily="18" charset="0"/>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Times New Roman" panose="02020603050405020304" pitchFamily="18" charset="0"/>
                <a:cs typeface="Times New Roman" panose="02020603050405020304"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D0C66E2A-1A2C-4E1B-8054-E712234BCC71}" type="datetimeFigureOut">
              <a:rPr lang="en-US" smtClean="0"/>
              <a:pPr/>
              <a:t>8/25/19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F0D469D9-9C6A-4353-9ACB-F917C6C632A8}" type="slidenum">
              <a:rPr lang="en-US" smtClean="0"/>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76200"/>
            <a:ext cx="8229600" cy="10668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1"/>
            <a:ext cx="8229600" cy="3352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p:transition>
  <p:txStyles>
    <p:titleStyle>
      <a:lvl1pPr algn="ctr" defTabSz="914400" rtl="0" eaLnBrk="1" latinLnBrk="0" hangingPunct="1">
        <a:spcBef>
          <a:spcPct val="0"/>
        </a:spcBef>
        <a:buNone/>
        <a:defRPr sz="4400" b="1" kern="1200">
          <a:solidFill>
            <a:schemeClr val="bg1"/>
          </a:solidFill>
          <a:latin typeface="Times New Roman" panose="02020603050405020304" pitchFamily="18" charset="0"/>
          <a:ea typeface="+mj-ea"/>
          <a:cs typeface="Times New Roman" panose="02020603050405020304" pitchFamily="18"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anose="02020603050405020304" pitchFamily="18" charset="0"/>
          <a:ea typeface="+mn-ea"/>
          <a:cs typeface="Times New Roman" panose="02020603050405020304" pitchFamily="18"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084385"/>
          </a:xfrm>
        </p:spPr>
        <p:txBody>
          <a:bodyPr/>
          <a:lstStyle/>
          <a:p>
            <a:r>
              <a:rPr lang="en-US" dirty="0"/>
              <a:t>HTML LISTS</a:t>
            </a:r>
            <a:endParaRPr lang="en-US" dirty="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457200" y="3598985"/>
            <a:ext cx="8229600" cy="55098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mj-lt"/>
                <a:ea typeface="+mj-ea"/>
                <a:cs typeface="+mj-cs"/>
              </a:defRPr>
            </a:lvl1pPr>
          </a:lstStyle>
          <a:p>
            <a:r>
              <a:rPr lang="en-US" sz="2800" dirty="0"/>
              <a:t>Order Lists, </a:t>
            </a:r>
            <a:r>
              <a:rPr lang="en-US" sz="2800" dirty="0" smtClean="0"/>
              <a:t>Unordered </a:t>
            </a:r>
            <a:r>
              <a:rPr lang="en-US" sz="2800" dirty="0"/>
              <a:t>Lists and Definition Lists</a:t>
            </a:r>
            <a:endParaRPr lang="es-MX" sz="2800" dirty="0"/>
          </a:p>
        </p:txBody>
      </p:sp>
    </p:spTree>
    <p:extLst>
      <p:ext uri="{BB962C8B-B14F-4D97-AF65-F5344CB8AC3E}">
        <p14:creationId xmlns:p14="http://schemas.microsoft.com/office/powerpoint/2010/main" val="2161445726"/>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768077"/>
            <a:ext cx="8229600" cy="1084385"/>
          </a:xfrm>
        </p:spPr>
        <p:txBody>
          <a:bodyPr>
            <a:normAutofit fontScale="90000"/>
          </a:bodyPr>
          <a:lstStyle/>
          <a:p>
            <a:r>
              <a:rPr lang="en-US" dirty="0" smtClean="0"/>
              <a:t>UNORDERED LIST CAN BE CHANGED (IN PRIORITY)</a:t>
            </a:r>
            <a:endParaRPr lang="en-US" dirty="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457200" y="2743200"/>
            <a:ext cx="8382000" cy="312419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mj-lt"/>
                <a:ea typeface="+mj-ea"/>
                <a:cs typeface="+mj-cs"/>
              </a:defRPr>
            </a:lvl1pPr>
          </a:lstStyle>
          <a:p>
            <a:pPr algn="l"/>
            <a:r>
              <a:rPr lang="en-US" sz="2800" dirty="0" smtClean="0">
                <a:latin typeface="Times New Roman" panose="02020603050405020304" pitchFamily="18" charset="0"/>
                <a:cs typeface="Times New Roman" panose="02020603050405020304" pitchFamily="18" charset="0"/>
              </a:rPr>
              <a:t>&lt;</a:t>
            </a:r>
            <a:r>
              <a:rPr lang="en-US" sz="2800" dirty="0" err="1">
                <a:latin typeface="Times New Roman" panose="02020603050405020304" pitchFamily="18" charset="0"/>
                <a:cs typeface="Times New Roman" panose="02020603050405020304" pitchFamily="18" charset="0"/>
              </a:rPr>
              <a:t>u</a:t>
            </a:r>
            <a:r>
              <a:rPr lang="en-US" sz="2800" dirty="0" err="1" smtClean="0">
                <a:latin typeface="Times New Roman" panose="02020603050405020304" pitchFamily="18" charset="0"/>
                <a:cs typeface="Times New Roman" panose="02020603050405020304" pitchFamily="18" charset="0"/>
              </a:rPr>
              <a:t>l</a:t>
            </a:r>
            <a:r>
              <a:rPr lang="en-US" sz="2800" dirty="0" smtClean="0">
                <a:latin typeface="Times New Roman" panose="02020603050405020304" pitchFamily="18" charset="0"/>
                <a:cs typeface="Times New Roman" panose="02020603050405020304" pitchFamily="18" charset="0"/>
              </a:rPr>
              <a:t>&gt;</a:t>
            </a:r>
          </a:p>
          <a:p>
            <a:pPr algn="l"/>
            <a:r>
              <a:rPr lang="en-US" sz="2800" b="0" dirty="0">
                <a:latin typeface="Times New Roman" panose="02020603050405020304" pitchFamily="18" charset="0"/>
                <a:cs typeface="Times New Roman" panose="02020603050405020304" pitchFamily="18" charset="0"/>
              </a:rPr>
              <a:t>	&lt;li&gt;Go to Walmart and change oil&lt;/li&gt;</a:t>
            </a:r>
          </a:p>
          <a:p>
            <a:pPr algn="l"/>
            <a:r>
              <a:rPr lang="en-US" sz="2800" b="0" dirty="0" smtClean="0">
                <a:latin typeface="Times New Roman" panose="02020603050405020304" pitchFamily="18" charset="0"/>
                <a:cs typeface="Times New Roman" panose="02020603050405020304" pitchFamily="18" charset="0"/>
              </a:rPr>
              <a:t>	&lt;li&gt;Pick wife&lt;/li&gt;</a:t>
            </a:r>
          </a:p>
          <a:p>
            <a:pPr algn="l"/>
            <a:r>
              <a:rPr lang="en-US" sz="2800" b="0" dirty="0" smtClean="0">
                <a:latin typeface="Times New Roman" panose="02020603050405020304" pitchFamily="18" charset="0"/>
                <a:cs typeface="Times New Roman" panose="02020603050405020304" pitchFamily="18" charset="0"/>
              </a:rPr>
              <a:t>	&lt;li&gt;Go to HEB&lt;/li&gt;</a:t>
            </a:r>
          </a:p>
          <a:p>
            <a:pPr algn="l"/>
            <a:r>
              <a:rPr lang="en-US" sz="2800" dirty="0" smtClean="0">
                <a:latin typeface="Times New Roman" panose="02020603050405020304" pitchFamily="18" charset="0"/>
                <a:cs typeface="Times New Roman" panose="02020603050405020304" pitchFamily="18" charset="0"/>
              </a:rPr>
              <a:t>&lt;/</a:t>
            </a:r>
            <a:r>
              <a:rPr lang="en-US" sz="2800" dirty="0" err="1">
                <a:latin typeface="Times New Roman" panose="02020603050405020304" pitchFamily="18" charset="0"/>
                <a:cs typeface="Times New Roman" panose="02020603050405020304" pitchFamily="18" charset="0"/>
              </a:rPr>
              <a:t>u</a:t>
            </a:r>
            <a:r>
              <a:rPr lang="en-US" sz="2800" dirty="0" err="1" smtClean="0">
                <a:latin typeface="Times New Roman" panose="02020603050405020304" pitchFamily="18" charset="0"/>
                <a:cs typeface="Times New Roman" panose="02020603050405020304" pitchFamily="18" charset="0"/>
              </a:rPr>
              <a:t>l</a:t>
            </a:r>
            <a:r>
              <a:rPr lang="en-US" sz="2800" dirty="0" smtClean="0">
                <a:latin typeface="Times New Roman" panose="02020603050405020304" pitchFamily="18" charset="0"/>
                <a:cs typeface="Times New Roman" panose="02020603050405020304" pitchFamily="18" charset="0"/>
              </a:rPr>
              <a:t>&gt;</a:t>
            </a:r>
            <a:endParaRPr lang="en-US" sz="28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1" y="-15535"/>
            <a:ext cx="9143999" cy="1745512"/>
          </a:xfrm>
          <a:prstGeom prst="rect">
            <a:avLst/>
          </a:prstGeom>
        </p:spPr>
      </p:pic>
    </p:spTree>
    <p:extLst>
      <p:ext uri="{BB962C8B-B14F-4D97-AF65-F5344CB8AC3E}">
        <p14:creationId xmlns:p14="http://schemas.microsoft.com/office/powerpoint/2010/main" val="91090902"/>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768077"/>
            <a:ext cx="8229600" cy="1084385"/>
          </a:xfrm>
        </p:spPr>
        <p:txBody>
          <a:bodyPr>
            <a:normAutofit fontScale="90000"/>
          </a:bodyPr>
          <a:lstStyle/>
          <a:p>
            <a:r>
              <a:rPr lang="en-US" dirty="0" smtClean="0"/>
              <a:t>UNORDERED LIST CAN BE CHANGED (IN PRIORITY)</a:t>
            </a:r>
            <a:endParaRPr lang="en-US" dirty="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457200" y="2743200"/>
            <a:ext cx="8382000" cy="312419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mj-lt"/>
                <a:ea typeface="+mj-ea"/>
                <a:cs typeface="+mj-cs"/>
              </a:defRPr>
            </a:lvl1pPr>
          </a:lstStyle>
          <a:p>
            <a:pPr algn="l"/>
            <a:r>
              <a:rPr lang="en-US" sz="2800" dirty="0" smtClean="0">
                <a:latin typeface="Times New Roman" panose="02020603050405020304" pitchFamily="18" charset="0"/>
                <a:cs typeface="Times New Roman" panose="02020603050405020304" pitchFamily="18" charset="0"/>
              </a:rPr>
              <a:t>&lt;</a:t>
            </a:r>
            <a:r>
              <a:rPr lang="en-US" sz="2800" dirty="0" err="1">
                <a:latin typeface="Times New Roman" panose="02020603050405020304" pitchFamily="18" charset="0"/>
                <a:cs typeface="Times New Roman" panose="02020603050405020304" pitchFamily="18" charset="0"/>
              </a:rPr>
              <a:t>u</a:t>
            </a:r>
            <a:r>
              <a:rPr lang="en-US" sz="2800" dirty="0" err="1" smtClean="0">
                <a:latin typeface="Times New Roman" panose="02020603050405020304" pitchFamily="18" charset="0"/>
                <a:cs typeface="Times New Roman" panose="02020603050405020304" pitchFamily="18" charset="0"/>
              </a:rPr>
              <a:t>l</a:t>
            </a:r>
            <a:r>
              <a:rPr lang="en-US" sz="2800" dirty="0" smtClean="0">
                <a:latin typeface="Times New Roman" panose="02020603050405020304" pitchFamily="18" charset="0"/>
                <a:cs typeface="Times New Roman" panose="02020603050405020304" pitchFamily="18" charset="0"/>
              </a:rPr>
              <a:t>&gt;</a:t>
            </a:r>
          </a:p>
          <a:p>
            <a:pPr algn="l"/>
            <a:r>
              <a:rPr lang="en-US" sz="2800" b="0" dirty="0">
                <a:latin typeface="Times New Roman" panose="02020603050405020304" pitchFamily="18" charset="0"/>
                <a:cs typeface="Times New Roman" panose="02020603050405020304" pitchFamily="18" charset="0"/>
              </a:rPr>
              <a:t>	&lt;li&gt;Go to Walmart and change oil&lt;/li&gt;</a:t>
            </a:r>
          </a:p>
          <a:p>
            <a:pPr algn="l"/>
            <a:r>
              <a:rPr lang="en-US" sz="2800" b="0" dirty="0" smtClean="0">
                <a:latin typeface="Times New Roman" panose="02020603050405020304" pitchFamily="18" charset="0"/>
                <a:cs typeface="Times New Roman" panose="02020603050405020304" pitchFamily="18" charset="0"/>
              </a:rPr>
              <a:t>	&lt;li&gt;Go to HEB&lt;/li&gt;</a:t>
            </a:r>
          </a:p>
          <a:p>
            <a:pPr algn="l"/>
            <a:r>
              <a:rPr lang="en-US" sz="2800" b="0" dirty="0" smtClean="0">
                <a:latin typeface="Times New Roman" panose="02020603050405020304" pitchFamily="18" charset="0"/>
                <a:cs typeface="Times New Roman" panose="02020603050405020304" pitchFamily="18" charset="0"/>
              </a:rPr>
              <a:t>	&lt;</a:t>
            </a:r>
            <a:r>
              <a:rPr lang="en-US" sz="2800" b="0" dirty="0">
                <a:latin typeface="Times New Roman" panose="02020603050405020304" pitchFamily="18" charset="0"/>
                <a:cs typeface="Times New Roman" panose="02020603050405020304" pitchFamily="18" charset="0"/>
              </a:rPr>
              <a:t>li&gt;Pick wife&lt;/li</a:t>
            </a:r>
            <a:r>
              <a:rPr lang="en-US" sz="2800" b="0" dirty="0" smtClean="0">
                <a:latin typeface="Times New Roman" panose="02020603050405020304" pitchFamily="18" charset="0"/>
                <a:cs typeface="Times New Roman" panose="02020603050405020304" pitchFamily="18" charset="0"/>
              </a:rPr>
              <a:t>&gt;</a:t>
            </a:r>
          </a:p>
          <a:p>
            <a:pPr algn="l"/>
            <a:r>
              <a:rPr lang="en-US" sz="2800" dirty="0" smtClean="0">
                <a:latin typeface="Times New Roman" panose="02020603050405020304" pitchFamily="18" charset="0"/>
                <a:cs typeface="Times New Roman" panose="02020603050405020304" pitchFamily="18" charset="0"/>
              </a:rPr>
              <a:t>&lt;/</a:t>
            </a:r>
            <a:r>
              <a:rPr lang="en-US" sz="2800" dirty="0" err="1">
                <a:latin typeface="Times New Roman" panose="02020603050405020304" pitchFamily="18" charset="0"/>
                <a:cs typeface="Times New Roman" panose="02020603050405020304" pitchFamily="18" charset="0"/>
              </a:rPr>
              <a:t>u</a:t>
            </a:r>
            <a:r>
              <a:rPr lang="en-US" sz="2800" dirty="0" err="1" smtClean="0">
                <a:latin typeface="Times New Roman" panose="02020603050405020304" pitchFamily="18" charset="0"/>
                <a:cs typeface="Times New Roman" panose="02020603050405020304" pitchFamily="18" charset="0"/>
              </a:rPr>
              <a:t>l</a:t>
            </a:r>
            <a:r>
              <a:rPr lang="en-US" sz="2800" dirty="0" smtClean="0">
                <a:latin typeface="Times New Roman" panose="02020603050405020304" pitchFamily="18" charset="0"/>
                <a:cs typeface="Times New Roman" panose="02020603050405020304" pitchFamily="18" charset="0"/>
              </a:rPr>
              <a:t>&gt;</a:t>
            </a:r>
            <a:endParaRPr lang="en-US" sz="28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1" y="-15535"/>
            <a:ext cx="9143999" cy="1745512"/>
          </a:xfrm>
          <a:prstGeom prst="rect">
            <a:avLst/>
          </a:prstGeom>
        </p:spPr>
      </p:pic>
    </p:spTree>
    <p:extLst>
      <p:ext uri="{BB962C8B-B14F-4D97-AF65-F5344CB8AC3E}">
        <p14:creationId xmlns:p14="http://schemas.microsoft.com/office/powerpoint/2010/main" val="1208129671"/>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768077"/>
            <a:ext cx="8229600" cy="1084385"/>
          </a:xfrm>
        </p:spPr>
        <p:txBody>
          <a:bodyPr>
            <a:normAutofit fontScale="90000"/>
          </a:bodyPr>
          <a:lstStyle/>
          <a:p>
            <a:r>
              <a:rPr lang="en-US" dirty="0" smtClean="0"/>
              <a:t>UNORDERED LIST CAN BE CHANGED (IN PRIORITY)</a:t>
            </a:r>
            <a:endParaRPr lang="en-US" dirty="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457200" y="2743200"/>
            <a:ext cx="8382000" cy="312419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mj-lt"/>
                <a:ea typeface="+mj-ea"/>
                <a:cs typeface="+mj-cs"/>
              </a:defRPr>
            </a:lvl1pPr>
          </a:lstStyle>
          <a:p>
            <a:pPr algn="l"/>
            <a:r>
              <a:rPr lang="en-US" sz="2800" dirty="0" smtClean="0">
                <a:latin typeface="Times New Roman" panose="02020603050405020304" pitchFamily="18" charset="0"/>
                <a:cs typeface="Times New Roman" panose="02020603050405020304" pitchFamily="18" charset="0"/>
              </a:rPr>
              <a:t>&lt;</a:t>
            </a:r>
            <a:r>
              <a:rPr lang="en-US" sz="2800" dirty="0" err="1">
                <a:latin typeface="Times New Roman" panose="02020603050405020304" pitchFamily="18" charset="0"/>
                <a:cs typeface="Times New Roman" panose="02020603050405020304" pitchFamily="18" charset="0"/>
              </a:rPr>
              <a:t>u</a:t>
            </a:r>
            <a:r>
              <a:rPr lang="en-US" sz="2800" dirty="0" err="1" smtClean="0">
                <a:latin typeface="Times New Roman" panose="02020603050405020304" pitchFamily="18" charset="0"/>
                <a:cs typeface="Times New Roman" panose="02020603050405020304" pitchFamily="18" charset="0"/>
              </a:rPr>
              <a:t>l</a:t>
            </a:r>
            <a:r>
              <a:rPr lang="en-US" sz="2800" dirty="0" smtClean="0">
                <a:latin typeface="Times New Roman" panose="02020603050405020304" pitchFamily="18" charset="0"/>
                <a:cs typeface="Times New Roman" panose="02020603050405020304" pitchFamily="18" charset="0"/>
              </a:rPr>
              <a:t>&gt;</a:t>
            </a:r>
          </a:p>
          <a:p>
            <a:pPr algn="l"/>
            <a:r>
              <a:rPr lang="en-US" sz="2800" b="0" dirty="0">
                <a:latin typeface="Times New Roman" panose="02020603050405020304" pitchFamily="18" charset="0"/>
                <a:cs typeface="Times New Roman" panose="02020603050405020304" pitchFamily="18" charset="0"/>
              </a:rPr>
              <a:t>	&lt;li&gt;Go to Walmart and change oil&lt;/li&gt;</a:t>
            </a:r>
          </a:p>
          <a:p>
            <a:pPr algn="l"/>
            <a:r>
              <a:rPr lang="en-US" sz="2800" b="0" dirty="0" smtClean="0">
                <a:latin typeface="Times New Roman" panose="02020603050405020304" pitchFamily="18" charset="0"/>
                <a:cs typeface="Times New Roman" panose="02020603050405020304" pitchFamily="18" charset="0"/>
              </a:rPr>
              <a:t>	&lt;li&gt;Go to HEB </a:t>
            </a:r>
            <a:r>
              <a:rPr lang="en-US" sz="2800" b="0" u="sng" dirty="0" smtClean="0">
                <a:latin typeface="Times New Roman" panose="02020603050405020304" pitchFamily="18" charset="0"/>
                <a:cs typeface="Times New Roman" panose="02020603050405020304" pitchFamily="18" charset="0"/>
              </a:rPr>
              <a:t>and get flowers</a:t>
            </a:r>
            <a:r>
              <a:rPr lang="en-US" sz="2800" b="0" dirty="0" smtClean="0">
                <a:latin typeface="Times New Roman" panose="02020603050405020304" pitchFamily="18" charset="0"/>
                <a:cs typeface="Times New Roman" panose="02020603050405020304" pitchFamily="18" charset="0"/>
              </a:rPr>
              <a:t>&lt;/li&gt;</a:t>
            </a:r>
          </a:p>
          <a:p>
            <a:pPr algn="l"/>
            <a:r>
              <a:rPr lang="en-US" sz="2800" b="0" dirty="0" smtClean="0">
                <a:latin typeface="Times New Roman" panose="02020603050405020304" pitchFamily="18" charset="0"/>
                <a:cs typeface="Times New Roman" panose="02020603050405020304" pitchFamily="18" charset="0"/>
              </a:rPr>
              <a:t>	&lt;li&gt;</a:t>
            </a:r>
            <a:r>
              <a:rPr lang="en-US" sz="2800" b="0" strike="sngStrike" dirty="0" smtClean="0">
                <a:latin typeface="Times New Roman" panose="02020603050405020304" pitchFamily="18" charset="0"/>
                <a:cs typeface="Times New Roman" panose="02020603050405020304" pitchFamily="18" charset="0"/>
              </a:rPr>
              <a:t>Pick wife</a:t>
            </a:r>
            <a:r>
              <a:rPr lang="en-US" sz="2800" b="0" dirty="0" smtClean="0">
                <a:latin typeface="Times New Roman" panose="02020603050405020304" pitchFamily="18" charset="0"/>
                <a:cs typeface="Times New Roman" panose="02020603050405020304" pitchFamily="18" charset="0"/>
              </a:rPr>
              <a:t>&lt;/li&gt;</a:t>
            </a:r>
          </a:p>
          <a:p>
            <a:pPr algn="l"/>
            <a:r>
              <a:rPr lang="en-US" sz="2800" dirty="0" smtClean="0">
                <a:latin typeface="Times New Roman" panose="02020603050405020304" pitchFamily="18" charset="0"/>
                <a:cs typeface="Times New Roman" panose="02020603050405020304" pitchFamily="18" charset="0"/>
              </a:rPr>
              <a:t>&lt;/</a:t>
            </a:r>
            <a:r>
              <a:rPr lang="en-US" sz="2800" dirty="0" err="1">
                <a:latin typeface="Times New Roman" panose="02020603050405020304" pitchFamily="18" charset="0"/>
                <a:cs typeface="Times New Roman" panose="02020603050405020304" pitchFamily="18" charset="0"/>
              </a:rPr>
              <a:t>u</a:t>
            </a:r>
            <a:r>
              <a:rPr lang="en-US" sz="2800" dirty="0" err="1" smtClean="0">
                <a:latin typeface="Times New Roman" panose="02020603050405020304" pitchFamily="18" charset="0"/>
                <a:cs typeface="Times New Roman" panose="02020603050405020304" pitchFamily="18" charset="0"/>
              </a:rPr>
              <a:t>l</a:t>
            </a:r>
            <a:r>
              <a:rPr lang="en-US" sz="2800" dirty="0" smtClean="0">
                <a:latin typeface="Times New Roman" panose="02020603050405020304" pitchFamily="18" charset="0"/>
                <a:cs typeface="Times New Roman" panose="02020603050405020304" pitchFamily="18" charset="0"/>
              </a:rPr>
              <a:t>&gt;</a:t>
            </a:r>
            <a:endParaRPr lang="en-US" sz="28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1" y="-15535"/>
            <a:ext cx="9143999" cy="1745512"/>
          </a:xfrm>
          <a:prstGeom prst="rect">
            <a:avLst/>
          </a:prstGeom>
        </p:spPr>
      </p:pic>
    </p:spTree>
    <p:extLst>
      <p:ext uri="{BB962C8B-B14F-4D97-AF65-F5344CB8AC3E}">
        <p14:creationId xmlns:p14="http://schemas.microsoft.com/office/powerpoint/2010/main" val="2992687866"/>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030" y="1828800"/>
            <a:ext cx="8229600" cy="1084385"/>
          </a:xfrm>
        </p:spPr>
        <p:txBody>
          <a:bodyPr/>
          <a:lstStyle/>
          <a:p>
            <a:r>
              <a:rPr lang="en-US" dirty="0" smtClean="0"/>
              <a:t>UNORDERED LIST: &lt;</a:t>
            </a:r>
            <a:r>
              <a:rPr lang="en-US" dirty="0" err="1"/>
              <a:t>u</a:t>
            </a:r>
            <a:r>
              <a:rPr lang="en-US" dirty="0" err="1" smtClean="0"/>
              <a:t>l</a:t>
            </a:r>
            <a:r>
              <a:rPr lang="en-US" dirty="0" smtClean="0"/>
              <a:t>&gt; Tag</a:t>
            </a:r>
            <a:endParaRPr lang="en-US" dirty="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457200" y="2743200"/>
            <a:ext cx="8382000" cy="3124199"/>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b="1" kern="1200">
                <a:solidFill>
                  <a:schemeClr val="tx1"/>
                </a:solidFill>
                <a:latin typeface="+mj-lt"/>
                <a:ea typeface="+mj-ea"/>
                <a:cs typeface="+mj-cs"/>
              </a:defRPr>
            </a:lvl1pPr>
          </a:lstStyle>
          <a:p>
            <a:pPr algn="l"/>
            <a:r>
              <a:rPr lang="en-US" sz="2800" b="0" dirty="0" smtClean="0">
                <a:latin typeface="Times New Roman" panose="02020603050405020304" pitchFamily="18" charset="0"/>
                <a:cs typeface="Times New Roman" panose="02020603050405020304" pitchFamily="18" charset="0"/>
              </a:rPr>
              <a:t>By default, in the browser this will produce the following:</a:t>
            </a:r>
            <a:endParaRPr lang="en-US" sz="2800" b="0" dirty="0">
              <a:latin typeface="Times New Roman" panose="02020603050405020304" pitchFamily="18" charset="0"/>
              <a:cs typeface="Times New Roman" panose="02020603050405020304" pitchFamily="18" charset="0"/>
            </a:endParaRPr>
          </a:p>
          <a:p>
            <a:pPr algn="l"/>
            <a:endParaRPr lang="en-US" sz="2800" b="0" dirty="0">
              <a:latin typeface="Times New Roman" panose="02020603050405020304" pitchFamily="18" charset="0"/>
              <a:cs typeface="Times New Roman" panose="02020603050405020304" pitchFamily="18" charset="0"/>
            </a:endParaRPr>
          </a:p>
          <a:p>
            <a:pPr marL="514350" indent="-514350" algn="l">
              <a:buFont typeface="Arial" panose="020B0604020202020204" pitchFamily="34" charset="0"/>
              <a:buChar char="•"/>
            </a:pPr>
            <a:r>
              <a:rPr lang="en-US" sz="2800" b="0" dirty="0">
                <a:latin typeface="Times New Roman" panose="02020603050405020304" pitchFamily="18" charset="0"/>
                <a:cs typeface="Times New Roman" panose="02020603050405020304" pitchFamily="18" charset="0"/>
              </a:rPr>
              <a:t>Go to Walmart and change </a:t>
            </a:r>
            <a:r>
              <a:rPr lang="en-US" sz="2800" b="0" dirty="0" smtClean="0">
                <a:latin typeface="Times New Roman" panose="02020603050405020304" pitchFamily="18" charset="0"/>
                <a:cs typeface="Times New Roman" panose="02020603050405020304" pitchFamily="18" charset="0"/>
              </a:rPr>
              <a:t>oil</a:t>
            </a:r>
          </a:p>
          <a:p>
            <a:pPr marL="514350" indent="-514350" algn="l">
              <a:buFont typeface="Arial" panose="020B0604020202020204" pitchFamily="34" charset="0"/>
              <a:buChar char="•"/>
            </a:pPr>
            <a:r>
              <a:rPr lang="en-US" sz="2800" b="0" dirty="0">
                <a:latin typeface="Times New Roman" panose="02020603050405020304" pitchFamily="18" charset="0"/>
                <a:cs typeface="Times New Roman" panose="02020603050405020304" pitchFamily="18" charset="0"/>
              </a:rPr>
              <a:t>Go to HEB and get </a:t>
            </a:r>
            <a:r>
              <a:rPr lang="en-US" sz="2800" b="0" dirty="0" smtClean="0">
                <a:latin typeface="Times New Roman" panose="02020603050405020304" pitchFamily="18" charset="0"/>
                <a:cs typeface="Times New Roman" panose="02020603050405020304" pitchFamily="18" charset="0"/>
              </a:rPr>
              <a:t>flowers</a:t>
            </a:r>
          </a:p>
          <a:p>
            <a:pPr marL="514350" indent="-514350" algn="l">
              <a:buFont typeface="Arial" panose="020B0604020202020204" pitchFamily="34" charset="0"/>
              <a:buChar char="•"/>
            </a:pPr>
            <a:r>
              <a:rPr lang="en-US" sz="2800" b="0" dirty="0" smtClean="0">
                <a:latin typeface="Times New Roman" panose="02020603050405020304" pitchFamily="18" charset="0"/>
                <a:cs typeface="Times New Roman" panose="02020603050405020304" pitchFamily="18" charset="0"/>
              </a:rPr>
              <a:t>Pick wife</a:t>
            </a:r>
          </a:p>
          <a:p>
            <a:pPr algn="l"/>
            <a:endParaRPr lang="en-US" sz="2800" b="0" dirty="0">
              <a:latin typeface="Times New Roman" panose="02020603050405020304" pitchFamily="18" charset="0"/>
              <a:cs typeface="Times New Roman" panose="02020603050405020304" pitchFamily="18" charset="0"/>
            </a:endParaRPr>
          </a:p>
          <a:p>
            <a:pPr algn="l"/>
            <a:r>
              <a:rPr lang="en-US" sz="1900" b="0" i="1" dirty="0" smtClean="0">
                <a:latin typeface="Times New Roman" panose="02020603050405020304" pitchFamily="18" charset="0"/>
                <a:cs typeface="Times New Roman" panose="02020603050405020304" pitchFamily="18" charset="0"/>
              </a:rPr>
              <a:t>Note: the (humorous) underline and the strikethrough did not carry. This is a good opportunity to explain how HTML code work in the IDE.</a:t>
            </a:r>
          </a:p>
        </p:txBody>
      </p:sp>
      <p:pic>
        <p:nvPicPr>
          <p:cNvPr id="3" name="Picture 2"/>
          <p:cNvPicPr>
            <a:picLocks noChangeAspect="1"/>
          </p:cNvPicPr>
          <p:nvPr/>
        </p:nvPicPr>
        <p:blipFill>
          <a:blip r:embed="rId3"/>
          <a:stretch>
            <a:fillRect/>
          </a:stretch>
        </p:blipFill>
        <p:spPr>
          <a:xfrm>
            <a:off x="1" y="-15535"/>
            <a:ext cx="9143999" cy="1745512"/>
          </a:xfrm>
          <a:prstGeom prst="rect">
            <a:avLst/>
          </a:prstGeom>
        </p:spPr>
      </p:pic>
    </p:spTree>
    <p:extLst>
      <p:ext uri="{BB962C8B-B14F-4D97-AF65-F5344CB8AC3E}">
        <p14:creationId xmlns:p14="http://schemas.microsoft.com/office/powerpoint/2010/main" val="1821291598"/>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030" y="1828800"/>
            <a:ext cx="8229600" cy="1084385"/>
          </a:xfrm>
        </p:spPr>
        <p:txBody>
          <a:bodyPr/>
          <a:lstStyle/>
          <a:p>
            <a:r>
              <a:rPr lang="en-US" dirty="0" smtClean="0"/>
              <a:t>DEFINITION LIST: &lt;dl&gt; Tag</a:t>
            </a:r>
            <a:endParaRPr lang="en-US" dirty="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457200" y="2743200"/>
            <a:ext cx="8382000" cy="312419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mj-lt"/>
                <a:ea typeface="+mj-ea"/>
                <a:cs typeface="+mj-cs"/>
              </a:defRPr>
            </a:lvl1pPr>
          </a:lstStyle>
          <a:p>
            <a:r>
              <a:rPr lang="en-US" sz="2800" b="0" dirty="0">
                <a:latin typeface="Times New Roman" panose="02020603050405020304" pitchFamily="18" charset="0"/>
                <a:cs typeface="Times New Roman" panose="02020603050405020304" pitchFamily="18" charset="0"/>
              </a:rPr>
              <a:t>In simplest terms, </a:t>
            </a:r>
            <a:r>
              <a:rPr lang="en-US" sz="2800" b="0" dirty="0" smtClean="0">
                <a:latin typeface="Times New Roman" panose="02020603050405020304" pitchFamily="18" charset="0"/>
                <a:cs typeface="Times New Roman" panose="02020603050405020304" pitchFamily="18" charset="0"/>
              </a:rPr>
              <a:t>definition list is a description to a term. </a:t>
            </a:r>
            <a:endParaRPr lang="en-US" sz="2800" b="0" dirty="0">
              <a:latin typeface="Times New Roman" panose="02020603050405020304" pitchFamily="18" charset="0"/>
              <a:cs typeface="Times New Roman" panose="02020603050405020304" pitchFamily="18" charset="0"/>
            </a:endParaRPr>
          </a:p>
          <a:p>
            <a:endParaRPr lang="en-US" sz="2800" b="0" dirty="0">
              <a:latin typeface="Times New Roman" panose="02020603050405020304" pitchFamily="18" charset="0"/>
              <a:cs typeface="Times New Roman" panose="02020603050405020304" pitchFamily="18" charset="0"/>
            </a:endParaRPr>
          </a:p>
          <a:p>
            <a:r>
              <a:rPr lang="en-US" sz="2800" b="0" dirty="0" smtClean="0">
                <a:latin typeface="Times New Roman" panose="02020603050405020304" pitchFamily="18" charset="0"/>
                <a:cs typeface="Times New Roman" panose="02020603050405020304" pitchFamily="18" charset="0"/>
              </a:rPr>
              <a:t>Definition List will simply “indent” a definition to a word or phrase.</a:t>
            </a:r>
            <a:endParaRPr lang="en-US" sz="2800" b="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1" y="-15535"/>
            <a:ext cx="9143999" cy="1745512"/>
          </a:xfrm>
          <a:prstGeom prst="rect">
            <a:avLst/>
          </a:prstGeom>
        </p:spPr>
      </p:pic>
    </p:spTree>
    <p:extLst>
      <p:ext uri="{BB962C8B-B14F-4D97-AF65-F5344CB8AC3E}">
        <p14:creationId xmlns:p14="http://schemas.microsoft.com/office/powerpoint/2010/main" val="316151127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030" y="1828800"/>
            <a:ext cx="8229600" cy="1084385"/>
          </a:xfrm>
        </p:spPr>
        <p:txBody>
          <a:bodyPr/>
          <a:lstStyle/>
          <a:p>
            <a:r>
              <a:rPr lang="en-US" dirty="0" smtClean="0"/>
              <a:t>DEFINITION LIST: Tags</a:t>
            </a:r>
            <a:endParaRPr lang="en-US" dirty="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457200" y="2743200"/>
            <a:ext cx="8382000" cy="312419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mj-lt"/>
                <a:ea typeface="+mj-ea"/>
                <a:cs typeface="+mj-cs"/>
              </a:defRPr>
            </a:lvl1pPr>
          </a:lstStyle>
          <a:p>
            <a:pPr algn="l"/>
            <a:r>
              <a:rPr lang="en-US" sz="2800" b="0" dirty="0" smtClean="0">
                <a:latin typeface="Times New Roman" panose="02020603050405020304" pitchFamily="18" charset="0"/>
                <a:cs typeface="Times New Roman" panose="02020603050405020304" pitchFamily="18" charset="0"/>
              </a:rPr>
              <a:t>The &lt;dl&gt; tag means Definition List</a:t>
            </a:r>
          </a:p>
          <a:p>
            <a:pPr algn="l"/>
            <a:r>
              <a:rPr lang="en-US" sz="2800" b="0" dirty="0" smtClean="0">
                <a:latin typeface="Times New Roman" panose="02020603050405020304" pitchFamily="18" charset="0"/>
                <a:cs typeface="Times New Roman" panose="02020603050405020304" pitchFamily="18" charset="0"/>
              </a:rPr>
              <a:t>The &lt;</a:t>
            </a:r>
            <a:r>
              <a:rPr lang="en-US" sz="2800" b="0" dirty="0" err="1" smtClean="0">
                <a:latin typeface="Times New Roman" panose="02020603050405020304" pitchFamily="18" charset="0"/>
                <a:cs typeface="Times New Roman" panose="02020603050405020304" pitchFamily="18" charset="0"/>
              </a:rPr>
              <a:t>dt</a:t>
            </a:r>
            <a:r>
              <a:rPr lang="en-US" sz="2800" b="0" dirty="0" smtClean="0">
                <a:latin typeface="Times New Roman" panose="02020603050405020304" pitchFamily="18" charset="0"/>
                <a:cs typeface="Times New Roman" panose="02020603050405020304" pitchFamily="18" charset="0"/>
              </a:rPr>
              <a:t>&gt; means Definition Term</a:t>
            </a:r>
          </a:p>
          <a:p>
            <a:pPr algn="l"/>
            <a:r>
              <a:rPr lang="en-US" sz="2800" b="0" dirty="0" smtClean="0">
                <a:latin typeface="Times New Roman" panose="02020603050405020304" pitchFamily="18" charset="0"/>
                <a:cs typeface="Times New Roman" panose="02020603050405020304" pitchFamily="18" charset="0"/>
              </a:rPr>
              <a:t>The &lt;</a:t>
            </a:r>
            <a:r>
              <a:rPr lang="en-US" sz="2800" b="0" dirty="0" err="1" smtClean="0">
                <a:latin typeface="Times New Roman" panose="02020603050405020304" pitchFamily="18" charset="0"/>
                <a:cs typeface="Times New Roman" panose="02020603050405020304" pitchFamily="18" charset="0"/>
              </a:rPr>
              <a:t>dd</a:t>
            </a:r>
            <a:r>
              <a:rPr lang="en-US" sz="2800" b="0" dirty="0" smtClean="0">
                <a:latin typeface="Times New Roman" panose="02020603050405020304" pitchFamily="18" charset="0"/>
                <a:cs typeface="Times New Roman" panose="02020603050405020304" pitchFamily="18" charset="0"/>
              </a:rPr>
              <a:t>&gt; means Definition Data</a:t>
            </a:r>
            <a:endParaRPr lang="en-US" sz="2800" b="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1" y="-15535"/>
            <a:ext cx="9143999" cy="1745512"/>
          </a:xfrm>
          <a:prstGeom prst="rect">
            <a:avLst/>
          </a:prstGeom>
        </p:spPr>
      </p:pic>
    </p:spTree>
    <p:extLst>
      <p:ext uri="{BB962C8B-B14F-4D97-AF65-F5344CB8AC3E}">
        <p14:creationId xmlns:p14="http://schemas.microsoft.com/office/powerpoint/2010/main" val="616741243"/>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030" y="1828800"/>
            <a:ext cx="8229600" cy="1084385"/>
          </a:xfrm>
        </p:spPr>
        <p:txBody>
          <a:bodyPr/>
          <a:lstStyle/>
          <a:p>
            <a:r>
              <a:rPr lang="en-US" dirty="0" smtClean="0"/>
              <a:t>DEFINITION LIST USAGE</a:t>
            </a:r>
            <a:endParaRPr lang="en-US" dirty="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457200" y="2743200"/>
            <a:ext cx="8382000" cy="3124199"/>
          </a:xfrm>
          <a:prstGeom prst="rect">
            <a:avLst/>
          </a:prstGeom>
        </p:spPr>
        <p:txBody>
          <a:bodyPr vert="horz" lIns="91440" tIns="45720" rIns="91440" bIns="45720" rtlCol="0" anchor="ctr">
            <a:normAutofit lnSpcReduction="10000"/>
          </a:bodyPr>
          <a:lstStyle>
            <a:lvl1pPr algn="ctr" defTabSz="914400" rtl="0" eaLnBrk="1" latinLnBrk="0" hangingPunct="1">
              <a:spcBef>
                <a:spcPct val="0"/>
              </a:spcBef>
              <a:buNone/>
              <a:defRPr sz="4400" b="1" kern="1200">
                <a:solidFill>
                  <a:schemeClr val="tx1"/>
                </a:solidFill>
                <a:latin typeface="+mj-lt"/>
                <a:ea typeface="+mj-ea"/>
                <a:cs typeface="+mj-cs"/>
              </a:defRPr>
            </a:lvl1pPr>
          </a:lstStyle>
          <a:p>
            <a:pPr algn="l"/>
            <a:r>
              <a:rPr lang="en-US" sz="2800" b="0" dirty="0" smtClean="0">
                <a:latin typeface="Times New Roman" panose="02020603050405020304" pitchFamily="18" charset="0"/>
                <a:cs typeface="Times New Roman" panose="02020603050405020304" pitchFamily="18" charset="0"/>
              </a:rPr>
              <a:t>Let’s say for example that we wanted to define web </a:t>
            </a:r>
            <a:r>
              <a:rPr lang="en-US" sz="2800" b="0" smtClean="0">
                <a:latin typeface="Times New Roman" panose="02020603050405020304" pitchFamily="18" charset="0"/>
                <a:cs typeface="Times New Roman" panose="02020603050405020304" pitchFamily="18" charset="0"/>
              </a:rPr>
              <a:t>technologies.</a:t>
            </a:r>
            <a:endParaRPr lang="en-US" sz="2800" b="0" dirty="0" smtClean="0">
              <a:latin typeface="Times New Roman" panose="02020603050405020304" pitchFamily="18" charset="0"/>
              <a:cs typeface="Times New Roman" panose="02020603050405020304" pitchFamily="18" charset="0"/>
            </a:endParaRPr>
          </a:p>
          <a:p>
            <a:pPr algn="l"/>
            <a:endParaRPr lang="en-US" sz="2800" b="0" dirty="0">
              <a:latin typeface="Times New Roman" panose="02020603050405020304" pitchFamily="18" charset="0"/>
              <a:cs typeface="Times New Roman" panose="02020603050405020304" pitchFamily="18" charset="0"/>
            </a:endParaRPr>
          </a:p>
          <a:p>
            <a:pPr algn="l"/>
            <a:r>
              <a:rPr lang="en-US" sz="2800" b="0" dirty="0" smtClean="0">
                <a:latin typeface="Times New Roman" panose="02020603050405020304" pitchFamily="18" charset="0"/>
                <a:cs typeface="Times New Roman" panose="02020603050405020304" pitchFamily="18" charset="0"/>
              </a:rPr>
              <a:t>HTML</a:t>
            </a:r>
          </a:p>
          <a:p>
            <a:pPr algn="l"/>
            <a:r>
              <a:rPr lang="en-US" sz="2800" b="0" dirty="0" smtClean="0">
                <a:latin typeface="Times New Roman" panose="02020603050405020304" pitchFamily="18" charset="0"/>
                <a:cs typeface="Times New Roman" panose="02020603050405020304" pitchFamily="18" charset="0"/>
              </a:rPr>
              <a:t>CSS</a:t>
            </a:r>
          </a:p>
          <a:p>
            <a:pPr algn="l"/>
            <a:r>
              <a:rPr lang="en-US" sz="2800" b="0" dirty="0" smtClean="0">
                <a:latin typeface="Times New Roman" panose="02020603050405020304" pitchFamily="18" charset="0"/>
                <a:cs typeface="Times New Roman" panose="02020603050405020304" pitchFamily="18" charset="0"/>
              </a:rPr>
              <a:t>JavaScript</a:t>
            </a:r>
          </a:p>
          <a:p>
            <a:pPr algn="l"/>
            <a:endParaRPr lang="en-US" sz="2800" b="0" dirty="0">
              <a:latin typeface="Times New Roman" panose="02020603050405020304" pitchFamily="18" charset="0"/>
              <a:cs typeface="Times New Roman" panose="02020603050405020304" pitchFamily="18" charset="0"/>
            </a:endParaRPr>
          </a:p>
          <a:p>
            <a:pPr algn="l"/>
            <a:r>
              <a:rPr lang="en-US" sz="1500" b="0" i="1" dirty="0">
                <a:latin typeface="Times New Roman" panose="02020603050405020304" pitchFamily="18" charset="0"/>
                <a:cs typeface="Times New Roman" panose="02020603050405020304" pitchFamily="18" charset="0"/>
              </a:rPr>
              <a:t>e</a:t>
            </a:r>
            <a:r>
              <a:rPr lang="en-US" sz="1500" b="0" i="1" dirty="0" smtClean="0">
                <a:latin typeface="Times New Roman" panose="02020603050405020304" pitchFamily="18" charset="0"/>
                <a:cs typeface="Times New Roman" panose="02020603050405020304" pitchFamily="18" charset="0"/>
              </a:rPr>
              <a:t>tc. </a:t>
            </a:r>
            <a:endParaRPr lang="en-US" sz="1500" b="0" i="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1" y="-15535"/>
            <a:ext cx="9143999" cy="1745512"/>
          </a:xfrm>
          <a:prstGeom prst="rect">
            <a:avLst/>
          </a:prstGeom>
        </p:spPr>
      </p:pic>
    </p:spTree>
    <p:extLst>
      <p:ext uri="{BB962C8B-B14F-4D97-AF65-F5344CB8AC3E}">
        <p14:creationId xmlns:p14="http://schemas.microsoft.com/office/powerpoint/2010/main" val="1821291569"/>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030" y="1828800"/>
            <a:ext cx="8229600" cy="1084385"/>
          </a:xfrm>
        </p:spPr>
        <p:txBody>
          <a:bodyPr/>
          <a:lstStyle/>
          <a:p>
            <a:r>
              <a:rPr lang="en-US" dirty="0" smtClean="0"/>
              <a:t>DEFINITION LIST USAGE</a:t>
            </a:r>
            <a:endParaRPr lang="en-US" dirty="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457200" y="2743200"/>
            <a:ext cx="8382000" cy="3124199"/>
          </a:xfrm>
          <a:prstGeom prst="rect">
            <a:avLst/>
          </a:prstGeom>
        </p:spPr>
        <p:txBody>
          <a:bodyPr vert="horz" lIns="91440" tIns="45720" rIns="91440" bIns="45720" rtlCol="0" anchor="ctr">
            <a:normAutofit lnSpcReduction="10000"/>
          </a:bodyPr>
          <a:lstStyle>
            <a:lvl1pPr algn="ctr" defTabSz="914400" rtl="0" eaLnBrk="1" latinLnBrk="0" hangingPunct="1">
              <a:spcBef>
                <a:spcPct val="0"/>
              </a:spcBef>
              <a:buNone/>
              <a:defRPr sz="4400" b="1" kern="1200">
                <a:solidFill>
                  <a:schemeClr val="tx1"/>
                </a:solidFill>
                <a:latin typeface="+mj-lt"/>
                <a:ea typeface="+mj-ea"/>
                <a:cs typeface="+mj-cs"/>
              </a:defRPr>
            </a:lvl1pPr>
          </a:lstStyle>
          <a:p>
            <a:pPr algn="l"/>
            <a:r>
              <a:rPr lang="en-US" sz="2800" b="0" dirty="0" smtClean="0">
                <a:latin typeface="Times New Roman" panose="02020603050405020304" pitchFamily="18" charset="0"/>
                <a:cs typeface="Times New Roman" panose="02020603050405020304" pitchFamily="18" charset="0"/>
              </a:rPr>
              <a:t>Now that we have listed web technologies we need to define them </a:t>
            </a:r>
            <a:r>
              <a:rPr lang="en-US" sz="2800" b="0" smtClean="0">
                <a:latin typeface="Times New Roman" panose="02020603050405020304" pitchFamily="18" charset="0"/>
                <a:cs typeface="Times New Roman" panose="02020603050405020304" pitchFamily="18" charset="0"/>
              </a:rPr>
              <a:t>(</a:t>
            </a:r>
            <a:r>
              <a:rPr lang="en-US" sz="2800" b="0" i="1" smtClean="0">
                <a:latin typeface="Times New Roman" panose="02020603050405020304" pitchFamily="18" charset="0"/>
                <a:cs typeface="Times New Roman" panose="02020603050405020304" pitchFamily="18" charset="0"/>
              </a:rPr>
              <a:t>simplest </a:t>
            </a:r>
            <a:r>
              <a:rPr lang="en-US" sz="2800" b="0" i="1" dirty="0" smtClean="0">
                <a:latin typeface="Times New Roman" panose="02020603050405020304" pitchFamily="18" charset="0"/>
                <a:cs typeface="Times New Roman" panose="02020603050405020304" pitchFamily="18" charset="0"/>
              </a:rPr>
              <a:t>terms</a:t>
            </a:r>
            <a:r>
              <a:rPr lang="en-US" sz="2800" b="0" dirty="0" smtClean="0">
                <a:latin typeface="Times New Roman" panose="02020603050405020304" pitchFamily="18" charset="0"/>
                <a:cs typeface="Times New Roman" panose="02020603050405020304" pitchFamily="18" charset="0"/>
              </a:rPr>
              <a:t>).</a:t>
            </a:r>
          </a:p>
          <a:p>
            <a:pPr algn="l"/>
            <a:endParaRPr lang="en-US" sz="2800" b="0" dirty="0" smtClean="0">
              <a:latin typeface="Times New Roman" panose="02020603050405020304" pitchFamily="18" charset="0"/>
              <a:cs typeface="Times New Roman" panose="02020603050405020304" pitchFamily="18" charset="0"/>
            </a:endParaRPr>
          </a:p>
          <a:p>
            <a:pPr algn="l"/>
            <a:r>
              <a:rPr lang="en-US" sz="2800" b="0" dirty="0" smtClean="0">
                <a:latin typeface="Times New Roman" panose="02020603050405020304" pitchFamily="18" charset="0"/>
                <a:cs typeface="Times New Roman" panose="02020603050405020304" pitchFamily="18" charset="0"/>
              </a:rPr>
              <a:t>HTML: Layout</a:t>
            </a:r>
          </a:p>
          <a:p>
            <a:pPr algn="l"/>
            <a:r>
              <a:rPr lang="en-US" sz="2800" b="0" dirty="0" smtClean="0">
                <a:latin typeface="Times New Roman" panose="02020603050405020304" pitchFamily="18" charset="0"/>
                <a:cs typeface="Times New Roman" panose="02020603050405020304" pitchFamily="18" charset="0"/>
              </a:rPr>
              <a:t>CSS: Style</a:t>
            </a:r>
          </a:p>
          <a:p>
            <a:pPr algn="l"/>
            <a:r>
              <a:rPr lang="en-US" sz="2800" b="0" dirty="0" smtClean="0">
                <a:latin typeface="Times New Roman" panose="02020603050405020304" pitchFamily="18" charset="0"/>
                <a:cs typeface="Times New Roman" panose="02020603050405020304" pitchFamily="18" charset="0"/>
              </a:rPr>
              <a:t>JavaScript: Programming</a:t>
            </a:r>
          </a:p>
          <a:p>
            <a:pPr algn="l"/>
            <a:endParaRPr lang="en-US" sz="2800" b="0" dirty="0">
              <a:latin typeface="Times New Roman" panose="02020603050405020304" pitchFamily="18" charset="0"/>
              <a:cs typeface="Times New Roman" panose="02020603050405020304" pitchFamily="18" charset="0"/>
            </a:endParaRPr>
          </a:p>
          <a:p>
            <a:pPr algn="l"/>
            <a:r>
              <a:rPr lang="en-US" sz="1500" b="0" i="1" dirty="0">
                <a:latin typeface="Times New Roman" panose="02020603050405020304" pitchFamily="18" charset="0"/>
                <a:cs typeface="Times New Roman" panose="02020603050405020304" pitchFamily="18" charset="0"/>
              </a:rPr>
              <a:t>e</a:t>
            </a:r>
            <a:r>
              <a:rPr lang="en-US" sz="1500" b="0" i="1" dirty="0" smtClean="0">
                <a:latin typeface="Times New Roman" panose="02020603050405020304" pitchFamily="18" charset="0"/>
                <a:cs typeface="Times New Roman" panose="02020603050405020304" pitchFamily="18" charset="0"/>
              </a:rPr>
              <a:t>tc. </a:t>
            </a:r>
            <a:endParaRPr lang="en-US" sz="1500" b="0" i="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1" y="-15535"/>
            <a:ext cx="9143999" cy="1745512"/>
          </a:xfrm>
          <a:prstGeom prst="rect">
            <a:avLst/>
          </a:prstGeom>
        </p:spPr>
      </p:pic>
    </p:spTree>
    <p:extLst>
      <p:ext uri="{BB962C8B-B14F-4D97-AF65-F5344CB8AC3E}">
        <p14:creationId xmlns:p14="http://schemas.microsoft.com/office/powerpoint/2010/main" val="1476897296"/>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030" y="1828800"/>
            <a:ext cx="8229600" cy="1084385"/>
          </a:xfrm>
        </p:spPr>
        <p:txBody>
          <a:bodyPr/>
          <a:lstStyle/>
          <a:p>
            <a:r>
              <a:rPr lang="en-US" dirty="0" smtClean="0"/>
              <a:t>DEFINITION LIST USAGE</a:t>
            </a:r>
            <a:endParaRPr lang="en-US" dirty="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457200" y="2743200"/>
            <a:ext cx="8382000" cy="3124199"/>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b="1" kern="1200">
                <a:solidFill>
                  <a:schemeClr val="tx1"/>
                </a:solidFill>
                <a:latin typeface="+mj-lt"/>
                <a:ea typeface="+mj-ea"/>
                <a:cs typeface="+mj-cs"/>
              </a:defRPr>
            </a:lvl1pPr>
          </a:lstStyle>
          <a:p>
            <a:pPr algn="l"/>
            <a:r>
              <a:rPr lang="en-US" sz="2800" b="0" dirty="0" smtClean="0">
                <a:latin typeface="Times New Roman" panose="02020603050405020304" pitchFamily="18" charset="0"/>
                <a:cs typeface="Times New Roman" panose="02020603050405020304" pitchFamily="18" charset="0"/>
              </a:rPr>
              <a:t>As you can see, we have created a list structure of a category (web technologies). However, we have not defined each “item” in the list.</a:t>
            </a:r>
          </a:p>
          <a:p>
            <a:pPr algn="l"/>
            <a:endParaRPr lang="en-US" sz="2800" b="0" dirty="0" smtClean="0">
              <a:latin typeface="Times New Roman" panose="02020603050405020304" pitchFamily="18" charset="0"/>
              <a:cs typeface="Times New Roman" panose="02020603050405020304" pitchFamily="18" charset="0"/>
            </a:endParaRPr>
          </a:p>
          <a:p>
            <a:pPr algn="l"/>
            <a:r>
              <a:rPr lang="en-US" sz="2800" b="0" dirty="0" smtClean="0">
                <a:latin typeface="Times New Roman" panose="02020603050405020304" pitchFamily="18" charset="0"/>
                <a:cs typeface="Times New Roman" panose="02020603050405020304" pitchFamily="18" charset="0"/>
              </a:rPr>
              <a:t>&lt;dl&gt;</a:t>
            </a:r>
          </a:p>
          <a:p>
            <a:pPr algn="l"/>
            <a:r>
              <a:rPr lang="en-US" sz="2800" b="0" dirty="0" smtClean="0">
                <a:latin typeface="Times New Roman" panose="02020603050405020304" pitchFamily="18" charset="0"/>
                <a:cs typeface="Times New Roman" panose="02020603050405020304" pitchFamily="18" charset="0"/>
              </a:rPr>
              <a:t>	&lt;</a:t>
            </a:r>
            <a:r>
              <a:rPr lang="en-US" sz="2800" b="0" dirty="0" err="1" smtClean="0">
                <a:latin typeface="Times New Roman" panose="02020603050405020304" pitchFamily="18" charset="0"/>
                <a:cs typeface="Times New Roman" panose="02020603050405020304" pitchFamily="18" charset="0"/>
              </a:rPr>
              <a:t>dt</a:t>
            </a:r>
            <a:r>
              <a:rPr lang="en-US" sz="2800" b="0" dirty="0" smtClean="0">
                <a:latin typeface="Times New Roman" panose="02020603050405020304" pitchFamily="18" charset="0"/>
                <a:cs typeface="Times New Roman" panose="02020603050405020304" pitchFamily="18" charset="0"/>
              </a:rPr>
              <a:t>&gt;HTML&lt;/</a:t>
            </a:r>
            <a:r>
              <a:rPr lang="en-US" sz="2800" b="0" dirty="0" err="1" smtClean="0">
                <a:latin typeface="Times New Roman" panose="02020603050405020304" pitchFamily="18" charset="0"/>
                <a:cs typeface="Times New Roman" panose="02020603050405020304" pitchFamily="18" charset="0"/>
              </a:rPr>
              <a:t>dt</a:t>
            </a:r>
            <a:r>
              <a:rPr lang="en-US" sz="2800" b="0" dirty="0" smtClean="0">
                <a:latin typeface="Times New Roman" panose="02020603050405020304" pitchFamily="18" charset="0"/>
                <a:cs typeface="Times New Roman" panose="02020603050405020304" pitchFamily="18" charset="0"/>
              </a:rPr>
              <a:t>&gt;</a:t>
            </a:r>
          </a:p>
          <a:p>
            <a:pPr algn="l"/>
            <a:r>
              <a:rPr lang="en-US" sz="2800" b="0" dirty="0" smtClean="0">
                <a:latin typeface="Times New Roman" panose="02020603050405020304" pitchFamily="18" charset="0"/>
                <a:cs typeface="Times New Roman" panose="02020603050405020304" pitchFamily="18" charset="0"/>
              </a:rPr>
              <a:t>	&lt;</a:t>
            </a:r>
            <a:r>
              <a:rPr lang="en-US" sz="2800" b="0" dirty="0" err="1" smtClean="0">
                <a:latin typeface="Times New Roman" panose="02020603050405020304" pitchFamily="18" charset="0"/>
                <a:cs typeface="Times New Roman" panose="02020603050405020304" pitchFamily="18" charset="0"/>
              </a:rPr>
              <a:t>dt</a:t>
            </a:r>
            <a:r>
              <a:rPr lang="en-US" sz="2800" b="0" dirty="0" smtClean="0">
                <a:latin typeface="Times New Roman" panose="02020603050405020304" pitchFamily="18" charset="0"/>
                <a:cs typeface="Times New Roman" panose="02020603050405020304" pitchFamily="18" charset="0"/>
              </a:rPr>
              <a:t>&gt;CSS&lt;/</a:t>
            </a:r>
            <a:r>
              <a:rPr lang="en-US" sz="2800" b="0" dirty="0" err="1" smtClean="0">
                <a:latin typeface="Times New Roman" panose="02020603050405020304" pitchFamily="18" charset="0"/>
                <a:cs typeface="Times New Roman" panose="02020603050405020304" pitchFamily="18" charset="0"/>
              </a:rPr>
              <a:t>dt</a:t>
            </a:r>
            <a:r>
              <a:rPr lang="en-US" sz="2800" b="0" dirty="0" smtClean="0">
                <a:latin typeface="Times New Roman" panose="02020603050405020304" pitchFamily="18" charset="0"/>
                <a:cs typeface="Times New Roman" panose="02020603050405020304" pitchFamily="18" charset="0"/>
              </a:rPr>
              <a:t>&gt;</a:t>
            </a:r>
          </a:p>
          <a:p>
            <a:pPr algn="l"/>
            <a:r>
              <a:rPr lang="en-US" sz="2800" b="0" dirty="0" smtClean="0">
                <a:latin typeface="Times New Roman" panose="02020603050405020304" pitchFamily="18" charset="0"/>
                <a:cs typeface="Times New Roman" panose="02020603050405020304" pitchFamily="18" charset="0"/>
              </a:rPr>
              <a:t>	&lt;</a:t>
            </a:r>
            <a:r>
              <a:rPr lang="en-US" sz="2800" b="0" dirty="0" err="1" smtClean="0">
                <a:latin typeface="Times New Roman" panose="02020603050405020304" pitchFamily="18" charset="0"/>
                <a:cs typeface="Times New Roman" panose="02020603050405020304" pitchFamily="18" charset="0"/>
              </a:rPr>
              <a:t>dt</a:t>
            </a:r>
            <a:r>
              <a:rPr lang="en-US" sz="2800" b="0" dirty="0" smtClean="0">
                <a:latin typeface="Times New Roman" panose="02020603050405020304" pitchFamily="18" charset="0"/>
                <a:cs typeface="Times New Roman" panose="02020603050405020304" pitchFamily="18" charset="0"/>
              </a:rPr>
              <a:t>&gt;</a:t>
            </a:r>
            <a:r>
              <a:rPr lang="en-US" sz="2800" b="0" dirty="0" err="1" smtClean="0">
                <a:latin typeface="Times New Roman" panose="02020603050405020304" pitchFamily="18" charset="0"/>
                <a:cs typeface="Times New Roman" panose="02020603050405020304" pitchFamily="18" charset="0"/>
              </a:rPr>
              <a:t>JavaScripts</a:t>
            </a:r>
            <a:r>
              <a:rPr lang="en-US" sz="2800" b="0" dirty="0" smtClean="0">
                <a:latin typeface="Times New Roman" panose="02020603050405020304" pitchFamily="18" charset="0"/>
                <a:cs typeface="Times New Roman" panose="02020603050405020304" pitchFamily="18" charset="0"/>
              </a:rPr>
              <a:t>&lt;/</a:t>
            </a:r>
            <a:r>
              <a:rPr lang="en-US" sz="2800" b="0" dirty="0" err="1" smtClean="0">
                <a:latin typeface="Times New Roman" panose="02020603050405020304" pitchFamily="18" charset="0"/>
                <a:cs typeface="Times New Roman" panose="02020603050405020304" pitchFamily="18" charset="0"/>
              </a:rPr>
              <a:t>dt</a:t>
            </a:r>
            <a:r>
              <a:rPr lang="en-US" sz="2800" b="0" dirty="0" smtClean="0">
                <a:latin typeface="Times New Roman" panose="02020603050405020304" pitchFamily="18" charset="0"/>
                <a:cs typeface="Times New Roman" panose="02020603050405020304" pitchFamily="18" charset="0"/>
              </a:rPr>
              <a:t>&gt;</a:t>
            </a:r>
          </a:p>
          <a:p>
            <a:pPr algn="l"/>
            <a:r>
              <a:rPr lang="en-US" sz="2800" b="0" dirty="0" smtClean="0">
                <a:latin typeface="Times New Roman" panose="02020603050405020304" pitchFamily="18" charset="0"/>
                <a:cs typeface="Times New Roman" panose="02020603050405020304" pitchFamily="18" charset="0"/>
              </a:rPr>
              <a:t>&lt;/d&gt;</a:t>
            </a:r>
          </a:p>
        </p:txBody>
      </p:sp>
      <p:pic>
        <p:nvPicPr>
          <p:cNvPr id="3" name="Picture 2"/>
          <p:cNvPicPr>
            <a:picLocks noChangeAspect="1"/>
          </p:cNvPicPr>
          <p:nvPr/>
        </p:nvPicPr>
        <p:blipFill>
          <a:blip r:embed="rId3"/>
          <a:stretch>
            <a:fillRect/>
          </a:stretch>
        </p:blipFill>
        <p:spPr>
          <a:xfrm>
            <a:off x="1" y="-15535"/>
            <a:ext cx="9143999" cy="1745512"/>
          </a:xfrm>
          <a:prstGeom prst="rect">
            <a:avLst/>
          </a:prstGeom>
        </p:spPr>
      </p:pic>
    </p:spTree>
    <p:extLst>
      <p:ext uri="{BB962C8B-B14F-4D97-AF65-F5344CB8AC3E}">
        <p14:creationId xmlns:p14="http://schemas.microsoft.com/office/powerpoint/2010/main" val="3163855867"/>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030" y="1828800"/>
            <a:ext cx="8229600" cy="1084385"/>
          </a:xfrm>
        </p:spPr>
        <p:txBody>
          <a:bodyPr/>
          <a:lstStyle/>
          <a:p>
            <a:r>
              <a:rPr lang="en-US" dirty="0" smtClean="0"/>
              <a:t>DEFINITION LIST USAGE</a:t>
            </a:r>
            <a:endParaRPr lang="en-US" dirty="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457200" y="2766060"/>
            <a:ext cx="8382000" cy="3124199"/>
          </a:xfrm>
          <a:prstGeom prst="rect">
            <a:avLst/>
          </a:prstGeom>
        </p:spPr>
        <p:txBody>
          <a:bodyPr vert="horz" lIns="91440" tIns="45720" rIns="91440" bIns="45720" rtlCol="0" anchor="ctr">
            <a:normAutofit fontScale="77500" lnSpcReduction="20000"/>
          </a:bodyPr>
          <a:lstStyle>
            <a:lvl1pPr algn="ctr" defTabSz="914400" rtl="0" eaLnBrk="1" latinLnBrk="0" hangingPunct="1">
              <a:spcBef>
                <a:spcPct val="0"/>
              </a:spcBef>
              <a:buNone/>
              <a:defRPr sz="4400" b="1" kern="1200">
                <a:solidFill>
                  <a:schemeClr val="tx1"/>
                </a:solidFill>
                <a:latin typeface="+mj-lt"/>
                <a:ea typeface="+mj-ea"/>
                <a:cs typeface="+mj-cs"/>
              </a:defRPr>
            </a:lvl1pPr>
          </a:lstStyle>
          <a:p>
            <a:pPr algn="l"/>
            <a:r>
              <a:rPr lang="en-US" sz="2800" b="0" dirty="0" smtClean="0">
                <a:latin typeface="Times New Roman" panose="02020603050405020304" pitchFamily="18" charset="0"/>
                <a:cs typeface="Times New Roman" panose="02020603050405020304" pitchFamily="18" charset="0"/>
              </a:rPr>
              <a:t>As you can see, we have created a list structure of a category (web technologies), and we have defined each “item” in the list.</a:t>
            </a:r>
          </a:p>
          <a:p>
            <a:pPr algn="l"/>
            <a:endParaRPr lang="en-US" sz="2800" b="0" dirty="0" smtClean="0">
              <a:latin typeface="Times New Roman" panose="02020603050405020304" pitchFamily="18" charset="0"/>
              <a:cs typeface="Times New Roman" panose="02020603050405020304" pitchFamily="18" charset="0"/>
            </a:endParaRPr>
          </a:p>
          <a:p>
            <a:pPr algn="l"/>
            <a:r>
              <a:rPr lang="en-US" sz="2800" b="0" dirty="0" smtClean="0">
                <a:latin typeface="Times New Roman" panose="02020603050405020304" pitchFamily="18" charset="0"/>
                <a:cs typeface="Times New Roman" panose="02020603050405020304" pitchFamily="18" charset="0"/>
              </a:rPr>
              <a:t>&lt;dl&gt;</a:t>
            </a:r>
          </a:p>
          <a:p>
            <a:pPr algn="l"/>
            <a:r>
              <a:rPr lang="en-US" sz="2800" b="0" dirty="0" smtClean="0">
                <a:latin typeface="Times New Roman" panose="02020603050405020304" pitchFamily="18" charset="0"/>
                <a:cs typeface="Times New Roman" panose="02020603050405020304" pitchFamily="18" charset="0"/>
              </a:rPr>
              <a:t>	&lt;</a:t>
            </a:r>
            <a:r>
              <a:rPr lang="en-US" sz="2800" b="0" dirty="0" err="1" smtClean="0">
                <a:latin typeface="Times New Roman" panose="02020603050405020304" pitchFamily="18" charset="0"/>
                <a:cs typeface="Times New Roman" panose="02020603050405020304" pitchFamily="18" charset="0"/>
              </a:rPr>
              <a:t>dt</a:t>
            </a:r>
            <a:r>
              <a:rPr lang="en-US" sz="2800" b="0" dirty="0" smtClean="0">
                <a:latin typeface="Times New Roman" panose="02020603050405020304" pitchFamily="18" charset="0"/>
                <a:cs typeface="Times New Roman" panose="02020603050405020304" pitchFamily="18" charset="0"/>
              </a:rPr>
              <a:t>&gt;HTML&lt;/</a:t>
            </a:r>
            <a:r>
              <a:rPr lang="en-US" sz="2800" b="0" dirty="0" err="1" smtClean="0">
                <a:latin typeface="Times New Roman" panose="02020603050405020304" pitchFamily="18" charset="0"/>
                <a:cs typeface="Times New Roman" panose="02020603050405020304" pitchFamily="18" charset="0"/>
              </a:rPr>
              <a:t>dt</a:t>
            </a:r>
            <a:r>
              <a:rPr lang="en-US" sz="2800" b="0" dirty="0" smtClean="0">
                <a:latin typeface="Times New Roman" panose="02020603050405020304" pitchFamily="18" charset="0"/>
                <a:cs typeface="Times New Roman" panose="02020603050405020304" pitchFamily="18" charset="0"/>
              </a:rPr>
              <a:t>&gt;</a:t>
            </a:r>
          </a:p>
          <a:p>
            <a:pPr algn="l"/>
            <a:r>
              <a:rPr lang="en-US" sz="2800" b="0" dirty="0" smtClean="0">
                <a:latin typeface="Times New Roman" panose="02020603050405020304" pitchFamily="18" charset="0"/>
                <a:cs typeface="Times New Roman" panose="02020603050405020304" pitchFamily="18" charset="0"/>
              </a:rPr>
              <a:t>		&lt;</a:t>
            </a:r>
            <a:r>
              <a:rPr lang="en-US" sz="2800" b="0" dirty="0" err="1" smtClean="0">
                <a:latin typeface="Times New Roman" panose="02020603050405020304" pitchFamily="18" charset="0"/>
                <a:cs typeface="Times New Roman" panose="02020603050405020304" pitchFamily="18" charset="0"/>
              </a:rPr>
              <a:t>dd</a:t>
            </a:r>
            <a:r>
              <a:rPr lang="en-US" sz="2800" b="0" dirty="0" smtClean="0">
                <a:latin typeface="Times New Roman" panose="02020603050405020304" pitchFamily="18" charset="0"/>
                <a:cs typeface="Times New Roman" panose="02020603050405020304" pitchFamily="18" charset="0"/>
              </a:rPr>
              <a:t>&gt;Layouts&lt;/</a:t>
            </a:r>
            <a:r>
              <a:rPr lang="en-US" sz="2800" b="0" dirty="0" err="1" smtClean="0">
                <a:latin typeface="Times New Roman" panose="02020603050405020304" pitchFamily="18" charset="0"/>
                <a:cs typeface="Times New Roman" panose="02020603050405020304" pitchFamily="18" charset="0"/>
              </a:rPr>
              <a:t>dd</a:t>
            </a:r>
            <a:r>
              <a:rPr lang="en-US" sz="2800" b="0" dirty="0" smtClean="0">
                <a:latin typeface="Times New Roman" panose="02020603050405020304" pitchFamily="18" charset="0"/>
                <a:cs typeface="Times New Roman" panose="02020603050405020304" pitchFamily="18" charset="0"/>
              </a:rPr>
              <a:t>&gt;</a:t>
            </a:r>
          </a:p>
          <a:p>
            <a:pPr algn="l"/>
            <a:r>
              <a:rPr lang="en-US" sz="2800" b="0" dirty="0" smtClean="0">
                <a:latin typeface="Times New Roman" panose="02020603050405020304" pitchFamily="18" charset="0"/>
                <a:cs typeface="Times New Roman" panose="02020603050405020304" pitchFamily="18" charset="0"/>
              </a:rPr>
              <a:t>	&lt;</a:t>
            </a:r>
            <a:r>
              <a:rPr lang="en-US" sz="2800" b="0" dirty="0" err="1" smtClean="0">
                <a:latin typeface="Times New Roman" panose="02020603050405020304" pitchFamily="18" charset="0"/>
                <a:cs typeface="Times New Roman" panose="02020603050405020304" pitchFamily="18" charset="0"/>
              </a:rPr>
              <a:t>dt</a:t>
            </a:r>
            <a:r>
              <a:rPr lang="en-US" sz="2800" b="0" dirty="0" smtClean="0">
                <a:latin typeface="Times New Roman" panose="02020603050405020304" pitchFamily="18" charset="0"/>
                <a:cs typeface="Times New Roman" panose="02020603050405020304" pitchFamily="18" charset="0"/>
              </a:rPr>
              <a:t>&gt;CSS&lt;/</a:t>
            </a:r>
            <a:r>
              <a:rPr lang="en-US" sz="2800" b="0" dirty="0" err="1" smtClean="0">
                <a:latin typeface="Times New Roman" panose="02020603050405020304" pitchFamily="18" charset="0"/>
                <a:cs typeface="Times New Roman" panose="02020603050405020304" pitchFamily="18" charset="0"/>
              </a:rPr>
              <a:t>dt</a:t>
            </a:r>
            <a:r>
              <a:rPr lang="en-US" sz="2800" b="0" dirty="0" smtClean="0">
                <a:latin typeface="Times New Roman" panose="02020603050405020304" pitchFamily="18" charset="0"/>
                <a:cs typeface="Times New Roman" panose="02020603050405020304" pitchFamily="18" charset="0"/>
              </a:rPr>
              <a:t>&gt;</a:t>
            </a:r>
          </a:p>
          <a:p>
            <a:pPr algn="l"/>
            <a:r>
              <a:rPr lang="en-US" sz="2800" b="0" dirty="0" smtClean="0">
                <a:latin typeface="Times New Roman" panose="02020603050405020304" pitchFamily="18" charset="0"/>
                <a:cs typeface="Times New Roman" panose="02020603050405020304" pitchFamily="18" charset="0"/>
              </a:rPr>
              <a:t>		&lt;</a:t>
            </a:r>
            <a:r>
              <a:rPr lang="en-US" sz="2800" b="0" dirty="0" err="1" smtClean="0">
                <a:latin typeface="Times New Roman" panose="02020603050405020304" pitchFamily="18" charset="0"/>
                <a:cs typeface="Times New Roman" panose="02020603050405020304" pitchFamily="18" charset="0"/>
              </a:rPr>
              <a:t>dd</a:t>
            </a:r>
            <a:r>
              <a:rPr lang="en-US" sz="2800" b="0" dirty="0" smtClean="0">
                <a:latin typeface="Times New Roman" panose="02020603050405020304" pitchFamily="18" charset="0"/>
                <a:cs typeface="Times New Roman" panose="02020603050405020304" pitchFamily="18" charset="0"/>
              </a:rPr>
              <a:t>&gt;Styles&lt;/</a:t>
            </a:r>
            <a:r>
              <a:rPr lang="en-US" sz="2800" b="0" dirty="0" err="1" smtClean="0">
                <a:latin typeface="Times New Roman" panose="02020603050405020304" pitchFamily="18" charset="0"/>
                <a:cs typeface="Times New Roman" panose="02020603050405020304" pitchFamily="18" charset="0"/>
              </a:rPr>
              <a:t>dd</a:t>
            </a:r>
            <a:r>
              <a:rPr lang="en-US" sz="2800" b="0" dirty="0" smtClean="0">
                <a:latin typeface="Times New Roman" panose="02020603050405020304" pitchFamily="18" charset="0"/>
                <a:cs typeface="Times New Roman" panose="02020603050405020304" pitchFamily="18" charset="0"/>
              </a:rPr>
              <a:t>&gt;</a:t>
            </a:r>
          </a:p>
          <a:p>
            <a:pPr algn="l"/>
            <a:r>
              <a:rPr lang="en-US" sz="2800" b="0" dirty="0" smtClean="0">
                <a:latin typeface="Times New Roman" panose="02020603050405020304" pitchFamily="18" charset="0"/>
                <a:cs typeface="Times New Roman" panose="02020603050405020304" pitchFamily="18" charset="0"/>
              </a:rPr>
              <a:t>	&lt;</a:t>
            </a:r>
            <a:r>
              <a:rPr lang="en-US" sz="2800" b="0" dirty="0" err="1" smtClean="0">
                <a:latin typeface="Times New Roman" panose="02020603050405020304" pitchFamily="18" charset="0"/>
                <a:cs typeface="Times New Roman" panose="02020603050405020304" pitchFamily="18" charset="0"/>
              </a:rPr>
              <a:t>dt</a:t>
            </a:r>
            <a:r>
              <a:rPr lang="en-US" sz="2800" b="0" dirty="0" smtClean="0">
                <a:latin typeface="Times New Roman" panose="02020603050405020304" pitchFamily="18" charset="0"/>
                <a:cs typeface="Times New Roman" panose="02020603050405020304" pitchFamily="18" charset="0"/>
              </a:rPr>
              <a:t>&gt;</a:t>
            </a:r>
            <a:r>
              <a:rPr lang="en-US" sz="2800" b="0" dirty="0" err="1" smtClean="0">
                <a:latin typeface="Times New Roman" panose="02020603050405020304" pitchFamily="18" charset="0"/>
                <a:cs typeface="Times New Roman" panose="02020603050405020304" pitchFamily="18" charset="0"/>
              </a:rPr>
              <a:t>JavaScripts</a:t>
            </a:r>
            <a:r>
              <a:rPr lang="en-US" sz="2800" b="0" dirty="0" smtClean="0">
                <a:latin typeface="Times New Roman" panose="02020603050405020304" pitchFamily="18" charset="0"/>
                <a:cs typeface="Times New Roman" panose="02020603050405020304" pitchFamily="18" charset="0"/>
              </a:rPr>
              <a:t>&lt;/</a:t>
            </a:r>
            <a:r>
              <a:rPr lang="en-US" sz="2800" b="0" dirty="0" err="1" smtClean="0">
                <a:latin typeface="Times New Roman" panose="02020603050405020304" pitchFamily="18" charset="0"/>
                <a:cs typeface="Times New Roman" panose="02020603050405020304" pitchFamily="18" charset="0"/>
              </a:rPr>
              <a:t>dt</a:t>
            </a:r>
            <a:r>
              <a:rPr lang="en-US" sz="2800" b="0" dirty="0" smtClean="0">
                <a:latin typeface="Times New Roman" panose="02020603050405020304" pitchFamily="18" charset="0"/>
                <a:cs typeface="Times New Roman" panose="02020603050405020304" pitchFamily="18" charset="0"/>
              </a:rPr>
              <a:t>&gt;</a:t>
            </a:r>
          </a:p>
          <a:p>
            <a:pPr algn="l"/>
            <a:r>
              <a:rPr lang="en-US" sz="2800" b="0" dirty="0" smtClean="0">
                <a:latin typeface="Times New Roman" panose="02020603050405020304" pitchFamily="18" charset="0"/>
                <a:cs typeface="Times New Roman" panose="02020603050405020304" pitchFamily="18" charset="0"/>
              </a:rPr>
              <a:t>		&lt;</a:t>
            </a:r>
            <a:r>
              <a:rPr lang="en-US" sz="2800" b="0" dirty="0" err="1" smtClean="0">
                <a:latin typeface="Times New Roman" panose="02020603050405020304" pitchFamily="18" charset="0"/>
                <a:cs typeface="Times New Roman" panose="02020603050405020304" pitchFamily="18" charset="0"/>
              </a:rPr>
              <a:t>dd</a:t>
            </a:r>
            <a:r>
              <a:rPr lang="en-US" sz="2800" b="0" dirty="0" smtClean="0">
                <a:latin typeface="Times New Roman" panose="02020603050405020304" pitchFamily="18" charset="0"/>
                <a:cs typeface="Times New Roman" panose="02020603050405020304" pitchFamily="18" charset="0"/>
              </a:rPr>
              <a:t>&gt;Programming&lt;/</a:t>
            </a:r>
            <a:r>
              <a:rPr lang="en-US" sz="2800" b="0" dirty="0" err="1" smtClean="0">
                <a:latin typeface="Times New Roman" panose="02020603050405020304" pitchFamily="18" charset="0"/>
                <a:cs typeface="Times New Roman" panose="02020603050405020304" pitchFamily="18" charset="0"/>
              </a:rPr>
              <a:t>dd</a:t>
            </a:r>
            <a:r>
              <a:rPr lang="en-US" sz="2800" b="0" dirty="0" smtClean="0">
                <a:latin typeface="Times New Roman" panose="02020603050405020304" pitchFamily="18" charset="0"/>
                <a:cs typeface="Times New Roman" panose="02020603050405020304" pitchFamily="18" charset="0"/>
              </a:rPr>
              <a:t>&gt;</a:t>
            </a:r>
          </a:p>
          <a:p>
            <a:pPr algn="l"/>
            <a:r>
              <a:rPr lang="en-US" sz="2800" b="0" dirty="0" smtClean="0">
                <a:latin typeface="Times New Roman" panose="02020603050405020304" pitchFamily="18" charset="0"/>
                <a:cs typeface="Times New Roman" panose="02020603050405020304" pitchFamily="18" charset="0"/>
              </a:rPr>
              <a:t>&lt;/dl&gt;</a:t>
            </a:r>
          </a:p>
        </p:txBody>
      </p:sp>
      <p:pic>
        <p:nvPicPr>
          <p:cNvPr id="3" name="Picture 2"/>
          <p:cNvPicPr>
            <a:picLocks noChangeAspect="1"/>
          </p:cNvPicPr>
          <p:nvPr/>
        </p:nvPicPr>
        <p:blipFill>
          <a:blip r:embed="rId3"/>
          <a:stretch>
            <a:fillRect/>
          </a:stretch>
        </p:blipFill>
        <p:spPr>
          <a:xfrm>
            <a:off x="1" y="-15535"/>
            <a:ext cx="9143999" cy="1745512"/>
          </a:xfrm>
          <a:prstGeom prst="rect">
            <a:avLst/>
          </a:prstGeom>
        </p:spPr>
      </p:pic>
    </p:spTree>
    <p:extLst>
      <p:ext uri="{BB962C8B-B14F-4D97-AF65-F5344CB8AC3E}">
        <p14:creationId xmlns:p14="http://schemas.microsoft.com/office/powerpoint/2010/main" val="1727689489"/>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37597"/>
            <a:ext cx="8229600" cy="1084385"/>
          </a:xfrm>
        </p:spPr>
        <p:txBody>
          <a:bodyPr/>
          <a:lstStyle/>
          <a:p>
            <a:r>
              <a:rPr lang="en-US" dirty="0" smtClean="0"/>
              <a:t>ORDERED LIST: OL</a:t>
            </a:r>
            <a:endParaRPr lang="en-US" dirty="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457200" y="2819401"/>
            <a:ext cx="8382000" cy="2514600"/>
          </a:xfrm>
          <a:prstGeom prst="rect">
            <a:avLst/>
          </a:prstGeom>
        </p:spPr>
        <p:txBody>
          <a:bodyPr vert="horz" lIns="91440" tIns="45720" rIns="91440" bIns="45720" rtlCol="0" anchor="ctr">
            <a:normAutofit fontScale="85000" lnSpcReduction="20000"/>
          </a:bodyPr>
          <a:lstStyle>
            <a:lvl1pPr algn="ctr" defTabSz="914400" rtl="0" eaLnBrk="1" latinLnBrk="0" hangingPunct="1">
              <a:spcBef>
                <a:spcPct val="0"/>
              </a:spcBef>
              <a:buNone/>
              <a:defRPr sz="4400" b="1" kern="1200">
                <a:solidFill>
                  <a:schemeClr val="tx1"/>
                </a:solidFill>
                <a:latin typeface="+mj-lt"/>
                <a:ea typeface="+mj-ea"/>
                <a:cs typeface="+mj-cs"/>
              </a:defRPr>
            </a:lvl1pPr>
          </a:lstStyle>
          <a:p>
            <a:r>
              <a:rPr lang="en-US" sz="2800" b="0" dirty="0" smtClean="0">
                <a:latin typeface="Times New Roman" panose="02020603050405020304" pitchFamily="18" charset="0"/>
                <a:cs typeface="Times New Roman" panose="02020603050405020304" pitchFamily="18" charset="0"/>
              </a:rPr>
              <a:t>In simplest terms, order list means that the order of the list </a:t>
            </a:r>
            <a:r>
              <a:rPr lang="en-US" sz="2800" dirty="0" smtClean="0">
                <a:latin typeface="Times New Roman" panose="02020603050405020304" pitchFamily="18" charset="0"/>
                <a:cs typeface="Times New Roman" panose="02020603050405020304" pitchFamily="18" charset="0"/>
              </a:rPr>
              <a:t>matters</a:t>
            </a:r>
            <a:r>
              <a:rPr lang="en-US" sz="2800" b="0" dirty="0" smtClean="0">
                <a:latin typeface="Times New Roman" panose="02020603050405020304" pitchFamily="18" charset="0"/>
                <a:cs typeface="Times New Roman" panose="02020603050405020304" pitchFamily="18" charset="0"/>
              </a:rPr>
              <a:t>. </a:t>
            </a:r>
          </a:p>
          <a:p>
            <a:endParaRPr lang="en-US" sz="2800" b="0" dirty="0" smtClean="0">
              <a:latin typeface="Times New Roman" panose="02020603050405020304" pitchFamily="18" charset="0"/>
              <a:cs typeface="Times New Roman" panose="02020603050405020304" pitchFamily="18" charset="0"/>
            </a:endParaRPr>
          </a:p>
          <a:p>
            <a:r>
              <a:rPr lang="en-US" sz="2800" b="0" dirty="0" smtClean="0">
                <a:latin typeface="Times New Roman" panose="02020603050405020304" pitchFamily="18" charset="0"/>
                <a:cs typeface="Times New Roman" panose="02020603050405020304" pitchFamily="18" charset="0"/>
              </a:rPr>
              <a:t>Since it will be uncertain if users read any instructions, an </a:t>
            </a:r>
            <a:r>
              <a:rPr lang="en-US" sz="2800" dirty="0">
                <a:latin typeface="Times New Roman" panose="02020603050405020304" pitchFamily="18" charset="0"/>
                <a:cs typeface="Times New Roman" panose="02020603050405020304" pitchFamily="18" charset="0"/>
              </a:rPr>
              <a:t>o</a:t>
            </a:r>
            <a:r>
              <a:rPr lang="en-US" sz="2800" dirty="0" smtClean="0">
                <a:latin typeface="Times New Roman" panose="02020603050405020304" pitchFamily="18" charset="0"/>
                <a:cs typeface="Times New Roman" panose="02020603050405020304" pitchFamily="18" charset="0"/>
              </a:rPr>
              <a:t>rdered list </a:t>
            </a:r>
            <a:r>
              <a:rPr lang="en-US" sz="2800" b="0" dirty="0" smtClean="0">
                <a:latin typeface="Times New Roman" panose="02020603050405020304" pitchFamily="18" charset="0"/>
                <a:cs typeface="Times New Roman" panose="02020603050405020304" pitchFamily="18" charset="0"/>
              </a:rPr>
              <a:t>will, by default, order the list by number, beginning at #1. </a:t>
            </a:r>
            <a:endParaRPr lang="en-US" sz="2800" b="0" dirty="0">
              <a:latin typeface="Times New Roman" panose="02020603050405020304" pitchFamily="18" charset="0"/>
              <a:cs typeface="Times New Roman" panose="02020603050405020304" pitchFamily="18" charset="0"/>
            </a:endParaRPr>
          </a:p>
          <a:p>
            <a:endParaRPr lang="en-US" sz="2800" b="0" dirty="0" smtClean="0">
              <a:latin typeface="Times New Roman" panose="02020603050405020304" pitchFamily="18" charset="0"/>
              <a:cs typeface="Times New Roman" panose="02020603050405020304" pitchFamily="18" charset="0"/>
            </a:endParaRPr>
          </a:p>
          <a:p>
            <a:r>
              <a:rPr lang="en-US" sz="2800" b="0" dirty="0" smtClean="0">
                <a:latin typeface="Times New Roman" panose="02020603050405020304" pitchFamily="18" charset="0"/>
                <a:cs typeface="Times New Roman" panose="02020603050405020304" pitchFamily="18" charset="0"/>
              </a:rPr>
              <a:t>Order lists can be manipulated to use the letters of the alphabet, roman numerals, etc., if preferred.</a:t>
            </a:r>
            <a:endParaRPr lang="en-US" sz="2800" b="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1" y="-15535"/>
            <a:ext cx="9143999" cy="1745512"/>
          </a:xfrm>
          <a:prstGeom prst="rect">
            <a:avLst/>
          </a:prstGeom>
        </p:spPr>
      </p:pic>
    </p:spTree>
    <p:extLst>
      <p:ext uri="{BB962C8B-B14F-4D97-AF65-F5344CB8AC3E}">
        <p14:creationId xmlns:p14="http://schemas.microsoft.com/office/powerpoint/2010/main" val="2513306847"/>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030" y="1828800"/>
            <a:ext cx="8229600" cy="1084385"/>
          </a:xfrm>
        </p:spPr>
        <p:txBody>
          <a:bodyPr/>
          <a:lstStyle/>
          <a:p>
            <a:r>
              <a:rPr lang="en-US" dirty="0" smtClean="0"/>
              <a:t>DEFINITION LIST OUTPUT</a:t>
            </a:r>
            <a:endParaRPr lang="en-US"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1" y="-15535"/>
            <a:ext cx="9143999" cy="1745512"/>
          </a:xfrm>
          <a:prstGeom prst="rect">
            <a:avLst/>
          </a:prstGeom>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7588" y="2743200"/>
            <a:ext cx="6888824" cy="27432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11968199"/>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084385"/>
          </a:xfrm>
        </p:spPr>
        <p:txBody>
          <a:bodyPr/>
          <a:lstStyle/>
          <a:p>
            <a:r>
              <a:rPr lang="en-US" dirty="0" smtClean="0"/>
              <a:t>ORDERED LIST TAG</a:t>
            </a:r>
            <a:endParaRPr lang="en-US" dirty="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457200" y="3598985"/>
            <a:ext cx="8382000" cy="173501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mj-lt"/>
                <a:ea typeface="+mj-ea"/>
                <a:cs typeface="+mj-cs"/>
              </a:defRPr>
            </a:lvl1pPr>
          </a:lstStyle>
          <a:p>
            <a:r>
              <a:rPr lang="en-US" sz="2800" b="0" dirty="0" smtClean="0">
                <a:latin typeface="Times New Roman" panose="02020603050405020304" pitchFamily="18" charset="0"/>
                <a:cs typeface="Times New Roman" panose="02020603050405020304" pitchFamily="18" charset="0"/>
              </a:rPr>
              <a:t>The Ordered list tag is defined by an open and close </a:t>
            </a:r>
            <a:r>
              <a:rPr lang="en-US" sz="2800" u="sng" dirty="0" err="1" smtClean="0">
                <a:latin typeface="Times New Roman" panose="02020603050405020304" pitchFamily="18" charset="0"/>
                <a:cs typeface="Times New Roman" panose="02020603050405020304" pitchFamily="18" charset="0"/>
              </a:rPr>
              <a:t>ol</a:t>
            </a:r>
            <a:r>
              <a:rPr lang="en-US" sz="2800" b="0" dirty="0" smtClean="0">
                <a:latin typeface="Times New Roman" panose="02020603050405020304" pitchFamily="18" charset="0"/>
                <a:cs typeface="Times New Roman" panose="02020603050405020304" pitchFamily="18" charset="0"/>
              </a:rPr>
              <a:t> tag (</a:t>
            </a:r>
            <a:r>
              <a:rPr lang="en-US" sz="2800" b="0" i="1" dirty="0" smtClean="0">
                <a:latin typeface="Times New Roman" panose="02020603050405020304" pitchFamily="18" charset="0"/>
                <a:cs typeface="Times New Roman" panose="02020603050405020304" pitchFamily="18" charset="0"/>
              </a:rPr>
              <a:t>remember that in HTML5 the standard for writing tags is lowercase</a:t>
            </a:r>
            <a:r>
              <a:rPr lang="en-US" sz="2800" b="0" dirty="0" smtClean="0">
                <a:latin typeface="Times New Roman" panose="02020603050405020304" pitchFamily="18" charset="0"/>
                <a:cs typeface="Times New Roman" panose="02020603050405020304" pitchFamily="18" charset="0"/>
              </a:rPr>
              <a:t>). </a:t>
            </a:r>
            <a:endParaRPr lang="en-US" sz="2800" b="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1" y="-15535"/>
            <a:ext cx="9143999" cy="1745512"/>
          </a:xfrm>
          <a:prstGeom prst="rect">
            <a:avLst/>
          </a:prstGeom>
        </p:spPr>
      </p:pic>
    </p:spTree>
    <p:extLst>
      <p:ext uri="{BB962C8B-B14F-4D97-AF65-F5344CB8AC3E}">
        <p14:creationId xmlns:p14="http://schemas.microsoft.com/office/powerpoint/2010/main" val="285792317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030" y="1729977"/>
            <a:ext cx="8229600" cy="1084385"/>
          </a:xfrm>
        </p:spPr>
        <p:txBody>
          <a:bodyPr/>
          <a:lstStyle/>
          <a:p>
            <a:r>
              <a:rPr lang="en-US" dirty="0" smtClean="0"/>
              <a:t>So, what is the </a:t>
            </a:r>
            <a:r>
              <a:rPr lang="en-US" u="sng" dirty="0" smtClean="0"/>
              <a:t>LI</a:t>
            </a:r>
            <a:r>
              <a:rPr lang="en-US" dirty="0" smtClean="0"/>
              <a:t> tag then?</a:t>
            </a:r>
            <a:endParaRPr lang="en-US" dirty="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457200" y="2743201"/>
            <a:ext cx="8382000" cy="2590800"/>
          </a:xfrm>
          <a:prstGeom prst="rect">
            <a:avLst/>
          </a:prstGeom>
        </p:spPr>
        <p:txBody>
          <a:bodyPr vert="horz" lIns="91440" tIns="45720" rIns="91440" bIns="45720" rtlCol="0" anchor="ctr">
            <a:normAutofit fontScale="77500" lnSpcReduction="20000"/>
          </a:bodyPr>
          <a:lstStyle>
            <a:lvl1pPr algn="ctr" defTabSz="914400" rtl="0" eaLnBrk="1" latinLnBrk="0" hangingPunct="1">
              <a:spcBef>
                <a:spcPct val="0"/>
              </a:spcBef>
              <a:buNone/>
              <a:defRPr sz="4400" b="1" kern="1200">
                <a:solidFill>
                  <a:schemeClr val="tx1"/>
                </a:solidFill>
                <a:latin typeface="+mj-lt"/>
                <a:ea typeface="+mj-ea"/>
                <a:cs typeface="+mj-cs"/>
              </a:defRPr>
            </a:lvl1pPr>
          </a:lstStyle>
          <a:p>
            <a:r>
              <a:rPr lang="en-US" sz="2800" b="0" dirty="0" smtClean="0">
                <a:latin typeface="Times New Roman" panose="02020603050405020304" pitchFamily="18" charset="0"/>
                <a:cs typeface="Times New Roman" panose="02020603050405020304" pitchFamily="18" charset="0"/>
              </a:rPr>
              <a:t>The LI tag goes inside an order or unordered list. Its purpose is to define each </a:t>
            </a:r>
            <a:r>
              <a:rPr lang="en-US" sz="2800" dirty="0" smtClean="0">
                <a:latin typeface="Times New Roman" panose="02020603050405020304" pitchFamily="18" charset="0"/>
                <a:cs typeface="Times New Roman" panose="02020603050405020304" pitchFamily="18" charset="0"/>
              </a:rPr>
              <a:t>item</a:t>
            </a:r>
            <a:r>
              <a:rPr lang="en-US" sz="2800" b="0" dirty="0" smtClean="0">
                <a:latin typeface="Times New Roman" panose="02020603050405020304" pitchFamily="18" charset="0"/>
                <a:cs typeface="Times New Roman" panose="02020603050405020304" pitchFamily="18" charset="0"/>
              </a:rPr>
              <a:t>. For example, if you had to go to the store, then the bank and then the DMV, we can consider the store, the bank and the DMV as “items” of a list, regardless of the order.</a:t>
            </a:r>
          </a:p>
          <a:p>
            <a:endParaRPr lang="en-US" sz="2800" b="0" dirty="0">
              <a:latin typeface="Times New Roman" panose="02020603050405020304" pitchFamily="18" charset="0"/>
              <a:cs typeface="Times New Roman" panose="02020603050405020304" pitchFamily="18" charset="0"/>
            </a:endParaRPr>
          </a:p>
          <a:p>
            <a:r>
              <a:rPr lang="en-US" sz="2800" b="0" dirty="0" smtClean="0">
                <a:latin typeface="Times New Roman" panose="02020603050405020304" pitchFamily="18" charset="0"/>
                <a:cs typeface="Times New Roman" panose="02020603050405020304" pitchFamily="18" charset="0"/>
              </a:rPr>
              <a:t>You may not want to go to the DMV first, because they open late morning. Likewise you may not want to go to the store first, because you were told to buy ice cream. This decision is defined by the OL or UL tag.</a:t>
            </a:r>
            <a:endParaRPr lang="en-US" sz="2800" b="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1" y="-15535"/>
            <a:ext cx="9143999" cy="1745512"/>
          </a:xfrm>
          <a:prstGeom prst="rect">
            <a:avLst/>
          </a:prstGeom>
        </p:spPr>
      </p:pic>
    </p:spTree>
    <p:extLst>
      <p:ext uri="{BB962C8B-B14F-4D97-AF65-F5344CB8AC3E}">
        <p14:creationId xmlns:p14="http://schemas.microsoft.com/office/powerpoint/2010/main" val="401621371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768077"/>
            <a:ext cx="8229600" cy="1084385"/>
          </a:xfrm>
        </p:spPr>
        <p:txBody>
          <a:bodyPr/>
          <a:lstStyle/>
          <a:p>
            <a:r>
              <a:rPr lang="en-US" dirty="0" smtClean="0"/>
              <a:t>UNORDERED LIST: UL</a:t>
            </a:r>
            <a:endParaRPr lang="en-US" dirty="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457200" y="2743200"/>
            <a:ext cx="8382000" cy="3124199"/>
          </a:xfrm>
          <a:prstGeom prst="rect">
            <a:avLst/>
          </a:prstGeom>
        </p:spPr>
        <p:txBody>
          <a:bodyPr vert="horz" lIns="91440" tIns="45720" rIns="91440" bIns="45720" rtlCol="0" anchor="ctr">
            <a:normAutofit fontScale="47500" lnSpcReduction="20000"/>
          </a:bodyPr>
          <a:lstStyle>
            <a:lvl1pPr algn="ctr" defTabSz="914400" rtl="0" eaLnBrk="1" latinLnBrk="0" hangingPunct="1">
              <a:spcBef>
                <a:spcPct val="0"/>
              </a:spcBef>
              <a:buNone/>
              <a:defRPr sz="4400" b="1" kern="1200">
                <a:solidFill>
                  <a:schemeClr val="tx1"/>
                </a:solidFill>
                <a:latin typeface="+mj-lt"/>
                <a:ea typeface="+mj-ea"/>
                <a:cs typeface="+mj-cs"/>
              </a:defRPr>
            </a:lvl1pPr>
          </a:lstStyle>
          <a:p>
            <a:r>
              <a:rPr lang="en-US" sz="2800" b="0" dirty="0">
                <a:latin typeface="Times New Roman" panose="02020603050405020304" pitchFamily="18" charset="0"/>
                <a:cs typeface="Times New Roman" panose="02020603050405020304" pitchFamily="18" charset="0"/>
              </a:rPr>
              <a:t>In simplest terms, </a:t>
            </a:r>
            <a:r>
              <a:rPr lang="en-US" sz="2800" b="0" dirty="0" smtClean="0">
                <a:latin typeface="Times New Roman" panose="02020603050405020304" pitchFamily="18" charset="0"/>
                <a:cs typeface="Times New Roman" panose="02020603050405020304" pitchFamily="18" charset="0"/>
              </a:rPr>
              <a:t>unordered </a:t>
            </a:r>
            <a:r>
              <a:rPr lang="en-US" sz="2800" b="0" dirty="0">
                <a:latin typeface="Times New Roman" panose="02020603050405020304" pitchFamily="18" charset="0"/>
                <a:cs typeface="Times New Roman" panose="02020603050405020304" pitchFamily="18" charset="0"/>
              </a:rPr>
              <a:t>list means that the order of the list </a:t>
            </a:r>
            <a:r>
              <a:rPr lang="en-US" sz="2800" dirty="0" smtClean="0">
                <a:latin typeface="Times New Roman" panose="02020603050405020304" pitchFamily="18" charset="0"/>
                <a:cs typeface="Times New Roman" panose="02020603050405020304" pitchFamily="18" charset="0"/>
              </a:rPr>
              <a:t>Does not matters</a:t>
            </a:r>
            <a:r>
              <a:rPr lang="en-US" sz="2800" b="0" dirty="0">
                <a:latin typeface="Times New Roman" panose="02020603050405020304" pitchFamily="18" charset="0"/>
                <a:cs typeface="Times New Roman" panose="02020603050405020304" pitchFamily="18" charset="0"/>
              </a:rPr>
              <a:t>. </a:t>
            </a:r>
            <a:r>
              <a:rPr lang="en-US" sz="2800" b="0" dirty="0" smtClean="0">
                <a:latin typeface="Times New Roman" panose="02020603050405020304" pitchFamily="18" charset="0"/>
                <a:cs typeface="Times New Roman" panose="02020603050405020304" pitchFamily="18" charset="0"/>
              </a:rPr>
              <a:t>This does not mean that the user will see it as such, it only means that the indicators (</a:t>
            </a:r>
            <a:r>
              <a:rPr lang="en-US" sz="2800" b="0" i="1" dirty="0" smtClean="0">
                <a:latin typeface="Times New Roman" panose="02020603050405020304" pitchFamily="18" charset="0"/>
                <a:cs typeface="Times New Roman" panose="02020603050405020304" pitchFamily="18" charset="0"/>
              </a:rPr>
              <a:t>bullets, arrows, asterisks, etc.</a:t>
            </a:r>
            <a:r>
              <a:rPr lang="en-US" sz="2800" b="0" dirty="0" smtClean="0">
                <a:latin typeface="Times New Roman" panose="02020603050405020304" pitchFamily="18" charset="0"/>
                <a:cs typeface="Times New Roman" panose="02020603050405020304" pitchFamily="18" charset="0"/>
              </a:rPr>
              <a:t>) are common, and can be moved up or down without affecting the indicator.  </a:t>
            </a:r>
            <a:endParaRPr lang="en-US" sz="2800" b="0" dirty="0">
              <a:latin typeface="Times New Roman" panose="02020603050405020304" pitchFamily="18" charset="0"/>
              <a:cs typeface="Times New Roman" panose="02020603050405020304" pitchFamily="18" charset="0"/>
            </a:endParaRPr>
          </a:p>
          <a:p>
            <a:endParaRPr lang="en-US" sz="2800" b="0" dirty="0">
              <a:latin typeface="Times New Roman" panose="02020603050405020304" pitchFamily="18" charset="0"/>
              <a:cs typeface="Times New Roman" panose="02020603050405020304" pitchFamily="18" charset="0"/>
            </a:endParaRPr>
          </a:p>
          <a:p>
            <a:r>
              <a:rPr lang="en-US" sz="2800" b="0" dirty="0" smtClean="0">
                <a:latin typeface="Times New Roman" panose="02020603050405020304" pitchFamily="18" charset="0"/>
                <a:cs typeface="Times New Roman" panose="02020603050405020304" pitchFamily="18" charset="0"/>
              </a:rPr>
              <a:t>The Unordered List tag is a good way to test </a:t>
            </a:r>
            <a:r>
              <a:rPr lang="en-US" sz="2800" dirty="0" smtClean="0">
                <a:latin typeface="Times New Roman" panose="02020603050405020304" pitchFamily="18" charset="0"/>
                <a:cs typeface="Times New Roman" panose="02020603050405020304" pitchFamily="18" charset="0"/>
              </a:rPr>
              <a:t>Usability</a:t>
            </a:r>
            <a:r>
              <a:rPr lang="en-US" sz="2800" b="0" dirty="0" smtClean="0">
                <a:latin typeface="Times New Roman" panose="02020603050405020304" pitchFamily="18" charset="0"/>
                <a:cs typeface="Times New Roman" panose="02020603050405020304" pitchFamily="18" charset="0"/>
              </a:rPr>
              <a:t>. For example, a user may decide to “jump off” a list when a condition is met, and miss off on an “exception” later in the list.</a:t>
            </a:r>
          </a:p>
          <a:p>
            <a:endParaRPr lang="en-US" sz="2800" b="0" dirty="0">
              <a:latin typeface="Times New Roman" panose="02020603050405020304" pitchFamily="18" charset="0"/>
              <a:cs typeface="Times New Roman" panose="02020603050405020304" pitchFamily="18" charset="0"/>
            </a:endParaRPr>
          </a:p>
          <a:p>
            <a:r>
              <a:rPr lang="en-US" sz="2800" b="0" dirty="0" smtClean="0">
                <a:latin typeface="Times New Roman" panose="02020603050405020304" pitchFamily="18" charset="0"/>
                <a:cs typeface="Times New Roman" panose="02020603050405020304" pitchFamily="18" charset="0"/>
              </a:rPr>
              <a:t>Example:</a:t>
            </a:r>
          </a:p>
          <a:p>
            <a:endParaRPr lang="en-US" sz="2800" b="0" dirty="0">
              <a:latin typeface="Times New Roman" panose="02020603050405020304" pitchFamily="18" charset="0"/>
              <a:cs typeface="Times New Roman" panose="02020603050405020304" pitchFamily="18" charset="0"/>
            </a:endParaRPr>
          </a:p>
          <a:p>
            <a:pPr marL="457200" indent="-457200" algn="l">
              <a:buFont typeface="Arial" charset="0"/>
              <a:buChar char="•"/>
            </a:pPr>
            <a:r>
              <a:rPr lang="en-US" sz="2800" b="0" dirty="0" smtClean="0">
                <a:latin typeface="Times New Roman" panose="02020603050405020304" pitchFamily="18" charset="0"/>
                <a:cs typeface="Times New Roman" panose="02020603050405020304" pitchFamily="18" charset="0"/>
              </a:rPr>
              <a:t>Get a free pizza if you have made 3 purchases within the same month</a:t>
            </a:r>
          </a:p>
          <a:p>
            <a:pPr marL="457200" indent="-457200" algn="l">
              <a:buFont typeface="Arial" charset="0"/>
              <a:buChar char="•"/>
            </a:pPr>
            <a:r>
              <a:rPr lang="en-US" sz="2800" b="0" dirty="0" smtClean="0">
                <a:latin typeface="Times New Roman" panose="02020603050405020304" pitchFamily="18" charset="0"/>
                <a:cs typeface="Times New Roman" panose="02020603050405020304" pitchFamily="18" charset="0"/>
              </a:rPr>
              <a:t>Free Pizza promotion is only available until the end of July (</a:t>
            </a:r>
            <a:r>
              <a:rPr lang="en-US" sz="2800" b="0" i="1" dirty="0" smtClean="0">
                <a:latin typeface="Times New Roman" panose="02020603050405020304" pitchFamily="18" charset="0"/>
                <a:cs typeface="Times New Roman" panose="02020603050405020304" pitchFamily="18" charset="0"/>
              </a:rPr>
              <a:t>user realizes it’s August and stops reading about promotion</a:t>
            </a:r>
            <a:r>
              <a:rPr lang="en-US" sz="2800" b="0" dirty="0" smtClean="0">
                <a:latin typeface="Times New Roman" panose="02020603050405020304" pitchFamily="18" charset="0"/>
                <a:cs typeface="Times New Roman" panose="02020603050405020304" pitchFamily="18" charset="0"/>
              </a:rPr>
              <a:t>)</a:t>
            </a:r>
          </a:p>
          <a:p>
            <a:pPr marL="457200" indent="-457200" algn="l">
              <a:buFont typeface="Arial" charset="0"/>
              <a:buChar char="•"/>
            </a:pPr>
            <a:r>
              <a:rPr lang="en-US" sz="2800" b="0" dirty="0" smtClean="0">
                <a:latin typeface="Times New Roman" panose="02020603050405020304" pitchFamily="18" charset="0"/>
                <a:cs typeface="Times New Roman" panose="02020603050405020304" pitchFamily="18" charset="0"/>
              </a:rPr>
              <a:t>If you are a </a:t>
            </a:r>
            <a:r>
              <a:rPr lang="en-US" sz="2800" b="0" dirty="0" err="1" smtClean="0">
                <a:latin typeface="Times New Roman" panose="02020603050405020304" pitchFamily="18" charset="0"/>
                <a:cs typeface="Times New Roman" panose="02020603050405020304" pitchFamily="18" charset="0"/>
              </a:rPr>
              <a:t>Blinn</a:t>
            </a:r>
            <a:r>
              <a:rPr lang="en-US" sz="2800" b="0" dirty="0">
                <a:latin typeface="Times New Roman" panose="02020603050405020304" pitchFamily="18" charset="0"/>
                <a:cs typeface="Times New Roman" panose="02020603050405020304" pitchFamily="18" charset="0"/>
              </a:rPr>
              <a:t> </a:t>
            </a:r>
            <a:r>
              <a:rPr lang="en-US" sz="2800" b="0" dirty="0" smtClean="0">
                <a:latin typeface="Times New Roman" panose="02020603050405020304" pitchFamily="18" charset="0"/>
                <a:cs typeface="Times New Roman" panose="02020603050405020304" pitchFamily="18" charset="0"/>
              </a:rPr>
              <a:t>student you can still claim your pizza in August (</a:t>
            </a:r>
            <a:r>
              <a:rPr lang="en-US" sz="2800" b="0" i="1" dirty="0" smtClean="0">
                <a:latin typeface="Times New Roman" panose="02020603050405020304" pitchFamily="18" charset="0"/>
                <a:cs typeface="Times New Roman" panose="02020603050405020304" pitchFamily="18" charset="0"/>
              </a:rPr>
              <a:t>user did not read this and loses free pizza</a:t>
            </a:r>
            <a:r>
              <a:rPr lang="en-US" sz="2800" b="0" dirty="0" smtClean="0">
                <a:latin typeface="Times New Roman" panose="02020603050405020304" pitchFamily="18" charset="0"/>
                <a:cs typeface="Times New Roman" panose="02020603050405020304" pitchFamily="18" charset="0"/>
              </a:rPr>
              <a:t>)</a:t>
            </a:r>
          </a:p>
          <a:p>
            <a:pPr marL="457200" indent="-457200" algn="l">
              <a:buFont typeface="Arial" charset="0"/>
              <a:buChar char="•"/>
            </a:pPr>
            <a:endParaRPr lang="en-US" sz="2800" b="0" dirty="0">
              <a:latin typeface="Times New Roman" panose="02020603050405020304" pitchFamily="18" charset="0"/>
              <a:cs typeface="Times New Roman" panose="02020603050405020304" pitchFamily="18" charset="0"/>
            </a:endParaRPr>
          </a:p>
          <a:p>
            <a:pPr algn="l"/>
            <a:r>
              <a:rPr lang="en-US" sz="2800" b="0" dirty="0" smtClean="0">
                <a:latin typeface="Times New Roman" panose="02020603050405020304" pitchFamily="18" charset="0"/>
                <a:cs typeface="Times New Roman" panose="02020603050405020304" pitchFamily="18" charset="0"/>
              </a:rPr>
              <a:t>A good example of procedural flaw is in your receipt of online renewal of your Texas Drivers License. You will see that it says that if there are no errors in your license, that you should destroy your previous license. It follows by saying that it is a violation of Texas law to keep </a:t>
            </a:r>
            <a:r>
              <a:rPr lang="en-US" sz="2800" b="0" smtClean="0">
                <a:latin typeface="Times New Roman" panose="02020603050405020304" pitchFamily="18" charset="0"/>
                <a:cs typeface="Times New Roman" panose="02020603050405020304" pitchFamily="18" charset="0"/>
              </a:rPr>
              <a:t>more </a:t>
            </a:r>
            <a:r>
              <a:rPr lang="en-US" sz="2800" b="0" smtClean="0">
                <a:latin typeface="Times New Roman" panose="02020603050405020304" pitchFamily="18" charset="0"/>
                <a:cs typeface="Times New Roman" panose="02020603050405020304" pitchFamily="18" charset="0"/>
              </a:rPr>
              <a:t>than </a:t>
            </a:r>
            <a:r>
              <a:rPr lang="en-US" sz="2800" b="0" dirty="0" smtClean="0">
                <a:latin typeface="Times New Roman" panose="02020603050405020304" pitchFamily="18" charset="0"/>
                <a:cs typeface="Times New Roman" panose="02020603050405020304" pitchFamily="18" charset="0"/>
              </a:rPr>
              <a:t>two licenses. Then it concludes by stating </a:t>
            </a:r>
            <a:r>
              <a:rPr lang="en-US" sz="2800" dirty="0" smtClean="0">
                <a:latin typeface="Times New Roman" panose="02020603050405020304" pitchFamily="18" charset="0"/>
                <a:cs typeface="Times New Roman" panose="02020603050405020304" pitchFamily="18" charset="0"/>
              </a:rPr>
              <a:t>(If your license is CLP, do not destroy it)</a:t>
            </a:r>
            <a:r>
              <a:rPr lang="en-US" sz="2800" b="0" dirty="0" smtClean="0">
                <a:latin typeface="Times New Roman" panose="02020603050405020304" pitchFamily="18" charset="0"/>
                <a:cs typeface="Times New Roman" panose="02020603050405020304" pitchFamily="18" charset="0"/>
              </a:rPr>
              <a:t>.</a:t>
            </a:r>
            <a:endParaRPr lang="en-US" sz="2800" b="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1" y="-15535"/>
            <a:ext cx="9143999" cy="1745512"/>
          </a:xfrm>
          <a:prstGeom prst="rect">
            <a:avLst/>
          </a:prstGeom>
        </p:spPr>
      </p:pic>
    </p:spTree>
    <p:extLst>
      <p:ext uri="{BB962C8B-B14F-4D97-AF65-F5344CB8AC3E}">
        <p14:creationId xmlns:p14="http://schemas.microsoft.com/office/powerpoint/2010/main" val="170377428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768077"/>
            <a:ext cx="8229600" cy="1084385"/>
          </a:xfrm>
        </p:spPr>
        <p:txBody>
          <a:bodyPr/>
          <a:lstStyle/>
          <a:p>
            <a:r>
              <a:rPr lang="en-US" dirty="0" smtClean="0"/>
              <a:t>ORDERED LIST: &lt;</a:t>
            </a:r>
            <a:r>
              <a:rPr lang="en-US" dirty="0" err="1" smtClean="0"/>
              <a:t>ol</a:t>
            </a:r>
            <a:r>
              <a:rPr lang="en-US" dirty="0" smtClean="0"/>
              <a:t>&gt; Tag</a:t>
            </a:r>
            <a:endParaRPr lang="en-US" dirty="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457200" y="2743200"/>
            <a:ext cx="8382000" cy="312419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mj-lt"/>
                <a:ea typeface="+mj-ea"/>
                <a:cs typeface="+mj-cs"/>
              </a:defRPr>
            </a:lvl1pPr>
          </a:lstStyle>
          <a:p>
            <a:r>
              <a:rPr lang="en-US" sz="2800" b="0" dirty="0" smtClean="0">
                <a:latin typeface="Times New Roman" panose="02020603050405020304" pitchFamily="18" charset="0"/>
                <a:cs typeface="Times New Roman" panose="02020603050405020304" pitchFamily="18" charset="0"/>
              </a:rPr>
              <a:t>To create an Ordered List we use the </a:t>
            </a:r>
            <a:r>
              <a:rPr lang="en-US" sz="2800" dirty="0" err="1" smtClean="0">
                <a:latin typeface="Times New Roman" panose="02020603050405020304" pitchFamily="18" charset="0"/>
                <a:cs typeface="Times New Roman" panose="02020603050405020304" pitchFamily="18" charset="0"/>
              </a:rPr>
              <a:t>ol</a:t>
            </a:r>
            <a:r>
              <a:rPr lang="en-US" sz="2800" b="0" dirty="0" smtClean="0">
                <a:latin typeface="Times New Roman" panose="02020603050405020304" pitchFamily="18" charset="0"/>
                <a:cs typeface="Times New Roman" panose="02020603050405020304" pitchFamily="18" charset="0"/>
              </a:rPr>
              <a:t> tag. The </a:t>
            </a:r>
            <a:r>
              <a:rPr lang="en-US" sz="2800" dirty="0" err="1" smtClean="0">
                <a:latin typeface="Times New Roman" panose="02020603050405020304" pitchFamily="18" charset="0"/>
                <a:cs typeface="Times New Roman" panose="02020603050405020304" pitchFamily="18" charset="0"/>
              </a:rPr>
              <a:t>ol</a:t>
            </a:r>
            <a:r>
              <a:rPr lang="en-US" sz="2800" b="0" dirty="0" smtClean="0">
                <a:latin typeface="Times New Roman" panose="02020603050405020304" pitchFamily="18" charset="0"/>
                <a:cs typeface="Times New Roman" panose="02020603050405020304" pitchFamily="18" charset="0"/>
              </a:rPr>
              <a:t> tag is a paired tag. This means that it  has an open and close tag.</a:t>
            </a:r>
          </a:p>
          <a:p>
            <a:r>
              <a:rPr lang="en-US" sz="2800" b="0" dirty="0" smtClean="0">
                <a:latin typeface="Times New Roman" panose="02020603050405020304" pitchFamily="18" charset="0"/>
                <a:cs typeface="Times New Roman" panose="02020603050405020304" pitchFamily="18" charset="0"/>
              </a:rPr>
              <a:t>Start by creating an &lt;</a:t>
            </a:r>
            <a:r>
              <a:rPr lang="en-US" sz="2800" b="0" dirty="0" err="1" smtClean="0">
                <a:latin typeface="Times New Roman" panose="02020603050405020304" pitchFamily="18" charset="0"/>
                <a:cs typeface="Times New Roman" panose="02020603050405020304" pitchFamily="18" charset="0"/>
              </a:rPr>
              <a:t>ol</a:t>
            </a:r>
            <a:r>
              <a:rPr lang="en-US" sz="2800" b="0" dirty="0" smtClean="0">
                <a:latin typeface="Times New Roman" panose="02020603050405020304" pitchFamily="18" charset="0"/>
                <a:cs typeface="Times New Roman" panose="02020603050405020304" pitchFamily="18" charset="0"/>
              </a:rPr>
              <a:t>&gt; tag, followed by the items in the list (li) and end with &lt;/</a:t>
            </a:r>
            <a:r>
              <a:rPr lang="en-US" sz="2800" b="0" dirty="0" err="1" smtClean="0">
                <a:latin typeface="Times New Roman" panose="02020603050405020304" pitchFamily="18" charset="0"/>
                <a:cs typeface="Times New Roman" panose="02020603050405020304" pitchFamily="18" charset="0"/>
              </a:rPr>
              <a:t>ol</a:t>
            </a:r>
            <a:r>
              <a:rPr lang="en-US" sz="2800" b="0" dirty="0" smtClean="0">
                <a:latin typeface="Times New Roman" panose="02020603050405020304" pitchFamily="18" charset="0"/>
                <a:cs typeface="Times New Roman" panose="02020603050405020304" pitchFamily="18" charset="0"/>
              </a:rPr>
              <a:t>&gt;. </a:t>
            </a:r>
            <a:endParaRPr lang="en-US" sz="2800" b="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1" y="-15535"/>
            <a:ext cx="9143999" cy="1745512"/>
          </a:xfrm>
          <a:prstGeom prst="rect">
            <a:avLst/>
          </a:prstGeom>
        </p:spPr>
      </p:pic>
    </p:spTree>
    <p:extLst>
      <p:ext uri="{BB962C8B-B14F-4D97-AF65-F5344CB8AC3E}">
        <p14:creationId xmlns:p14="http://schemas.microsoft.com/office/powerpoint/2010/main" val="429004950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768077"/>
            <a:ext cx="8229600" cy="1084385"/>
          </a:xfrm>
        </p:spPr>
        <p:txBody>
          <a:bodyPr/>
          <a:lstStyle/>
          <a:p>
            <a:r>
              <a:rPr lang="en-US" dirty="0" smtClean="0"/>
              <a:t>ORDERED LIST: &lt;</a:t>
            </a:r>
            <a:r>
              <a:rPr lang="en-US" dirty="0" err="1" smtClean="0"/>
              <a:t>ol</a:t>
            </a:r>
            <a:r>
              <a:rPr lang="en-US" dirty="0" smtClean="0"/>
              <a:t>&gt; Tag</a:t>
            </a:r>
            <a:endParaRPr lang="en-US" dirty="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457200" y="2743200"/>
            <a:ext cx="8382000" cy="312419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mj-lt"/>
                <a:ea typeface="+mj-ea"/>
                <a:cs typeface="+mj-cs"/>
              </a:defRPr>
            </a:lvl1pPr>
          </a:lstStyle>
          <a:p>
            <a:pPr algn="l"/>
            <a:r>
              <a:rPr lang="en-US" sz="2800" dirty="0" smtClean="0">
                <a:latin typeface="Times New Roman" panose="02020603050405020304" pitchFamily="18" charset="0"/>
                <a:cs typeface="Times New Roman" panose="02020603050405020304" pitchFamily="18" charset="0"/>
              </a:rPr>
              <a:t>&lt;</a:t>
            </a:r>
            <a:r>
              <a:rPr lang="en-US" sz="2800" dirty="0" err="1" smtClean="0">
                <a:latin typeface="Times New Roman" panose="02020603050405020304" pitchFamily="18" charset="0"/>
                <a:cs typeface="Times New Roman" panose="02020603050405020304" pitchFamily="18" charset="0"/>
              </a:rPr>
              <a:t>ol</a:t>
            </a:r>
            <a:r>
              <a:rPr lang="en-US" sz="2800" dirty="0" smtClean="0">
                <a:latin typeface="Times New Roman" panose="02020603050405020304" pitchFamily="18" charset="0"/>
                <a:cs typeface="Times New Roman" panose="02020603050405020304" pitchFamily="18" charset="0"/>
              </a:rPr>
              <a:t>&gt;</a:t>
            </a:r>
          </a:p>
          <a:p>
            <a:pPr algn="l"/>
            <a:r>
              <a:rPr lang="en-US" sz="2800" b="0" dirty="0">
                <a:latin typeface="Times New Roman" panose="02020603050405020304" pitchFamily="18" charset="0"/>
                <a:cs typeface="Times New Roman" panose="02020603050405020304" pitchFamily="18" charset="0"/>
              </a:rPr>
              <a:t>	</a:t>
            </a:r>
            <a:r>
              <a:rPr lang="en-US" sz="2800" b="0" dirty="0" smtClean="0">
                <a:latin typeface="Times New Roman" panose="02020603050405020304" pitchFamily="18" charset="0"/>
                <a:cs typeface="Times New Roman" panose="02020603050405020304" pitchFamily="18" charset="0"/>
              </a:rPr>
              <a:t>&lt;li&gt;Get your ID&lt;/li&gt;</a:t>
            </a:r>
          </a:p>
          <a:p>
            <a:pPr algn="l"/>
            <a:r>
              <a:rPr lang="en-US" sz="2800" b="0" dirty="0" smtClean="0">
                <a:latin typeface="Times New Roman" panose="02020603050405020304" pitchFamily="18" charset="0"/>
                <a:cs typeface="Times New Roman" panose="02020603050405020304" pitchFamily="18" charset="0"/>
              </a:rPr>
              <a:t>	&lt;li&gt;Go to Parking Enforcement&lt;/li&gt;</a:t>
            </a:r>
          </a:p>
          <a:p>
            <a:pPr algn="l"/>
            <a:r>
              <a:rPr lang="en-US" sz="2800" b="0" dirty="0" smtClean="0">
                <a:latin typeface="Times New Roman" panose="02020603050405020304" pitchFamily="18" charset="0"/>
                <a:cs typeface="Times New Roman" panose="02020603050405020304" pitchFamily="18" charset="0"/>
              </a:rPr>
              <a:t>	&lt;li&gt;Place parking permit in dashboard&lt;/li&gt;</a:t>
            </a:r>
          </a:p>
          <a:p>
            <a:pPr algn="l"/>
            <a:r>
              <a:rPr lang="en-US" sz="2800" dirty="0" smtClean="0">
                <a:latin typeface="Times New Roman" panose="02020603050405020304" pitchFamily="18" charset="0"/>
                <a:cs typeface="Times New Roman" panose="02020603050405020304" pitchFamily="18" charset="0"/>
              </a:rPr>
              <a:t>&lt;/</a:t>
            </a:r>
            <a:r>
              <a:rPr lang="en-US" sz="2800" dirty="0" err="1" smtClean="0">
                <a:latin typeface="Times New Roman" panose="02020603050405020304" pitchFamily="18" charset="0"/>
                <a:cs typeface="Times New Roman" panose="02020603050405020304" pitchFamily="18" charset="0"/>
              </a:rPr>
              <a:t>ol</a:t>
            </a:r>
            <a:r>
              <a:rPr lang="en-US" sz="2800" dirty="0" smtClean="0">
                <a:latin typeface="Times New Roman" panose="02020603050405020304" pitchFamily="18" charset="0"/>
                <a:cs typeface="Times New Roman" panose="02020603050405020304" pitchFamily="18" charset="0"/>
              </a:rPr>
              <a:t>&gt;</a:t>
            </a:r>
            <a:endParaRPr lang="en-US" sz="28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1" y="-15535"/>
            <a:ext cx="9143999" cy="1745512"/>
          </a:xfrm>
          <a:prstGeom prst="rect">
            <a:avLst/>
          </a:prstGeom>
        </p:spPr>
      </p:pic>
    </p:spTree>
    <p:extLst>
      <p:ext uri="{BB962C8B-B14F-4D97-AF65-F5344CB8AC3E}">
        <p14:creationId xmlns:p14="http://schemas.microsoft.com/office/powerpoint/2010/main" val="3822405375"/>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030" y="1828800"/>
            <a:ext cx="8229600" cy="1084385"/>
          </a:xfrm>
        </p:spPr>
        <p:txBody>
          <a:bodyPr/>
          <a:lstStyle/>
          <a:p>
            <a:r>
              <a:rPr lang="en-US" dirty="0" smtClean="0"/>
              <a:t>ORDERED LIST: &lt;</a:t>
            </a:r>
            <a:r>
              <a:rPr lang="en-US" dirty="0" err="1" smtClean="0"/>
              <a:t>ol</a:t>
            </a:r>
            <a:r>
              <a:rPr lang="en-US" dirty="0" smtClean="0"/>
              <a:t>&gt; Tag</a:t>
            </a:r>
            <a:endParaRPr lang="en-US" dirty="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457200" y="2743200"/>
            <a:ext cx="8382000" cy="312419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mj-lt"/>
                <a:ea typeface="+mj-ea"/>
                <a:cs typeface="+mj-cs"/>
              </a:defRPr>
            </a:lvl1pPr>
          </a:lstStyle>
          <a:p>
            <a:pPr algn="l"/>
            <a:r>
              <a:rPr lang="en-US" sz="2800" b="0" dirty="0" smtClean="0">
                <a:latin typeface="Times New Roman" panose="02020603050405020304" pitchFamily="18" charset="0"/>
                <a:cs typeface="Times New Roman" panose="02020603050405020304" pitchFamily="18" charset="0"/>
              </a:rPr>
              <a:t>By default this will produce the following in your browser:</a:t>
            </a:r>
            <a:endParaRPr lang="en-US" sz="2800" b="0" dirty="0">
              <a:latin typeface="Times New Roman" panose="02020603050405020304" pitchFamily="18" charset="0"/>
              <a:cs typeface="Times New Roman" panose="02020603050405020304" pitchFamily="18" charset="0"/>
            </a:endParaRPr>
          </a:p>
          <a:p>
            <a:pPr algn="l"/>
            <a:endParaRPr lang="en-US" sz="2800" b="0" dirty="0">
              <a:latin typeface="Times New Roman" panose="02020603050405020304" pitchFamily="18" charset="0"/>
              <a:cs typeface="Times New Roman" panose="02020603050405020304" pitchFamily="18" charset="0"/>
            </a:endParaRPr>
          </a:p>
          <a:p>
            <a:pPr marL="514350" indent="-514350" algn="l">
              <a:buFont typeface="+mj-lt"/>
              <a:buAutoNum type="arabicPeriod"/>
            </a:pPr>
            <a:r>
              <a:rPr lang="en-US" sz="2800" b="0" dirty="0" smtClean="0">
                <a:latin typeface="Times New Roman" panose="02020603050405020304" pitchFamily="18" charset="0"/>
                <a:cs typeface="Times New Roman" panose="02020603050405020304" pitchFamily="18" charset="0"/>
              </a:rPr>
              <a:t>Get your ID</a:t>
            </a:r>
          </a:p>
          <a:p>
            <a:pPr marL="514350" indent="-514350" algn="l">
              <a:buFont typeface="+mj-lt"/>
              <a:buAutoNum type="arabicPeriod"/>
            </a:pPr>
            <a:r>
              <a:rPr lang="en-US" sz="2800" b="0" dirty="0" smtClean="0">
                <a:latin typeface="Times New Roman" panose="02020603050405020304" pitchFamily="18" charset="0"/>
                <a:cs typeface="Times New Roman" panose="02020603050405020304" pitchFamily="18" charset="0"/>
              </a:rPr>
              <a:t>Go to Parking Enforcement	</a:t>
            </a:r>
          </a:p>
          <a:p>
            <a:pPr marL="514350" indent="-514350" algn="l">
              <a:buFont typeface="+mj-lt"/>
              <a:buAutoNum type="arabicPeriod"/>
            </a:pPr>
            <a:r>
              <a:rPr lang="en-US" sz="2800" b="0" dirty="0" smtClean="0">
                <a:latin typeface="Times New Roman" panose="02020603050405020304" pitchFamily="18" charset="0"/>
                <a:cs typeface="Times New Roman" panose="02020603050405020304" pitchFamily="18" charset="0"/>
              </a:rPr>
              <a:t>Place parking permit in dashboard</a:t>
            </a:r>
          </a:p>
        </p:txBody>
      </p:sp>
      <p:pic>
        <p:nvPicPr>
          <p:cNvPr id="3" name="Picture 2"/>
          <p:cNvPicPr>
            <a:picLocks noChangeAspect="1"/>
          </p:cNvPicPr>
          <p:nvPr/>
        </p:nvPicPr>
        <p:blipFill>
          <a:blip r:embed="rId3"/>
          <a:stretch>
            <a:fillRect/>
          </a:stretch>
        </p:blipFill>
        <p:spPr>
          <a:xfrm>
            <a:off x="1" y="-15535"/>
            <a:ext cx="9143999" cy="1745512"/>
          </a:xfrm>
          <a:prstGeom prst="rect">
            <a:avLst/>
          </a:prstGeom>
        </p:spPr>
      </p:pic>
    </p:spTree>
    <p:extLst>
      <p:ext uri="{BB962C8B-B14F-4D97-AF65-F5344CB8AC3E}">
        <p14:creationId xmlns:p14="http://schemas.microsoft.com/office/powerpoint/2010/main" val="47397251"/>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768077"/>
            <a:ext cx="8229600" cy="1084385"/>
          </a:xfrm>
        </p:spPr>
        <p:txBody>
          <a:bodyPr/>
          <a:lstStyle/>
          <a:p>
            <a:r>
              <a:rPr lang="en-US" dirty="0" smtClean="0"/>
              <a:t>UNORDERED LIST: &lt;</a:t>
            </a:r>
            <a:r>
              <a:rPr lang="en-US" dirty="0" err="1"/>
              <a:t>u</a:t>
            </a:r>
            <a:r>
              <a:rPr lang="en-US" dirty="0" err="1" smtClean="0"/>
              <a:t>l</a:t>
            </a:r>
            <a:r>
              <a:rPr lang="en-US" dirty="0" smtClean="0"/>
              <a:t>&gt; Tag</a:t>
            </a:r>
            <a:endParaRPr lang="en-US" dirty="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457200" y="2743200"/>
            <a:ext cx="8382000" cy="312419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mj-lt"/>
                <a:ea typeface="+mj-ea"/>
                <a:cs typeface="+mj-cs"/>
              </a:defRPr>
            </a:lvl1pPr>
          </a:lstStyle>
          <a:p>
            <a:pPr algn="l"/>
            <a:r>
              <a:rPr lang="en-US" sz="2800" dirty="0" smtClean="0">
                <a:latin typeface="Times New Roman" panose="02020603050405020304" pitchFamily="18" charset="0"/>
                <a:cs typeface="Times New Roman" panose="02020603050405020304" pitchFamily="18" charset="0"/>
              </a:rPr>
              <a:t>&lt;</a:t>
            </a:r>
            <a:r>
              <a:rPr lang="en-US" sz="2800" dirty="0" err="1">
                <a:latin typeface="Times New Roman" panose="02020603050405020304" pitchFamily="18" charset="0"/>
                <a:cs typeface="Times New Roman" panose="02020603050405020304" pitchFamily="18" charset="0"/>
              </a:rPr>
              <a:t>u</a:t>
            </a:r>
            <a:r>
              <a:rPr lang="en-US" sz="2800" dirty="0" err="1" smtClean="0">
                <a:latin typeface="Times New Roman" panose="02020603050405020304" pitchFamily="18" charset="0"/>
                <a:cs typeface="Times New Roman" panose="02020603050405020304" pitchFamily="18" charset="0"/>
              </a:rPr>
              <a:t>l</a:t>
            </a:r>
            <a:r>
              <a:rPr lang="en-US" sz="2800" dirty="0" smtClean="0">
                <a:latin typeface="Times New Roman" panose="02020603050405020304" pitchFamily="18" charset="0"/>
                <a:cs typeface="Times New Roman" panose="02020603050405020304" pitchFamily="18" charset="0"/>
              </a:rPr>
              <a:t>&gt;</a:t>
            </a:r>
          </a:p>
          <a:p>
            <a:pPr algn="l"/>
            <a:r>
              <a:rPr lang="en-US" sz="2800" b="0" dirty="0">
                <a:latin typeface="Times New Roman" panose="02020603050405020304" pitchFamily="18" charset="0"/>
                <a:cs typeface="Times New Roman" panose="02020603050405020304" pitchFamily="18" charset="0"/>
              </a:rPr>
              <a:t>	</a:t>
            </a:r>
            <a:r>
              <a:rPr lang="en-US" sz="2800" b="0" dirty="0" smtClean="0">
                <a:latin typeface="Times New Roman" panose="02020603050405020304" pitchFamily="18" charset="0"/>
                <a:cs typeface="Times New Roman" panose="02020603050405020304" pitchFamily="18" charset="0"/>
              </a:rPr>
              <a:t>&lt;li&gt;Go to HEB and get avocados&lt;/li&gt;</a:t>
            </a:r>
          </a:p>
          <a:p>
            <a:pPr algn="l"/>
            <a:r>
              <a:rPr lang="en-US" sz="2800" b="0" dirty="0" smtClean="0">
                <a:latin typeface="Times New Roman" panose="02020603050405020304" pitchFamily="18" charset="0"/>
                <a:cs typeface="Times New Roman" panose="02020603050405020304" pitchFamily="18" charset="0"/>
              </a:rPr>
              <a:t>	&lt;li&gt;Pick wife&lt;/li&gt;</a:t>
            </a:r>
          </a:p>
          <a:p>
            <a:pPr algn="l"/>
            <a:r>
              <a:rPr lang="en-US" sz="2800" b="0" dirty="0" smtClean="0">
                <a:latin typeface="Times New Roman" panose="02020603050405020304" pitchFamily="18" charset="0"/>
                <a:cs typeface="Times New Roman" panose="02020603050405020304" pitchFamily="18" charset="0"/>
              </a:rPr>
              <a:t>	&lt;li&gt;Go to Walmart and change oil&lt;/li&gt;</a:t>
            </a:r>
          </a:p>
          <a:p>
            <a:pPr algn="l"/>
            <a:r>
              <a:rPr lang="en-US" sz="2800" dirty="0" smtClean="0">
                <a:latin typeface="Times New Roman" panose="02020603050405020304" pitchFamily="18" charset="0"/>
                <a:cs typeface="Times New Roman" panose="02020603050405020304" pitchFamily="18" charset="0"/>
              </a:rPr>
              <a:t>&lt;/</a:t>
            </a:r>
            <a:r>
              <a:rPr lang="en-US" sz="2800" dirty="0" err="1">
                <a:latin typeface="Times New Roman" panose="02020603050405020304" pitchFamily="18" charset="0"/>
                <a:cs typeface="Times New Roman" panose="02020603050405020304" pitchFamily="18" charset="0"/>
              </a:rPr>
              <a:t>u</a:t>
            </a:r>
            <a:r>
              <a:rPr lang="en-US" sz="2800" dirty="0" err="1" smtClean="0">
                <a:latin typeface="Times New Roman" panose="02020603050405020304" pitchFamily="18" charset="0"/>
                <a:cs typeface="Times New Roman" panose="02020603050405020304" pitchFamily="18" charset="0"/>
              </a:rPr>
              <a:t>l</a:t>
            </a:r>
            <a:r>
              <a:rPr lang="en-US" sz="2800" dirty="0" smtClean="0">
                <a:latin typeface="Times New Roman" panose="02020603050405020304" pitchFamily="18" charset="0"/>
                <a:cs typeface="Times New Roman" panose="02020603050405020304" pitchFamily="18" charset="0"/>
              </a:rPr>
              <a:t>&gt;</a:t>
            </a:r>
            <a:endParaRPr lang="en-US" sz="28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1" y="-15535"/>
            <a:ext cx="9143999" cy="1745512"/>
          </a:xfrm>
          <a:prstGeom prst="rect">
            <a:avLst/>
          </a:prstGeom>
        </p:spPr>
      </p:pic>
    </p:spTree>
    <p:extLst>
      <p:ext uri="{BB962C8B-B14F-4D97-AF65-F5344CB8AC3E}">
        <p14:creationId xmlns:p14="http://schemas.microsoft.com/office/powerpoint/2010/main" val="1311731024"/>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7132</TotalTime>
  <Words>894</Words>
  <Application>Microsoft Office PowerPoint</Application>
  <PresentationFormat>On-screen Show (4:3)</PresentationFormat>
  <Paragraphs>137</Paragraphs>
  <Slides>20</Slides>
  <Notes>20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HTML LISTS</vt:lpstr>
      <vt:lpstr>ORDERED LIST: OL</vt:lpstr>
      <vt:lpstr>ORDERED LIST TAG</vt:lpstr>
      <vt:lpstr>So, what is the LI tag then?</vt:lpstr>
      <vt:lpstr>UNORDERED LIST: UL</vt:lpstr>
      <vt:lpstr>ORDERED LIST: &lt;ol&gt; Tag</vt:lpstr>
      <vt:lpstr>ORDERED LIST: &lt;ol&gt; Tag</vt:lpstr>
      <vt:lpstr>ORDERED LIST: &lt;ol&gt; Tag</vt:lpstr>
      <vt:lpstr>UNORDERED LIST: &lt;ul&gt; Tag</vt:lpstr>
      <vt:lpstr>UNORDERED LIST CAN BE CHANGED (IN PRIORITY)</vt:lpstr>
      <vt:lpstr>UNORDERED LIST CAN BE CHANGED (IN PRIORITY)</vt:lpstr>
      <vt:lpstr>UNORDERED LIST CAN BE CHANGED (IN PRIORITY)</vt:lpstr>
      <vt:lpstr>UNORDERED LIST: &lt;ul&gt; Tag</vt:lpstr>
      <vt:lpstr>DEFINITION LIST: &lt;dl&gt; Tag</vt:lpstr>
      <vt:lpstr>DEFINITION LIST: Tags</vt:lpstr>
      <vt:lpstr>DEFINITION LIST USAGE</vt:lpstr>
      <vt:lpstr>DEFINITION LIST USAGE</vt:lpstr>
      <vt:lpstr>DEFINITION LIST USAGE</vt:lpstr>
      <vt:lpstr>DEFINITION LIST USAGE</vt:lpstr>
      <vt:lpstr>DEFINITION LIST OUTPUT</vt:lpstr>
    </vt:vector>
  </TitlesOfParts>
  <Company>Blinn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jeff.tilley</dc:creator>
  <cp:lastModifiedBy>Raul Gonzalez</cp:lastModifiedBy>
  <cp:revision>297</cp:revision>
  <cp:lastPrinted>2018-11-26T16:29:15Z</cp:lastPrinted>
  <dcterms:created xsi:type="dcterms:W3CDTF">2010-05-05T18:41:27Z</dcterms:created>
  <dcterms:modified xsi:type="dcterms:W3CDTF">2019-08-25T11:57:36Z</dcterms:modified>
</cp:coreProperties>
</file>