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6" r:id="rId2"/>
    <p:sldId id="308" r:id="rId3"/>
    <p:sldId id="309" r:id="rId4"/>
    <p:sldId id="310" r:id="rId5"/>
    <p:sldId id="311" r:id="rId6"/>
    <p:sldId id="312" r:id="rId7"/>
    <p:sldId id="313" r:id="rId8"/>
    <p:sldId id="314" r:id="rId9"/>
    <p:sldId id="315" r:id="rId10"/>
    <p:sldId id="316" r:id="rId11"/>
    <p:sldId id="31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47" autoAdjust="0"/>
  </p:normalViewPr>
  <p:slideViewPr>
    <p:cSldViewPr>
      <p:cViewPr>
        <p:scale>
          <a:sx n="83" d="100"/>
          <a:sy n="83" d="100"/>
        </p:scale>
        <p:origin x="-9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9F8777-2409-40FE-9A48-65666AE0712D}" type="datetimeFigureOut">
              <a:rPr lang="en-US" smtClean="0"/>
              <a:t>8/24/19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CA373-929E-4317-9F63-1E5A3475A5E2}" type="slidenum">
              <a:rPr lang="en-US" smtClean="0"/>
              <a:t>‹#›</a:t>
            </a:fld>
            <a:endParaRPr lang="en-US"/>
          </a:p>
        </p:txBody>
      </p:sp>
    </p:spTree>
    <p:extLst>
      <p:ext uri="{BB962C8B-B14F-4D97-AF65-F5344CB8AC3E}">
        <p14:creationId xmlns:p14="http://schemas.microsoft.com/office/powerpoint/2010/main" val="691083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A22C4-FD21-4710-881D-42A712549F3F}" type="datetimeFigureOut">
              <a:rPr lang="en-US" smtClean="0"/>
              <a:pPr/>
              <a:t>8/24/19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1138E-EF86-4C48-8A25-7F113781BA15}" type="slidenum">
              <a:rPr lang="en-US" smtClean="0"/>
              <a:pPr/>
              <a:t>‹#›</a:t>
            </a:fld>
            <a:endParaRPr lang="en-US"/>
          </a:p>
        </p:txBody>
      </p:sp>
    </p:spTree>
    <p:extLst>
      <p:ext uri="{BB962C8B-B14F-4D97-AF65-F5344CB8AC3E}">
        <p14:creationId xmlns:p14="http://schemas.microsoft.com/office/powerpoint/2010/main" val="166804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a:t>
            </a:fld>
            <a:endParaRPr lang="en-US"/>
          </a:p>
        </p:txBody>
      </p:sp>
    </p:spTree>
    <p:extLst>
      <p:ext uri="{BB962C8B-B14F-4D97-AF65-F5344CB8AC3E}">
        <p14:creationId xmlns:p14="http://schemas.microsoft.com/office/powerpoint/2010/main" val="3520078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10</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11</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2</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3</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4</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5</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6</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7</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8</a:t>
            </a:fld>
            <a:endParaRPr lang="en-US"/>
          </a:p>
        </p:txBody>
      </p:sp>
    </p:spTree>
    <p:extLst>
      <p:ext uri="{BB962C8B-B14F-4D97-AF65-F5344CB8AC3E}">
        <p14:creationId xmlns:p14="http://schemas.microsoft.com/office/powerpoint/2010/main" val="390867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1138E-EF86-4C48-8A25-7F113781BA15}" type="slidenum">
              <a:rPr lang="en-US" smtClean="0"/>
              <a:pPr/>
              <a:t>9</a:t>
            </a:fld>
            <a:endParaRPr lang="en-US"/>
          </a:p>
        </p:txBody>
      </p:sp>
    </p:spTree>
    <p:extLst>
      <p:ext uri="{BB962C8B-B14F-4D97-AF65-F5344CB8AC3E}">
        <p14:creationId xmlns:p14="http://schemas.microsoft.com/office/powerpoint/2010/main" val="3908676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3886199"/>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C66E2A-1A2C-4E1B-8054-E712234BCC71}" type="datetimeFigureOut">
              <a:rPr lang="en-US" smtClean="0"/>
              <a:pPr/>
              <a:t>8/24/19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0D469D9-9C6A-4353-9ACB-F917C6C632A8}"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3352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p:transition>
  <p:txStyles>
    <p:titleStyle>
      <a:lvl1pPr algn="ctr" defTabSz="914400" rtl="0" eaLnBrk="1" latinLnBrk="0" hangingPunct="1">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084385"/>
          </a:xfrm>
        </p:spPr>
        <p:txBody>
          <a:bodyPr/>
          <a:lstStyle/>
          <a:p>
            <a:r>
              <a:rPr lang="en-US" dirty="0" smtClean="0"/>
              <a:t>HTML</a:t>
            </a: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57200" y="3598985"/>
            <a:ext cx="8229600" cy="5509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800" dirty="0" smtClean="0"/>
              <a:t>Hypertext Markup Language </a:t>
            </a:r>
            <a:endParaRPr lang="es-MX" sz="2800" dirty="0"/>
          </a:p>
        </p:txBody>
      </p:sp>
    </p:spTree>
    <p:extLst>
      <p:ext uri="{BB962C8B-B14F-4D97-AF65-F5344CB8AC3E}">
        <p14:creationId xmlns:p14="http://schemas.microsoft.com/office/powerpoint/2010/main" val="216144572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153400" cy="2819400"/>
          </a:xfrm>
        </p:spPr>
        <p:txBody>
          <a:bodyPr>
            <a:normAutofit fontScale="90000"/>
          </a:bodyPr>
          <a:lstStyle/>
          <a:p>
            <a:pPr algn="l"/>
            <a:r>
              <a:rPr lang="en-US" sz="1800" b="0" dirty="0" smtClean="0"/>
              <a:t>Now that we have made peace with how things are seen thru the eyes of others we can concentrate on building a webpage.</a:t>
            </a:r>
            <a:br>
              <a:rPr lang="en-US" sz="1800" b="0" dirty="0" smtClean="0"/>
            </a:br>
            <a:r>
              <a:rPr lang="en-US" sz="1800" b="0" dirty="0"/>
              <a:t/>
            </a:r>
            <a:br>
              <a:rPr lang="en-US" sz="1800" b="0" dirty="0"/>
            </a:br>
            <a:r>
              <a:rPr lang="en-US" sz="1800" b="0" dirty="0" smtClean="0"/>
              <a:t>To build a webpage all you need to have is the content. Everything that follows is simply positioning within tags.</a:t>
            </a:r>
            <a:br>
              <a:rPr lang="en-US" sz="1800" b="0" dirty="0" smtClean="0"/>
            </a:br>
            <a:r>
              <a:rPr lang="en-US" sz="1800" b="0" dirty="0"/>
              <a:t/>
            </a:r>
            <a:br>
              <a:rPr lang="en-US" sz="1800" b="0" dirty="0"/>
            </a:br>
            <a:r>
              <a:rPr lang="en-US" sz="1800" b="0" dirty="0" smtClean="0"/>
              <a:t>QUICK START:</a:t>
            </a:r>
            <a:br>
              <a:rPr lang="en-US" sz="1800" b="0" dirty="0" smtClean="0"/>
            </a:br>
            <a:r>
              <a:rPr lang="en-US" sz="1800" b="0" dirty="0" smtClean="0"/>
              <a:t>p: paragraph</a:t>
            </a:r>
            <a:br>
              <a:rPr lang="en-US" sz="1800" b="0" dirty="0" smtClean="0"/>
            </a:br>
            <a:r>
              <a:rPr lang="en-US" sz="1800" b="0" dirty="0" smtClean="0"/>
              <a:t>a: link</a:t>
            </a:r>
            <a:br>
              <a:rPr lang="en-US" sz="1800" b="0" dirty="0" smtClean="0"/>
            </a:br>
            <a:r>
              <a:rPr lang="en-US" sz="1800" b="0" dirty="0" err="1" smtClean="0"/>
              <a:t>img</a:t>
            </a:r>
            <a:r>
              <a:rPr lang="en-US" sz="1800" b="0" dirty="0" smtClean="0"/>
              <a:t>: image, photo</a:t>
            </a:r>
            <a:br>
              <a:rPr lang="en-US" sz="1800" b="0" dirty="0" smtClean="0"/>
            </a:br>
            <a:r>
              <a:rPr lang="en-US" sz="1800" b="0" dirty="0"/>
              <a:t/>
            </a:r>
            <a:br>
              <a:rPr lang="en-US" sz="1800" b="0" dirty="0"/>
            </a:br>
            <a:endParaRPr lang="en-US" sz="1800" b="0" dirty="0"/>
          </a:p>
        </p:txBody>
      </p:sp>
      <p:pic>
        <p:nvPicPr>
          <p:cNvPr id="3" name="Picture 2"/>
          <p:cNvPicPr>
            <a:picLocks noChangeAspect="1"/>
          </p:cNvPicPr>
          <p:nvPr/>
        </p:nvPicPr>
        <p:blipFill>
          <a:blip r:embed="rId3"/>
          <a:stretch>
            <a:fillRect/>
          </a:stretch>
        </p:blipFill>
        <p:spPr>
          <a:xfrm>
            <a:off x="1" y="0"/>
            <a:ext cx="9143999" cy="1745512"/>
          </a:xfrm>
          <a:prstGeom prst="rect">
            <a:avLst/>
          </a:prstGeom>
        </p:spPr>
      </p:pic>
      <p:sp>
        <p:nvSpPr>
          <p:cNvPr id="5" name="Title 1"/>
          <p:cNvSpPr txBox="1">
            <a:spLocks/>
          </p:cNvSpPr>
          <p:nvPr/>
        </p:nvSpPr>
        <p:spPr>
          <a:xfrm>
            <a:off x="304800" y="1981200"/>
            <a:ext cx="86982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dirty="0" smtClean="0"/>
              <a:t>IF WE DON’T BUILD IT, THEY WILL CALL</a:t>
            </a:r>
            <a:endParaRPr lang="en-US" sz="3200" dirty="0"/>
          </a:p>
        </p:txBody>
      </p:sp>
    </p:spTree>
    <p:extLst>
      <p:ext uri="{BB962C8B-B14F-4D97-AF65-F5344CB8AC3E}">
        <p14:creationId xmlns:p14="http://schemas.microsoft.com/office/powerpoint/2010/main" val="38828086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153400" cy="3124200"/>
          </a:xfrm>
        </p:spPr>
        <p:txBody>
          <a:bodyPr>
            <a:normAutofit/>
          </a:bodyPr>
          <a:lstStyle/>
          <a:p>
            <a:pPr algn="l"/>
            <a:r>
              <a:rPr lang="en-US" sz="1800" dirty="0" smtClean="0"/>
              <a:t>What if we wanted to add colors or font styles to the webpage?</a:t>
            </a:r>
            <a:br>
              <a:rPr lang="en-US" sz="1800" dirty="0" smtClean="0"/>
            </a:br>
            <a:r>
              <a:rPr lang="en-US" sz="1800" b="0" dirty="0" smtClean="0"/>
              <a:t/>
            </a:r>
            <a:br>
              <a:rPr lang="en-US" sz="1800" b="0" dirty="0" smtClean="0"/>
            </a:br>
            <a:r>
              <a:rPr lang="en-US" sz="1800" b="0" dirty="0" smtClean="0"/>
              <a:t>Within HTML tags we can add styles, but before we move any further let’s review the meaning of </a:t>
            </a:r>
            <a:r>
              <a:rPr lang="en-US" sz="1800" b="0" dirty="0" err="1" smtClean="0"/>
              <a:t>blahblah</a:t>
            </a:r>
            <a:r>
              <a:rPr lang="en-US" sz="1800" b="0" dirty="0" smtClean="0"/>
              <a:t> inside of </a:t>
            </a:r>
            <a:r>
              <a:rPr lang="en-US" sz="1800" dirty="0" smtClean="0"/>
              <a:t>elements</a:t>
            </a:r>
            <a:r>
              <a:rPr lang="en-US" sz="1800" b="0" dirty="0" smtClean="0"/>
              <a:t>.</a:t>
            </a:r>
            <a:br>
              <a:rPr lang="en-US" sz="1800" b="0" dirty="0" smtClean="0"/>
            </a:br>
            <a:r>
              <a:rPr lang="en-US" sz="1800" b="0" dirty="0" smtClean="0"/>
              <a:t/>
            </a:r>
            <a:br>
              <a:rPr lang="en-US" sz="1800" b="0" dirty="0" smtClean="0"/>
            </a:br>
            <a:r>
              <a:rPr lang="en-US" sz="1800" b="0" dirty="0" smtClean="0"/>
              <a:t>Anything added to an HTML tag, aside from its own, is called an “attribute”.</a:t>
            </a:r>
            <a:br>
              <a:rPr lang="en-US" sz="1800" b="0" dirty="0" smtClean="0"/>
            </a:br>
            <a:r>
              <a:rPr lang="en-US" sz="1800" b="0" dirty="0" smtClean="0"/>
              <a:t/>
            </a:r>
            <a:br>
              <a:rPr lang="en-US" sz="1800" b="0" dirty="0" smtClean="0"/>
            </a:br>
            <a:r>
              <a:rPr lang="en-US" sz="1800" b="0" dirty="0" smtClean="0"/>
              <a:t>Example: &lt;a </a:t>
            </a:r>
            <a:r>
              <a:rPr lang="en-US" sz="1800" b="0" dirty="0" err="1" smtClean="0"/>
              <a:t>href</a:t>
            </a:r>
            <a:r>
              <a:rPr lang="en-US" sz="1800" b="0" dirty="0" smtClean="0"/>
              <a:t>=“https://www.blinn.edu” </a:t>
            </a:r>
            <a:r>
              <a:rPr lang="en-US" sz="1800" dirty="0" smtClean="0"/>
              <a:t>target=“_blank”</a:t>
            </a:r>
            <a:r>
              <a:rPr lang="en-US" sz="1800" b="0" dirty="0" smtClean="0"/>
              <a:t>&gt;open this link&lt;/a&gt;</a:t>
            </a:r>
            <a:br>
              <a:rPr lang="en-US" sz="1800" b="0" dirty="0" smtClean="0"/>
            </a:br>
            <a:r>
              <a:rPr lang="en-US" sz="1800" b="0" dirty="0" smtClean="0"/>
              <a:t/>
            </a:r>
            <a:br>
              <a:rPr lang="en-US" sz="1800" b="0" dirty="0" smtClean="0"/>
            </a:br>
            <a:r>
              <a:rPr lang="en-US" sz="1800" b="0" dirty="0" smtClean="0"/>
              <a:t>In the example above the whole </a:t>
            </a:r>
            <a:r>
              <a:rPr lang="en-US" sz="1800" dirty="0" smtClean="0">
                <a:solidFill>
                  <a:schemeClr val="tx2">
                    <a:lumMod val="60000"/>
                    <a:lumOff val="40000"/>
                  </a:schemeClr>
                </a:solidFill>
              </a:rPr>
              <a:t>target=“_blank” </a:t>
            </a:r>
            <a:r>
              <a:rPr lang="en-US" sz="1800" b="0" dirty="0" smtClean="0"/>
              <a:t>is an </a:t>
            </a:r>
            <a:r>
              <a:rPr lang="en-US" sz="1800" b="0" u="sng" dirty="0" smtClean="0"/>
              <a:t>attribute</a:t>
            </a:r>
            <a:r>
              <a:rPr lang="en-US" sz="1800" b="0" dirty="0" smtClean="0"/>
              <a:t> of the “a” tag. The attribute’s </a:t>
            </a:r>
            <a:r>
              <a:rPr lang="en-US" sz="1800" dirty="0" smtClean="0"/>
              <a:t>name</a:t>
            </a:r>
            <a:r>
              <a:rPr lang="en-US" sz="1800" b="0" dirty="0" smtClean="0"/>
              <a:t> is: “target” and the attribute’s </a:t>
            </a:r>
            <a:r>
              <a:rPr lang="en-US" sz="1800" dirty="0" smtClean="0"/>
              <a:t>value</a:t>
            </a:r>
            <a:r>
              <a:rPr lang="en-US" sz="1800" b="0" dirty="0" smtClean="0"/>
              <a:t> is “_blank”. </a:t>
            </a:r>
            <a:r>
              <a:rPr lang="en-US" sz="1600" dirty="0" err="1" smtClean="0"/>
              <a:t>Capisce</a:t>
            </a:r>
            <a:r>
              <a:rPr lang="en-US" sz="1600" dirty="0" smtClean="0"/>
              <a:t>?</a:t>
            </a:r>
            <a:endParaRPr lang="en-US" sz="1600" dirty="0"/>
          </a:p>
        </p:txBody>
      </p:sp>
      <p:pic>
        <p:nvPicPr>
          <p:cNvPr id="3" name="Picture 2"/>
          <p:cNvPicPr>
            <a:picLocks noChangeAspect="1"/>
          </p:cNvPicPr>
          <p:nvPr/>
        </p:nvPicPr>
        <p:blipFill>
          <a:blip r:embed="rId3"/>
          <a:stretch>
            <a:fillRect/>
          </a:stretch>
        </p:blipFill>
        <p:spPr>
          <a:xfrm>
            <a:off x="1" y="0"/>
            <a:ext cx="9143999" cy="1745512"/>
          </a:xfrm>
          <a:prstGeom prst="rect">
            <a:avLst/>
          </a:prstGeom>
        </p:spPr>
      </p:pic>
      <p:sp>
        <p:nvSpPr>
          <p:cNvPr id="5" name="Title 1"/>
          <p:cNvSpPr txBox="1">
            <a:spLocks/>
          </p:cNvSpPr>
          <p:nvPr/>
        </p:nvSpPr>
        <p:spPr>
          <a:xfrm>
            <a:off x="312420" y="1760753"/>
            <a:ext cx="8698230" cy="7538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dirty="0" smtClean="0"/>
              <a:t>STYLING</a:t>
            </a:r>
            <a:endParaRPr lang="en-US" sz="3200" dirty="0"/>
          </a:p>
        </p:txBody>
      </p:sp>
    </p:spTree>
    <p:extLst>
      <p:ext uri="{BB962C8B-B14F-4D97-AF65-F5344CB8AC3E}">
        <p14:creationId xmlns:p14="http://schemas.microsoft.com/office/powerpoint/2010/main" val="25214830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3276600"/>
            <a:ext cx="8229600" cy="2209800"/>
          </a:xfrm>
        </p:spPr>
        <p:txBody>
          <a:bodyPr>
            <a:normAutofit/>
          </a:bodyPr>
          <a:lstStyle/>
          <a:p>
            <a:r>
              <a:rPr lang="en-US" sz="1800" dirty="0" smtClean="0"/>
              <a:t>HTML is to a webpage what 2x4s are to a house</a:t>
            </a:r>
            <a:br>
              <a:rPr lang="en-US" sz="1800" dirty="0" smtClean="0"/>
            </a:br>
            <a:r>
              <a:rPr lang="en-US" sz="1800" b="0" dirty="0" smtClean="0"/>
              <a:t/>
            </a:r>
            <a:br>
              <a:rPr lang="en-US" sz="1800" b="0" dirty="0" smtClean="0"/>
            </a:br>
            <a:r>
              <a:rPr lang="en-US" sz="1800" b="0" dirty="0" smtClean="0"/>
              <a:t>The use of HTML tags are necessary to create webpages.</a:t>
            </a:r>
            <a:br>
              <a:rPr lang="en-US" sz="1800" b="0" dirty="0" smtClean="0"/>
            </a:br>
            <a:r>
              <a:rPr lang="en-US" sz="1800" b="0" dirty="0" smtClean="0"/>
              <a:t>GOOD NEWS! Only a handful of HTML tags are necessary to kick off a webpage.</a:t>
            </a: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73430" y="1981200"/>
            <a:ext cx="822960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smtClean="0"/>
              <a:t>HTML STRUCTURE</a:t>
            </a:r>
            <a:endParaRPr lang="en-US" dirty="0"/>
          </a:p>
        </p:txBody>
      </p:sp>
    </p:spTree>
    <p:extLst>
      <p:ext uri="{BB962C8B-B14F-4D97-AF65-F5344CB8AC3E}">
        <p14:creationId xmlns:p14="http://schemas.microsoft.com/office/powerpoint/2010/main" val="611968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3276600"/>
            <a:ext cx="7871460" cy="2209800"/>
          </a:xfrm>
        </p:spPr>
        <p:txBody>
          <a:bodyPr>
            <a:normAutofit/>
          </a:bodyPr>
          <a:lstStyle/>
          <a:p>
            <a:r>
              <a:rPr lang="en-US" sz="1800" b="0" dirty="0" smtClean="0"/>
              <a:t>A website’s HTML structure can be kicked off by defining an html tag, a head tag, and a body tag.</a:t>
            </a:r>
            <a:br>
              <a:rPr lang="en-US" sz="1800" b="0" dirty="0" smtClean="0"/>
            </a:br>
            <a:r>
              <a:rPr lang="en-US" sz="1800" b="0" dirty="0"/>
              <a:t/>
            </a:r>
            <a:br>
              <a:rPr lang="en-US" sz="1800" b="0" dirty="0"/>
            </a:br>
            <a:r>
              <a:rPr lang="en-US" sz="1800" b="0" dirty="0" smtClean="0"/>
              <a:t>To keep harmony, this presentation focuses on HTML5.</a:t>
            </a:r>
            <a:br>
              <a:rPr lang="en-US" sz="1800" b="0" dirty="0" smtClean="0"/>
            </a:br>
            <a:r>
              <a:rPr lang="en-US" sz="1800" b="0" dirty="0"/>
              <a:t/>
            </a:r>
            <a:br>
              <a:rPr lang="en-US" sz="1800" b="0" dirty="0"/>
            </a:br>
            <a:r>
              <a:rPr lang="en-US" sz="1800" b="0" dirty="0" smtClean="0"/>
              <a:t>It is important to master these three tags, because everything that goes inside will follow you for the rest of your web designing career.</a:t>
            </a: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73430" y="1981200"/>
            <a:ext cx="822960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HTML STRUCTURE</a:t>
            </a:r>
            <a:endParaRPr lang="en-US" dirty="0"/>
          </a:p>
        </p:txBody>
      </p:sp>
    </p:spTree>
    <p:extLst>
      <p:ext uri="{BB962C8B-B14F-4D97-AF65-F5344CB8AC3E}">
        <p14:creationId xmlns:p14="http://schemas.microsoft.com/office/powerpoint/2010/main" val="31403857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276600"/>
            <a:ext cx="4648200" cy="2209800"/>
          </a:xfrm>
        </p:spPr>
        <p:txBody>
          <a:bodyPr>
            <a:normAutofit/>
          </a:bodyPr>
          <a:lstStyle/>
          <a:p>
            <a:r>
              <a:rPr lang="en-US" sz="1800" b="0" dirty="0" smtClean="0"/>
              <a:t>That’s right. There is an “html” HTML tag. The html tag serves as a document wrapper’s wrapper (stay with me). </a:t>
            </a:r>
            <a:r>
              <a:rPr lang="en-US" sz="1800" dirty="0" smtClean="0"/>
              <a:t/>
            </a:r>
            <a:br>
              <a:rPr lang="en-US" sz="1800" dirty="0" smtClean="0"/>
            </a:br>
            <a:r>
              <a:rPr lang="en-US" sz="1800" dirty="0"/>
              <a:t/>
            </a:r>
            <a:br>
              <a:rPr lang="en-US" sz="1800" dirty="0"/>
            </a:b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3886200" y="1981200"/>
            <a:ext cx="5116830" cy="1084385"/>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THE HTML </a:t>
            </a:r>
            <a:r>
              <a:rPr lang="en-US" dirty="0" err="1" smtClean="0"/>
              <a:t>HTML</a:t>
            </a:r>
            <a:r>
              <a:rPr lang="en-US" dirty="0" smtClean="0"/>
              <a:t> TAG. </a:t>
            </a:r>
          </a:p>
          <a:p>
            <a:r>
              <a:rPr lang="en-US" dirty="0" err="1" smtClean="0"/>
              <a:t>Whaaaaaat</a:t>
            </a:r>
            <a:r>
              <a:rPr lang="en-US" dirty="0" smtClean="0"/>
              <a:t>?</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29977"/>
            <a:ext cx="35052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449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67000"/>
            <a:ext cx="8153400" cy="3200400"/>
          </a:xfrm>
        </p:spPr>
        <p:txBody>
          <a:bodyPr>
            <a:normAutofit/>
          </a:bodyPr>
          <a:lstStyle/>
          <a:p>
            <a:r>
              <a:rPr lang="en-US" sz="1800" b="0" dirty="0" smtClean="0"/>
              <a:t>When developers and designers talk about “</a:t>
            </a:r>
            <a:r>
              <a:rPr lang="en-US" sz="1800" dirty="0" smtClean="0"/>
              <a:t>The DOM</a:t>
            </a:r>
            <a:r>
              <a:rPr lang="en-US" sz="1800" b="0" dirty="0" smtClean="0"/>
              <a:t>” it can sound intimidating to a beginner. </a:t>
            </a:r>
            <a:r>
              <a:rPr lang="en-US" sz="1800" b="0" dirty="0" smtClean="0"/>
              <a:t>This is because usually “</a:t>
            </a:r>
            <a:r>
              <a:rPr lang="en-US" sz="1800" dirty="0" smtClean="0"/>
              <a:t>The DOM</a:t>
            </a:r>
            <a:r>
              <a:rPr lang="en-US" sz="1800" b="0" dirty="0" smtClean="0"/>
              <a:t>” is not brought up until it needs to be manipulated.</a:t>
            </a:r>
            <a:br>
              <a:rPr lang="en-US" sz="1800" b="0" dirty="0" smtClean="0"/>
            </a:br>
            <a:r>
              <a:rPr lang="en-US" sz="1800" b="0" dirty="0" smtClean="0"/>
              <a:t/>
            </a:r>
            <a:br>
              <a:rPr lang="en-US" sz="1800" b="0" dirty="0" smtClean="0"/>
            </a:br>
            <a:r>
              <a:rPr lang="en-US" sz="1800" dirty="0" smtClean="0"/>
              <a:t>DOM</a:t>
            </a:r>
            <a:r>
              <a:rPr lang="en-US" sz="1800" b="0" dirty="0" smtClean="0"/>
              <a:t> stands for </a:t>
            </a:r>
            <a:r>
              <a:rPr lang="en-US" sz="1800" dirty="0" smtClean="0"/>
              <a:t>Document Object Model</a:t>
            </a:r>
            <a:r>
              <a:rPr lang="en-US" sz="1800" b="0" dirty="0" smtClean="0"/>
              <a:t>, and is most mentioned amongst JavaScript developers. This is because at some point they find it not feasible to edit a “template” globally. A “template” meaning an HTML structure that should be common across a category of webpages.</a:t>
            </a: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46760" y="1756647"/>
            <a:ext cx="82410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THE DOM</a:t>
            </a:r>
            <a:endParaRPr lang="en-US" dirty="0"/>
          </a:p>
        </p:txBody>
      </p:sp>
    </p:spTree>
    <p:extLst>
      <p:ext uri="{BB962C8B-B14F-4D97-AF65-F5344CB8AC3E}">
        <p14:creationId xmlns:p14="http://schemas.microsoft.com/office/powerpoint/2010/main" val="30229154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153400" cy="2819400"/>
          </a:xfrm>
        </p:spPr>
        <p:txBody>
          <a:bodyPr>
            <a:normAutofit/>
          </a:bodyPr>
          <a:lstStyle/>
          <a:p>
            <a:pPr algn="l"/>
            <a:r>
              <a:rPr lang="en-US" sz="1800" b="0" dirty="0" smtClean="0"/>
              <a:t>In reality you’ll be working with “The DOM” all the time. </a:t>
            </a:r>
            <a:br>
              <a:rPr lang="en-US" sz="1800" b="0" dirty="0" smtClean="0"/>
            </a:br>
            <a:r>
              <a:rPr lang="en-US" sz="1800" b="0" dirty="0"/>
              <a:t/>
            </a:r>
            <a:br>
              <a:rPr lang="en-US" sz="1800" b="0" dirty="0"/>
            </a:br>
            <a:r>
              <a:rPr lang="en-US" sz="1800" b="0" dirty="0" smtClean="0"/>
              <a:t>The </a:t>
            </a:r>
            <a:r>
              <a:rPr lang="en-US" sz="1800" dirty="0" smtClean="0"/>
              <a:t>D</a:t>
            </a:r>
            <a:r>
              <a:rPr lang="en-US" sz="1800" b="0" dirty="0" smtClean="0"/>
              <a:t>: in DOM is simply the “.html” page (document), regardless of what’s in it.</a:t>
            </a:r>
            <a:br>
              <a:rPr lang="en-US" sz="1800" b="0" dirty="0" smtClean="0"/>
            </a:br>
            <a:r>
              <a:rPr lang="en-US" sz="1800" b="0" dirty="0" smtClean="0"/>
              <a:t>The </a:t>
            </a:r>
            <a:r>
              <a:rPr lang="en-US" sz="1800" dirty="0" smtClean="0"/>
              <a:t>O</a:t>
            </a:r>
            <a:r>
              <a:rPr lang="en-US" sz="1800" b="0" dirty="0" smtClean="0"/>
              <a:t>: in DOM is simply all the code (objects) inside the document (D).</a:t>
            </a:r>
            <a:br>
              <a:rPr lang="en-US" sz="1800" b="0" dirty="0" smtClean="0"/>
            </a:br>
            <a:r>
              <a:rPr lang="en-US" sz="1800" b="0" dirty="0" smtClean="0"/>
              <a:t>The </a:t>
            </a:r>
            <a:r>
              <a:rPr lang="en-US" sz="1800" dirty="0" smtClean="0"/>
              <a:t>M</a:t>
            </a:r>
            <a:r>
              <a:rPr lang="en-US" sz="1800" b="0" dirty="0" smtClean="0"/>
              <a:t>: in DOM is simply the standards (model) to follow so that all browsers can render the webpage.</a:t>
            </a:r>
            <a:br>
              <a:rPr lang="en-US" sz="1800" b="0" dirty="0" smtClean="0"/>
            </a:br>
            <a:r>
              <a:rPr lang="en-US" sz="1800" b="0" dirty="0"/>
              <a:t/>
            </a:r>
            <a:br>
              <a:rPr lang="en-US" sz="1800" b="0" dirty="0"/>
            </a:br>
            <a:r>
              <a:rPr lang="en-US" sz="1800" b="0" dirty="0" smtClean="0"/>
              <a:t>See? No that difficult!</a:t>
            </a:r>
            <a:r>
              <a:rPr lang="en-US" sz="1800" b="0" dirty="0"/>
              <a:t/>
            </a:r>
            <a:br>
              <a:rPr lang="en-US" sz="1800" b="0" dirty="0"/>
            </a:b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62000" y="1981200"/>
            <a:ext cx="82410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THE DOM</a:t>
            </a:r>
            <a:endParaRPr lang="en-US" dirty="0"/>
          </a:p>
        </p:txBody>
      </p:sp>
    </p:spTree>
    <p:extLst>
      <p:ext uri="{BB962C8B-B14F-4D97-AF65-F5344CB8AC3E}">
        <p14:creationId xmlns:p14="http://schemas.microsoft.com/office/powerpoint/2010/main" val="33827818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153400" cy="2819400"/>
          </a:xfrm>
        </p:spPr>
        <p:txBody>
          <a:bodyPr>
            <a:normAutofit/>
          </a:bodyPr>
          <a:lstStyle/>
          <a:p>
            <a:pPr algn="l"/>
            <a:r>
              <a:rPr lang="en-US" sz="1800" b="0" dirty="0" smtClean="0"/>
              <a:t>Now that we have a geeky explanation, we can say that the </a:t>
            </a:r>
            <a:r>
              <a:rPr lang="en-US" sz="1800" dirty="0" smtClean="0"/>
              <a:t>m</a:t>
            </a:r>
            <a:r>
              <a:rPr lang="en-US" sz="1800" b="0" dirty="0" smtClean="0"/>
              <a:t>odel for throwing </a:t>
            </a:r>
            <a:r>
              <a:rPr lang="en-US" sz="1800" dirty="0" smtClean="0"/>
              <a:t>o</a:t>
            </a:r>
            <a:r>
              <a:rPr lang="en-US" sz="1800" b="0" dirty="0" smtClean="0"/>
              <a:t>bjects into the html </a:t>
            </a:r>
            <a:r>
              <a:rPr lang="en-US" sz="1800" dirty="0" smtClean="0"/>
              <a:t>d</a:t>
            </a:r>
            <a:r>
              <a:rPr lang="en-US" sz="1800" b="0" dirty="0" smtClean="0"/>
              <a:t>ocument is (</a:t>
            </a:r>
            <a:r>
              <a:rPr lang="en-US" sz="1800" b="0" i="1" dirty="0" smtClean="0"/>
              <a:t>for simplicity purposes</a:t>
            </a:r>
            <a:r>
              <a:rPr lang="en-US" sz="1800" b="0" dirty="0" smtClean="0"/>
              <a:t>):</a:t>
            </a:r>
            <a:br>
              <a:rPr lang="en-US" sz="1800" b="0" dirty="0" smtClean="0"/>
            </a:br>
            <a:r>
              <a:rPr lang="en-US" sz="1800" b="0" dirty="0"/>
              <a:t/>
            </a:r>
            <a:br>
              <a:rPr lang="en-US" sz="1800" b="0" dirty="0"/>
            </a:br>
            <a:r>
              <a:rPr lang="en-US" sz="1800" b="0" dirty="0" smtClean="0"/>
              <a:t>html</a:t>
            </a:r>
            <a:br>
              <a:rPr lang="en-US" sz="1800" b="0" dirty="0" smtClean="0"/>
            </a:br>
            <a:r>
              <a:rPr lang="en-US" sz="1800" b="0" dirty="0" smtClean="0"/>
              <a:t>head</a:t>
            </a:r>
            <a:br>
              <a:rPr lang="en-US" sz="1800" b="0" dirty="0" smtClean="0"/>
            </a:br>
            <a:r>
              <a:rPr lang="en-US" sz="1800" b="0" dirty="0" smtClean="0"/>
              <a:t>body</a:t>
            </a:r>
            <a:r>
              <a:rPr lang="en-US" sz="1800" b="0" dirty="0"/>
              <a:t/>
            </a:r>
            <a:br>
              <a:rPr lang="en-US" sz="1800" b="0" dirty="0"/>
            </a:b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62000" y="1981200"/>
            <a:ext cx="82410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THE DOM</a:t>
            </a:r>
            <a:endParaRPr lang="en-US" dirty="0"/>
          </a:p>
        </p:txBody>
      </p:sp>
    </p:spTree>
    <p:extLst>
      <p:ext uri="{BB962C8B-B14F-4D97-AF65-F5344CB8AC3E}">
        <p14:creationId xmlns:p14="http://schemas.microsoft.com/office/powerpoint/2010/main" val="4604710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153400" cy="2819400"/>
          </a:xfrm>
        </p:spPr>
        <p:txBody>
          <a:bodyPr>
            <a:normAutofit fontScale="90000"/>
          </a:bodyPr>
          <a:lstStyle/>
          <a:p>
            <a:pPr algn="l"/>
            <a:r>
              <a:rPr lang="en-US" sz="1800" b="0" dirty="0" smtClean="0"/>
              <a:t>Here is an example of the DOM in it’s simplest form. Notice that the “title” tag is inside the “head” tag. This demonstrates that many HTML tags will only work </a:t>
            </a:r>
            <a:r>
              <a:rPr lang="en-US" sz="1800" b="0" u="sng" dirty="0" smtClean="0"/>
              <a:t>validly</a:t>
            </a:r>
            <a:r>
              <a:rPr lang="en-US" sz="1800" b="0" dirty="0" smtClean="0"/>
              <a:t> if they are inside their corresponding parent tag of the DOM.</a:t>
            </a:r>
            <a:br>
              <a:rPr lang="en-US" sz="1800" b="0" dirty="0" smtClean="0"/>
            </a:br>
            <a:r>
              <a:rPr lang="en-US" sz="1800" b="0" dirty="0" smtClean="0"/>
              <a:t/>
            </a:r>
            <a:br>
              <a:rPr lang="en-US" sz="1800" b="0" dirty="0" smtClean="0"/>
            </a:br>
            <a:r>
              <a:rPr lang="en-US" sz="1800" b="0" dirty="0" smtClean="0"/>
              <a:t>&lt;html&gt;</a:t>
            </a:r>
            <a:br>
              <a:rPr lang="en-US" sz="1800" b="0" dirty="0" smtClean="0"/>
            </a:br>
            <a:r>
              <a:rPr lang="en-US" sz="1800" b="0" dirty="0" smtClean="0"/>
              <a:t>	&lt;head&gt;</a:t>
            </a:r>
            <a:br>
              <a:rPr lang="en-US" sz="1800" b="0" dirty="0" smtClean="0"/>
            </a:br>
            <a:r>
              <a:rPr lang="en-US" sz="1800" b="0" dirty="0" smtClean="0"/>
              <a:t>		&lt;title&gt;&lt;/title&gt;</a:t>
            </a:r>
            <a:br>
              <a:rPr lang="en-US" sz="1800" b="0" dirty="0" smtClean="0"/>
            </a:br>
            <a:r>
              <a:rPr lang="en-US" sz="1800" b="0" dirty="0" smtClean="0"/>
              <a:t>	&lt;/head&gt;</a:t>
            </a:r>
            <a:br>
              <a:rPr lang="en-US" sz="1800" b="0" dirty="0" smtClean="0"/>
            </a:br>
            <a:r>
              <a:rPr lang="en-US" sz="1800" b="0" dirty="0" smtClean="0"/>
              <a:t>	&lt;body&gt;</a:t>
            </a:r>
            <a:br>
              <a:rPr lang="en-US" sz="1800" b="0" dirty="0" smtClean="0"/>
            </a:br>
            <a:r>
              <a:rPr lang="en-US" sz="1800" b="0" dirty="0" smtClean="0"/>
              <a:t>	&lt;/body&gt;</a:t>
            </a:r>
            <a:br>
              <a:rPr lang="en-US" sz="1800" b="0" dirty="0" smtClean="0"/>
            </a:br>
            <a:r>
              <a:rPr lang="en-US" sz="1800" b="0" dirty="0" smtClean="0"/>
              <a:t>&lt;/html&gt;</a:t>
            </a:r>
            <a:r>
              <a:rPr lang="en-US" sz="1800" b="0" dirty="0"/>
              <a:t/>
            </a:r>
            <a:br>
              <a:rPr lang="en-US" sz="1800" b="0" dirty="0"/>
            </a:br>
            <a:endParaRPr lang="en-US" sz="1800" b="0" dirty="0"/>
          </a:p>
        </p:txBody>
      </p:sp>
      <p:pic>
        <p:nvPicPr>
          <p:cNvPr id="3" name="Picture 2"/>
          <p:cNvPicPr>
            <a:picLocks noChangeAspect="1"/>
          </p:cNvPicPr>
          <p:nvPr/>
        </p:nvPicPr>
        <p:blipFill>
          <a:blip r:embed="rId3"/>
          <a:stretch>
            <a:fillRect/>
          </a:stretch>
        </p:blipFill>
        <p:spPr>
          <a:xfrm>
            <a:off x="1" y="-15535"/>
            <a:ext cx="9143999" cy="1745512"/>
          </a:xfrm>
          <a:prstGeom prst="rect">
            <a:avLst/>
          </a:prstGeom>
        </p:spPr>
      </p:pic>
      <p:sp>
        <p:nvSpPr>
          <p:cNvPr id="5" name="Title 1"/>
          <p:cNvSpPr txBox="1">
            <a:spLocks/>
          </p:cNvSpPr>
          <p:nvPr/>
        </p:nvSpPr>
        <p:spPr>
          <a:xfrm>
            <a:off x="762000" y="1981200"/>
            <a:ext cx="82410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THE DOM</a:t>
            </a:r>
            <a:endParaRPr lang="en-US" dirty="0"/>
          </a:p>
        </p:txBody>
      </p:sp>
    </p:spTree>
    <p:extLst>
      <p:ext uri="{BB962C8B-B14F-4D97-AF65-F5344CB8AC3E}">
        <p14:creationId xmlns:p14="http://schemas.microsoft.com/office/powerpoint/2010/main" val="15778854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153400" cy="2819400"/>
          </a:xfrm>
        </p:spPr>
        <p:txBody>
          <a:bodyPr>
            <a:normAutofit fontScale="90000"/>
          </a:bodyPr>
          <a:lstStyle/>
          <a:p>
            <a:pPr algn="l"/>
            <a:r>
              <a:rPr lang="en-US" sz="1800" b="0" dirty="0"/>
              <a:t>C</a:t>
            </a:r>
            <a:r>
              <a:rPr lang="en-US" sz="1800" b="0" dirty="0" smtClean="0"/>
              <a:t>hange the title to “hello title”. While we updated the webpage accordingly, guess what the boss meant!</a:t>
            </a:r>
            <a:br>
              <a:rPr lang="en-US" sz="1800" b="0" dirty="0" smtClean="0"/>
            </a:br>
            <a:r>
              <a:rPr lang="en-US" sz="1800" b="0" dirty="0" smtClean="0"/>
              <a:t/>
            </a:r>
            <a:br>
              <a:rPr lang="en-US" sz="1800" b="0" dirty="0" smtClean="0"/>
            </a:br>
            <a:r>
              <a:rPr lang="en-US" sz="1800" b="0" dirty="0" smtClean="0"/>
              <a:t>&lt;html&gt;</a:t>
            </a:r>
            <a:br>
              <a:rPr lang="en-US" sz="1800" b="0" dirty="0" smtClean="0"/>
            </a:br>
            <a:r>
              <a:rPr lang="en-US" sz="1800" b="0" dirty="0" smtClean="0"/>
              <a:t>	&lt;head&gt;</a:t>
            </a:r>
            <a:br>
              <a:rPr lang="en-US" sz="1800" b="0" dirty="0" smtClean="0"/>
            </a:br>
            <a:r>
              <a:rPr lang="en-US" sz="1800" b="0" dirty="0" smtClean="0"/>
              <a:t>		&lt;title&gt;hello title&lt;/title&gt;</a:t>
            </a:r>
            <a:br>
              <a:rPr lang="en-US" sz="1800" b="0" dirty="0" smtClean="0"/>
            </a:br>
            <a:r>
              <a:rPr lang="en-US" sz="1800" b="0" dirty="0" smtClean="0"/>
              <a:t>	&lt;/head&gt;</a:t>
            </a:r>
            <a:br>
              <a:rPr lang="en-US" sz="1800" b="0" dirty="0" smtClean="0"/>
            </a:br>
            <a:r>
              <a:rPr lang="en-US" sz="1800" b="0" dirty="0" smtClean="0"/>
              <a:t>	&lt;body&gt;</a:t>
            </a:r>
            <a:br>
              <a:rPr lang="en-US" sz="1800" b="0" dirty="0" smtClean="0"/>
            </a:br>
            <a:r>
              <a:rPr lang="en-US" sz="1800" b="0" dirty="0" smtClean="0"/>
              <a:t>		&lt;h1&gt;blah </a:t>
            </a:r>
            <a:r>
              <a:rPr lang="en-US" sz="1800" b="0" dirty="0" err="1" smtClean="0"/>
              <a:t>blah</a:t>
            </a:r>
            <a:r>
              <a:rPr lang="en-US" sz="1800" b="0" dirty="0" smtClean="0"/>
              <a:t> blah&lt;/h1&gt;</a:t>
            </a:r>
            <a:br>
              <a:rPr lang="en-US" sz="1800" b="0" dirty="0" smtClean="0"/>
            </a:br>
            <a:r>
              <a:rPr lang="en-US" sz="1800" b="0" dirty="0" smtClean="0"/>
              <a:t>	&lt;/body&gt;</a:t>
            </a:r>
            <a:br>
              <a:rPr lang="en-US" sz="1800" b="0" dirty="0" smtClean="0"/>
            </a:br>
            <a:r>
              <a:rPr lang="en-US" sz="1800" b="0" dirty="0" smtClean="0"/>
              <a:t>&lt;/html&gt;</a:t>
            </a:r>
            <a:r>
              <a:rPr lang="en-US" sz="1800" b="0" dirty="0"/>
              <a:t/>
            </a:r>
            <a:br>
              <a:rPr lang="en-US" sz="1800" b="0" dirty="0"/>
            </a:br>
            <a:endParaRPr lang="en-US" sz="1800" b="0" dirty="0"/>
          </a:p>
        </p:txBody>
      </p:sp>
      <p:pic>
        <p:nvPicPr>
          <p:cNvPr id="3" name="Picture 2"/>
          <p:cNvPicPr>
            <a:picLocks noChangeAspect="1"/>
          </p:cNvPicPr>
          <p:nvPr/>
        </p:nvPicPr>
        <p:blipFill>
          <a:blip r:embed="rId3"/>
          <a:stretch>
            <a:fillRect/>
          </a:stretch>
        </p:blipFill>
        <p:spPr>
          <a:xfrm>
            <a:off x="1" y="0"/>
            <a:ext cx="9143999" cy="1745512"/>
          </a:xfrm>
          <a:prstGeom prst="rect">
            <a:avLst/>
          </a:prstGeom>
        </p:spPr>
      </p:pic>
      <p:sp>
        <p:nvSpPr>
          <p:cNvPr id="5" name="Title 1"/>
          <p:cNvSpPr txBox="1">
            <a:spLocks/>
          </p:cNvSpPr>
          <p:nvPr/>
        </p:nvSpPr>
        <p:spPr>
          <a:xfrm>
            <a:off x="762000" y="1981200"/>
            <a:ext cx="8241030" cy="10843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t>BOSS CALLS</a:t>
            </a:r>
            <a:endParaRPr lang="en-US" dirty="0"/>
          </a:p>
        </p:txBody>
      </p:sp>
    </p:spTree>
    <p:extLst>
      <p:ext uri="{BB962C8B-B14F-4D97-AF65-F5344CB8AC3E}">
        <p14:creationId xmlns:p14="http://schemas.microsoft.com/office/powerpoint/2010/main" val="15610245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TotalTime>
  <Words>292</Words>
  <Application>Microsoft Office PowerPoint</Application>
  <PresentationFormat>On-screen Show (4:3)</PresentationFormat>
  <Paragraphs>34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HTML</vt:lpstr>
      <vt:lpstr>HTML is to a webpage what 2x4s are to a house  The use of HTML tags are necessary to create webpages. GOOD NEWS! Only a handful of HTML tags are necessary to kick off a webpage.</vt:lpstr>
      <vt:lpstr>A website’s HTML structure can be kicked off by defining an html tag, a head tag, and a body tag.  To keep harmony, this presentation focuses on HTML5.  It is important to master these three tags, because everything that goes inside will follow you for the rest of your web designing career.</vt:lpstr>
      <vt:lpstr>That’s right. There is an “html” HTML tag. The html tag serves as a document wrapper’s wrapper (stay with me).   </vt:lpstr>
      <vt:lpstr>When developers and designers talk about “The DOM” it can sound intimidating to a beginner. This is because usually “The DOM” is not brought up until it needs to be manipulated.  DOM stands for Document Object Model, and is most mentioned amongst JavaScript developers. This is because at some point they find it not feasible to edit a “template” globally. A “template” meaning an HTML structure that should be common across a category of webpages.</vt:lpstr>
      <vt:lpstr>In reality you’ll be working with “The DOM” all the time.   The D: in DOM is simply the “.html” page (document), regardless of what’s in it. The O: in DOM is simply all the code (objects) inside the document (D). The M: in DOM is simply the standards (model) to follow so that all browsers can render the webpage.  See? No that difficult! </vt:lpstr>
      <vt:lpstr>Now that we have a geeky explanation, we can say that the model for throwing objects into the html document is (for simplicity purposes):  html head body </vt:lpstr>
      <vt:lpstr>Here is an example of the DOM in it’s simplest form. Notice that the “title” tag is inside the “head” tag. This demonstrates that many HTML tags will only work validly if they are inside their corresponding parent tag of the DOM.  &lt;html&gt;  &lt;head&gt;   &lt;title&gt;&lt;/title&gt;  &lt;/head&gt;  &lt;body&gt;  &lt;/body&gt; &lt;/html&gt; </vt:lpstr>
      <vt:lpstr>Change the title to “hello title”. While we updated the webpage accordingly, guess what the boss meant!  &lt;html&gt;  &lt;head&gt;   &lt;title&gt;hello title&lt;/title&gt;  &lt;/head&gt;  &lt;body&gt;   &lt;h1&gt;blah blah blah&lt;/h1&gt;  &lt;/body&gt; &lt;/html&gt; </vt:lpstr>
      <vt:lpstr>Now that we have made peace with how things are seen thru the eyes of others we can concentrate on building a webpage.  To build a webpage all you need to have is the content. Everything that follows is simply positioning within tags.  QUICK START: p: paragraph a: link img: image, photo  </vt:lpstr>
      <vt:lpstr>What if we wanted to add colors or font styles to the webpage?  Within HTML tags we can add styles, but before we move any further let’s review the meaning of blahblah inside of elements.  Anything added to an HTML tag, aside from its own, is called an “attribute”.  Example: &lt;a href=“https://www.blinn.edu” target=“_blank”&gt;open this link&lt;/a&gt;  In the example above the whole target=“_blank” is an attribute of the “a” tag. The attribute’s name is: “target” and the attribute’s value is “_blank”. Capisce?</vt:lpstr>
    </vt:vector>
  </TitlesOfParts>
  <Company>Blinn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jeff.tilley</dc:creator>
  <cp:lastModifiedBy>Raul Gonzalez</cp:lastModifiedBy>
  <cp:revision>318</cp:revision>
  <cp:lastPrinted>2018-11-26T16:29:15Z</cp:lastPrinted>
  <dcterms:created xsi:type="dcterms:W3CDTF">2010-05-05T18:41:27Z</dcterms:created>
  <dcterms:modified xsi:type="dcterms:W3CDTF">2019-08-25T02:18:36Z</dcterms:modified>
</cp:coreProperties>
</file>