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afbd8c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aafbd8c1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e9b1c9bc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ae9b1c9bc9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afbd8c14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afbd8c145_0_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afbd8c14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aafbd8c145_0_5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5d6f49e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a5d6f49e3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fbd8c14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aafbd8c145_0_6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afbd8c14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aafbd8c145_0_6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afbd8c145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aafbd8c145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fbd8c145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aafbd8c145_0_6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afbd8c14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aafbd8c145_0_8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afbd8c145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aafbd8c145_0_8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fbd8c14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aafbd8c145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fbd8c145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aafbd8c145_0_8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afbd8c14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aafbd8c145_0_8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b5bc684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ab5bc684cb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b5bc684c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ab5bc684cb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b5bc684c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ab5bc684cb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e9b1c9bc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ae9b1c9bc9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5d6f49e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5d6f49e3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e9b1c9bc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ae9b1c9bc9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e9b1c9bc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ae9b1c9bc9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e9b1c9bc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ae9b1c9bc9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fbd8c14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afbd8c145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e9b1c9bc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ae9b1c9bc9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03b8bf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b03b8bfd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e9b1c9bc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ae9b1c9bc9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afbd8c14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aafbd8c145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b5bc68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ab5bc684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b5bc684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ab5bc684c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b5bc684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ab5bc684c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b5bc684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ab5bc684c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b5bc684c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ab5bc684c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b5bc684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ab5bc684c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fbd8c14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afbd8c145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b5bc684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ab5bc684cb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b5bc684c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ab5bc684c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b5bc684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ab5bc684cb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b5bc684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ab5bc684cb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b5bc684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ab5bc684c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ab5bc684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ab5bc684c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ab5bc684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ab5bc684cb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b5bc684c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ab5bc684cb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b5bc684c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ab5bc684c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b5bc684c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ab5bc684cb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afbd8c145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aafbd8c145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ab5bc684c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ab5bc684cb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ab5bc684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ab5bc684cb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b5bc684c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ab5bc684cb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ab5bc684c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ab5bc684c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e9b1c9bc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ae9b1c9bc9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ae9b1c9bc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ae9b1c9bc9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a78cb809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a78cb809e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a5d6f49e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a5d6f49e3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a5d6f49e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a5d6f49e3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5d6f49e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a5d6f49e3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fbd8c14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aafbd8c145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5d6f49e3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a5d6f49e3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a5d6943b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a5d6943b8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aafbd8c145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aafbd8c145_0_8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fbd8c145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afbd8c145_0_7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9b1c9bc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e9b1c9bc9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9b1c9bc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e9b1c9bc9_0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5" name="Google Shape;115;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2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2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4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5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4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4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5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49.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44.jpg"/><Relationship Id="rId5" Type="http://schemas.openxmlformats.org/officeDocument/2006/relationships/image" Target="../media/image4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750428" y="352004"/>
            <a:ext cx="7886700" cy="40200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Helix Medical Devices</a:t>
            </a:r>
            <a:r>
              <a:rPr b="1" lang="en" sz="1400">
                <a:solidFill>
                  <a:srgbClr val="000000"/>
                </a:solidFill>
                <a:latin typeface="Times New Roman"/>
                <a:ea typeface="Times New Roman"/>
                <a:cs typeface="Times New Roman"/>
                <a:sym typeface="Times New Roman"/>
              </a:rPr>
              <a:t> Presentation</a:t>
            </a:r>
            <a:endParaRPr sz="100">
              <a:solidFill>
                <a:srgbClr val="000000"/>
              </a:solidFill>
            </a:endParaRPr>
          </a:p>
          <a:p>
            <a:pPr indent="0" lvl="0" marL="0" rtl="0" algn="ctr">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t/>
            </a:r>
            <a:endParaRPr b="1">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rPr b="1" lang="en" sz="1400">
                <a:solidFill>
                  <a:srgbClr val="000000"/>
                </a:solidFill>
                <a:latin typeface="Times New Roman"/>
                <a:ea typeface="Times New Roman"/>
                <a:cs typeface="Times New Roman"/>
                <a:sym typeface="Times New Roman"/>
              </a:rPr>
              <a:t>Presented by </a:t>
            </a:r>
            <a:endParaRPr sz="1400">
              <a:solidFill>
                <a:srgbClr val="000000"/>
              </a:solidFill>
            </a:endParaRPr>
          </a:p>
          <a:p>
            <a:pPr indent="0" lvl="0" marL="0" rtl="0" algn="ctr">
              <a:lnSpc>
                <a:spcPct val="70000"/>
              </a:lnSpc>
              <a:spcBef>
                <a:spcPts val="800"/>
              </a:spcBef>
              <a:spcAft>
                <a:spcPts val="0"/>
              </a:spcAft>
              <a:buClr>
                <a:schemeClr val="dk1"/>
              </a:buClr>
              <a:buSzPts val="500"/>
              <a:buNone/>
            </a:pPr>
            <a:r>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David Watson | Daniel Chiriaev | </a:t>
            </a:r>
            <a:r>
              <a:rPr b="1" lang="en" sz="1400">
                <a:solidFill>
                  <a:srgbClr val="000000"/>
                </a:solidFill>
                <a:latin typeface="Times New Roman"/>
                <a:ea typeface="Times New Roman"/>
                <a:cs typeface="Times New Roman"/>
                <a:sym typeface="Times New Roman"/>
              </a:rPr>
              <a:t>Yun Hostetter | Group 1</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 [CIS5</a:t>
            </a:r>
            <a:r>
              <a:rPr b="1" lang="en" sz="1400">
                <a:solidFill>
                  <a:srgbClr val="000000"/>
                </a:solidFill>
                <a:latin typeface="Times New Roman"/>
                <a:ea typeface="Times New Roman"/>
                <a:cs typeface="Times New Roman"/>
                <a:sym typeface="Times New Roman"/>
              </a:rPr>
              <a:t>6</a:t>
            </a:r>
            <a:r>
              <a:rPr b="1" lang="en" sz="1400">
                <a:solidFill>
                  <a:srgbClr val="000000"/>
                </a:solidFill>
                <a:latin typeface="Times New Roman"/>
                <a:ea typeface="Times New Roman"/>
                <a:cs typeface="Times New Roman"/>
                <a:sym typeface="Times New Roman"/>
              </a:rPr>
              <a:t>] | Database Management Systems II</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Oracle SQL Developer 4.1.4.21</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Oracle Database 11g EE 11.2.0.1.0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SQL * PLUS 12.2.0.1.0</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Professor Ahmed Ezzat</a:t>
            </a:r>
            <a:endParaRPr sz="1400">
              <a:solidFill>
                <a:srgbClr val="000000"/>
              </a:solidFill>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12-14-2020</a:t>
            </a:r>
            <a:endParaRPr sz="1400">
              <a:solidFill>
                <a:srgbClr val="000000"/>
              </a:solidFill>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36" name="Google Shape;136;p26"/>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37" name="Google Shape;137;p26"/>
          <p:cNvPicPr preferRelativeResize="0"/>
          <p:nvPr/>
        </p:nvPicPr>
        <p:blipFill>
          <a:blip r:embed="rId3">
            <a:alphaModFix/>
          </a:blip>
          <a:stretch>
            <a:fillRect/>
          </a:stretch>
        </p:blipFill>
        <p:spPr>
          <a:xfrm>
            <a:off x="8591300" y="3877575"/>
            <a:ext cx="362950" cy="1088825"/>
          </a:xfrm>
          <a:prstGeom prst="rect">
            <a:avLst/>
          </a:prstGeom>
          <a:noFill/>
          <a:ln>
            <a:noFill/>
          </a:ln>
        </p:spPr>
      </p:pic>
      <p:sp>
        <p:nvSpPr>
          <p:cNvPr id="138" name="Google Shape;138;p2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9" name="Google Shape;139;p2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Database Design &amp; Implementation</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Here at Helix Medical Devices, we designed our E-commerce suite and database to meet two critical needs by creating a needs-assessment model.  Within this model, we </a:t>
            </a:r>
            <a:r>
              <a:rPr lang="en" sz="1200">
                <a:latin typeface="Times New Roman"/>
                <a:ea typeface="Times New Roman"/>
                <a:cs typeface="Times New Roman"/>
                <a:sym typeface="Times New Roman"/>
              </a:rPr>
              <a:t>handpicked</a:t>
            </a:r>
            <a:r>
              <a:rPr lang="en" sz="1200">
                <a:latin typeface="Times New Roman"/>
                <a:ea typeface="Times New Roman"/>
                <a:cs typeface="Times New Roman"/>
                <a:sym typeface="Times New Roman"/>
              </a:rPr>
              <a:t> server hardware that would provide sufficient data storage for at least 5 years.  We then doubled that number so that we could provide the same data to our clients.  As part of our design and implementation, we added a backup system that would give us peace of mind knowing that all of our data was secure and readily available.</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17" name="Google Shape;217;p35"/>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18" name="Google Shape;218;p35"/>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19" name="Google Shape;219;p3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0" name="Google Shape;220;p3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Entity Relationship Diagram</a:t>
            </a:r>
            <a:endParaRPr b="1"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4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26" name="Google Shape;226;p36"/>
          <p:cNvPicPr preferRelativeResize="0"/>
          <p:nvPr/>
        </p:nvPicPr>
        <p:blipFill>
          <a:blip r:embed="rId3">
            <a:alphaModFix/>
          </a:blip>
          <a:stretch>
            <a:fillRect/>
          </a:stretch>
        </p:blipFill>
        <p:spPr>
          <a:xfrm>
            <a:off x="1802550" y="574150"/>
            <a:ext cx="5782454" cy="4443199"/>
          </a:xfrm>
          <a:prstGeom prst="rect">
            <a:avLst/>
          </a:prstGeom>
          <a:noFill/>
          <a:ln>
            <a:noFill/>
          </a:ln>
        </p:spPr>
      </p:pic>
      <p:sp>
        <p:nvSpPr>
          <p:cNvPr id="227" name="Google Shape;227;p3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6"/>
          <p:cNvSpPr/>
          <p:nvPr/>
        </p:nvSpPr>
        <p:spPr>
          <a:xfrm>
            <a:off x="263" y="501735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Procedures</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Product Inquiry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Generate a Proposal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Net 30 Available Credit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Place an Order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Generate an Invoice Number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Transaction Record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Review Payment History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Net 30 Status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Track a Package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Review Invoice Records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Quotes Converted to Orders History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DBMS_SCHEDULER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34" name="Google Shape;234;p3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5" name="Google Shape;235;p3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36" name="Google Shape;236;p3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37" name="Google Shape;237;p37"/>
          <p:cNvPicPr preferRelativeResize="0"/>
          <p:nvPr/>
        </p:nvPicPr>
        <p:blipFill>
          <a:blip r:embed="rId3">
            <a:alphaModFix/>
          </a:blip>
          <a:stretch>
            <a:fillRect/>
          </a:stretch>
        </p:blipFill>
        <p:spPr>
          <a:xfrm>
            <a:off x="8782475" y="4601200"/>
            <a:ext cx="309150" cy="3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  Product Inquiry</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43" name="Google Shape;243;p3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4" name="Google Shape;244;p3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45" name="Google Shape;245;p3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46" name="Google Shape;246;p38"/>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247" name="Google Shape;247;p38"/>
          <p:cNvPicPr preferRelativeResize="0"/>
          <p:nvPr/>
        </p:nvPicPr>
        <p:blipFill>
          <a:blip r:embed="rId4">
            <a:alphaModFix/>
          </a:blip>
          <a:stretch>
            <a:fillRect/>
          </a:stretch>
        </p:blipFill>
        <p:spPr>
          <a:xfrm>
            <a:off x="2447151" y="652450"/>
            <a:ext cx="4249710" cy="437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II:  </a:t>
            </a:r>
            <a:r>
              <a:rPr b="1" lang="en" sz="1400">
                <a:solidFill>
                  <a:srgbClr val="000000"/>
                </a:solidFill>
                <a:latin typeface="Times New Roman"/>
                <a:ea typeface="Times New Roman"/>
                <a:cs typeface="Times New Roman"/>
                <a:sym typeface="Times New Roman"/>
              </a:rPr>
              <a:t>Generate a Proposal</a:t>
            </a:r>
            <a:endParaRPr b="1" sz="14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53" name="Google Shape;253;p3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4" name="Google Shape;254;p3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55" name="Google Shape;255;p3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56" name="Google Shape;256;p39"/>
          <p:cNvPicPr preferRelativeResize="0"/>
          <p:nvPr/>
        </p:nvPicPr>
        <p:blipFill>
          <a:blip r:embed="rId3">
            <a:alphaModFix/>
          </a:blip>
          <a:stretch>
            <a:fillRect/>
          </a:stretch>
        </p:blipFill>
        <p:spPr>
          <a:xfrm>
            <a:off x="8776200" y="4601200"/>
            <a:ext cx="309150" cy="309150"/>
          </a:xfrm>
          <a:prstGeom prst="rect">
            <a:avLst/>
          </a:prstGeom>
          <a:noFill/>
          <a:ln>
            <a:noFill/>
          </a:ln>
        </p:spPr>
      </p:pic>
      <p:pic>
        <p:nvPicPr>
          <p:cNvPr id="257" name="Google Shape;257;p39"/>
          <p:cNvPicPr preferRelativeResize="0"/>
          <p:nvPr/>
        </p:nvPicPr>
        <p:blipFill>
          <a:blip r:embed="rId4">
            <a:alphaModFix/>
          </a:blip>
          <a:stretch>
            <a:fillRect/>
          </a:stretch>
        </p:blipFill>
        <p:spPr>
          <a:xfrm>
            <a:off x="2648999" y="609200"/>
            <a:ext cx="4089552" cy="438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III:  </a:t>
            </a:r>
            <a:r>
              <a:rPr b="1" lang="en" sz="1400">
                <a:solidFill>
                  <a:srgbClr val="000000"/>
                </a:solidFill>
                <a:latin typeface="Times New Roman"/>
                <a:ea typeface="Times New Roman"/>
                <a:cs typeface="Times New Roman"/>
                <a:sym typeface="Times New Roman"/>
              </a:rPr>
              <a:t>View Net 30 Available Credit</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63" name="Google Shape;263;p4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4" name="Google Shape;264;p4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65" name="Google Shape;265;p4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66" name="Google Shape;266;p40"/>
          <p:cNvPicPr preferRelativeResize="0"/>
          <p:nvPr/>
        </p:nvPicPr>
        <p:blipFill>
          <a:blip r:embed="rId3">
            <a:alphaModFix/>
          </a:blip>
          <a:stretch>
            <a:fillRect/>
          </a:stretch>
        </p:blipFill>
        <p:spPr>
          <a:xfrm>
            <a:off x="8748225" y="4601200"/>
            <a:ext cx="309150" cy="309150"/>
          </a:xfrm>
          <a:prstGeom prst="rect">
            <a:avLst/>
          </a:prstGeom>
          <a:noFill/>
          <a:ln>
            <a:noFill/>
          </a:ln>
        </p:spPr>
      </p:pic>
      <p:pic>
        <p:nvPicPr>
          <p:cNvPr id="267" name="Google Shape;267;p40"/>
          <p:cNvPicPr preferRelativeResize="0"/>
          <p:nvPr/>
        </p:nvPicPr>
        <p:blipFill>
          <a:blip r:embed="rId4">
            <a:alphaModFix/>
          </a:blip>
          <a:stretch>
            <a:fillRect/>
          </a:stretch>
        </p:blipFill>
        <p:spPr>
          <a:xfrm>
            <a:off x="3291362" y="655400"/>
            <a:ext cx="2804830" cy="4340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IV:  Place an Order</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73" name="Google Shape;273;p4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74" name="Google Shape;274;p41"/>
          <p:cNvPicPr preferRelativeResize="0"/>
          <p:nvPr/>
        </p:nvPicPr>
        <p:blipFill>
          <a:blip r:embed="rId3">
            <a:alphaModFix/>
          </a:blip>
          <a:stretch>
            <a:fillRect/>
          </a:stretch>
        </p:blipFill>
        <p:spPr>
          <a:xfrm>
            <a:off x="63125" y="4601200"/>
            <a:ext cx="309150" cy="309150"/>
          </a:xfrm>
          <a:prstGeom prst="rect">
            <a:avLst/>
          </a:prstGeom>
          <a:noFill/>
          <a:ln>
            <a:noFill/>
          </a:ln>
        </p:spPr>
      </p:pic>
      <p:sp>
        <p:nvSpPr>
          <p:cNvPr id="275" name="Google Shape;275;p41"/>
          <p:cNvSpPr/>
          <p:nvPr/>
        </p:nvSpPr>
        <p:spPr>
          <a:xfrm>
            <a:off x="0" y="49989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76" name="Google Shape;276;p41"/>
          <p:cNvPicPr preferRelativeResize="0"/>
          <p:nvPr/>
        </p:nvPicPr>
        <p:blipFill>
          <a:blip r:embed="rId3">
            <a:alphaModFix/>
          </a:blip>
          <a:stretch>
            <a:fillRect/>
          </a:stretch>
        </p:blipFill>
        <p:spPr>
          <a:xfrm>
            <a:off x="8760400" y="4601200"/>
            <a:ext cx="309150" cy="309150"/>
          </a:xfrm>
          <a:prstGeom prst="rect">
            <a:avLst/>
          </a:prstGeom>
          <a:noFill/>
          <a:ln>
            <a:noFill/>
          </a:ln>
        </p:spPr>
      </p:pic>
      <p:pic>
        <p:nvPicPr>
          <p:cNvPr id="277" name="Google Shape;277;p41"/>
          <p:cNvPicPr preferRelativeResize="0"/>
          <p:nvPr/>
        </p:nvPicPr>
        <p:blipFill>
          <a:blip r:embed="rId4">
            <a:alphaModFix/>
          </a:blip>
          <a:stretch>
            <a:fillRect/>
          </a:stretch>
        </p:blipFill>
        <p:spPr>
          <a:xfrm>
            <a:off x="2174825" y="502925"/>
            <a:ext cx="5207002" cy="447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  </a:t>
            </a:r>
            <a:r>
              <a:rPr b="1" lang="en" sz="1400">
                <a:solidFill>
                  <a:srgbClr val="000000"/>
                </a:solidFill>
                <a:latin typeface="Times New Roman"/>
                <a:ea typeface="Times New Roman"/>
                <a:cs typeface="Times New Roman"/>
                <a:sym typeface="Times New Roman"/>
              </a:rPr>
              <a:t>Generate an Invoice Number</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83" name="Google Shape;283;p4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4" name="Google Shape;284;p42"/>
          <p:cNvSpPr/>
          <p:nvPr/>
        </p:nvSpPr>
        <p:spPr>
          <a:xfrm>
            <a:off x="0" y="50069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85" name="Google Shape;285;p42"/>
          <p:cNvPicPr preferRelativeResize="0"/>
          <p:nvPr/>
        </p:nvPicPr>
        <p:blipFill>
          <a:blip r:embed="rId3">
            <a:alphaModFix/>
          </a:blip>
          <a:stretch>
            <a:fillRect/>
          </a:stretch>
        </p:blipFill>
        <p:spPr>
          <a:xfrm>
            <a:off x="2141913" y="576550"/>
            <a:ext cx="4860170" cy="4430348"/>
          </a:xfrm>
          <a:prstGeom prst="rect">
            <a:avLst/>
          </a:prstGeom>
          <a:noFill/>
          <a:ln>
            <a:noFill/>
          </a:ln>
        </p:spPr>
      </p:pic>
      <p:pic>
        <p:nvPicPr>
          <p:cNvPr id="286" name="Google Shape;286;p42"/>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287" name="Google Shape;287;p42"/>
          <p:cNvPicPr preferRelativeResize="0"/>
          <p:nvPr/>
        </p:nvPicPr>
        <p:blipFill>
          <a:blip r:embed="rId4">
            <a:alphaModFix/>
          </a:blip>
          <a:stretch>
            <a:fillRect/>
          </a:stretch>
        </p:blipFill>
        <p:spPr>
          <a:xfrm>
            <a:off x="8724900" y="4601200"/>
            <a:ext cx="309150" cy="30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  </a:t>
            </a:r>
            <a:r>
              <a:rPr b="1" lang="en" sz="1400">
                <a:solidFill>
                  <a:srgbClr val="000000"/>
                </a:solidFill>
                <a:latin typeface="Times New Roman"/>
                <a:ea typeface="Times New Roman"/>
                <a:cs typeface="Times New Roman"/>
                <a:sym typeface="Times New Roman"/>
              </a:rPr>
              <a:t>View Transaction Record</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93" name="Google Shape;293;p4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4" name="Google Shape;294;p4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95" name="Google Shape;295;p4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96" name="Google Shape;296;p43"/>
          <p:cNvPicPr preferRelativeResize="0"/>
          <p:nvPr/>
        </p:nvPicPr>
        <p:blipFill>
          <a:blip r:embed="rId3">
            <a:alphaModFix/>
          </a:blip>
          <a:stretch>
            <a:fillRect/>
          </a:stretch>
        </p:blipFill>
        <p:spPr>
          <a:xfrm>
            <a:off x="8782450" y="4601200"/>
            <a:ext cx="309150" cy="309150"/>
          </a:xfrm>
          <a:prstGeom prst="rect">
            <a:avLst/>
          </a:prstGeom>
          <a:noFill/>
          <a:ln>
            <a:noFill/>
          </a:ln>
        </p:spPr>
      </p:pic>
      <p:pic>
        <p:nvPicPr>
          <p:cNvPr id="297" name="Google Shape;297;p43"/>
          <p:cNvPicPr preferRelativeResize="0"/>
          <p:nvPr/>
        </p:nvPicPr>
        <p:blipFill>
          <a:blip r:embed="rId4">
            <a:alphaModFix/>
          </a:blip>
          <a:stretch>
            <a:fillRect/>
          </a:stretch>
        </p:blipFill>
        <p:spPr>
          <a:xfrm>
            <a:off x="2401313" y="700475"/>
            <a:ext cx="4584924" cy="4288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VII:  </a:t>
            </a:r>
            <a:r>
              <a:rPr b="1" lang="en" sz="1400">
                <a:solidFill>
                  <a:srgbClr val="000000"/>
                </a:solidFill>
                <a:latin typeface="Times New Roman"/>
                <a:ea typeface="Times New Roman"/>
                <a:cs typeface="Times New Roman"/>
                <a:sym typeface="Times New Roman"/>
              </a:rPr>
              <a:t>Review Payment History</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03" name="Google Shape;303;p4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4" name="Google Shape;304;p4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05" name="Google Shape;305;p4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06" name="Google Shape;306;p44"/>
          <p:cNvPicPr preferRelativeResize="0"/>
          <p:nvPr/>
        </p:nvPicPr>
        <p:blipFill>
          <a:blip r:embed="rId3">
            <a:alphaModFix/>
          </a:blip>
          <a:stretch>
            <a:fillRect/>
          </a:stretch>
        </p:blipFill>
        <p:spPr>
          <a:xfrm>
            <a:off x="8787125" y="4601200"/>
            <a:ext cx="309150" cy="309150"/>
          </a:xfrm>
          <a:prstGeom prst="rect">
            <a:avLst/>
          </a:prstGeom>
          <a:noFill/>
          <a:ln>
            <a:noFill/>
          </a:ln>
        </p:spPr>
      </p:pic>
      <p:pic>
        <p:nvPicPr>
          <p:cNvPr id="307" name="Google Shape;307;p44"/>
          <p:cNvPicPr preferRelativeResize="0"/>
          <p:nvPr/>
        </p:nvPicPr>
        <p:blipFill>
          <a:blip r:embed="rId4">
            <a:alphaModFix/>
          </a:blip>
          <a:stretch>
            <a:fillRect/>
          </a:stretch>
        </p:blipFill>
        <p:spPr>
          <a:xfrm>
            <a:off x="2394550" y="706550"/>
            <a:ext cx="4598449" cy="424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Agenda</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279400" lvl="0" marL="457200" rtl="0" algn="l">
              <a:lnSpc>
                <a:spcPct val="100000"/>
              </a:lnSpc>
              <a:spcBef>
                <a:spcPts val="80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Introduction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Our Team</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Helix Medical Devices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Problem Definition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Database Management Solutions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Our Approach, Design &amp; Implementation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chemeClr val="dk1"/>
                </a:solidFill>
                <a:latin typeface="Times New Roman"/>
                <a:ea typeface="Times New Roman"/>
                <a:cs typeface="Times New Roman"/>
                <a:sym typeface="Times New Roman"/>
              </a:rPr>
              <a:t>Entity Relationship Diagram</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Stored Procedures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AES192 Encryption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Entity Tables | Primary &amp; Foreign Key List</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AutoNum type="romanUcPeriod"/>
            </a:pPr>
            <a:r>
              <a:rPr lang="en" sz="1200">
                <a:solidFill>
                  <a:schemeClr val="dk1"/>
                </a:solidFill>
                <a:latin typeface="Times New Roman"/>
                <a:ea typeface="Times New Roman"/>
                <a:cs typeface="Times New Roman"/>
                <a:sym typeface="Times New Roman"/>
              </a:rPr>
              <a:t>Demo Overview</a:t>
            </a:r>
            <a:endParaRPr sz="1200">
              <a:solidFill>
                <a:schemeClr val="dk1"/>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chemeClr val="dk1"/>
                </a:solidFill>
                <a:latin typeface="Times New Roman"/>
                <a:ea typeface="Times New Roman"/>
                <a:cs typeface="Times New Roman"/>
                <a:sym typeface="Times New Roman"/>
              </a:rPr>
              <a:t>Demo Package Components</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Conclusion</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45" name="Google Shape;145;p27"/>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46" name="Google Shape;146;p27"/>
          <p:cNvPicPr preferRelativeResize="0"/>
          <p:nvPr/>
        </p:nvPicPr>
        <p:blipFill>
          <a:blip r:embed="rId3">
            <a:alphaModFix/>
          </a:blip>
          <a:stretch>
            <a:fillRect/>
          </a:stretch>
        </p:blipFill>
        <p:spPr>
          <a:xfrm>
            <a:off x="8560250" y="3858925"/>
            <a:ext cx="362950" cy="1088825"/>
          </a:xfrm>
          <a:prstGeom prst="rect">
            <a:avLst/>
          </a:prstGeom>
          <a:noFill/>
          <a:ln>
            <a:noFill/>
          </a:ln>
        </p:spPr>
      </p:pic>
      <p:sp>
        <p:nvSpPr>
          <p:cNvPr id="147" name="Google Shape;147;p2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2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VIII:  </a:t>
            </a:r>
            <a:r>
              <a:rPr b="1" lang="en" sz="1400">
                <a:solidFill>
                  <a:srgbClr val="000000"/>
                </a:solidFill>
                <a:latin typeface="Times New Roman"/>
                <a:ea typeface="Times New Roman"/>
                <a:cs typeface="Times New Roman"/>
                <a:sym typeface="Times New Roman"/>
              </a:rPr>
              <a:t>View Net 30 Status</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13" name="Google Shape;313;p45"/>
          <p:cNvPicPr preferRelativeResize="0"/>
          <p:nvPr/>
        </p:nvPicPr>
        <p:blipFill>
          <a:blip r:embed="rId3">
            <a:alphaModFix/>
          </a:blip>
          <a:stretch>
            <a:fillRect/>
          </a:stretch>
        </p:blipFill>
        <p:spPr>
          <a:xfrm>
            <a:off x="3043513" y="771750"/>
            <a:ext cx="3300524" cy="4063949"/>
          </a:xfrm>
          <a:prstGeom prst="rect">
            <a:avLst/>
          </a:prstGeom>
          <a:noFill/>
          <a:ln>
            <a:noFill/>
          </a:ln>
        </p:spPr>
      </p:pic>
      <p:sp>
        <p:nvSpPr>
          <p:cNvPr id="314" name="Google Shape;314;p4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4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16" name="Google Shape;316;p45"/>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17" name="Google Shape;317;p45"/>
          <p:cNvPicPr preferRelativeResize="0"/>
          <p:nvPr/>
        </p:nvPicPr>
        <p:blipFill>
          <a:blip r:embed="rId4">
            <a:alphaModFix/>
          </a:blip>
          <a:stretch>
            <a:fillRect/>
          </a:stretch>
        </p:blipFill>
        <p:spPr>
          <a:xfrm>
            <a:off x="8729575" y="4601200"/>
            <a:ext cx="309150" cy="30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IX: </a:t>
            </a:r>
            <a:r>
              <a:rPr b="1" lang="en" sz="1400">
                <a:solidFill>
                  <a:srgbClr val="000000"/>
                </a:solidFill>
                <a:latin typeface="Times New Roman"/>
                <a:ea typeface="Times New Roman"/>
                <a:cs typeface="Times New Roman"/>
                <a:sym typeface="Times New Roman"/>
              </a:rPr>
              <a:t>Track a Package</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23" name="Google Shape;323;p46"/>
          <p:cNvPicPr preferRelativeResize="0"/>
          <p:nvPr/>
        </p:nvPicPr>
        <p:blipFill>
          <a:blip r:embed="rId3">
            <a:alphaModFix/>
          </a:blip>
          <a:stretch>
            <a:fillRect/>
          </a:stretch>
        </p:blipFill>
        <p:spPr>
          <a:xfrm>
            <a:off x="2365587" y="648525"/>
            <a:ext cx="4656375" cy="4327074"/>
          </a:xfrm>
          <a:prstGeom prst="rect">
            <a:avLst/>
          </a:prstGeom>
          <a:noFill/>
          <a:ln>
            <a:noFill/>
          </a:ln>
        </p:spPr>
      </p:pic>
      <p:sp>
        <p:nvSpPr>
          <p:cNvPr id="324" name="Google Shape;324;p4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Google Shape;325;p4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26" name="Google Shape;326;p46"/>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27" name="Google Shape;327;p46"/>
          <p:cNvPicPr preferRelativeResize="0"/>
          <p:nvPr/>
        </p:nvPicPr>
        <p:blipFill>
          <a:blip r:embed="rId4">
            <a:alphaModFix/>
          </a:blip>
          <a:stretch>
            <a:fillRect/>
          </a:stretch>
        </p:blipFill>
        <p:spPr>
          <a:xfrm>
            <a:off x="8720250" y="4601200"/>
            <a:ext cx="309150" cy="309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 </a:t>
            </a:r>
            <a:r>
              <a:rPr b="1" lang="en" sz="1400">
                <a:solidFill>
                  <a:srgbClr val="000000"/>
                </a:solidFill>
                <a:latin typeface="Times New Roman"/>
                <a:ea typeface="Times New Roman"/>
                <a:cs typeface="Times New Roman"/>
                <a:sym typeface="Times New Roman"/>
              </a:rPr>
              <a:t>Review Invoice Records</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33" name="Google Shape;333;p47"/>
          <p:cNvPicPr preferRelativeResize="0"/>
          <p:nvPr/>
        </p:nvPicPr>
        <p:blipFill>
          <a:blip r:embed="rId3">
            <a:alphaModFix/>
          </a:blip>
          <a:stretch>
            <a:fillRect/>
          </a:stretch>
        </p:blipFill>
        <p:spPr>
          <a:xfrm>
            <a:off x="2855988" y="657525"/>
            <a:ext cx="3675574" cy="4241426"/>
          </a:xfrm>
          <a:prstGeom prst="rect">
            <a:avLst/>
          </a:prstGeom>
          <a:noFill/>
          <a:ln>
            <a:noFill/>
          </a:ln>
        </p:spPr>
      </p:pic>
      <p:sp>
        <p:nvSpPr>
          <p:cNvPr id="334" name="Google Shape;334;p4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5" name="Google Shape;335;p4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36" name="Google Shape;336;p47"/>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37" name="Google Shape;337;p47"/>
          <p:cNvPicPr preferRelativeResize="0"/>
          <p:nvPr/>
        </p:nvPicPr>
        <p:blipFill>
          <a:blip r:embed="rId4">
            <a:alphaModFix/>
          </a:blip>
          <a:stretch>
            <a:fillRect/>
          </a:stretch>
        </p:blipFill>
        <p:spPr>
          <a:xfrm>
            <a:off x="8777800" y="4601200"/>
            <a:ext cx="309150" cy="30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 </a:t>
            </a:r>
            <a:r>
              <a:rPr b="1" lang="en" sz="1400">
                <a:solidFill>
                  <a:srgbClr val="000000"/>
                </a:solidFill>
                <a:latin typeface="Times New Roman"/>
                <a:ea typeface="Times New Roman"/>
                <a:cs typeface="Times New Roman"/>
                <a:sym typeface="Times New Roman"/>
              </a:rPr>
              <a:t>Quotes Converted to Orders History</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43" name="Google Shape;343;p48"/>
          <p:cNvPicPr preferRelativeResize="0"/>
          <p:nvPr/>
        </p:nvPicPr>
        <p:blipFill>
          <a:blip r:embed="rId3">
            <a:alphaModFix/>
          </a:blip>
          <a:stretch>
            <a:fillRect/>
          </a:stretch>
        </p:blipFill>
        <p:spPr>
          <a:xfrm>
            <a:off x="2364100" y="620200"/>
            <a:ext cx="4415800" cy="4167049"/>
          </a:xfrm>
          <a:prstGeom prst="rect">
            <a:avLst/>
          </a:prstGeom>
          <a:noFill/>
          <a:ln>
            <a:noFill/>
          </a:ln>
        </p:spPr>
      </p:pic>
      <p:sp>
        <p:nvSpPr>
          <p:cNvPr id="344" name="Google Shape;344;p4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5" name="Google Shape;345;p4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46" name="Google Shape;346;p48"/>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47" name="Google Shape;347;p48"/>
          <p:cNvPicPr preferRelativeResize="0"/>
          <p:nvPr/>
        </p:nvPicPr>
        <p:blipFill>
          <a:blip r:embed="rId4">
            <a:alphaModFix/>
          </a:blip>
          <a:stretch>
            <a:fillRect/>
          </a:stretch>
        </p:blipFill>
        <p:spPr>
          <a:xfrm>
            <a:off x="8747075" y="4601200"/>
            <a:ext cx="309150" cy="309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a:t>
            </a:r>
            <a:r>
              <a:rPr b="1" lang="en" sz="1400">
                <a:solidFill>
                  <a:srgbClr val="000000"/>
                </a:solidFill>
                <a:latin typeface="Times New Roman"/>
                <a:ea typeface="Times New Roman"/>
                <a:cs typeface="Times New Roman"/>
                <a:sym typeface="Times New Roman"/>
              </a:rPr>
              <a:t>DBMS_SCHEDULER I</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53" name="Google Shape;353;p4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4" name="Google Shape;354;p4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55" name="Google Shape;355;p4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56" name="Google Shape;356;p49"/>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57" name="Google Shape;357;p49"/>
          <p:cNvPicPr preferRelativeResize="0"/>
          <p:nvPr/>
        </p:nvPicPr>
        <p:blipFill>
          <a:blip r:embed="rId4">
            <a:alphaModFix/>
          </a:blip>
          <a:stretch>
            <a:fillRect/>
          </a:stretch>
        </p:blipFill>
        <p:spPr>
          <a:xfrm>
            <a:off x="1928262" y="801375"/>
            <a:ext cx="5287483" cy="4108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DBMS_SCHEDULER II</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63" name="Google Shape;363;p5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4" name="Google Shape;364;p5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65" name="Google Shape;365;p5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66" name="Google Shape;366;p50"/>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67" name="Google Shape;367;p50"/>
          <p:cNvPicPr preferRelativeResize="0"/>
          <p:nvPr/>
        </p:nvPicPr>
        <p:blipFill>
          <a:blip r:embed="rId4">
            <a:alphaModFix/>
          </a:blip>
          <a:stretch>
            <a:fillRect/>
          </a:stretch>
        </p:blipFill>
        <p:spPr>
          <a:xfrm>
            <a:off x="1878298" y="762250"/>
            <a:ext cx="5387404" cy="414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DBMS_SCHEDULER | Update Script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73" name="Google Shape;373;p5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4" name="Google Shape;374;p5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75" name="Google Shape;375;p5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76" name="Google Shape;376;p51"/>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77" name="Google Shape;377;p51"/>
          <p:cNvPicPr preferRelativeResize="0"/>
          <p:nvPr/>
        </p:nvPicPr>
        <p:blipFill>
          <a:blip r:embed="rId4">
            <a:alphaModFix/>
          </a:blip>
          <a:stretch>
            <a:fillRect/>
          </a:stretch>
        </p:blipFill>
        <p:spPr>
          <a:xfrm>
            <a:off x="2402338" y="896250"/>
            <a:ext cx="4339318" cy="4094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Accounts: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83" name="Google Shape;383;p5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4" name="Google Shape;384;p5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85" name="Google Shape;385;p5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86" name="Google Shape;386;p52"/>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87" name="Google Shape;387;p52"/>
          <p:cNvPicPr preferRelativeResize="0"/>
          <p:nvPr/>
        </p:nvPicPr>
        <p:blipFill>
          <a:blip r:embed="rId4">
            <a:alphaModFix/>
          </a:blip>
          <a:stretch>
            <a:fillRect/>
          </a:stretch>
        </p:blipFill>
        <p:spPr>
          <a:xfrm>
            <a:off x="1677600" y="1063400"/>
            <a:ext cx="5788799" cy="2203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Net_30: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93" name="Google Shape;393;p5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4" name="Google Shape;394;p5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95" name="Google Shape;395;p5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96" name="Google Shape;396;p53"/>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97" name="Google Shape;397;p53"/>
          <p:cNvPicPr preferRelativeResize="0"/>
          <p:nvPr/>
        </p:nvPicPr>
        <p:blipFill>
          <a:blip r:embed="rId4">
            <a:alphaModFix/>
          </a:blip>
          <a:stretch>
            <a:fillRect/>
          </a:stretch>
        </p:blipFill>
        <p:spPr>
          <a:xfrm>
            <a:off x="2412525" y="1115275"/>
            <a:ext cx="4562475" cy="2943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Credit_Cards: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03" name="Google Shape;403;p5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4" name="Google Shape;404;p5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05" name="Google Shape;405;p5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06" name="Google Shape;406;p54"/>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07" name="Google Shape;407;p54"/>
          <p:cNvPicPr preferRelativeResize="0"/>
          <p:nvPr/>
        </p:nvPicPr>
        <p:blipFill>
          <a:blip r:embed="rId4">
            <a:alphaModFix/>
          </a:blip>
          <a:stretch>
            <a:fillRect/>
          </a:stretch>
        </p:blipFill>
        <p:spPr>
          <a:xfrm>
            <a:off x="2807825" y="1032800"/>
            <a:ext cx="3771900" cy="320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Introduction</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Web-based business owned and operated in San Jose, California</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Headquartered in San Jose, California</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Specialize in medical device sales via an online E-commerce solution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Primary product focus: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COVID-19 Test Kits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Hospital Bed Linens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Adjustable Hospital Beds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Hydrotherapy Fitness Equipment</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Glucose Monitoring Systems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Wound Dressing Kits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Primary demographics and target audience include:</a:t>
            </a:r>
            <a:endParaRPr sz="1200">
              <a:solidFill>
                <a:srgbClr val="000000"/>
              </a:solidFill>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Small, mid-market, large, and strategic organizations</a:t>
            </a:r>
            <a:endParaRPr sz="1200">
              <a:solidFill>
                <a:srgbClr val="000000"/>
              </a:solidFill>
            </a:endParaRPr>
          </a:p>
          <a:p>
            <a:pPr indent="0" lvl="0" marL="520700" rtl="0" algn="l">
              <a:lnSpc>
                <a:spcPct val="100000"/>
              </a:lnSpc>
              <a:spcBef>
                <a:spcPts val="400"/>
              </a:spcBef>
              <a:spcAft>
                <a:spcPts val="0"/>
              </a:spcAft>
              <a:buNone/>
            </a:pPr>
            <a:r>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54" name="Google Shape;154;p28"/>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55" name="Google Shape;155;p28"/>
          <p:cNvPicPr preferRelativeResize="0"/>
          <p:nvPr/>
        </p:nvPicPr>
        <p:blipFill>
          <a:blip r:embed="rId3">
            <a:alphaModFix/>
          </a:blip>
          <a:stretch>
            <a:fillRect/>
          </a:stretch>
        </p:blipFill>
        <p:spPr>
          <a:xfrm>
            <a:off x="8560250" y="3858925"/>
            <a:ext cx="362950" cy="1088825"/>
          </a:xfrm>
          <a:prstGeom prst="rect">
            <a:avLst/>
          </a:prstGeom>
          <a:noFill/>
          <a:ln>
            <a:noFill/>
          </a:ln>
        </p:spPr>
      </p:pic>
      <p:sp>
        <p:nvSpPr>
          <p:cNvPr id="156" name="Google Shape;156;p2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7" name="Google Shape;157;p2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Bank_Account: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13" name="Google Shape;413;p5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4" name="Google Shape;414;p5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15" name="Google Shape;415;p5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16" name="Google Shape;416;p55"/>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17" name="Google Shape;417;p55"/>
          <p:cNvPicPr preferRelativeResize="0"/>
          <p:nvPr/>
        </p:nvPicPr>
        <p:blipFill>
          <a:blip r:embed="rId4">
            <a:alphaModFix/>
          </a:blip>
          <a:stretch>
            <a:fillRect/>
          </a:stretch>
        </p:blipFill>
        <p:spPr>
          <a:xfrm>
            <a:off x="2068049" y="967075"/>
            <a:ext cx="5251474" cy="3770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Invoices: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23" name="Google Shape;423;p5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4" name="Google Shape;424;p5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25" name="Google Shape;425;p5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26" name="Google Shape;426;p56"/>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27" name="Google Shape;427;p56"/>
          <p:cNvPicPr preferRelativeResize="0"/>
          <p:nvPr/>
        </p:nvPicPr>
        <p:blipFill>
          <a:blip r:embed="rId4">
            <a:alphaModFix/>
          </a:blip>
          <a:stretch>
            <a:fillRect/>
          </a:stretch>
        </p:blipFill>
        <p:spPr>
          <a:xfrm>
            <a:off x="3006862" y="836000"/>
            <a:ext cx="3373825" cy="4151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All Columns: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33" name="Google Shape;433;p5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4" name="Google Shape;434;p5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35" name="Google Shape;435;p5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36" name="Google Shape;436;p57"/>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37" name="Google Shape;437;p57"/>
          <p:cNvPicPr preferRelativeResize="0"/>
          <p:nvPr/>
        </p:nvPicPr>
        <p:blipFill>
          <a:blip r:embed="rId4">
            <a:alphaModFix/>
          </a:blip>
          <a:stretch>
            <a:fillRect/>
          </a:stretch>
        </p:blipFill>
        <p:spPr>
          <a:xfrm>
            <a:off x="2919425" y="730950"/>
            <a:ext cx="3548701" cy="42622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Entity Tables List</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304800" lvl="0" marL="457200" rtl="0" algn="l">
              <a:lnSpc>
                <a:spcPct val="70000"/>
              </a:lnSpc>
              <a:spcBef>
                <a:spcPts val="80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Leads					12.     Transactions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Catalog				13.     Payments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Catalog_Class				14.     Net_30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Inventory				15.     Credit_Cards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Opportunities				16.     Bank_Account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Quotes					17.     Shipments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Attachments				18.     Invoices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Accounts				19.     Cases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Contacts				20.     Employees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Assets					21.     Reports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Orders					22.     Net_30_Updates</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43" name="Google Shape;443;p5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4" name="Google Shape;444;p5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45" name="Google Shape;445;p5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46" name="Google Shape;446;p58"/>
          <p:cNvPicPr preferRelativeResize="0"/>
          <p:nvPr/>
        </p:nvPicPr>
        <p:blipFill>
          <a:blip r:embed="rId3">
            <a:alphaModFix/>
          </a:blip>
          <a:stretch>
            <a:fillRect/>
          </a:stretch>
        </p:blipFill>
        <p:spPr>
          <a:xfrm>
            <a:off x="8787125" y="4601200"/>
            <a:ext cx="309150" cy="309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idx="1" type="body"/>
          </p:nvPr>
        </p:nvSpPr>
        <p:spPr>
          <a:xfrm>
            <a:off x="759753" y="26979"/>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Leads</a:t>
            </a:r>
            <a:endParaRPr b="1" sz="10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52" name="Google Shape;452;p5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3" name="Google Shape;453;p5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54" name="Google Shape;454;p5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55" name="Google Shape;455;p59"/>
          <p:cNvPicPr preferRelativeResize="0"/>
          <p:nvPr/>
        </p:nvPicPr>
        <p:blipFill>
          <a:blip r:embed="rId3">
            <a:alphaModFix/>
          </a:blip>
          <a:stretch>
            <a:fillRect/>
          </a:stretch>
        </p:blipFill>
        <p:spPr>
          <a:xfrm>
            <a:off x="8723325" y="4601200"/>
            <a:ext cx="309150" cy="309150"/>
          </a:xfrm>
          <a:prstGeom prst="rect">
            <a:avLst/>
          </a:prstGeom>
          <a:noFill/>
          <a:ln>
            <a:noFill/>
          </a:ln>
        </p:spPr>
      </p:pic>
      <p:sp>
        <p:nvSpPr>
          <p:cNvPr id="456" name="Google Shape;456;p59"/>
          <p:cNvSpPr txBox="1"/>
          <p:nvPr/>
        </p:nvSpPr>
        <p:spPr>
          <a:xfrm>
            <a:off x="1537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LEAD_ID		N/A</a:t>
            </a:r>
            <a:endParaRPr sz="900">
              <a:latin typeface="Times New Roman"/>
              <a:ea typeface="Times New Roman"/>
              <a:cs typeface="Times New Roman"/>
              <a:sym typeface="Times New Roman"/>
            </a:endParaRPr>
          </a:p>
        </p:txBody>
      </p:sp>
      <p:sp>
        <p:nvSpPr>
          <p:cNvPr id="457" name="Google Shape;457;p59"/>
          <p:cNvSpPr/>
          <p:nvPr/>
        </p:nvSpPr>
        <p:spPr>
          <a:xfrm>
            <a:off x="153750" y="3248650"/>
            <a:ext cx="1923900" cy="764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59"/>
          <p:cNvPicPr preferRelativeResize="0"/>
          <p:nvPr/>
        </p:nvPicPr>
        <p:blipFill>
          <a:blip r:embed="rId4">
            <a:alphaModFix/>
          </a:blip>
          <a:stretch>
            <a:fillRect/>
          </a:stretch>
        </p:blipFill>
        <p:spPr>
          <a:xfrm>
            <a:off x="131537" y="1169925"/>
            <a:ext cx="8880924" cy="11787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Catalog</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64" name="Google Shape;464;p6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65" name="Google Shape;465;p6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66" name="Google Shape;466;p6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67" name="Google Shape;467;p60"/>
          <p:cNvPicPr preferRelativeResize="0"/>
          <p:nvPr/>
        </p:nvPicPr>
        <p:blipFill>
          <a:blip r:embed="rId3">
            <a:alphaModFix/>
          </a:blip>
          <a:stretch>
            <a:fillRect/>
          </a:stretch>
        </p:blipFill>
        <p:spPr>
          <a:xfrm>
            <a:off x="8743575" y="4601200"/>
            <a:ext cx="309150" cy="309150"/>
          </a:xfrm>
          <a:prstGeom prst="rect">
            <a:avLst/>
          </a:prstGeom>
          <a:noFill/>
          <a:ln>
            <a:noFill/>
          </a:ln>
        </p:spPr>
      </p:pic>
      <p:sp>
        <p:nvSpPr>
          <p:cNvPr id="468" name="Google Shape;468;p60"/>
          <p:cNvSpPr txBox="1"/>
          <p:nvPr/>
        </p:nvSpPr>
        <p:spPr>
          <a:xfrm>
            <a:off x="2299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CAT_ID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ASSET_ID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p:txBody>
      </p:sp>
      <p:sp>
        <p:nvSpPr>
          <p:cNvPr id="469" name="Google Shape;469;p60"/>
          <p:cNvSpPr/>
          <p:nvPr/>
        </p:nvSpPr>
        <p:spPr>
          <a:xfrm>
            <a:off x="160125" y="3309275"/>
            <a:ext cx="2266200" cy="92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60"/>
          <p:cNvPicPr preferRelativeResize="0"/>
          <p:nvPr/>
        </p:nvPicPr>
        <p:blipFill>
          <a:blip r:embed="rId4">
            <a:alphaModFix/>
          </a:blip>
          <a:stretch>
            <a:fillRect/>
          </a:stretch>
        </p:blipFill>
        <p:spPr>
          <a:xfrm>
            <a:off x="362975" y="1035950"/>
            <a:ext cx="8661624" cy="1818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Catalog_Class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76" name="Google Shape;476;p6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7" name="Google Shape;477;p6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78" name="Google Shape;478;p6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79" name="Google Shape;479;p61"/>
          <p:cNvPicPr preferRelativeResize="0"/>
          <p:nvPr/>
        </p:nvPicPr>
        <p:blipFill>
          <a:blip r:embed="rId3">
            <a:alphaModFix/>
          </a:blip>
          <a:stretch>
            <a:fillRect/>
          </a:stretch>
        </p:blipFill>
        <p:spPr>
          <a:xfrm>
            <a:off x="8720250" y="4601200"/>
            <a:ext cx="309150" cy="309150"/>
          </a:xfrm>
          <a:prstGeom prst="rect">
            <a:avLst/>
          </a:prstGeom>
          <a:noFill/>
          <a:ln>
            <a:noFill/>
          </a:ln>
        </p:spPr>
      </p:pic>
      <p:sp>
        <p:nvSpPr>
          <p:cNvPr id="480" name="Google Shape;480;p61"/>
          <p:cNvSpPr txBox="1"/>
          <p:nvPr/>
        </p:nvSpPr>
        <p:spPr>
          <a:xfrm>
            <a:off x="458550" y="3675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CAT_CLASS_ID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p:txBody>
      </p:sp>
      <p:sp>
        <p:nvSpPr>
          <p:cNvPr id="481" name="Google Shape;481;p61"/>
          <p:cNvSpPr/>
          <p:nvPr/>
        </p:nvSpPr>
        <p:spPr>
          <a:xfrm>
            <a:off x="382350" y="3629650"/>
            <a:ext cx="2159100" cy="764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2" name="Google Shape;482;p61"/>
          <p:cNvPicPr preferRelativeResize="0"/>
          <p:nvPr/>
        </p:nvPicPr>
        <p:blipFill>
          <a:blip r:embed="rId4">
            <a:alphaModFix/>
          </a:blip>
          <a:stretch>
            <a:fillRect/>
          </a:stretch>
        </p:blipFill>
        <p:spPr>
          <a:xfrm>
            <a:off x="509325" y="956900"/>
            <a:ext cx="8125351" cy="211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Inventory</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88" name="Google Shape;488;p6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9" name="Google Shape;489;p6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90" name="Google Shape;490;p6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91" name="Google Shape;491;p62"/>
          <p:cNvPicPr preferRelativeResize="0"/>
          <p:nvPr/>
        </p:nvPicPr>
        <p:blipFill>
          <a:blip r:embed="rId3">
            <a:alphaModFix/>
          </a:blip>
          <a:stretch>
            <a:fillRect/>
          </a:stretch>
        </p:blipFill>
        <p:spPr>
          <a:xfrm>
            <a:off x="8768475" y="4601200"/>
            <a:ext cx="309150" cy="309150"/>
          </a:xfrm>
          <a:prstGeom prst="rect">
            <a:avLst/>
          </a:prstGeom>
          <a:noFill/>
          <a:ln>
            <a:noFill/>
          </a:ln>
        </p:spPr>
      </p:pic>
      <p:sp>
        <p:nvSpPr>
          <p:cNvPr id="492" name="Google Shape;492;p62"/>
          <p:cNvSpPr txBox="1"/>
          <p:nvPr/>
        </p:nvSpPr>
        <p:spPr>
          <a:xfrm>
            <a:off x="458550" y="3675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INV_ID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INVOICE_ID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493" name="Google Shape;493;p62"/>
          <p:cNvSpPr/>
          <p:nvPr/>
        </p:nvSpPr>
        <p:spPr>
          <a:xfrm>
            <a:off x="458550" y="3629650"/>
            <a:ext cx="2275800" cy="9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62"/>
          <p:cNvPicPr preferRelativeResize="0"/>
          <p:nvPr/>
        </p:nvPicPr>
        <p:blipFill>
          <a:blip r:embed="rId4">
            <a:alphaModFix/>
          </a:blip>
          <a:stretch>
            <a:fillRect/>
          </a:stretch>
        </p:blipFill>
        <p:spPr>
          <a:xfrm>
            <a:off x="439375" y="1037825"/>
            <a:ext cx="8265250" cy="215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3"/>
          <p:cNvSpPr txBox="1"/>
          <p:nvPr>
            <p:ph idx="1" type="body"/>
          </p:nvPr>
        </p:nvSpPr>
        <p:spPr>
          <a:xfrm>
            <a:off x="773753" y="6585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Opportunities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00" name="Google Shape;500;p6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1" name="Google Shape;501;p6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02" name="Google Shape;502;p6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03" name="Google Shape;503;p63"/>
          <p:cNvPicPr preferRelativeResize="0"/>
          <p:nvPr/>
        </p:nvPicPr>
        <p:blipFill>
          <a:blip r:embed="rId3">
            <a:alphaModFix/>
          </a:blip>
          <a:stretch>
            <a:fillRect/>
          </a:stretch>
        </p:blipFill>
        <p:spPr>
          <a:xfrm>
            <a:off x="8770400" y="4601200"/>
            <a:ext cx="309150" cy="309150"/>
          </a:xfrm>
          <a:prstGeom prst="rect">
            <a:avLst/>
          </a:prstGeom>
          <a:noFill/>
          <a:ln>
            <a:noFill/>
          </a:ln>
        </p:spPr>
      </p:pic>
      <p:sp>
        <p:nvSpPr>
          <p:cNvPr id="504" name="Google Shape;504;p63"/>
          <p:cNvSpPr txBox="1"/>
          <p:nvPr/>
        </p:nvSpPr>
        <p:spPr>
          <a:xfrm>
            <a:off x="5347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OPP_ID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05" name="Google Shape;505;p63"/>
          <p:cNvSpPr/>
          <p:nvPr/>
        </p:nvSpPr>
        <p:spPr>
          <a:xfrm>
            <a:off x="458550" y="3477250"/>
            <a:ext cx="2275800" cy="899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63"/>
          <p:cNvPicPr preferRelativeResize="0"/>
          <p:nvPr/>
        </p:nvPicPr>
        <p:blipFill>
          <a:blip r:embed="rId4">
            <a:alphaModFix/>
          </a:blip>
          <a:stretch>
            <a:fillRect/>
          </a:stretch>
        </p:blipFill>
        <p:spPr>
          <a:xfrm>
            <a:off x="425762" y="997451"/>
            <a:ext cx="8582676" cy="183916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ph idx="1" type="body"/>
          </p:nvPr>
        </p:nvSpPr>
        <p:spPr>
          <a:xfrm>
            <a:off x="750428" y="6585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Quotes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12" name="Google Shape;512;p6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13" name="Google Shape;513;p6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14" name="Google Shape;514;p6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15" name="Google Shape;515;p64"/>
          <p:cNvPicPr preferRelativeResize="0"/>
          <p:nvPr/>
        </p:nvPicPr>
        <p:blipFill>
          <a:blip r:embed="rId3">
            <a:alphaModFix/>
          </a:blip>
          <a:stretch>
            <a:fillRect/>
          </a:stretch>
        </p:blipFill>
        <p:spPr>
          <a:xfrm>
            <a:off x="8752900" y="4601200"/>
            <a:ext cx="309150" cy="309150"/>
          </a:xfrm>
          <a:prstGeom prst="rect">
            <a:avLst/>
          </a:prstGeom>
          <a:noFill/>
          <a:ln>
            <a:noFill/>
          </a:ln>
        </p:spPr>
      </p:pic>
      <p:sp>
        <p:nvSpPr>
          <p:cNvPr id="516" name="Google Shape;516;p64"/>
          <p:cNvSpPr txBox="1"/>
          <p:nvPr/>
        </p:nvSpPr>
        <p:spPr>
          <a:xfrm>
            <a:off x="7633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QUOTE_ID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17" name="Google Shape;517;p64"/>
          <p:cNvSpPr/>
          <p:nvPr/>
        </p:nvSpPr>
        <p:spPr>
          <a:xfrm>
            <a:off x="687150" y="3341950"/>
            <a:ext cx="2488500" cy="88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64"/>
          <p:cNvPicPr preferRelativeResize="0"/>
          <p:nvPr/>
        </p:nvPicPr>
        <p:blipFill>
          <a:blip r:embed="rId4">
            <a:alphaModFix/>
          </a:blip>
          <a:stretch>
            <a:fillRect/>
          </a:stretch>
        </p:blipFill>
        <p:spPr>
          <a:xfrm>
            <a:off x="614250" y="1066025"/>
            <a:ext cx="7915500" cy="158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David Watson</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Account Manager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2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0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Experienced Account Manager with 20+ years of sales &amp; marketing experience</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Actively manage 250+ small, mid-market, large &amp; strategic accounts</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Responsible for prospecting new business and exceeding sales quotas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63" name="Google Shape;163;p2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4" name="Google Shape;164;p2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65" name="Google Shape;165;p2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66" name="Google Shape;166;p29"/>
          <p:cNvPicPr preferRelativeResize="0"/>
          <p:nvPr/>
        </p:nvPicPr>
        <p:blipFill>
          <a:blip r:embed="rId3">
            <a:alphaModFix/>
          </a:blip>
          <a:stretch>
            <a:fillRect/>
          </a:stretch>
        </p:blipFill>
        <p:spPr>
          <a:xfrm>
            <a:off x="8748225" y="4601200"/>
            <a:ext cx="309150" cy="309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5"/>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Attachments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24" name="Google Shape;524;p6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5" name="Google Shape;525;p6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26" name="Google Shape;526;p6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27" name="Google Shape;527;p65"/>
          <p:cNvPicPr preferRelativeResize="0"/>
          <p:nvPr/>
        </p:nvPicPr>
        <p:blipFill>
          <a:blip r:embed="rId3">
            <a:alphaModFix/>
          </a:blip>
          <a:stretch>
            <a:fillRect/>
          </a:stretch>
        </p:blipFill>
        <p:spPr>
          <a:xfrm>
            <a:off x="8715600" y="4601200"/>
            <a:ext cx="309150" cy="309150"/>
          </a:xfrm>
          <a:prstGeom prst="rect">
            <a:avLst/>
          </a:prstGeom>
          <a:noFill/>
          <a:ln>
            <a:noFill/>
          </a:ln>
        </p:spPr>
      </p:pic>
      <p:sp>
        <p:nvSpPr>
          <p:cNvPr id="528" name="Google Shape;528;p65"/>
          <p:cNvSpPr/>
          <p:nvPr/>
        </p:nvSpPr>
        <p:spPr>
          <a:xfrm>
            <a:off x="534750" y="3726888"/>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
          <p:cNvSpPr txBox="1"/>
          <p:nvPr/>
        </p:nvSpPr>
        <p:spPr>
          <a:xfrm>
            <a:off x="610950" y="3752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ATTACH_ID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QUOTE_ID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30" name="Google Shape;530;p65"/>
          <p:cNvPicPr preferRelativeResize="0"/>
          <p:nvPr/>
        </p:nvPicPr>
        <p:blipFill>
          <a:blip r:embed="rId4">
            <a:alphaModFix/>
          </a:blip>
          <a:stretch>
            <a:fillRect/>
          </a:stretch>
        </p:blipFill>
        <p:spPr>
          <a:xfrm>
            <a:off x="520813" y="897400"/>
            <a:ext cx="8102374" cy="22166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Accounts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36" name="Google Shape;536;p6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7" name="Google Shape;537;p6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38" name="Google Shape;538;p6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39" name="Google Shape;539;p66"/>
          <p:cNvPicPr preferRelativeResize="0"/>
          <p:nvPr/>
        </p:nvPicPr>
        <p:blipFill>
          <a:blip r:embed="rId3">
            <a:alphaModFix/>
          </a:blip>
          <a:stretch>
            <a:fillRect/>
          </a:stretch>
        </p:blipFill>
        <p:spPr>
          <a:xfrm>
            <a:off x="8790200" y="4601200"/>
            <a:ext cx="309150" cy="309150"/>
          </a:xfrm>
          <a:prstGeom prst="rect">
            <a:avLst/>
          </a:prstGeom>
          <a:noFill/>
          <a:ln>
            <a:noFill/>
          </a:ln>
        </p:spPr>
      </p:pic>
      <p:sp>
        <p:nvSpPr>
          <p:cNvPr id="540" name="Google Shape;540;p66"/>
          <p:cNvSpPr/>
          <p:nvPr/>
        </p:nvSpPr>
        <p:spPr>
          <a:xfrm>
            <a:off x="306150" y="3352825"/>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txBox="1"/>
          <p:nvPr/>
        </p:nvSpPr>
        <p:spPr>
          <a:xfrm>
            <a:off x="3061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ACCT_ID		EMP_ID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42" name="Google Shape;542;p66"/>
          <p:cNvPicPr preferRelativeResize="0"/>
          <p:nvPr/>
        </p:nvPicPr>
        <p:blipFill>
          <a:blip r:embed="rId4">
            <a:alphaModFix/>
          </a:blip>
          <a:stretch>
            <a:fillRect/>
          </a:stretch>
        </p:blipFill>
        <p:spPr>
          <a:xfrm>
            <a:off x="342875" y="1335075"/>
            <a:ext cx="8539427" cy="1254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7"/>
          <p:cNvSpPr txBox="1"/>
          <p:nvPr>
            <p:ph idx="1" type="body"/>
          </p:nvPr>
        </p:nvSpPr>
        <p:spPr>
          <a:xfrm>
            <a:off x="750428" y="142"/>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Contacts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48" name="Google Shape;548;p6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49" name="Google Shape;549;p6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50" name="Google Shape;550;p6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51" name="Google Shape;551;p67"/>
          <p:cNvPicPr preferRelativeResize="0"/>
          <p:nvPr/>
        </p:nvPicPr>
        <p:blipFill>
          <a:blip r:embed="rId3">
            <a:alphaModFix/>
          </a:blip>
          <a:stretch>
            <a:fillRect/>
          </a:stretch>
        </p:blipFill>
        <p:spPr>
          <a:xfrm>
            <a:off x="8752900" y="4601200"/>
            <a:ext cx="309150" cy="309150"/>
          </a:xfrm>
          <a:prstGeom prst="rect">
            <a:avLst/>
          </a:prstGeom>
          <a:noFill/>
          <a:ln>
            <a:noFill/>
          </a:ln>
        </p:spPr>
      </p:pic>
      <p:sp>
        <p:nvSpPr>
          <p:cNvPr id="552" name="Google Shape;552;p67"/>
          <p:cNvSpPr txBox="1"/>
          <p:nvPr/>
        </p:nvSpPr>
        <p:spPr>
          <a:xfrm>
            <a:off x="315475" y="33228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CON_ID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53" name="Google Shape;553;p67"/>
          <p:cNvSpPr/>
          <p:nvPr/>
        </p:nvSpPr>
        <p:spPr>
          <a:xfrm>
            <a:off x="229950" y="3269688"/>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4" name="Google Shape;554;p67"/>
          <p:cNvPicPr preferRelativeResize="0"/>
          <p:nvPr/>
        </p:nvPicPr>
        <p:blipFill>
          <a:blip r:embed="rId4">
            <a:alphaModFix/>
          </a:blip>
          <a:stretch>
            <a:fillRect/>
          </a:stretch>
        </p:blipFill>
        <p:spPr>
          <a:xfrm>
            <a:off x="271025" y="1428550"/>
            <a:ext cx="8601948" cy="1084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Assets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60" name="Google Shape;560;p6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1" name="Google Shape;561;p6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62" name="Google Shape;562;p6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63" name="Google Shape;563;p68"/>
          <p:cNvPicPr preferRelativeResize="0"/>
          <p:nvPr/>
        </p:nvPicPr>
        <p:blipFill>
          <a:blip r:embed="rId3">
            <a:alphaModFix/>
          </a:blip>
          <a:stretch>
            <a:fillRect/>
          </a:stretch>
        </p:blipFill>
        <p:spPr>
          <a:xfrm>
            <a:off x="8737325" y="4601200"/>
            <a:ext cx="309150" cy="309150"/>
          </a:xfrm>
          <a:prstGeom prst="rect">
            <a:avLst/>
          </a:prstGeom>
          <a:noFill/>
          <a:ln>
            <a:noFill/>
          </a:ln>
        </p:spPr>
      </p:pic>
      <p:sp>
        <p:nvSpPr>
          <p:cNvPr id="564" name="Google Shape;564;p68"/>
          <p:cNvSpPr/>
          <p:nvPr/>
        </p:nvSpPr>
        <p:spPr>
          <a:xfrm>
            <a:off x="524675" y="3269700"/>
            <a:ext cx="2574900" cy="97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8"/>
          <p:cNvSpPr txBox="1"/>
          <p:nvPr/>
        </p:nvSpPr>
        <p:spPr>
          <a:xfrm>
            <a:off x="610950" y="33321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ASSET_ID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66" name="Google Shape;566;p68"/>
          <p:cNvPicPr preferRelativeResize="0"/>
          <p:nvPr/>
        </p:nvPicPr>
        <p:blipFill>
          <a:blip r:embed="rId4">
            <a:alphaModFix/>
          </a:blip>
          <a:stretch>
            <a:fillRect/>
          </a:stretch>
        </p:blipFill>
        <p:spPr>
          <a:xfrm>
            <a:off x="455700" y="1068537"/>
            <a:ext cx="8232601" cy="182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Orders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72" name="Google Shape;572;p6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3" name="Google Shape;573;p6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74" name="Google Shape;574;p6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75" name="Google Shape;575;p69"/>
          <p:cNvPicPr preferRelativeResize="0"/>
          <p:nvPr/>
        </p:nvPicPr>
        <p:blipFill>
          <a:blip r:embed="rId3">
            <a:alphaModFix/>
          </a:blip>
          <a:stretch>
            <a:fillRect/>
          </a:stretch>
        </p:blipFill>
        <p:spPr>
          <a:xfrm>
            <a:off x="8726400" y="4601200"/>
            <a:ext cx="309150" cy="309150"/>
          </a:xfrm>
          <a:prstGeom prst="rect">
            <a:avLst/>
          </a:prstGeom>
          <a:noFill/>
          <a:ln>
            <a:noFill/>
          </a:ln>
        </p:spPr>
      </p:pic>
      <p:sp>
        <p:nvSpPr>
          <p:cNvPr id="576" name="Google Shape;576;p69"/>
          <p:cNvSpPr/>
          <p:nvPr/>
        </p:nvSpPr>
        <p:spPr>
          <a:xfrm>
            <a:off x="382350" y="3345900"/>
            <a:ext cx="2412300" cy="104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9"/>
          <p:cNvSpPr txBox="1"/>
          <p:nvPr/>
        </p:nvSpPr>
        <p:spPr>
          <a:xfrm>
            <a:off x="4585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ORD_ID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QUOTE_ID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78" name="Google Shape;578;p69"/>
          <p:cNvPicPr preferRelativeResize="0"/>
          <p:nvPr/>
        </p:nvPicPr>
        <p:blipFill>
          <a:blip r:embed="rId4">
            <a:alphaModFix/>
          </a:blip>
          <a:stretch>
            <a:fillRect/>
          </a:stretch>
        </p:blipFill>
        <p:spPr>
          <a:xfrm>
            <a:off x="441712" y="1011800"/>
            <a:ext cx="8260574" cy="1814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0"/>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Transactions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84" name="Google Shape;584;p7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5" name="Google Shape;585;p7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86" name="Google Shape;586;p7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87" name="Google Shape;587;p70"/>
          <p:cNvPicPr preferRelativeResize="0"/>
          <p:nvPr/>
        </p:nvPicPr>
        <p:blipFill>
          <a:blip r:embed="rId3">
            <a:alphaModFix/>
          </a:blip>
          <a:stretch>
            <a:fillRect/>
          </a:stretch>
        </p:blipFill>
        <p:spPr>
          <a:xfrm>
            <a:off x="8718675" y="4601200"/>
            <a:ext cx="309150" cy="309150"/>
          </a:xfrm>
          <a:prstGeom prst="rect">
            <a:avLst/>
          </a:prstGeom>
          <a:noFill/>
          <a:ln>
            <a:noFill/>
          </a:ln>
        </p:spPr>
      </p:pic>
      <p:sp>
        <p:nvSpPr>
          <p:cNvPr id="588" name="Google Shape;588;p70"/>
          <p:cNvSpPr/>
          <p:nvPr/>
        </p:nvSpPr>
        <p:spPr>
          <a:xfrm>
            <a:off x="382350" y="3269700"/>
            <a:ext cx="2153100" cy="755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0"/>
          <p:cNvSpPr txBox="1"/>
          <p:nvPr/>
        </p:nvSpPr>
        <p:spPr>
          <a:xfrm>
            <a:off x="3823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TRANS_ID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90" name="Google Shape;590;p70"/>
          <p:cNvPicPr preferRelativeResize="0"/>
          <p:nvPr/>
        </p:nvPicPr>
        <p:blipFill>
          <a:blip r:embed="rId4">
            <a:alphaModFix/>
          </a:blip>
          <a:stretch>
            <a:fillRect/>
          </a:stretch>
        </p:blipFill>
        <p:spPr>
          <a:xfrm>
            <a:off x="285487" y="1335487"/>
            <a:ext cx="8573027" cy="1291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Payments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96" name="Google Shape;596;p7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7" name="Google Shape;597;p7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98" name="Google Shape;598;p7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99" name="Google Shape;599;p71"/>
          <p:cNvPicPr preferRelativeResize="0"/>
          <p:nvPr/>
        </p:nvPicPr>
        <p:blipFill>
          <a:blip r:embed="rId3">
            <a:alphaModFix/>
          </a:blip>
          <a:stretch>
            <a:fillRect/>
          </a:stretch>
        </p:blipFill>
        <p:spPr>
          <a:xfrm>
            <a:off x="8771550" y="4601200"/>
            <a:ext cx="309150" cy="309150"/>
          </a:xfrm>
          <a:prstGeom prst="rect">
            <a:avLst/>
          </a:prstGeom>
          <a:noFill/>
          <a:ln>
            <a:noFill/>
          </a:ln>
        </p:spPr>
      </p:pic>
      <p:sp>
        <p:nvSpPr>
          <p:cNvPr id="600" name="Google Shape;600;p71"/>
          <p:cNvSpPr/>
          <p:nvPr/>
        </p:nvSpPr>
        <p:spPr>
          <a:xfrm>
            <a:off x="382350" y="3650700"/>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1"/>
          <p:cNvSpPr txBox="1"/>
          <p:nvPr/>
        </p:nvSpPr>
        <p:spPr>
          <a:xfrm>
            <a:off x="458550" y="3752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PAY_ID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02" name="Google Shape;602;p71"/>
          <p:cNvPicPr preferRelativeResize="0"/>
          <p:nvPr/>
        </p:nvPicPr>
        <p:blipFill>
          <a:blip r:embed="rId4">
            <a:alphaModFix/>
          </a:blip>
          <a:stretch>
            <a:fillRect/>
          </a:stretch>
        </p:blipFill>
        <p:spPr>
          <a:xfrm>
            <a:off x="651199" y="1006676"/>
            <a:ext cx="7841613" cy="2176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2"/>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Net_30</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08" name="Google Shape;608;p7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09" name="Google Shape;609;p7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10" name="Google Shape;610;p7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11" name="Google Shape;611;p72"/>
          <p:cNvPicPr preferRelativeResize="0"/>
          <p:nvPr/>
        </p:nvPicPr>
        <p:blipFill>
          <a:blip r:embed="rId3">
            <a:alphaModFix/>
          </a:blip>
          <a:stretch>
            <a:fillRect/>
          </a:stretch>
        </p:blipFill>
        <p:spPr>
          <a:xfrm>
            <a:off x="8787125" y="4601200"/>
            <a:ext cx="309150" cy="309150"/>
          </a:xfrm>
          <a:prstGeom prst="rect">
            <a:avLst/>
          </a:prstGeom>
          <a:noFill/>
          <a:ln>
            <a:noFill/>
          </a:ln>
        </p:spPr>
      </p:pic>
      <p:sp>
        <p:nvSpPr>
          <p:cNvPr id="612" name="Google Shape;612;p72"/>
          <p:cNvSpPr/>
          <p:nvPr/>
        </p:nvSpPr>
        <p:spPr>
          <a:xfrm>
            <a:off x="229950" y="3422100"/>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2"/>
          <p:cNvSpPr txBox="1"/>
          <p:nvPr/>
        </p:nvSpPr>
        <p:spPr>
          <a:xfrm>
            <a:off x="3061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NET_30_ID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PAY_ID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14" name="Google Shape;614;p72"/>
          <p:cNvPicPr preferRelativeResize="0"/>
          <p:nvPr/>
        </p:nvPicPr>
        <p:blipFill>
          <a:blip r:embed="rId4">
            <a:alphaModFix/>
          </a:blip>
          <a:stretch>
            <a:fillRect/>
          </a:stretch>
        </p:blipFill>
        <p:spPr>
          <a:xfrm>
            <a:off x="209051" y="1308675"/>
            <a:ext cx="8214747" cy="1382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3"/>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Credit_Cards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20" name="Google Shape;620;p7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1" name="Google Shape;621;p7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22" name="Google Shape;622;p7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23" name="Google Shape;623;p73"/>
          <p:cNvPicPr preferRelativeResize="0"/>
          <p:nvPr/>
        </p:nvPicPr>
        <p:blipFill>
          <a:blip r:embed="rId3">
            <a:alphaModFix/>
          </a:blip>
          <a:stretch>
            <a:fillRect/>
          </a:stretch>
        </p:blipFill>
        <p:spPr>
          <a:xfrm>
            <a:off x="8785550" y="4601200"/>
            <a:ext cx="309150" cy="309150"/>
          </a:xfrm>
          <a:prstGeom prst="rect">
            <a:avLst/>
          </a:prstGeom>
          <a:noFill/>
          <a:ln>
            <a:noFill/>
          </a:ln>
        </p:spPr>
      </p:pic>
      <p:sp>
        <p:nvSpPr>
          <p:cNvPr id="624" name="Google Shape;624;p73"/>
          <p:cNvSpPr/>
          <p:nvPr/>
        </p:nvSpPr>
        <p:spPr>
          <a:xfrm>
            <a:off x="310825" y="34503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
          <p:cNvSpPr txBox="1"/>
          <p:nvPr/>
        </p:nvSpPr>
        <p:spPr>
          <a:xfrm>
            <a:off x="3823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CC_ID			PAY_ID</a:t>
            </a:r>
            <a:endParaRPr sz="900">
              <a:latin typeface="Times New Roman"/>
              <a:ea typeface="Times New Roman"/>
              <a:cs typeface="Times New Roman"/>
              <a:sym typeface="Times New Roman"/>
            </a:endParaRPr>
          </a:p>
          <a:p>
            <a:pPr indent="457200" lvl="0" marL="914400" rtl="0" algn="l">
              <a:spcBef>
                <a:spcPts val="0"/>
              </a:spcBef>
              <a:spcAft>
                <a:spcPts val="0"/>
              </a:spcAft>
              <a:buNone/>
            </a:pPr>
            <a:r>
              <a:rPr lang="en" sz="900">
                <a:latin typeface="Times New Roman"/>
                <a:ea typeface="Times New Roman"/>
                <a:cs typeface="Times New Roman"/>
                <a:sym typeface="Times New Roman"/>
              </a:rPr>
              <a:t>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26" name="Google Shape;626;p73"/>
          <p:cNvPicPr preferRelativeResize="0"/>
          <p:nvPr/>
        </p:nvPicPr>
        <p:blipFill>
          <a:blip r:embed="rId4">
            <a:alphaModFix/>
          </a:blip>
          <a:stretch>
            <a:fillRect/>
          </a:stretch>
        </p:blipFill>
        <p:spPr>
          <a:xfrm>
            <a:off x="390413" y="1009001"/>
            <a:ext cx="8363176" cy="1830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4"/>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Bank_Account</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32" name="Google Shape;632;p7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3" name="Google Shape;633;p7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34" name="Google Shape;634;p7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35" name="Google Shape;635;p74"/>
          <p:cNvPicPr preferRelativeResize="0"/>
          <p:nvPr/>
        </p:nvPicPr>
        <p:blipFill>
          <a:blip r:embed="rId3">
            <a:alphaModFix/>
          </a:blip>
          <a:stretch>
            <a:fillRect/>
          </a:stretch>
        </p:blipFill>
        <p:spPr>
          <a:xfrm>
            <a:off x="8734250" y="4601200"/>
            <a:ext cx="309150" cy="309150"/>
          </a:xfrm>
          <a:prstGeom prst="rect">
            <a:avLst/>
          </a:prstGeom>
          <a:noFill/>
          <a:ln>
            <a:noFill/>
          </a:ln>
        </p:spPr>
      </p:pic>
      <p:sp>
        <p:nvSpPr>
          <p:cNvPr id="636" name="Google Shape;636;p74"/>
          <p:cNvSpPr/>
          <p:nvPr/>
        </p:nvSpPr>
        <p:spPr>
          <a:xfrm>
            <a:off x="234625" y="33741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4"/>
          <p:cNvSpPr txBox="1"/>
          <p:nvPr/>
        </p:nvSpPr>
        <p:spPr>
          <a:xfrm>
            <a:off x="306150" y="34472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BANK_ACCT_ID		PAY_ID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38" name="Google Shape;638;p74"/>
          <p:cNvPicPr preferRelativeResize="0"/>
          <p:nvPr/>
        </p:nvPicPr>
        <p:blipFill>
          <a:blip r:embed="rId4">
            <a:alphaModFix/>
          </a:blip>
          <a:stretch>
            <a:fillRect/>
          </a:stretch>
        </p:blipFill>
        <p:spPr>
          <a:xfrm>
            <a:off x="276175" y="1382800"/>
            <a:ext cx="8591649" cy="112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Daniel Chiriaev</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DBA/Product Manager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24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Planning, development, performance, troubleshooting, security of DB</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Coordinating all activities required to bring product to launch</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Gathering and prioritizing all product requirements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72" name="Google Shape;172;p3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3" name="Google Shape;173;p3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74" name="Google Shape;174;p3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75" name="Google Shape;175;p30"/>
          <p:cNvPicPr preferRelativeResize="0"/>
          <p:nvPr/>
        </p:nvPicPr>
        <p:blipFill>
          <a:blip r:embed="rId3">
            <a:alphaModFix/>
          </a:blip>
          <a:stretch>
            <a:fillRect/>
          </a:stretch>
        </p:blipFill>
        <p:spPr>
          <a:xfrm>
            <a:off x="8768475" y="4601200"/>
            <a:ext cx="309150" cy="309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Shipments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44" name="Google Shape;644;p7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45" name="Google Shape;645;p7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46" name="Google Shape;646;p7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47" name="Google Shape;647;p75"/>
          <p:cNvPicPr preferRelativeResize="0"/>
          <p:nvPr/>
        </p:nvPicPr>
        <p:blipFill>
          <a:blip r:embed="rId3">
            <a:alphaModFix/>
          </a:blip>
          <a:stretch>
            <a:fillRect/>
          </a:stretch>
        </p:blipFill>
        <p:spPr>
          <a:xfrm>
            <a:off x="8760650" y="4601200"/>
            <a:ext cx="309150" cy="309150"/>
          </a:xfrm>
          <a:prstGeom prst="rect">
            <a:avLst/>
          </a:prstGeom>
          <a:noFill/>
          <a:ln>
            <a:noFill/>
          </a:ln>
        </p:spPr>
      </p:pic>
      <p:sp>
        <p:nvSpPr>
          <p:cNvPr id="648" name="Google Shape;648;p75"/>
          <p:cNvSpPr/>
          <p:nvPr/>
        </p:nvSpPr>
        <p:spPr>
          <a:xfrm>
            <a:off x="463225" y="34503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5"/>
          <p:cNvSpPr txBox="1"/>
          <p:nvPr/>
        </p:nvSpPr>
        <p:spPr>
          <a:xfrm>
            <a:off x="544075" y="35514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SHIP_NUM_ID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50" name="Google Shape;650;p75"/>
          <p:cNvPicPr preferRelativeResize="0"/>
          <p:nvPr/>
        </p:nvPicPr>
        <p:blipFill>
          <a:blip r:embed="rId4">
            <a:alphaModFix/>
          </a:blip>
          <a:stretch>
            <a:fillRect/>
          </a:stretch>
        </p:blipFill>
        <p:spPr>
          <a:xfrm>
            <a:off x="497650" y="958551"/>
            <a:ext cx="8148676" cy="1613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6"/>
          <p:cNvSpPr txBox="1"/>
          <p:nvPr>
            <p:ph idx="1" type="body"/>
          </p:nvPr>
        </p:nvSpPr>
        <p:spPr>
          <a:xfrm>
            <a:off x="750428" y="-14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Invoices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56" name="Google Shape;656;p7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7" name="Google Shape;657;p7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58" name="Google Shape;658;p7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59" name="Google Shape;659;p76"/>
          <p:cNvPicPr preferRelativeResize="0"/>
          <p:nvPr/>
        </p:nvPicPr>
        <p:blipFill>
          <a:blip r:embed="rId3">
            <a:alphaModFix/>
          </a:blip>
          <a:stretch>
            <a:fillRect/>
          </a:stretch>
        </p:blipFill>
        <p:spPr>
          <a:xfrm>
            <a:off x="8751325" y="4601200"/>
            <a:ext cx="309150" cy="309150"/>
          </a:xfrm>
          <a:prstGeom prst="rect">
            <a:avLst/>
          </a:prstGeom>
          <a:noFill/>
          <a:ln>
            <a:noFill/>
          </a:ln>
        </p:spPr>
      </p:pic>
      <p:sp>
        <p:nvSpPr>
          <p:cNvPr id="660" name="Google Shape;660;p76"/>
          <p:cNvSpPr/>
          <p:nvPr/>
        </p:nvSpPr>
        <p:spPr>
          <a:xfrm>
            <a:off x="332675" y="3221800"/>
            <a:ext cx="2645700" cy="979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6"/>
          <p:cNvSpPr txBox="1"/>
          <p:nvPr/>
        </p:nvSpPr>
        <p:spPr>
          <a:xfrm>
            <a:off x="391675" y="32466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INVOICE_ID		REPORT_ID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62" name="Google Shape;662;p76"/>
          <p:cNvPicPr preferRelativeResize="0"/>
          <p:nvPr/>
        </p:nvPicPr>
        <p:blipFill>
          <a:blip r:embed="rId4">
            <a:alphaModFix/>
          </a:blip>
          <a:stretch>
            <a:fillRect/>
          </a:stretch>
        </p:blipFill>
        <p:spPr>
          <a:xfrm>
            <a:off x="460350" y="1442401"/>
            <a:ext cx="8223302" cy="1105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7"/>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Cases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68" name="Google Shape;668;p7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9" name="Google Shape;669;p7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70" name="Google Shape;670;p7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71" name="Google Shape;671;p77"/>
          <p:cNvPicPr preferRelativeResize="0"/>
          <p:nvPr/>
        </p:nvPicPr>
        <p:blipFill>
          <a:blip r:embed="rId3">
            <a:alphaModFix/>
          </a:blip>
          <a:stretch>
            <a:fillRect/>
          </a:stretch>
        </p:blipFill>
        <p:spPr>
          <a:xfrm>
            <a:off x="8765300" y="4601200"/>
            <a:ext cx="309150" cy="309150"/>
          </a:xfrm>
          <a:prstGeom prst="rect">
            <a:avLst/>
          </a:prstGeom>
          <a:noFill/>
          <a:ln>
            <a:noFill/>
          </a:ln>
        </p:spPr>
      </p:pic>
      <p:sp>
        <p:nvSpPr>
          <p:cNvPr id="672" name="Google Shape;672;p77"/>
          <p:cNvSpPr/>
          <p:nvPr/>
        </p:nvSpPr>
        <p:spPr>
          <a:xfrm>
            <a:off x="501600" y="3322825"/>
            <a:ext cx="2474400" cy="1105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7"/>
          <p:cNvSpPr txBox="1"/>
          <p:nvPr/>
        </p:nvSpPr>
        <p:spPr>
          <a:xfrm>
            <a:off x="620275" y="33990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CASE_ID		CON_ID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ASSET_ID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74" name="Google Shape;674;p77"/>
          <p:cNvPicPr preferRelativeResize="0"/>
          <p:nvPr/>
        </p:nvPicPr>
        <p:blipFill>
          <a:blip r:embed="rId4">
            <a:alphaModFix/>
          </a:blip>
          <a:stretch>
            <a:fillRect/>
          </a:stretch>
        </p:blipFill>
        <p:spPr>
          <a:xfrm>
            <a:off x="544300" y="1009551"/>
            <a:ext cx="8055400" cy="1753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Employees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80" name="Google Shape;680;p7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1" name="Google Shape;681;p7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82" name="Google Shape;682;p7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83" name="Google Shape;683;p78"/>
          <p:cNvPicPr preferRelativeResize="0"/>
          <p:nvPr/>
        </p:nvPicPr>
        <p:blipFill>
          <a:blip r:embed="rId3">
            <a:alphaModFix/>
          </a:blip>
          <a:stretch>
            <a:fillRect/>
          </a:stretch>
        </p:blipFill>
        <p:spPr>
          <a:xfrm>
            <a:off x="8751300" y="4601200"/>
            <a:ext cx="309150" cy="309150"/>
          </a:xfrm>
          <a:prstGeom prst="rect">
            <a:avLst/>
          </a:prstGeom>
          <a:noFill/>
          <a:ln>
            <a:noFill/>
          </a:ln>
        </p:spPr>
      </p:pic>
      <p:sp>
        <p:nvSpPr>
          <p:cNvPr id="684" name="Google Shape;684;p78"/>
          <p:cNvSpPr/>
          <p:nvPr/>
        </p:nvSpPr>
        <p:spPr>
          <a:xfrm>
            <a:off x="196800" y="3094225"/>
            <a:ext cx="2358600" cy="88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8"/>
          <p:cNvSpPr txBox="1"/>
          <p:nvPr/>
        </p:nvSpPr>
        <p:spPr>
          <a:xfrm>
            <a:off x="315475" y="32077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EMP_ID			N/A</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86" name="Google Shape;686;p78"/>
          <p:cNvPicPr preferRelativeResize="0"/>
          <p:nvPr/>
        </p:nvPicPr>
        <p:blipFill>
          <a:blip r:embed="rId4">
            <a:alphaModFix/>
          </a:blip>
          <a:stretch>
            <a:fillRect/>
          </a:stretch>
        </p:blipFill>
        <p:spPr>
          <a:xfrm>
            <a:off x="215925" y="1277650"/>
            <a:ext cx="8630223" cy="1229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9"/>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Reports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92" name="Google Shape;692;p7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3" name="Google Shape;693;p7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94" name="Google Shape;694;p7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95" name="Google Shape;695;p79"/>
          <p:cNvPicPr preferRelativeResize="0"/>
          <p:nvPr/>
        </p:nvPicPr>
        <p:blipFill>
          <a:blip r:embed="rId3">
            <a:alphaModFix/>
          </a:blip>
          <a:stretch>
            <a:fillRect/>
          </a:stretch>
        </p:blipFill>
        <p:spPr>
          <a:xfrm>
            <a:off x="8751300" y="4601200"/>
            <a:ext cx="309150" cy="309150"/>
          </a:xfrm>
          <a:prstGeom prst="rect">
            <a:avLst/>
          </a:prstGeom>
          <a:noFill/>
          <a:ln>
            <a:noFill/>
          </a:ln>
        </p:spPr>
      </p:pic>
      <p:sp>
        <p:nvSpPr>
          <p:cNvPr id="696" name="Google Shape;696;p79"/>
          <p:cNvSpPr/>
          <p:nvPr/>
        </p:nvSpPr>
        <p:spPr>
          <a:xfrm>
            <a:off x="349200" y="3246625"/>
            <a:ext cx="2358600" cy="88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9"/>
          <p:cNvSpPr txBox="1"/>
          <p:nvPr/>
        </p:nvSpPr>
        <p:spPr>
          <a:xfrm>
            <a:off x="391675" y="33228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REPORT_ID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98" name="Google Shape;698;p79"/>
          <p:cNvPicPr preferRelativeResize="0"/>
          <p:nvPr/>
        </p:nvPicPr>
        <p:blipFill>
          <a:blip r:embed="rId4">
            <a:alphaModFix/>
          </a:blip>
          <a:stretch>
            <a:fillRect/>
          </a:stretch>
        </p:blipFill>
        <p:spPr>
          <a:xfrm>
            <a:off x="363620" y="894500"/>
            <a:ext cx="8416755" cy="1907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Demo Overview</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1400">
              <a:latin typeface="Times New Roman"/>
              <a:ea typeface="Times New Roman"/>
              <a:cs typeface="Times New Roman"/>
              <a:sym typeface="Times New Roman"/>
            </a:endParaRPr>
          </a:p>
          <a:p>
            <a:pPr indent="-292100" lvl="0" marL="457200" rtl="0" algn="l">
              <a:lnSpc>
                <a:spcPct val="70000"/>
              </a:lnSpc>
              <a:spcBef>
                <a:spcPts val="800"/>
              </a:spcBef>
              <a:spcAft>
                <a:spcPts val="0"/>
              </a:spcAft>
              <a:buSzPts val="1000"/>
              <a:buFont typeface="Times New Roman"/>
              <a:buAutoNum type="romanUcPeriod"/>
            </a:pPr>
            <a:r>
              <a:rPr lang="en" sz="1000">
                <a:latin typeface="Times New Roman"/>
                <a:ea typeface="Times New Roman"/>
                <a:cs typeface="Times New Roman"/>
                <a:sym typeface="Times New Roman"/>
              </a:rPr>
              <a:t>Package Configuration</a:t>
            </a:r>
            <a:endParaRPr sz="1000">
              <a:latin typeface="Times New Roman"/>
              <a:ea typeface="Times New Roman"/>
              <a:cs typeface="Times New Roman"/>
              <a:sym typeface="Times New Roman"/>
            </a:endParaRPr>
          </a:p>
          <a:p>
            <a:pPr indent="-292100" lvl="1" marL="914400" rtl="0" algn="l">
              <a:lnSpc>
                <a:spcPct val="100000"/>
              </a:lnSpc>
              <a:spcBef>
                <a:spcPts val="0"/>
              </a:spcBef>
              <a:spcAft>
                <a:spcPts val="0"/>
              </a:spcAft>
              <a:buSzPts val="1000"/>
              <a:buFont typeface="Times New Roman"/>
              <a:buAutoNum type="alphaUcPeriod"/>
            </a:pPr>
            <a:r>
              <a:rPr lang="en" sz="1000">
                <a:latin typeface="Times New Roman"/>
                <a:ea typeface="Times New Roman"/>
                <a:cs typeface="Times New Roman"/>
                <a:sym typeface="Times New Roman"/>
              </a:rPr>
              <a:t>Five Components</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Package Header</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Function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prnt_strng</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Return varchar2</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Stored Procedure</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2 Parameters</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Package Body</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Package Header Component Implementation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Function Implementation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Stored Procedure Implementation</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Call Stored Procedure</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Package_Name.Stored_Procedure_Name</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New Table Values Inserted</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Call Function</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DBMS_OUTPUT.PUT_LINE </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Output String</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Display New Table Data </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Select TO_CHAR</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Insert Data Values</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From Net_30_Updates</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Output New Data Values </a:t>
            </a:r>
            <a:endParaRPr sz="1000">
              <a:latin typeface="Times New Roman"/>
              <a:ea typeface="Times New Roman"/>
              <a:cs typeface="Times New Roman"/>
              <a:sym typeface="Times New Roman"/>
            </a:endParaRPr>
          </a:p>
          <a:p>
            <a:pPr indent="0" lvl="0" marL="2286000" rtl="0" algn="l">
              <a:lnSpc>
                <a:spcPct val="100000"/>
              </a:lnSpc>
              <a:spcBef>
                <a:spcPts val="800"/>
              </a:spcBef>
              <a:spcAft>
                <a:spcPts val="0"/>
              </a:spcAft>
              <a:buNone/>
            </a:pPr>
            <a:r>
              <a:t/>
            </a:r>
            <a:endParaRPr sz="12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704" name="Google Shape;704;p8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05" name="Google Shape;705;p8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06" name="Google Shape;706;p8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07" name="Google Shape;707;p80"/>
          <p:cNvPicPr preferRelativeResize="0"/>
          <p:nvPr/>
        </p:nvPicPr>
        <p:blipFill>
          <a:blip r:embed="rId3">
            <a:alphaModFix/>
          </a:blip>
          <a:stretch>
            <a:fillRect/>
          </a:stretch>
        </p:blipFill>
        <p:spPr>
          <a:xfrm>
            <a:off x="8748725" y="4601200"/>
            <a:ext cx="309150" cy="309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a:t>
            </a:r>
            <a:r>
              <a:rPr b="1" lang="en" sz="1400">
                <a:solidFill>
                  <a:srgbClr val="000000"/>
                </a:solidFill>
                <a:latin typeface="Times New Roman"/>
                <a:ea typeface="Times New Roman"/>
                <a:cs typeface="Times New Roman"/>
                <a:sym typeface="Times New Roman"/>
              </a:rPr>
              <a:t>:  Step 1 | Package Header</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13" name="Google Shape;713;p8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14" name="Google Shape;714;p8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15" name="Google Shape;715;p8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16" name="Google Shape;716;p81"/>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17" name="Google Shape;717;p81"/>
          <p:cNvPicPr preferRelativeResize="0"/>
          <p:nvPr/>
        </p:nvPicPr>
        <p:blipFill>
          <a:blip r:embed="rId4">
            <a:alphaModFix/>
          </a:blip>
          <a:stretch>
            <a:fillRect/>
          </a:stretch>
        </p:blipFill>
        <p:spPr>
          <a:xfrm>
            <a:off x="3207312" y="712200"/>
            <a:ext cx="2972919" cy="41713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2 | Package Body</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23" name="Google Shape;723;p8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4" name="Google Shape;724;p8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25" name="Google Shape;725;p8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26" name="Google Shape;726;p82"/>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27" name="Google Shape;727;p82"/>
          <p:cNvPicPr preferRelativeResize="0"/>
          <p:nvPr/>
        </p:nvPicPr>
        <p:blipFill>
          <a:blip r:embed="rId4">
            <a:alphaModFix/>
          </a:blip>
          <a:stretch>
            <a:fillRect/>
          </a:stretch>
        </p:blipFill>
        <p:spPr>
          <a:xfrm>
            <a:off x="3565562" y="576725"/>
            <a:ext cx="2256425" cy="4369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3 | Assign Data Values</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33" name="Google Shape;733;p8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34" name="Google Shape;734;p8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35" name="Google Shape;735;p8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36" name="Google Shape;736;p83"/>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37" name="Google Shape;737;p83"/>
          <p:cNvPicPr preferRelativeResize="0"/>
          <p:nvPr/>
        </p:nvPicPr>
        <p:blipFill>
          <a:blip r:embed="rId4">
            <a:alphaModFix/>
          </a:blip>
          <a:stretch>
            <a:fillRect/>
          </a:stretch>
        </p:blipFill>
        <p:spPr>
          <a:xfrm>
            <a:off x="3002312" y="650488"/>
            <a:ext cx="3382924" cy="3842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4 | Call Function &amp; Output String</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43" name="Google Shape;743;p8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44" name="Google Shape;744;p8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45" name="Google Shape;745;p8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46" name="Google Shape;746;p84"/>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47" name="Google Shape;747;p84"/>
          <p:cNvPicPr preferRelativeResize="0"/>
          <p:nvPr/>
        </p:nvPicPr>
        <p:blipFill>
          <a:blip r:embed="rId4">
            <a:alphaModFix/>
          </a:blip>
          <a:stretch>
            <a:fillRect/>
          </a:stretch>
        </p:blipFill>
        <p:spPr>
          <a:xfrm>
            <a:off x="2658275" y="801450"/>
            <a:ext cx="4071000" cy="3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Yun Hostetter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Project Manager</a:t>
            </a:r>
            <a:r>
              <a:rPr b="1" lang="en"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24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Planning, development, performance, troubleshooting, security of DB</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Coordinating all activities required to bring product to launch</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Gathering and prioritizing all product requirements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81" name="Google Shape;181;p3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2" name="Google Shape;182;p3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83" name="Google Shape;183;p3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84" name="Google Shape;184;p31"/>
          <p:cNvPicPr preferRelativeResize="0"/>
          <p:nvPr/>
        </p:nvPicPr>
        <p:blipFill>
          <a:blip r:embed="rId3">
            <a:alphaModFix/>
          </a:blip>
          <a:stretch>
            <a:fillRect/>
          </a:stretch>
        </p:blipFill>
        <p:spPr>
          <a:xfrm>
            <a:off x="8766875" y="4601200"/>
            <a:ext cx="309150" cy="3091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5 | View Net_30_Updates Table Data</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53" name="Google Shape;753;p8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54" name="Google Shape;754;p8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55" name="Google Shape;755;p8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56" name="Google Shape;756;p85"/>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57" name="Google Shape;757;p85"/>
          <p:cNvPicPr preferRelativeResize="0"/>
          <p:nvPr/>
        </p:nvPicPr>
        <p:blipFill>
          <a:blip r:embed="rId4">
            <a:alphaModFix/>
          </a:blip>
          <a:stretch>
            <a:fillRect/>
          </a:stretch>
        </p:blipFill>
        <p:spPr>
          <a:xfrm>
            <a:off x="588213" y="822350"/>
            <a:ext cx="7967574" cy="3571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Full Package Configuration</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63" name="Google Shape;763;p8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64" name="Google Shape;764;p8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65" name="Google Shape;765;p8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66" name="Google Shape;766;p86"/>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67" name="Google Shape;767;p86"/>
          <p:cNvPicPr preferRelativeResize="0"/>
          <p:nvPr/>
        </p:nvPicPr>
        <p:blipFill>
          <a:blip r:embed="rId4">
            <a:alphaModFix/>
          </a:blip>
          <a:stretch>
            <a:fillRect/>
          </a:stretch>
        </p:blipFill>
        <p:spPr>
          <a:xfrm>
            <a:off x="2651675" y="662650"/>
            <a:ext cx="4357643" cy="4366550"/>
          </a:xfrm>
          <a:prstGeom prst="rect">
            <a:avLst/>
          </a:prstGeom>
          <a:noFill/>
          <a:ln>
            <a:noFill/>
          </a:ln>
        </p:spPr>
      </p:pic>
      <p:pic>
        <p:nvPicPr>
          <p:cNvPr id="768" name="Google Shape;768;p86"/>
          <p:cNvPicPr preferRelativeResize="0"/>
          <p:nvPr/>
        </p:nvPicPr>
        <p:blipFill>
          <a:blip r:embed="rId5">
            <a:alphaModFix/>
          </a:blip>
          <a:stretch>
            <a:fillRect/>
          </a:stretch>
        </p:blipFill>
        <p:spPr>
          <a:xfrm>
            <a:off x="2651675" y="622400"/>
            <a:ext cx="4357650" cy="436653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Conclusion</a:t>
            </a:r>
            <a:endParaRPr b="1" sz="10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74" name="Google Shape;774;p8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5" name="Google Shape;775;p8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6" name="Google Shape;776;p87"/>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3000"/>
              <a:buNone/>
            </a:pPr>
            <a:r>
              <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Corporate Database Limitations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Design, E-commerce &amp; Customer Access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Package Management (Functions &amp; Stored Procedures)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Entity Relationship Diagram Characteristics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Stored Procedures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DBMS_SCHEDULER | Update Script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 Encryption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Takeaways</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rPr b="1" lang="en" sz="1400">
                <a:solidFill>
                  <a:srgbClr val="000000"/>
                </a:solidFill>
                <a:latin typeface="Times New Roman"/>
                <a:ea typeface="Times New Roman"/>
                <a:cs typeface="Times New Roman"/>
                <a:sym typeface="Times New Roman"/>
              </a:rPr>
              <a:t>     </a:t>
            </a:r>
            <a:endParaRPr b="1" sz="14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t/>
            </a:r>
            <a:endParaRPr b="1" sz="15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rPr b="1" lang="en" sz="1500">
                <a:solidFill>
                  <a:srgbClr val="000000"/>
                </a:solidFill>
                <a:latin typeface="Times New Roman"/>
                <a:ea typeface="Times New Roman"/>
                <a:cs typeface="Times New Roman"/>
                <a:sym typeface="Times New Roman"/>
              </a:rPr>
              <a:t>       Thank You!</a:t>
            </a:r>
            <a:endParaRPr b="1" sz="1900">
              <a:solidFill>
                <a:srgbClr val="000000"/>
              </a:solidFill>
              <a:latin typeface="Times New Roman"/>
              <a:ea typeface="Times New Roman"/>
              <a:cs typeface="Times New Roman"/>
              <a:sym typeface="Times New Roman"/>
            </a:endParaRPr>
          </a:p>
          <a:p>
            <a:pPr indent="0" lvl="0" marL="520700" rtl="0" algn="l">
              <a:lnSpc>
                <a:spcPct val="100000"/>
              </a:lnSpc>
              <a:spcBef>
                <a:spcPts val="400"/>
              </a:spcBef>
              <a:spcAft>
                <a:spcPts val="0"/>
              </a:spcAft>
              <a:buNone/>
            </a:pPr>
            <a:r>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777" name="Google Shape;777;p87"/>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778" name="Google Shape;778;p87"/>
          <p:cNvPicPr preferRelativeResize="0"/>
          <p:nvPr/>
        </p:nvPicPr>
        <p:blipFill>
          <a:blip r:embed="rId3">
            <a:alphaModFix/>
          </a:blip>
          <a:stretch>
            <a:fillRect/>
          </a:stretch>
        </p:blipFill>
        <p:spPr>
          <a:xfrm>
            <a:off x="8629050" y="3858925"/>
            <a:ext cx="362950" cy="108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About Helix Medical Devices</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Helix Medical Devices was founded in 2001 with a belief system that every client should be able to effectively and strategically purchase medical device equipment via an E-commerce solution.  We set out to create a platform that would be user-friendly and include a real-time inventory management system that would be easy to use.  Over the years, as technology and graphical capabilities have advanced, our product line and website have evolved and expanded in parallel, allowing us to introduce and implement new features and updates annually.</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190" name="Google Shape;190;p32"/>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91" name="Google Shape;191;p32"/>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192" name="Google Shape;192;p3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3" name="Google Shape;193;p3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Limited Database Management Options</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One of the issues within the data management industry is that a lot of companies don’t invest in database management software that offers extensive reporting options and capabilities to their clients.  The software is capable of managing data for the company, but therein lies the limitation.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199" name="Google Shape;199;p33"/>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00" name="Google Shape;200;p33"/>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01" name="Google Shape;201;p3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2" name="Google Shape;202;p3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Database Management Solution</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Here at Helix Medical Devices, we understand that our customers need access to their activities within our E-commerce suite, and their business decisions rely on this information.  This is why we designed our database to not only meet our data-reporting needs, but those of our customers as well.  We offer the same data-reporting options to our customers that we use.  They can pull data from 21 tables and view their quote, order, invoice, shipping, and payment history via reporting options that are built into our E-commerce business suite.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08" name="Google Shape;208;p34"/>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09" name="Google Shape;209;p34"/>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10" name="Google Shape;210;p3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1" name="Google Shape;211;p3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