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82" r:id="rId4"/>
    <p:sldId id="281" r:id="rId5"/>
    <p:sldId id="283" r:id="rId6"/>
    <p:sldId id="257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7772400" cy="100584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84" y="-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9720" y="5356440"/>
            <a:ext cx="9142200" cy="1458360"/>
          </a:xfrm>
          <a:prstGeom prst="rect">
            <a:avLst/>
          </a:prstGeom>
        </p:spPr>
      </p:pic>
      <p:pic>
        <p:nvPicPr>
          <p:cNvPr id="9" name="Image 7"/>
          <p:cNvPicPr/>
          <p:nvPr/>
        </p:nvPicPr>
        <p:blipFill>
          <a:blip r:embed="rId15"/>
          <a:stretch>
            <a:fillRect/>
          </a:stretch>
        </p:blipFill>
        <p:spPr>
          <a:xfrm>
            <a:off x="7742160" y="6368760"/>
            <a:ext cx="1176480" cy="253440"/>
          </a:xfrm>
          <a:prstGeom prst="rect">
            <a:avLst/>
          </a:prstGeom>
        </p:spPr>
      </p:pic>
      <p:pic>
        <p:nvPicPr>
          <p:cNvPr id="2" name="Image 3"/>
          <p:cNvPicPr/>
          <p:nvPr/>
        </p:nvPicPr>
        <p:blipFill>
          <a:blip r:embed="rId16"/>
          <a:stretch>
            <a:fillRect/>
          </a:stretch>
        </p:blipFill>
        <p:spPr>
          <a:xfrm>
            <a:off x="1153440" y="2393640"/>
            <a:ext cx="2003040" cy="1991520"/>
          </a:xfrm>
          <a:prstGeom prst="rect">
            <a:avLst/>
          </a:prstGeom>
        </p:spPr>
      </p:pic>
      <p:sp>
        <p:nvSpPr>
          <p:cNvPr id="3" name="Line 1"/>
          <p:cNvSpPr/>
          <p:nvPr/>
        </p:nvSpPr>
        <p:spPr>
          <a:xfrm>
            <a:off x="1278000" y="2006640"/>
            <a:ext cx="183240" cy="337320"/>
          </a:xfrm>
          <a:prstGeom prst="line">
            <a:avLst/>
          </a:prstGeom>
          <a:ln w="6480">
            <a:solidFill>
              <a:srgbClr val="595959"/>
            </a:solidFill>
            <a:round/>
          </a:ln>
        </p:spPr>
      </p:sp>
      <p:sp>
        <p:nvSpPr>
          <p:cNvPr id="4" name="Line 2"/>
          <p:cNvSpPr/>
          <p:nvPr/>
        </p:nvSpPr>
        <p:spPr>
          <a:xfrm flipH="1">
            <a:off x="1395360" y="4452840"/>
            <a:ext cx="167040" cy="541080"/>
          </a:xfrm>
          <a:prstGeom prst="line">
            <a:avLst/>
          </a:prstGeom>
          <a:ln w="6480">
            <a:solidFill>
              <a:srgbClr val="595959"/>
            </a:solidFill>
            <a:round/>
          </a:ln>
        </p:spPr>
      </p:sp>
      <p:sp>
        <p:nvSpPr>
          <p:cNvPr id="5" name="Line 3"/>
          <p:cNvSpPr/>
          <p:nvPr/>
        </p:nvSpPr>
        <p:spPr>
          <a:xfrm>
            <a:off x="3187800" y="4093920"/>
            <a:ext cx="296280" cy="304920"/>
          </a:xfrm>
          <a:prstGeom prst="line">
            <a:avLst/>
          </a:prstGeom>
          <a:ln w="6480">
            <a:solidFill>
              <a:srgbClr val="595959"/>
            </a:solidFill>
            <a:round/>
          </a:ln>
        </p:spPr>
      </p:sp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9720" y="5356440"/>
            <a:ext cx="9142200" cy="1458360"/>
          </a:xfrm>
          <a:prstGeom prst="rect">
            <a:avLst/>
          </a:prstGeom>
        </p:spPr>
      </p:pic>
      <p:pic>
        <p:nvPicPr>
          <p:cNvPr id="41" name="Image 7"/>
          <p:cNvPicPr/>
          <p:nvPr/>
        </p:nvPicPr>
        <p:blipFill>
          <a:blip r:embed="rId15"/>
          <a:stretch>
            <a:fillRect/>
          </a:stretch>
        </p:blipFill>
        <p:spPr>
          <a:xfrm>
            <a:off x="7742160" y="6368760"/>
            <a:ext cx="1176480" cy="253440"/>
          </a:xfrm>
          <a:prstGeom prst="rect">
            <a:avLst/>
          </a:prstGeom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fx/2/api/javafx/scene/control/ButtonBase.html#setOnAction(javafx.event.EventHandler)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871200" y="1626840"/>
            <a:ext cx="7808400" cy="4466456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3095B4"/>
                </a:solidFill>
              </a:rPr>
              <a:t>A lambda expression is like a method: it provides a list of formal parameters and a </a:t>
            </a:r>
            <a:r>
              <a:rPr lang="en-US" sz="2000" dirty="0" smtClean="0">
                <a:solidFill>
                  <a:srgbClr val="3095B4"/>
                </a:solidFill>
              </a:rPr>
              <a:t>body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3095B4"/>
                </a:solidFill>
              </a:rPr>
              <a:t>Examples </a:t>
            </a:r>
            <a:r>
              <a:rPr lang="en-US" sz="2000" dirty="0">
                <a:solidFill>
                  <a:srgbClr val="3095B4"/>
                </a:solidFill>
              </a:rPr>
              <a:t>of lambda expressions: </a:t>
            </a:r>
          </a:p>
          <a:p>
            <a:endParaRPr lang="en-US" sz="2000" dirty="0" smtClean="0">
              <a:solidFill>
                <a:srgbClr val="3095B4"/>
              </a:solidFill>
            </a:endParaRPr>
          </a:p>
          <a:p>
            <a:r>
              <a:rPr lang="en-US" sz="2000" dirty="0" smtClean="0">
                <a:solidFill>
                  <a:srgbClr val="3095B4"/>
                </a:solidFill>
              </a:rPr>
              <a:t>s </a:t>
            </a:r>
            <a:r>
              <a:rPr lang="en-US" sz="2000" dirty="0">
                <a:solidFill>
                  <a:srgbClr val="3095B4"/>
                </a:solidFill>
              </a:rPr>
              <a:t>-&gt; </a:t>
            </a:r>
            <a:r>
              <a:rPr lang="en-US" sz="2000" dirty="0" err="1">
                <a:solidFill>
                  <a:srgbClr val="3095B4"/>
                </a:solidFill>
              </a:rPr>
              <a:t>s.length</a:t>
            </a:r>
            <a:r>
              <a:rPr lang="en-US" sz="2000" dirty="0">
                <a:solidFill>
                  <a:srgbClr val="3095B4"/>
                </a:solidFill>
              </a:rPr>
              <a:t>() </a:t>
            </a:r>
            <a:endParaRPr lang="en-US" sz="2000" dirty="0" smtClean="0">
              <a:solidFill>
                <a:srgbClr val="3095B4"/>
              </a:solidFill>
            </a:endParaRPr>
          </a:p>
          <a:p>
            <a:endParaRPr lang="en-US" sz="2000" dirty="0">
              <a:solidFill>
                <a:srgbClr val="3095B4"/>
              </a:solidFill>
            </a:endParaRPr>
          </a:p>
          <a:p>
            <a:r>
              <a:rPr lang="en-US" sz="2000" dirty="0" smtClean="0">
                <a:solidFill>
                  <a:srgbClr val="3095B4"/>
                </a:solidFill>
              </a:rPr>
              <a:t>(</a:t>
            </a:r>
            <a:r>
              <a:rPr lang="en-US" sz="2000" dirty="0" err="1">
                <a:solidFill>
                  <a:srgbClr val="3095B4"/>
                </a:solidFill>
              </a:rPr>
              <a:t>int</a:t>
            </a:r>
            <a:r>
              <a:rPr lang="en-US" sz="2000" dirty="0">
                <a:solidFill>
                  <a:srgbClr val="3095B4"/>
                </a:solidFill>
              </a:rPr>
              <a:t> x, </a:t>
            </a:r>
            <a:r>
              <a:rPr lang="en-US" sz="2000" dirty="0" err="1">
                <a:solidFill>
                  <a:srgbClr val="3095B4"/>
                </a:solidFill>
              </a:rPr>
              <a:t>int</a:t>
            </a:r>
            <a:r>
              <a:rPr lang="en-US" sz="2000" dirty="0">
                <a:solidFill>
                  <a:srgbClr val="3095B4"/>
                </a:solidFill>
              </a:rPr>
              <a:t> y) -&gt; </a:t>
            </a:r>
            <a:r>
              <a:rPr lang="en-US" sz="2000" dirty="0" err="1">
                <a:solidFill>
                  <a:srgbClr val="3095B4"/>
                </a:solidFill>
              </a:rPr>
              <a:t>x+y</a:t>
            </a:r>
            <a:r>
              <a:rPr lang="en-US" sz="2000" dirty="0">
                <a:solidFill>
                  <a:srgbClr val="3095B4"/>
                </a:solidFill>
              </a:rPr>
              <a:t> </a:t>
            </a:r>
            <a:endParaRPr lang="en-US" sz="2000" dirty="0" smtClean="0">
              <a:solidFill>
                <a:srgbClr val="3095B4"/>
              </a:solidFill>
            </a:endParaRPr>
          </a:p>
          <a:p>
            <a:endParaRPr lang="en-US" sz="2000" dirty="0">
              <a:solidFill>
                <a:srgbClr val="3095B4"/>
              </a:solidFill>
            </a:endParaRPr>
          </a:p>
          <a:p>
            <a:r>
              <a:rPr lang="en-US" sz="2000" dirty="0" smtClean="0">
                <a:solidFill>
                  <a:srgbClr val="3095B4"/>
                </a:solidFill>
              </a:rPr>
              <a:t>() </a:t>
            </a:r>
            <a:r>
              <a:rPr lang="en-US" sz="2000" dirty="0">
                <a:solidFill>
                  <a:srgbClr val="3095B4"/>
                </a:solidFill>
              </a:rPr>
              <a:t>-&gt; 42 </a:t>
            </a:r>
            <a:endParaRPr sz="2000" dirty="0">
              <a:solidFill>
                <a:srgbClr val="3095B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366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Solution?</a:t>
            </a: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3295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366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Solution?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Separate the code that specifies the criteria you want to search in a different class.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1775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3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r>
              <a:rPr lang="en-US" sz="2000" dirty="0" smtClean="0">
                <a:solidFill>
                  <a:srgbClr val="3095B4"/>
                </a:solidFill>
              </a:rPr>
              <a:t>1. Create a </a:t>
            </a:r>
            <a:r>
              <a:rPr lang="en-US" sz="2000" dirty="0" err="1" smtClean="0">
                <a:solidFill>
                  <a:srgbClr val="3095B4"/>
                </a:solidFill>
              </a:rPr>
              <a:t>CheckPerson</a:t>
            </a:r>
            <a:r>
              <a:rPr lang="en-US" sz="2000" dirty="0" smtClean="0">
                <a:solidFill>
                  <a:srgbClr val="3095B4"/>
                </a:solidFill>
              </a:rPr>
              <a:t> interface with one test method taking a Person object as input parameter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2. Write a body to this method: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dirty="0" smtClean="0">
                <a:solidFill>
                  <a:srgbClr val="3095B4"/>
                </a:solidFill>
              </a:rPr>
              <a:t>public </a:t>
            </a:r>
            <a:r>
              <a:rPr lang="sv-SE" dirty="0" err="1" smtClean="0">
                <a:solidFill>
                  <a:srgbClr val="3095B4"/>
                </a:solidFill>
              </a:rPr>
              <a:t>static</a:t>
            </a:r>
            <a:r>
              <a:rPr lang="sv-SE" dirty="0" smtClean="0">
                <a:solidFill>
                  <a:srgbClr val="3095B4"/>
                </a:solidFill>
              </a:rPr>
              <a:t> </a:t>
            </a:r>
            <a:r>
              <a:rPr lang="sv-SE" dirty="0" err="1" smtClean="0">
                <a:solidFill>
                  <a:srgbClr val="3095B4"/>
                </a:solidFill>
              </a:rPr>
              <a:t>void</a:t>
            </a:r>
            <a:r>
              <a:rPr lang="sv-SE" dirty="0" smtClean="0">
                <a:solidFill>
                  <a:srgbClr val="3095B4"/>
                </a:solidFill>
              </a:rPr>
              <a:t> </a:t>
            </a:r>
            <a:r>
              <a:rPr lang="sv-SE" dirty="0" err="1" smtClean="0">
                <a:solidFill>
                  <a:srgbClr val="3095B4"/>
                </a:solidFill>
              </a:rPr>
              <a:t>printPersons</a:t>
            </a:r>
            <a:r>
              <a:rPr lang="sv-SE" dirty="0" smtClean="0">
                <a:solidFill>
                  <a:srgbClr val="3095B4"/>
                </a:solidFill>
              </a:rPr>
              <a:t>( List&lt;Person&gt; persons, </a:t>
            </a:r>
            <a:r>
              <a:rPr lang="sv-SE" dirty="0" err="1" smtClean="0">
                <a:solidFill>
                  <a:srgbClr val="3095B4"/>
                </a:solidFill>
              </a:rPr>
              <a:t>CheckPerson</a:t>
            </a:r>
            <a:r>
              <a:rPr lang="sv-SE" dirty="0" smtClean="0">
                <a:solidFill>
                  <a:srgbClr val="3095B4"/>
                </a:solidFill>
              </a:rPr>
              <a:t> tester) {</a:t>
            </a:r>
          </a:p>
          <a:p>
            <a:pPr>
              <a:lnSpc>
                <a:spcPct val="100000"/>
              </a:lnSpc>
            </a:pPr>
            <a:r>
              <a:rPr lang="sv-SE" dirty="0" smtClean="0">
                <a:solidFill>
                  <a:srgbClr val="3095B4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endParaRPr lang="sv-SE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dirty="0" smtClean="0">
                <a:solidFill>
                  <a:srgbClr val="3095B4"/>
                </a:solidFill>
              </a:rPr>
              <a:t>3. </a:t>
            </a:r>
            <a:r>
              <a:rPr lang="sv-SE" dirty="0" err="1" smtClean="0">
                <a:solidFill>
                  <a:srgbClr val="3095B4"/>
                </a:solidFill>
              </a:rPr>
              <a:t>Write</a:t>
            </a:r>
            <a:r>
              <a:rPr lang="sv-SE" dirty="0" smtClean="0">
                <a:solidFill>
                  <a:srgbClr val="3095B4"/>
                </a:solidFill>
              </a:rPr>
              <a:t> a </a:t>
            </a:r>
            <a:r>
              <a:rPr lang="sv-SE" dirty="0" err="1" smtClean="0">
                <a:solidFill>
                  <a:srgbClr val="3095B4"/>
                </a:solidFill>
              </a:rPr>
              <a:t>body</a:t>
            </a:r>
            <a:r>
              <a:rPr lang="sv-SE" dirty="0" smtClean="0">
                <a:solidFill>
                  <a:srgbClr val="3095B4"/>
                </a:solidFill>
              </a:rPr>
              <a:t> </a:t>
            </a:r>
            <a:r>
              <a:rPr lang="sv-SE" dirty="0" err="1" smtClean="0">
                <a:solidFill>
                  <a:srgbClr val="3095B4"/>
                </a:solidFill>
              </a:rPr>
              <a:t>to</a:t>
            </a:r>
            <a:r>
              <a:rPr lang="sv-SE" dirty="0" smtClean="0">
                <a:solidFill>
                  <a:srgbClr val="3095B4"/>
                </a:solidFill>
              </a:rPr>
              <a:t> </a:t>
            </a:r>
            <a:r>
              <a:rPr lang="sv-SE" dirty="0" err="1" smtClean="0">
                <a:solidFill>
                  <a:srgbClr val="3095B4"/>
                </a:solidFill>
              </a:rPr>
              <a:t>this</a:t>
            </a:r>
            <a:r>
              <a:rPr lang="sv-SE" dirty="0" smtClean="0">
                <a:solidFill>
                  <a:srgbClr val="3095B4"/>
                </a:solidFill>
              </a:rPr>
              <a:t> </a:t>
            </a:r>
            <a:r>
              <a:rPr lang="sv-SE" dirty="0" err="1" smtClean="0">
                <a:solidFill>
                  <a:srgbClr val="3095B4"/>
                </a:solidFill>
              </a:rPr>
              <a:t>method</a:t>
            </a:r>
            <a:r>
              <a:rPr lang="sv-SE" dirty="0" smtClean="0">
                <a:solidFill>
                  <a:srgbClr val="3095B4"/>
                </a:solidFill>
              </a:rPr>
              <a:t> (:</a:t>
            </a:r>
            <a:endParaRPr lang="en-US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3095B4"/>
                </a:solidFill>
              </a:rPr>
              <a:t>class </a:t>
            </a:r>
            <a:r>
              <a:rPr lang="en-US" dirty="0" err="1">
                <a:solidFill>
                  <a:srgbClr val="3095B4"/>
                </a:solidFill>
              </a:rPr>
              <a:t>CheckPersonEligibleForSelectiveService</a:t>
            </a:r>
            <a:r>
              <a:rPr lang="en-US" dirty="0">
                <a:solidFill>
                  <a:srgbClr val="3095B4"/>
                </a:solidFill>
              </a:rPr>
              <a:t> implements </a:t>
            </a:r>
            <a:r>
              <a:rPr lang="en-US" dirty="0" err="1">
                <a:solidFill>
                  <a:srgbClr val="3095B4"/>
                </a:solidFill>
              </a:rPr>
              <a:t>CheckPerson</a:t>
            </a:r>
            <a:r>
              <a:rPr lang="en-US" dirty="0">
                <a:solidFill>
                  <a:srgbClr val="3095B4"/>
                </a:solidFill>
              </a:rPr>
              <a:t> { </a:t>
            </a:r>
            <a:r>
              <a:rPr lang="en-US" dirty="0" smtClean="0">
                <a:solidFill>
                  <a:srgbClr val="3095B4"/>
                </a:solidFill>
              </a:rPr>
              <a:t>	public </a:t>
            </a:r>
            <a:r>
              <a:rPr lang="en-US" dirty="0" err="1">
                <a:solidFill>
                  <a:srgbClr val="3095B4"/>
                </a:solidFill>
              </a:rPr>
              <a:t>boolean</a:t>
            </a:r>
            <a:r>
              <a:rPr lang="en-US" dirty="0">
                <a:solidFill>
                  <a:srgbClr val="3095B4"/>
                </a:solidFill>
              </a:rPr>
              <a:t> test(Person p) </a:t>
            </a:r>
            <a:r>
              <a:rPr lang="en-US" dirty="0" smtClean="0">
                <a:solidFill>
                  <a:srgbClr val="3095B4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3095B4"/>
                </a:solidFill>
              </a:rPr>
              <a:t>	}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3095B4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1751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4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rgbClr val="3095B4"/>
                </a:solidFill>
              </a:rPr>
              <a:t>Call </a:t>
            </a:r>
            <a:r>
              <a:rPr lang="en-US" sz="2000" dirty="0" err="1" smtClean="0">
                <a:solidFill>
                  <a:srgbClr val="3095B4"/>
                </a:solidFill>
              </a:rPr>
              <a:t>printPerson</a:t>
            </a:r>
            <a:r>
              <a:rPr lang="en-US" sz="2000" dirty="0" smtClean="0">
                <a:solidFill>
                  <a:srgbClr val="3095B4"/>
                </a:solidFill>
              </a:rPr>
              <a:t> and Specify Search Criteria Code in an Anonymous Class</a:t>
            </a:r>
          </a:p>
          <a:p>
            <a:pPr marL="457200" indent="-457200">
              <a:buAutoNum type="arabicPeriod"/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	</a:t>
            </a:r>
            <a:r>
              <a:rPr lang="sv-SE" sz="2000" dirty="0" err="1" smtClean="0">
                <a:solidFill>
                  <a:srgbClr val="3095B4"/>
                </a:solidFill>
              </a:rPr>
              <a:t>printPersons</a:t>
            </a:r>
            <a:r>
              <a:rPr lang="sv-SE" sz="2000" dirty="0">
                <a:solidFill>
                  <a:srgbClr val="3095B4"/>
                </a:solidFill>
              </a:rPr>
              <a:t>( </a:t>
            </a:r>
            <a:r>
              <a:rPr lang="sv-SE" sz="2000" dirty="0" smtClean="0">
                <a:solidFill>
                  <a:srgbClr val="3095B4"/>
                </a:solidFill>
              </a:rPr>
              <a:t>person, new </a:t>
            </a:r>
            <a:r>
              <a:rPr lang="sv-SE" sz="2000" dirty="0" err="1" smtClean="0">
                <a:solidFill>
                  <a:srgbClr val="3095B4"/>
                </a:solidFill>
              </a:rPr>
              <a:t>CheckPerson</a:t>
            </a:r>
            <a:r>
              <a:rPr lang="sv-SE" sz="2000" dirty="0" smtClean="0">
                <a:solidFill>
                  <a:srgbClr val="3095B4"/>
                </a:solidFill>
              </a:rPr>
              <a:t>() {…</a:t>
            </a: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4130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5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3095B4"/>
                </a:solidFill>
              </a:rPr>
              <a:t>The </a:t>
            </a:r>
            <a:r>
              <a:rPr lang="en-US" sz="2000" dirty="0" err="1">
                <a:solidFill>
                  <a:srgbClr val="3095B4"/>
                </a:solidFill>
              </a:rPr>
              <a:t>CheckPerson</a:t>
            </a:r>
            <a:r>
              <a:rPr lang="en-US" sz="2000" dirty="0">
                <a:solidFill>
                  <a:srgbClr val="3095B4"/>
                </a:solidFill>
              </a:rPr>
              <a:t> interface is a functional interface. A functional interface is any interface that contains only one method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8795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5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rgbClr val="3095B4"/>
                </a:solidFill>
              </a:rPr>
              <a:t>Call </a:t>
            </a:r>
            <a:r>
              <a:rPr lang="en-US" sz="2000" dirty="0" err="1" smtClean="0">
                <a:solidFill>
                  <a:srgbClr val="3095B4"/>
                </a:solidFill>
              </a:rPr>
              <a:t>printPerson</a:t>
            </a:r>
            <a:r>
              <a:rPr lang="en-US" sz="2000" dirty="0" smtClean="0">
                <a:solidFill>
                  <a:srgbClr val="3095B4"/>
                </a:solidFill>
              </a:rPr>
              <a:t> and Specify Search Criteria Code with a Lambda </a:t>
            </a:r>
            <a:r>
              <a:rPr lang="en-US" sz="2000" dirty="0" err="1" smtClean="0">
                <a:solidFill>
                  <a:srgbClr val="3095B4"/>
                </a:solidFill>
              </a:rPr>
              <a:t>Expresssion</a:t>
            </a:r>
            <a:endParaRPr lang="en-US" sz="2000" dirty="0" smtClean="0">
              <a:solidFill>
                <a:srgbClr val="3095B4"/>
              </a:solidFill>
            </a:endParaRPr>
          </a:p>
          <a:p>
            <a:pPr marL="457200" indent="-457200">
              <a:buAutoNum type="arabicPeriod"/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	</a:t>
            </a:r>
            <a:r>
              <a:rPr lang="sv-SE" sz="2000" dirty="0" err="1" smtClean="0">
                <a:solidFill>
                  <a:srgbClr val="3095B4"/>
                </a:solidFill>
              </a:rPr>
              <a:t>printPersons</a:t>
            </a:r>
            <a:r>
              <a:rPr lang="sv-SE" sz="2000" dirty="0">
                <a:solidFill>
                  <a:srgbClr val="3095B4"/>
                </a:solidFill>
              </a:rPr>
              <a:t>( </a:t>
            </a:r>
            <a:r>
              <a:rPr lang="sv-SE" sz="2000" dirty="0" smtClean="0">
                <a:solidFill>
                  <a:srgbClr val="3095B4"/>
                </a:solidFill>
              </a:rPr>
              <a:t>person, (Person p) -&gt;</a:t>
            </a: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9731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6 Replace your interface with an existing one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r>
              <a:rPr lang="en-US" sz="2000" dirty="0">
                <a:solidFill>
                  <a:srgbClr val="3095B4"/>
                </a:solidFill>
              </a:rPr>
              <a:t> </a:t>
            </a:r>
            <a:r>
              <a:rPr lang="en-US" sz="2000" dirty="0" smtClean="0">
                <a:solidFill>
                  <a:srgbClr val="3095B4"/>
                </a:solidFill>
              </a:rPr>
              <a:t>      interface </a:t>
            </a:r>
            <a:r>
              <a:rPr lang="en-US" sz="2000" dirty="0" err="1">
                <a:solidFill>
                  <a:srgbClr val="3095B4"/>
                </a:solidFill>
              </a:rPr>
              <a:t>CheckPerson</a:t>
            </a:r>
            <a:r>
              <a:rPr lang="en-US" sz="2000" dirty="0">
                <a:solidFill>
                  <a:srgbClr val="3095B4"/>
                </a:solidFill>
              </a:rPr>
              <a:t> { </a:t>
            </a:r>
            <a:endParaRPr lang="en-US" sz="2000" dirty="0" smtClean="0">
              <a:solidFill>
                <a:srgbClr val="3095B4"/>
              </a:solidFill>
            </a:endParaRPr>
          </a:p>
          <a:p>
            <a:pPr lvl="1"/>
            <a:r>
              <a:rPr lang="en-US" sz="2000" dirty="0" smtClean="0">
                <a:solidFill>
                  <a:srgbClr val="3095B4"/>
                </a:solidFill>
              </a:rPr>
              <a:t>         </a:t>
            </a:r>
            <a:r>
              <a:rPr lang="en-US" sz="2000" dirty="0" err="1" smtClean="0">
                <a:solidFill>
                  <a:srgbClr val="3095B4"/>
                </a:solidFill>
              </a:rPr>
              <a:t>boolean</a:t>
            </a:r>
            <a:r>
              <a:rPr lang="en-US" sz="2000" dirty="0" smtClean="0">
                <a:solidFill>
                  <a:srgbClr val="3095B4"/>
                </a:solidFill>
              </a:rPr>
              <a:t> </a:t>
            </a:r>
            <a:r>
              <a:rPr lang="en-US" sz="2000" dirty="0">
                <a:solidFill>
                  <a:srgbClr val="3095B4"/>
                </a:solidFill>
              </a:rPr>
              <a:t>test(Person p); </a:t>
            </a:r>
            <a:endParaRPr lang="en-US" sz="2000" dirty="0" smtClean="0">
              <a:solidFill>
                <a:srgbClr val="3095B4"/>
              </a:solidFill>
            </a:endParaRPr>
          </a:p>
          <a:p>
            <a:pPr lvl="1"/>
            <a:r>
              <a:rPr lang="en-US" sz="2000" dirty="0" smtClean="0">
                <a:solidFill>
                  <a:srgbClr val="3095B4"/>
                </a:solidFill>
              </a:rPr>
              <a:t>}</a:t>
            </a: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1724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6 This is a good one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r>
              <a:rPr lang="en-US" sz="2000" dirty="0">
                <a:solidFill>
                  <a:srgbClr val="3095B4"/>
                </a:solidFill>
              </a:rPr>
              <a:t> </a:t>
            </a:r>
            <a:r>
              <a:rPr lang="en-US" sz="2000" dirty="0" smtClean="0">
                <a:solidFill>
                  <a:srgbClr val="3095B4"/>
                </a:solidFill>
              </a:rPr>
              <a:t>      </a:t>
            </a:r>
            <a:r>
              <a:rPr lang="sv-SE" sz="2000" dirty="0">
                <a:solidFill>
                  <a:srgbClr val="3095B4"/>
                </a:solidFill>
              </a:rPr>
              <a:t>interface </a:t>
            </a:r>
            <a:r>
              <a:rPr lang="sv-SE" sz="2000" dirty="0" err="1">
                <a:solidFill>
                  <a:srgbClr val="3095B4"/>
                </a:solidFill>
              </a:rPr>
              <a:t>Predicate</a:t>
            </a:r>
            <a:r>
              <a:rPr lang="sv-SE" sz="2000" dirty="0">
                <a:solidFill>
                  <a:srgbClr val="3095B4"/>
                </a:solidFill>
              </a:rPr>
              <a:t>&lt;T&gt; { </a:t>
            </a:r>
            <a:endParaRPr lang="sv-SE" sz="2000" dirty="0" smtClean="0">
              <a:solidFill>
                <a:srgbClr val="3095B4"/>
              </a:solidFill>
            </a:endParaRPr>
          </a:p>
          <a:p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err="1" smtClean="0">
                <a:solidFill>
                  <a:srgbClr val="3095B4"/>
                </a:solidFill>
              </a:rPr>
              <a:t>boolean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>
                <a:solidFill>
                  <a:srgbClr val="3095B4"/>
                </a:solidFill>
              </a:rPr>
              <a:t>test(T t); </a:t>
            </a:r>
            <a:endParaRPr lang="sv-SE" sz="2000" dirty="0" smtClean="0">
              <a:solidFill>
                <a:srgbClr val="3095B4"/>
              </a:solidFill>
            </a:endParaRPr>
          </a:p>
          <a:p>
            <a:r>
              <a:rPr lang="sv-SE" sz="2000" dirty="0" smtClean="0">
                <a:solidFill>
                  <a:srgbClr val="3095B4"/>
                </a:solidFill>
              </a:rPr>
              <a:t>        }</a:t>
            </a: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5180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6 Task 5 should still work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7778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7 Could we replace more code with Lambda Expressions?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412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</a:t>
            </a: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Expressions – some rules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871200" y="1412776"/>
            <a:ext cx="7808400" cy="4968552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 smtClean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3095B4"/>
                </a:solidFill>
              </a:rPr>
              <a:t>Unlike code appearing in anonymous class declarations, the meaning of names and the this and super keywords appearing in a lambda body are the same as in the surrounding </a:t>
            </a:r>
            <a:r>
              <a:rPr lang="en-US" sz="2000" dirty="0" smtClean="0">
                <a:solidFill>
                  <a:srgbClr val="3095B4"/>
                </a:solidFill>
              </a:rPr>
              <a:t>context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2000" dirty="0">
              <a:solidFill>
                <a:srgbClr val="3095B4"/>
              </a:solidFill>
            </a:endParaRPr>
          </a:p>
          <a:p>
            <a:pPr>
              <a:buFont typeface="Arial"/>
              <a:buChar char="•"/>
            </a:pPr>
            <a:r>
              <a:rPr lang="en-US" sz="2000" dirty="0" smtClean="0">
                <a:solidFill>
                  <a:srgbClr val="3095B4"/>
                </a:solidFill>
              </a:rPr>
              <a:t>Local </a:t>
            </a:r>
            <a:r>
              <a:rPr lang="en-US" sz="2000" dirty="0">
                <a:solidFill>
                  <a:srgbClr val="3095B4"/>
                </a:solidFill>
              </a:rPr>
              <a:t>variables in the enclosing context can only be referenced if they are final or effectively final. A variable is effectively final if it is never assigned to after its initialization. </a:t>
            </a:r>
            <a:endParaRPr lang="en-US" sz="2000" dirty="0" smtClean="0">
              <a:solidFill>
                <a:srgbClr val="3095B4"/>
              </a:solidFill>
            </a:endParaRPr>
          </a:p>
          <a:p>
            <a:pPr>
              <a:buFont typeface="Arial"/>
              <a:buChar char="•"/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buFont typeface="Arial"/>
              <a:buChar char="•"/>
            </a:pPr>
            <a:r>
              <a:rPr lang="en-US" sz="2000" dirty="0" smtClean="0">
                <a:solidFill>
                  <a:srgbClr val="3095B4"/>
                </a:solidFill>
              </a:rPr>
              <a:t>The </a:t>
            </a:r>
            <a:r>
              <a:rPr lang="en-US" sz="2000" dirty="0">
                <a:solidFill>
                  <a:srgbClr val="3095B4"/>
                </a:solidFill>
              </a:rPr>
              <a:t>formal parameters of a lambda expression may have either declared types or inferred </a:t>
            </a:r>
            <a:r>
              <a:rPr lang="en-US" sz="2000" dirty="0" smtClean="0">
                <a:solidFill>
                  <a:srgbClr val="3095B4"/>
                </a:solidFill>
              </a:rPr>
              <a:t>types</a:t>
            </a:r>
          </a:p>
          <a:p>
            <a:r>
              <a:rPr lang="en-US" sz="2000" dirty="0" smtClean="0">
                <a:solidFill>
                  <a:srgbClr val="3095B4"/>
                </a:solidFill>
              </a:rPr>
              <a:t>Example (p) -&gt; </a:t>
            </a:r>
            <a:r>
              <a:rPr lang="en-US" sz="2000" dirty="0" err="1" smtClean="0">
                <a:solidFill>
                  <a:srgbClr val="3095B4"/>
                </a:solidFill>
              </a:rPr>
              <a:t>p.getName</a:t>
            </a:r>
            <a:r>
              <a:rPr lang="en-US" sz="2000" dirty="0" smtClean="0">
                <a:solidFill>
                  <a:srgbClr val="3095B4"/>
                </a:solidFill>
              </a:rPr>
              <a:t>()  or (Person p) -&gt; </a:t>
            </a:r>
            <a:r>
              <a:rPr lang="en-US" sz="2000" dirty="0" err="1" smtClean="0">
                <a:solidFill>
                  <a:srgbClr val="3095B4"/>
                </a:solidFill>
              </a:rPr>
              <a:t>p.getName</a:t>
            </a:r>
            <a:r>
              <a:rPr lang="en-US" sz="2000" dirty="0" smtClean="0">
                <a:solidFill>
                  <a:srgbClr val="3095B4"/>
                </a:solidFill>
              </a:rPr>
              <a:t>()</a:t>
            </a:r>
          </a:p>
          <a:p>
            <a:pPr>
              <a:buFont typeface="Arial"/>
              <a:buChar char="•"/>
            </a:pPr>
            <a:endParaRPr lang="en-US" sz="2000" dirty="0">
              <a:solidFill>
                <a:srgbClr val="3095B4"/>
              </a:solidFill>
            </a:endParaRPr>
          </a:p>
          <a:p>
            <a:pPr>
              <a:buFont typeface="Arial"/>
              <a:buChar char="•"/>
            </a:pPr>
            <a:r>
              <a:rPr lang="en-US" sz="2000" dirty="0" smtClean="0">
                <a:solidFill>
                  <a:srgbClr val="3095B4"/>
                </a:solidFill>
              </a:rPr>
              <a:t>If </a:t>
            </a:r>
            <a:r>
              <a:rPr lang="en-US" sz="2000" dirty="0">
                <a:solidFill>
                  <a:srgbClr val="3095B4"/>
                </a:solidFill>
              </a:rPr>
              <a:t>the formal parameters have inferred types, then these types are derived </a:t>
            </a:r>
            <a:r>
              <a:rPr lang="en-US" sz="2000" dirty="0" smtClean="0">
                <a:solidFill>
                  <a:srgbClr val="3095B4"/>
                </a:solidFill>
              </a:rPr>
              <a:t>from </a:t>
            </a:r>
            <a:r>
              <a:rPr lang="en-US" sz="2000" dirty="0">
                <a:solidFill>
                  <a:srgbClr val="3095B4"/>
                </a:solidFill>
              </a:rPr>
              <a:t>the functional interface type targeted by the lambda expression. </a:t>
            </a:r>
          </a:p>
          <a:p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798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7 </a:t>
            </a:r>
            <a:r>
              <a:rPr lang="en-US" sz="2000" dirty="0" err="1" smtClean="0">
                <a:solidFill>
                  <a:srgbClr val="3095B4"/>
                </a:solidFill>
              </a:rPr>
              <a:t>p.printPerson</a:t>
            </a:r>
            <a:r>
              <a:rPr lang="en-US" sz="2000" dirty="0" smtClean="0">
                <a:solidFill>
                  <a:srgbClr val="3095B4"/>
                </a:solidFill>
              </a:rPr>
              <a:t>()?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Person -&gt; void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8069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7 Consumer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T-&gt; void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1081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7 Add Consumer to this method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public </a:t>
            </a:r>
            <a:r>
              <a:rPr lang="sv-SE" sz="2000" dirty="0" err="1" smtClean="0">
                <a:solidFill>
                  <a:srgbClr val="3095B4"/>
                </a:solidFill>
              </a:rPr>
              <a:t>void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>
                <a:solidFill>
                  <a:srgbClr val="3095B4"/>
                </a:solidFill>
              </a:rPr>
              <a:t>printPersonsWithPredicate</a:t>
            </a:r>
            <a:r>
              <a:rPr lang="sv-SE" sz="2000" dirty="0">
                <a:solidFill>
                  <a:srgbClr val="3095B4"/>
                </a:solidFill>
              </a:rPr>
              <a:t>(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List&lt;Person</a:t>
            </a:r>
            <a:r>
              <a:rPr lang="sv-SE" sz="2000" dirty="0">
                <a:solidFill>
                  <a:srgbClr val="3095B4"/>
                </a:solidFill>
              </a:rPr>
              <a:t>&gt; </a:t>
            </a:r>
            <a:r>
              <a:rPr lang="sv-SE" sz="2000" dirty="0" err="1">
                <a:solidFill>
                  <a:srgbClr val="3095B4"/>
                </a:solidFill>
              </a:rPr>
              <a:t>roster</a:t>
            </a:r>
            <a:r>
              <a:rPr lang="sv-SE" sz="2000" dirty="0">
                <a:solidFill>
                  <a:srgbClr val="3095B4"/>
                </a:solidFill>
              </a:rPr>
              <a:t>, </a:t>
            </a:r>
            <a:r>
              <a:rPr lang="sv-SE" sz="2000" dirty="0" err="1">
                <a:solidFill>
                  <a:srgbClr val="3095B4"/>
                </a:solidFill>
              </a:rPr>
              <a:t>Predicate</a:t>
            </a:r>
            <a:r>
              <a:rPr lang="sv-SE" sz="2000" dirty="0">
                <a:solidFill>
                  <a:srgbClr val="3095B4"/>
                </a:solidFill>
              </a:rPr>
              <a:t>&lt;Person&gt; tester)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{ </a:t>
            </a: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for </a:t>
            </a:r>
            <a:r>
              <a:rPr lang="sv-SE" sz="2000" dirty="0">
                <a:solidFill>
                  <a:srgbClr val="3095B4"/>
                </a:solidFill>
              </a:rPr>
              <a:t>(Person p : </a:t>
            </a:r>
            <a:r>
              <a:rPr lang="sv-SE" sz="2000" dirty="0" err="1">
                <a:solidFill>
                  <a:srgbClr val="3095B4"/>
                </a:solidFill>
              </a:rPr>
              <a:t>roster</a:t>
            </a:r>
            <a:r>
              <a:rPr lang="sv-SE" sz="2000" dirty="0">
                <a:solidFill>
                  <a:srgbClr val="3095B4"/>
                </a:solidFill>
              </a:rPr>
              <a:t>) {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	</a:t>
            </a:r>
            <a:r>
              <a:rPr lang="sv-SE" sz="2000" dirty="0" err="1" smtClean="0">
                <a:solidFill>
                  <a:srgbClr val="3095B4"/>
                </a:solidFill>
              </a:rPr>
              <a:t>if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>
                <a:solidFill>
                  <a:srgbClr val="3095B4"/>
                </a:solidFill>
              </a:rPr>
              <a:t>(</a:t>
            </a:r>
            <a:r>
              <a:rPr lang="sv-SE" sz="2000" dirty="0" err="1">
                <a:solidFill>
                  <a:srgbClr val="3095B4"/>
                </a:solidFill>
              </a:rPr>
              <a:t>tester.test</a:t>
            </a:r>
            <a:r>
              <a:rPr lang="sv-SE" sz="2000" dirty="0">
                <a:solidFill>
                  <a:srgbClr val="3095B4"/>
                </a:solidFill>
              </a:rPr>
              <a:t>(p)) {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		</a:t>
            </a:r>
            <a:r>
              <a:rPr lang="sv-SE" sz="2000" dirty="0" err="1" smtClean="0">
                <a:solidFill>
                  <a:srgbClr val="3095B4"/>
                </a:solidFill>
              </a:rPr>
              <a:t>p.printPerson</a:t>
            </a:r>
            <a:r>
              <a:rPr lang="sv-SE" sz="2000" dirty="0">
                <a:solidFill>
                  <a:srgbClr val="3095B4"/>
                </a:solidFill>
              </a:rPr>
              <a:t>();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	} </a:t>
            </a: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} </a:t>
            </a: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}</a:t>
            </a: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4158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7 Go to Task 5 and change the call </a:t>
            </a:r>
            <a:r>
              <a:rPr lang="en-US" sz="2000" dirty="0" err="1" smtClean="0">
                <a:solidFill>
                  <a:srgbClr val="3095B4"/>
                </a:solidFill>
              </a:rPr>
              <a:t>printPersons</a:t>
            </a: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7174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Final solution: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public </a:t>
            </a:r>
            <a:r>
              <a:rPr lang="sv-SE" sz="2000" dirty="0" smtClean="0">
                <a:solidFill>
                  <a:srgbClr val="3095B4"/>
                </a:solidFill>
              </a:rPr>
              <a:t>&lt;X</a:t>
            </a:r>
            <a:r>
              <a:rPr lang="sv-SE" sz="2000" dirty="0">
                <a:solidFill>
                  <a:srgbClr val="3095B4"/>
                </a:solidFill>
              </a:rPr>
              <a:t>, Y&gt; </a:t>
            </a:r>
            <a:r>
              <a:rPr lang="sv-SE" sz="2000" dirty="0" err="1">
                <a:solidFill>
                  <a:srgbClr val="3095B4"/>
                </a:solidFill>
              </a:rPr>
              <a:t>void</a:t>
            </a:r>
            <a:r>
              <a:rPr lang="sv-SE" sz="2000" dirty="0">
                <a:solidFill>
                  <a:srgbClr val="3095B4"/>
                </a:solidFill>
              </a:rPr>
              <a:t> </a:t>
            </a:r>
            <a:r>
              <a:rPr lang="sv-SE" sz="2000" dirty="0" err="1">
                <a:solidFill>
                  <a:srgbClr val="3095B4"/>
                </a:solidFill>
              </a:rPr>
              <a:t>processElements</a:t>
            </a:r>
            <a:r>
              <a:rPr lang="sv-SE" sz="2000" dirty="0">
                <a:solidFill>
                  <a:srgbClr val="3095B4"/>
                </a:solidFill>
              </a:rPr>
              <a:t>(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err="1" smtClean="0">
                <a:solidFill>
                  <a:srgbClr val="3095B4"/>
                </a:solidFill>
              </a:rPr>
              <a:t>Iterable</a:t>
            </a:r>
            <a:r>
              <a:rPr lang="sv-SE" sz="2000" dirty="0" smtClean="0">
                <a:solidFill>
                  <a:srgbClr val="3095B4"/>
                </a:solidFill>
              </a:rPr>
              <a:t>&lt;X</a:t>
            </a:r>
            <a:r>
              <a:rPr lang="sv-SE" sz="2000" dirty="0">
                <a:solidFill>
                  <a:srgbClr val="3095B4"/>
                </a:solidFill>
              </a:rPr>
              <a:t>&gt; source,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err="1" smtClean="0">
                <a:solidFill>
                  <a:srgbClr val="3095B4"/>
                </a:solidFill>
              </a:rPr>
              <a:t>Predicate</a:t>
            </a:r>
            <a:r>
              <a:rPr lang="sv-SE" sz="2000" dirty="0" smtClean="0">
                <a:solidFill>
                  <a:srgbClr val="3095B4"/>
                </a:solidFill>
              </a:rPr>
              <a:t>&lt;X</a:t>
            </a:r>
            <a:r>
              <a:rPr lang="sv-SE" sz="2000" dirty="0">
                <a:solidFill>
                  <a:srgbClr val="3095B4"/>
                </a:solidFill>
              </a:rPr>
              <a:t>&gt; tester,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err="1" smtClean="0">
                <a:solidFill>
                  <a:srgbClr val="3095B4"/>
                </a:solidFill>
              </a:rPr>
              <a:t>Function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>
                <a:solidFill>
                  <a:srgbClr val="3095B4"/>
                </a:solidFill>
              </a:rPr>
              <a:t>&lt;X, Y&gt; </a:t>
            </a:r>
            <a:r>
              <a:rPr lang="sv-SE" sz="2000" dirty="0" err="1">
                <a:solidFill>
                  <a:srgbClr val="3095B4"/>
                </a:solidFill>
              </a:rPr>
              <a:t>mapper</a:t>
            </a:r>
            <a:r>
              <a:rPr lang="sv-SE" sz="2000" dirty="0">
                <a:solidFill>
                  <a:srgbClr val="3095B4"/>
                </a:solidFill>
              </a:rPr>
              <a:t>,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err="1" smtClean="0">
                <a:solidFill>
                  <a:srgbClr val="3095B4"/>
                </a:solidFill>
              </a:rPr>
              <a:t>Consumer</a:t>
            </a:r>
            <a:r>
              <a:rPr lang="sv-SE" sz="2000" dirty="0" smtClean="0">
                <a:solidFill>
                  <a:srgbClr val="3095B4"/>
                </a:solidFill>
              </a:rPr>
              <a:t>&lt;Y</a:t>
            </a:r>
            <a:r>
              <a:rPr lang="sv-SE" sz="2000" dirty="0">
                <a:solidFill>
                  <a:srgbClr val="3095B4"/>
                </a:solidFill>
              </a:rPr>
              <a:t>&gt; block) {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	for </a:t>
            </a:r>
            <a:r>
              <a:rPr lang="sv-SE" sz="2000" dirty="0">
                <a:solidFill>
                  <a:srgbClr val="3095B4"/>
                </a:solidFill>
              </a:rPr>
              <a:t>(X p : source) {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		</a:t>
            </a:r>
            <a:r>
              <a:rPr lang="sv-SE" sz="2000" dirty="0" err="1" smtClean="0">
                <a:solidFill>
                  <a:srgbClr val="3095B4"/>
                </a:solidFill>
              </a:rPr>
              <a:t>if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>
                <a:solidFill>
                  <a:srgbClr val="3095B4"/>
                </a:solidFill>
              </a:rPr>
              <a:t>(</a:t>
            </a:r>
            <a:r>
              <a:rPr lang="sv-SE" sz="2000" dirty="0" err="1">
                <a:solidFill>
                  <a:srgbClr val="3095B4"/>
                </a:solidFill>
              </a:rPr>
              <a:t>tester.test</a:t>
            </a:r>
            <a:r>
              <a:rPr lang="sv-SE" sz="2000" dirty="0">
                <a:solidFill>
                  <a:srgbClr val="3095B4"/>
                </a:solidFill>
              </a:rPr>
              <a:t>(p)) {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			Y </a:t>
            </a:r>
            <a:r>
              <a:rPr lang="sv-SE" sz="2000" dirty="0">
                <a:solidFill>
                  <a:srgbClr val="3095B4"/>
                </a:solidFill>
              </a:rPr>
              <a:t>data = </a:t>
            </a:r>
            <a:r>
              <a:rPr lang="sv-SE" sz="2000" dirty="0" err="1">
                <a:solidFill>
                  <a:srgbClr val="3095B4"/>
                </a:solidFill>
              </a:rPr>
              <a:t>mapper.apply</a:t>
            </a:r>
            <a:r>
              <a:rPr lang="sv-SE" sz="2000" dirty="0">
                <a:solidFill>
                  <a:srgbClr val="3095B4"/>
                </a:solidFill>
              </a:rPr>
              <a:t>(p); </a:t>
            </a:r>
            <a:r>
              <a:rPr lang="sv-SE" sz="2000" dirty="0" smtClean="0">
                <a:solidFill>
                  <a:srgbClr val="3095B4"/>
                </a:solidFill>
              </a:rPr>
              <a:t>					</a:t>
            </a:r>
            <a:r>
              <a:rPr lang="sv-SE" sz="2000" dirty="0" err="1" smtClean="0">
                <a:solidFill>
                  <a:srgbClr val="3095B4"/>
                </a:solidFill>
              </a:rPr>
              <a:t>block.accept</a:t>
            </a:r>
            <a:r>
              <a:rPr lang="sv-SE" sz="2000" dirty="0" smtClean="0">
                <a:solidFill>
                  <a:srgbClr val="3095B4"/>
                </a:solidFill>
              </a:rPr>
              <a:t>(data);</a:t>
            </a: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		 </a:t>
            </a:r>
            <a:r>
              <a:rPr lang="sv-SE" sz="2000" dirty="0">
                <a:solidFill>
                  <a:srgbClr val="3095B4"/>
                </a:solidFill>
              </a:rPr>
              <a:t>}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	} </a:t>
            </a: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}</a:t>
            </a:r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9500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Final call: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err="1">
                <a:solidFill>
                  <a:srgbClr val="3095B4"/>
                </a:solidFill>
              </a:rPr>
              <a:t>processElements</a:t>
            </a:r>
            <a:r>
              <a:rPr lang="sv-SE" sz="2000" dirty="0">
                <a:solidFill>
                  <a:srgbClr val="3095B4"/>
                </a:solidFill>
              </a:rPr>
              <a:t>( </a:t>
            </a:r>
            <a:r>
              <a:rPr lang="sv-SE" sz="2000" dirty="0" err="1">
                <a:solidFill>
                  <a:srgbClr val="3095B4"/>
                </a:solidFill>
              </a:rPr>
              <a:t>roster</a:t>
            </a:r>
            <a:r>
              <a:rPr lang="sv-SE" sz="2000" dirty="0">
                <a:solidFill>
                  <a:srgbClr val="3095B4"/>
                </a:solidFill>
              </a:rPr>
              <a:t>,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p </a:t>
            </a:r>
            <a:r>
              <a:rPr lang="sv-SE" sz="2000" dirty="0">
                <a:solidFill>
                  <a:srgbClr val="3095B4"/>
                </a:solidFill>
              </a:rPr>
              <a:t>-&gt; </a:t>
            </a:r>
            <a:r>
              <a:rPr lang="sv-SE" sz="2000" dirty="0" err="1">
                <a:solidFill>
                  <a:srgbClr val="3095B4"/>
                </a:solidFill>
              </a:rPr>
              <a:t>p.getGender</a:t>
            </a:r>
            <a:r>
              <a:rPr lang="sv-SE" sz="2000" dirty="0">
                <a:solidFill>
                  <a:srgbClr val="3095B4"/>
                </a:solidFill>
              </a:rPr>
              <a:t>() == </a:t>
            </a:r>
            <a:r>
              <a:rPr lang="sv-SE" sz="2000" dirty="0" err="1">
                <a:solidFill>
                  <a:srgbClr val="3095B4"/>
                </a:solidFill>
              </a:rPr>
              <a:t>Person.Sex.MALE</a:t>
            </a:r>
            <a:r>
              <a:rPr lang="sv-SE" sz="2000" dirty="0">
                <a:solidFill>
                  <a:srgbClr val="3095B4"/>
                </a:solidFill>
              </a:rPr>
              <a:t>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&amp;&amp; </a:t>
            </a:r>
            <a:r>
              <a:rPr lang="sv-SE" sz="2000" dirty="0" err="1">
                <a:solidFill>
                  <a:srgbClr val="3095B4"/>
                </a:solidFill>
              </a:rPr>
              <a:t>p.getAge</a:t>
            </a:r>
            <a:r>
              <a:rPr lang="sv-SE" sz="2000" dirty="0">
                <a:solidFill>
                  <a:srgbClr val="3095B4"/>
                </a:solidFill>
              </a:rPr>
              <a:t>() &gt;= 18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&amp;&amp; </a:t>
            </a:r>
            <a:r>
              <a:rPr lang="sv-SE" sz="2000" dirty="0" err="1" smtClean="0">
                <a:solidFill>
                  <a:srgbClr val="3095B4"/>
                </a:solidFill>
              </a:rPr>
              <a:t>p.getAge</a:t>
            </a:r>
            <a:r>
              <a:rPr lang="sv-SE" sz="2000" dirty="0">
                <a:solidFill>
                  <a:srgbClr val="3095B4"/>
                </a:solidFill>
              </a:rPr>
              <a:t>() &lt;= 25,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p </a:t>
            </a:r>
            <a:r>
              <a:rPr lang="sv-SE" sz="2000" dirty="0">
                <a:solidFill>
                  <a:srgbClr val="3095B4"/>
                </a:solidFill>
              </a:rPr>
              <a:t>-&gt; </a:t>
            </a:r>
            <a:r>
              <a:rPr lang="sv-SE" sz="2000" dirty="0" err="1">
                <a:solidFill>
                  <a:srgbClr val="3095B4"/>
                </a:solidFill>
              </a:rPr>
              <a:t>p.getEmailAddress</a:t>
            </a:r>
            <a:r>
              <a:rPr lang="sv-SE" sz="2000" dirty="0">
                <a:solidFill>
                  <a:srgbClr val="3095B4"/>
                </a:solidFill>
              </a:rPr>
              <a:t>(),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email </a:t>
            </a:r>
            <a:r>
              <a:rPr lang="sv-SE" sz="2000" dirty="0">
                <a:solidFill>
                  <a:srgbClr val="3095B4"/>
                </a:solidFill>
              </a:rPr>
              <a:t>-&gt; </a:t>
            </a:r>
            <a:r>
              <a:rPr lang="sv-SE" sz="2000" dirty="0" err="1">
                <a:solidFill>
                  <a:srgbClr val="3095B4"/>
                </a:solidFill>
              </a:rPr>
              <a:t>System.out.println</a:t>
            </a:r>
            <a:r>
              <a:rPr lang="sv-SE" sz="2000">
                <a:solidFill>
                  <a:srgbClr val="3095B4"/>
                </a:solidFill>
              </a:rPr>
              <a:t>(email</a:t>
            </a:r>
            <a:r>
              <a:rPr lang="sv-SE" sz="2000" smtClean="0">
                <a:solidFill>
                  <a:srgbClr val="3095B4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sv-SE" sz="2000" smtClean="0">
                <a:solidFill>
                  <a:srgbClr val="3095B4"/>
                </a:solidFill>
              </a:rPr>
              <a:t>);</a:t>
            </a: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6186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871200" y="1626840"/>
            <a:ext cx="7808400" cy="4466456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000" dirty="0" err="1" smtClean="0">
                <a:solidFill>
                  <a:srgbClr val="3095B4"/>
                </a:solidFill>
              </a:rPr>
              <a:t>How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to</a:t>
            </a:r>
            <a:r>
              <a:rPr lang="sv-SE" sz="2000" dirty="0" smtClean="0">
                <a:solidFill>
                  <a:srgbClr val="3095B4"/>
                </a:solidFill>
              </a:rPr>
              <a:t> pass </a:t>
            </a:r>
            <a:r>
              <a:rPr lang="sv-SE" sz="2000" dirty="0" err="1" smtClean="0">
                <a:solidFill>
                  <a:srgbClr val="3095B4"/>
                </a:solidFill>
              </a:rPr>
              <a:t>functionality</a:t>
            </a:r>
            <a:r>
              <a:rPr lang="sv-SE" sz="2000" dirty="0" smtClean="0">
                <a:solidFill>
                  <a:srgbClr val="3095B4"/>
                </a:solidFill>
              </a:rPr>
              <a:t> as an </a:t>
            </a:r>
            <a:r>
              <a:rPr lang="sv-SE" sz="2000" dirty="0" smtClean="0">
                <a:solidFill>
                  <a:srgbClr val="3095B4"/>
                </a:solidFill>
              </a:rPr>
              <a:t>argument </a:t>
            </a:r>
            <a:r>
              <a:rPr lang="sv-SE" sz="2000" dirty="0" err="1" smtClean="0">
                <a:solidFill>
                  <a:srgbClr val="3095B4"/>
                </a:solidFill>
              </a:rPr>
              <a:t>before</a:t>
            </a:r>
            <a:r>
              <a:rPr lang="sv-SE" sz="2000" dirty="0" smtClean="0">
                <a:solidFill>
                  <a:srgbClr val="3095B4"/>
                </a:solidFill>
              </a:rPr>
              <a:t> Java 8?</a:t>
            </a:r>
            <a:endParaRPr lang="sv-SE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000" dirty="0" err="1" smtClean="0">
                <a:solidFill>
                  <a:srgbClr val="3095B4"/>
                </a:solidFill>
              </a:rPr>
              <a:t>Answer</a:t>
            </a:r>
            <a:r>
              <a:rPr lang="sv-SE" sz="2000" dirty="0" smtClean="0">
                <a:solidFill>
                  <a:srgbClr val="3095B4"/>
                </a:solidFill>
              </a:rPr>
              <a:t>: </a:t>
            </a:r>
            <a:r>
              <a:rPr lang="sv-SE" sz="2000" dirty="0" err="1" smtClean="0">
                <a:solidFill>
                  <a:srgbClr val="3095B4"/>
                </a:solidFill>
              </a:rPr>
              <a:t>Anomymous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classes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sv-SE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000" dirty="0" smtClean="0">
                <a:solidFill>
                  <a:srgbClr val="3095B4"/>
                </a:solidFill>
              </a:rPr>
              <a:t>Nice? No, </a:t>
            </a:r>
            <a:r>
              <a:rPr lang="sv-SE" sz="2000" dirty="0" err="1" smtClean="0">
                <a:solidFill>
                  <a:srgbClr val="3095B4"/>
                </a:solidFill>
              </a:rPr>
              <a:t>too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much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noise</a:t>
            </a:r>
            <a:r>
              <a:rPr lang="sv-SE" sz="2000" dirty="0" smtClean="0">
                <a:solidFill>
                  <a:srgbClr val="3095B4"/>
                </a:solidFill>
              </a:rPr>
              <a:t>!</a:t>
            </a:r>
            <a:endParaRPr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000" dirty="0" err="1">
                <a:solidFill>
                  <a:srgbClr val="3095B4"/>
                </a:solidFill>
              </a:rPr>
              <a:t>Example</a:t>
            </a:r>
            <a:r>
              <a:rPr lang="sv-SE" sz="2000" dirty="0">
                <a:solidFill>
                  <a:srgbClr val="3095B4"/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err="1" smtClean="0">
                <a:solidFill>
                  <a:srgbClr val="3095B4"/>
                </a:solidFill>
              </a:rPr>
              <a:t>btn.setOnAction</a:t>
            </a:r>
            <a:r>
              <a:rPr lang="sv-SE" sz="2000" dirty="0" smtClean="0">
                <a:solidFill>
                  <a:srgbClr val="3095B4"/>
                </a:solidFill>
              </a:rPr>
              <a:t>(new </a:t>
            </a:r>
            <a:r>
              <a:rPr lang="sv-SE" sz="2000" dirty="0" err="1">
                <a:solidFill>
                  <a:srgbClr val="3095B4"/>
                </a:solidFill>
              </a:rPr>
              <a:t>EventHandler</a:t>
            </a:r>
            <a:r>
              <a:rPr lang="sv-SE" sz="2000" dirty="0">
                <a:solidFill>
                  <a:srgbClr val="3095B4"/>
                </a:solidFill>
              </a:rPr>
              <a:t>&lt;</a:t>
            </a:r>
            <a:r>
              <a:rPr lang="sv-SE" sz="2000" dirty="0" err="1">
                <a:solidFill>
                  <a:srgbClr val="3095B4"/>
                </a:solidFill>
              </a:rPr>
              <a:t>ActionEvent</a:t>
            </a:r>
            <a:r>
              <a:rPr lang="sv-SE" sz="2000" dirty="0">
                <a:solidFill>
                  <a:srgbClr val="3095B4"/>
                </a:solidFill>
              </a:rPr>
              <a:t>&gt;() {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      @</a:t>
            </a:r>
            <a:r>
              <a:rPr lang="sv-SE" sz="2000" dirty="0" err="1">
                <a:solidFill>
                  <a:srgbClr val="3095B4"/>
                </a:solidFill>
              </a:rPr>
              <a:t>Override</a:t>
            </a:r>
            <a:r>
              <a:rPr lang="sv-SE" sz="2000" dirty="0">
                <a:solidFill>
                  <a:srgbClr val="3095B4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       public </a:t>
            </a:r>
            <a:r>
              <a:rPr lang="sv-SE" sz="2000" dirty="0" err="1">
                <a:solidFill>
                  <a:srgbClr val="3095B4"/>
                </a:solidFill>
              </a:rPr>
              <a:t>void</a:t>
            </a:r>
            <a:r>
              <a:rPr lang="sv-SE" sz="2000" dirty="0">
                <a:solidFill>
                  <a:srgbClr val="3095B4"/>
                </a:solidFill>
              </a:rPr>
              <a:t> </a:t>
            </a:r>
            <a:r>
              <a:rPr lang="sv-SE" sz="2000" dirty="0" err="1">
                <a:solidFill>
                  <a:srgbClr val="3095B4"/>
                </a:solidFill>
              </a:rPr>
              <a:t>handle</a:t>
            </a:r>
            <a:r>
              <a:rPr lang="sv-SE" sz="2000" dirty="0">
                <a:solidFill>
                  <a:srgbClr val="3095B4"/>
                </a:solidFill>
              </a:rPr>
              <a:t>(</a:t>
            </a:r>
            <a:r>
              <a:rPr lang="sv-SE" sz="2000" dirty="0" err="1">
                <a:solidFill>
                  <a:srgbClr val="3095B4"/>
                </a:solidFill>
              </a:rPr>
              <a:t>ActionEvent</a:t>
            </a:r>
            <a:r>
              <a:rPr lang="sv-SE" sz="2000" dirty="0">
                <a:solidFill>
                  <a:srgbClr val="3095B4"/>
                </a:solidFill>
              </a:rPr>
              <a:t> event) { </a:t>
            </a:r>
            <a:r>
              <a:rPr lang="sv-SE" sz="2000" dirty="0" smtClean="0">
                <a:solidFill>
                  <a:srgbClr val="3095B4"/>
                </a:solidFill>
              </a:rPr>
              <a:t>				</a:t>
            </a:r>
            <a:r>
              <a:rPr lang="sv-SE" sz="2000" dirty="0" err="1" smtClean="0">
                <a:solidFill>
                  <a:srgbClr val="3095B4"/>
                </a:solidFill>
              </a:rPr>
              <a:t>System.out.println</a:t>
            </a:r>
            <a:r>
              <a:rPr lang="sv-SE" sz="2000" dirty="0">
                <a:solidFill>
                  <a:srgbClr val="3095B4"/>
                </a:solidFill>
              </a:rPr>
              <a:t>("Hello World!");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 </a:t>
            </a:r>
            <a:r>
              <a:rPr lang="sv-SE" sz="2000" dirty="0" smtClean="0">
                <a:solidFill>
                  <a:srgbClr val="3095B4"/>
                </a:solidFill>
              </a:rPr>
              <a:t>      }</a:t>
            </a: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});</a:t>
            </a:r>
            <a:endParaRPr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60721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871200" y="1626840"/>
            <a:ext cx="7808400" cy="4466456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000" dirty="0" err="1" smtClean="0">
                <a:solidFill>
                  <a:srgbClr val="3095B4"/>
                </a:solidFill>
              </a:rPr>
              <a:t>How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to</a:t>
            </a:r>
            <a:r>
              <a:rPr lang="sv-SE" sz="2000" dirty="0" smtClean="0">
                <a:solidFill>
                  <a:srgbClr val="3095B4"/>
                </a:solidFill>
              </a:rPr>
              <a:t> pass </a:t>
            </a:r>
            <a:r>
              <a:rPr lang="sv-SE" sz="2000" dirty="0" err="1" smtClean="0">
                <a:solidFill>
                  <a:srgbClr val="3095B4"/>
                </a:solidFill>
              </a:rPr>
              <a:t>functionality</a:t>
            </a:r>
            <a:r>
              <a:rPr lang="sv-SE" sz="2000" dirty="0" smtClean="0">
                <a:solidFill>
                  <a:srgbClr val="3095B4"/>
                </a:solidFill>
              </a:rPr>
              <a:t> as an </a:t>
            </a:r>
            <a:r>
              <a:rPr lang="sv-SE" sz="2000" dirty="0" smtClean="0">
                <a:solidFill>
                  <a:srgbClr val="3095B4"/>
                </a:solidFill>
              </a:rPr>
              <a:t>argument </a:t>
            </a:r>
            <a:r>
              <a:rPr lang="sv-SE" sz="2000" dirty="0" err="1" smtClean="0">
                <a:solidFill>
                  <a:srgbClr val="3095B4"/>
                </a:solidFill>
              </a:rPr>
              <a:t>after</a:t>
            </a:r>
            <a:r>
              <a:rPr lang="sv-SE" sz="2000" dirty="0" smtClean="0">
                <a:solidFill>
                  <a:srgbClr val="3095B4"/>
                </a:solidFill>
              </a:rPr>
              <a:t> Java 8?</a:t>
            </a:r>
            <a:endParaRPr lang="sv-SE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000" dirty="0" err="1" smtClean="0">
                <a:solidFill>
                  <a:srgbClr val="3095B4"/>
                </a:solidFill>
              </a:rPr>
              <a:t>Answer</a:t>
            </a:r>
            <a:r>
              <a:rPr lang="sv-SE" sz="2000" dirty="0" smtClean="0">
                <a:solidFill>
                  <a:srgbClr val="3095B4"/>
                </a:solidFill>
              </a:rPr>
              <a:t>: Lambda Expressions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sv-SE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000" dirty="0" smtClean="0">
                <a:solidFill>
                  <a:srgbClr val="3095B4"/>
                </a:solidFill>
              </a:rPr>
              <a:t>Nice? </a:t>
            </a:r>
            <a:r>
              <a:rPr lang="sv-SE" sz="2000" dirty="0" err="1" smtClean="0">
                <a:solidFill>
                  <a:srgbClr val="3095B4"/>
                </a:solidFill>
              </a:rPr>
              <a:t>Yes</a:t>
            </a:r>
            <a:endParaRPr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000" dirty="0" err="1" smtClean="0">
                <a:solidFill>
                  <a:srgbClr val="3095B4"/>
                </a:solidFill>
              </a:rPr>
              <a:t>Example</a:t>
            </a:r>
            <a:r>
              <a:rPr lang="sv-SE" sz="2000" dirty="0" smtClean="0">
                <a:solidFill>
                  <a:srgbClr val="3095B4"/>
                </a:solidFill>
              </a:rPr>
              <a:t>:</a:t>
            </a:r>
            <a:endParaRPr lang="sv-SE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err="1" smtClean="0">
                <a:solidFill>
                  <a:srgbClr val="3095B4"/>
                </a:solidFill>
              </a:rPr>
              <a:t>btn.setOnAction</a:t>
            </a:r>
            <a:r>
              <a:rPr lang="sv-SE" sz="2000" dirty="0" smtClean="0">
                <a:solidFill>
                  <a:srgbClr val="3095B4"/>
                </a:solidFill>
              </a:rPr>
              <a:t>(e - &gt; </a:t>
            </a:r>
            <a:r>
              <a:rPr lang="sv-SE" sz="2000" dirty="0" err="1" smtClean="0">
                <a:solidFill>
                  <a:srgbClr val="3095B4"/>
                </a:solidFill>
              </a:rPr>
              <a:t>System.out.println</a:t>
            </a:r>
            <a:r>
              <a:rPr lang="sv-SE" sz="2000" dirty="0" smtClean="0">
                <a:solidFill>
                  <a:srgbClr val="3095B4"/>
                </a:solidFill>
              </a:rPr>
              <a:t>("Hello World!"));</a:t>
            </a:r>
          </a:p>
          <a:p>
            <a:pPr>
              <a:lnSpc>
                <a:spcPct val="100000"/>
              </a:lnSpc>
            </a:pPr>
            <a:endParaRPr lang="sv-SE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  <a:hlinkClick r:id="rId2"/>
              </a:rPr>
              <a:t>http://docs.oracle.com/</a:t>
            </a:r>
            <a:r>
              <a:rPr lang="sv-SE" sz="2000" dirty="0" err="1">
                <a:solidFill>
                  <a:srgbClr val="3095B4"/>
                </a:solidFill>
                <a:hlinkClick r:id="rId2"/>
              </a:rPr>
              <a:t>javafx</a:t>
            </a:r>
            <a:r>
              <a:rPr lang="sv-SE" sz="2000" dirty="0">
                <a:solidFill>
                  <a:srgbClr val="3095B4"/>
                </a:solidFill>
                <a:hlinkClick r:id="rId2"/>
              </a:rPr>
              <a:t>/2/</a:t>
            </a:r>
            <a:r>
              <a:rPr lang="sv-SE" sz="2000" dirty="0" err="1">
                <a:solidFill>
                  <a:srgbClr val="3095B4"/>
                </a:solidFill>
                <a:hlinkClick r:id="rId2"/>
              </a:rPr>
              <a:t>api</a:t>
            </a:r>
            <a:r>
              <a:rPr lang="sv-SE" sz="2000" dirty="0">
                <a:solidFill>
                  <a:srgbClr val="3095B4"/>
                </a:solidFill>
                <a:hlinkClick r:id="rId2"/>
              </a:rPr>
              <a:t>/</a:t>
            </a:r>
            <a:r>
              <a:rPr lang="sv-SE" sz="2000" dirty="0" err="1">
                <a:solidFill>
                  <a:srgbClr val="3095B4"/>
                </a:solidFill>
                <a:hlinkClick r:id="rId2"/>
              </a:rPr>
              <a:t>javafx</a:t>
            </a:r>
            <a:r>
              <a:rPr lang="sv-SE" sz="2000" dirty="0">
                <a:solidFill>
                  <a:srgbClr val="3095B4"/>
                </a:solidFill>
                <a:hlinkClick r:id="rId2"/>
              </a:rPr>
              <a:t>/</a:t>
            </a:r>
            <a:r>
              <a:rPr lang="sv-SE" sz="2000" dirty="0" err="1">
                <a:solidFill>
                  <a:srgbClr val="3095B4"/>
                </a:solidFill>
                <a:hlinkClick r:id="rId2"/>
              </a:rPr>
              <a:t>scene</a:t>
            </a:r>
            <a:r>
              <a:rPr lang="sv-SE" sz="2000" dirty="0">
                <a:solidFill>
                  <a:srgbClr val="3095B4"/>
                </a:solidFill>
                <a:hlinkClick r:id="rId2"/>
              </a:rPr>
              <a:t>/</a:t>
            </a:r>
            <a:r>
              <a:rPr lang="sv-SE" sz="2000" dirty="0" err="1">
                <a:solidFill>
                  <a:srgbClr val="3095B4"/>
                </a:solidFill>
                <a:hlinkClick r:id="rId2"/>
              </a:rPr>
              <a:t>control</a:t>
            </a:r>
            <a:r>
              <a:rPr lang="sv-SE" sz="2000" dirty="0">
                <a:solidFill>
                  <a:srgbClr val="3095B4"/>
                </a:solidFill>
                <a:hlinkClick r:id="rId2"/>
              </a:rPr>
              <a:t>/</a:t>
            </a:r>
            <a:r>
              <a:rPr lang="sv-SE" sz="2000" dirty="0" err="1">
                <a:solidFill>
                  <a:srgbClr val="3095B4"/>
                </a:solidFill>
                <a:hlinkClick r:id="rId2"/>
              </a:rPr>
              <a:t>ButtonBase.html#setOnAction</a:t>
            </a:r>
            <a:r>
              <a:rPr lang="sv-SE" sz="2000" dirty="0">
                <a:solidFill>
                  <a:srgbClr val="3095B4"/>
                </a:solidFill>
                <a:hlinkClick r:id="rId2"/>
              </a:rPr>
              <a:t>(</a:t>
            </a:r>
            <a:r>
              <a:rPr lang="sv-SE" sz="2000" dirty="0" err="1">
                <a:solidFill>
                  <a:srgbClr val="3095B4"/>
                </a:solidFill>
                <a:hlinkClick r:id="rId2"/>
              </a:rPr>
              <a:t>javafx.event.EventHandler</a:t>
            </a:r>
            <a:r>
              <a:rPr lang="sv-SE" sz="2000" dirty="0" smtClean="0">
                <a:solidFill>
                  <a:srgbClr val="3095B4"/>
                </a:solidFill>
                <a:hlinkClick r:id="rId2"/>
              </a:rPr>
              <a:t>)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75349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366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Tasks: </a:t>
            </a:r>
            <a:r>
              <a:rPr lang="sv-SE" sz="2000" dirty="0" err="1" smtClean="0">
                <a:solidFill>
                  <a:srgbClr val="3095B4"/>
                </a:solidFill>
              </a:rPr>
              <a:t>Slowly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change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your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code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to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use</a:t>
            </a:r>
            <a:r>
              <a:rPr lang="sv-SE" sz="2000" dirty="0" smtClean="0">
                <a:solidFill>
                  <a:srgbClr val="3095B4"/>
                </a:solidFill>
              </a:rPr>
              <a:t> Lambda Expressions</a:t>
            </a:r>
          </a:p>
          <a:p>
            <a:pPr>
              <a:lnSpc>
                <a:spcPct val="100000"/>
              </a:lnSpc>
            </a:pPr>
            <a:endParaRPr lang="sv-SE" sz="2000" dirty="0">
              <a:solidFill>
                <a:srgbClr val="3095B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366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Task </a:t>
            </a:r>
            <a:r>
              <a:rPr lang="sv-SE" sz="2000" dirty="0" smtClean="0">
                <a:solidFill>
                  <a:srgbClr val="3095B4"/>
                </a:solidFill>
              </a:rPr>
              <a:t>1</a:t>
            </a:r>
          </a:p>
          <a:p>
            <a:pPr>
              <a:lnSpc>
                <a:spcPct val="100000"/>
              </a:lnSpc>
            </a:pPr>
            <a:endParaRPr lang="sv-SE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Write a body to this method: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public </a:t>
            </a:r>
            <a:r>
              <a:rPr lang="en-US" sz="2000" dirty="0">
                <a:solidFill>
                  <a:srgbClr val="3095B4"/>
                </a:solidFill>
              </a:rPr>
              <a:t>void </a:t>
            </a:r>
            <a:r>
              <a:rPr lang="en-US" sz="2000" dirty="0" err="1">
                <a:solidFill>
                  <a:srgbClr val="3095B4"/>
                </a:solidFill>
              </a:rPr>
              <a:t>printPersonsOlderThan</a:t>
            </a:r>
            <a:r>
              <a:rPr lang="en-US" sz="2000" dirty="0">
                <a:solidFill>
                  <a:srgbClr val="3095B4"/>
                </a:solidFill>
              </a:rPr>
              <a:t>(List&lt;Person&gt; </a:t>
            </a:r>
            <a:r>
              <a:rPr lang="en-US" sz="2000" dirty="0" smtClean="0">
                <a:solidFill>
                  <a:srgbClr val="3095B4"/>
                </a:solidFill>
              </a:rPr>
              <a:t>persons, </a:t>
            </a:r>
            <a:r>
              <a:rPr lang="en-US" sz="2000" dirty="0" err="1">
                <a:solidFill>
                  <a:srgbClr val="3095B4"/>
                </a:solidFill>
              </a:rPr>
              <a:t>int</a:t>
            </a:r>
            <a:r>
              <a:rPr lang="en-US" sz="2000" dirty="0">
                <a:solidFill>
                  <a:srgbClr val="3095B4"/>
                </a:solidFill>
              </a:rPr>
              <a:t> age) {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3095B4"/>
                </a:solidFill>
              </a:rPr>
              <a:t>}</a:t>
            </a:r>
            <a:endParaRPr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6227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366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Task </a:t>
            </a:r>
            <a:r>
              <a:rPr lang="sv-SE" sz="2000" dirty="0" smtClean="0">
                <a:solidFill>
                  <a:srgbClr val="3095B4"/>
                </a:solidFill>
              </a:rPr>
              <a:t>1</a:t>
            </a:r>
          </a:p>
          <a:p>
            <a:pPr>
              <a:lnSpc>
                <a:spcPct val="100000"/>
              </a:lnSpc>
            </a:pPr>
            <a:endParaRPr lang="sv-SE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Problems </a:t>
            </a:r>
            <a:r>
              <a:rPr lang="sv-SE" sz="2000" dirty="0" err="1" smtClean="0">
                <a:solidFill>
                  <a:srgbClr val="3095B4"/>
                </a:solidFill>
              </a:rPr>
              <a:t>about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this</a:t>
            </a:r>
            <a:r>
              <a:rPr lang="sv-SE" sz="2000" dirty="0" smtClean="0">
                <a:solidFill>
                  <a:srgbClr val="3095B4"/>
                </a:solidFill>
              </a:rPr>
              <a:t>?</a:t>
            </a:r>
          </a:p>
          <a:p>
            <a:pPr>
              <a:lnSpc>
                <a:spcPct val="100000"/>
              </a:lnSpc>
            </a:pPr>
            <a:endParaRPr lang="sv-SE" sz="2000" dirty="0" smtClean="0">
              <a:solidFill>
                <a:srgbClr val="3095B4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sv-SE" sz="2000" dirty="0" err="1" smtClean="0">
                <a:solidFill>
                  <a:srgbClr val="3095B4"/>
                </a:solidFill>
              </a:rPr>
              <a:t>Dependent</a:t>
            </a:r>
            <a:r>
              <a:rPr lang="sv-SE" sz="2000" dirty="0" smtClean="0">
                <a:solidFill>
                  <a:srgbClr val="3095B4"/>
                </a:solidFill>
              </a:rPr>
              <a:t> on Person </a:t>
            </a:r>
            <a:r>
              <a:rPr lang="sv-SE" sz="2000" dirty="0" err="1" smtClean="0">
                <a:solidFill>
                  <a:srgbClr val="3095B4"/>
                </a:solidFill>
              </a:rPr>
              <a:t>variables</a:t>
            </a:r>
            <a:endParaRPr lang="sv-SE" sz="2000" dirty="0" smtClean="0">
              <a:solidFill>
                <a:srgbClr val="3095B4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sv-SE" sz="2000" dirty="0" smtClean="0">
                <a:solidFill>
                  <a:srgbClr val="3095B4"/>
                </a:solidFill>
              </a:rPr>
              <a:t>If print persons </a:t>
            </a:r>
            <a:r>
              <a:rPr lang="sv-SE" sz="2000" dirty="0" err="1" smtClean="0">
                <a:solidFill>
                  <a:srgbClr val="3095B4"/>
                </a:solidFill>
              </a:rPr>
              <a:t>with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other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seachcriteria</a:t>
            </a:r>
            <a:r>
              <a:rPr lang="sv-SE" sz="2000" dirty="0" smtClean="0">
                <a:solidFill>
                  <a:srgbClr val="3095B4"/>
                </a:solidFill>
              </a:rPr>
              <a:t>?</a:t>
            </a:r>
            <a:endParaRPr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640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366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2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Write a body to this method: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1400" dirty="0">
                <a:solidFill>
                  <a:srgbClr val="3095B4"/>
                </a:solidFill>
              </a:rPr>
              <a:t>public </a:t>
            </a:r>
            <a:r>
              <a:rPr lang="sv-SE" sz="1400" dirty="0" err="1">
                <a:solidFill>
                  <a:srgbClr val="3095B4"/>
                </a:solidFill>
              </a:rPr>
              <a:t>static</a:t>
            </a:r>
            <a:r>
              <a:rPr lang="sv-SE" sz="1400" dirty="0">
                <a:solidFill>
                  <a:srgbClr val="3095B4"/>
                </a:solidFill>
              </a:rPr>
              <a:t> </a:t>
            </a:r>
            <a:r>
              <a:rPr lang="sv-SE" sz="1400" dirty="0" err="1">
                <a:solidFill>
                  <a:srgbClr val="3095B4"/>
                </a:solidFill>
              </a:rPr>
              <a:t>void</a:t>
            </a:r>
            <a:r>
              <a:rPr lang="sv-SE" sz="1400" dirty="0">
                <a:solidFill>
                  <a:srgbClr val="3095B4"/>
                </a:solidFill>
              </a:rPr>
              <a:t> </a:t>
            </a:r>
            <a:r>
              <a:rPr lang="sv-SE" sz="1400" dirty="0" err="1">
                <a:solidFill>
                  <a:srgbClr val="3095B4"/>
                </a:solidFill>
              </a:rPr>
              <a:t>printPersonsWithinAgeRange</a:t>
            </a:r>
            <a:r>
              <a:rPr lang="sv-SE" sz="1400" dirty="0">
                <a:solidFill>
                  <a:srgbClr val="3095B4"/>
                </a:solidFill>
              </a:rPr>
              <a:t>(</a:t>
            </a:r>
            <a:r>
              <a:rPr lang="en-US" sz="1400" dirty="0">
                <a:solidFill>
                  <a:srgbClr val="3095B4"/>
                </a:solidFill>
              </a:rPr>
              <a:t>List&lt;Person&gt; roster, </a:t>
            </a:r>
            <a:r>
              <a:rPr lang="en-US" sz="1400" dirty="0" err="1">
                <a:solidFill>
                  <a:srgbClr val="3095B4"/>
                </a:solidFill>
              </a:rPr>
              <a:t>int</a:t>
            </a:r>
            <a:r>
              <a:rPr lang="en-US" sz="1400" dirty="0">
                <a:solidFill>
                  <a:srgbClr val="3095B4"/>
                </a:solidFill>
              </a:rPr>
              <a:t> low, </a:t>
            </a:r>
            <a:r>
              <a:rPr lang="en-US" sz="1400" dirty="0" err="1">
                <a:solidFill>
                  <a:srgbClr val="3095B4"/>
                </a:solidFill>
              </a:rPr>
              <a:t>int</a:t>
            </a:r>
            <a:r>
              <a:rPr lang="en-US" sz="1400" dirty="0">
                <a:solidFill>
                  <a:srgbClr val="3095B4"/>
                </a:solidFill>
              </a:rPr>
              <a:t> high) {</a:t>
            </a:r>
          </a:p>
          <a:p>
            <a:pPr>
              <a:lnSpc>
                <a:spcPct val="100000"/>
              </a:lnSpc>
            </a:pPr>
            <a:endParaRPr lang="en-US" sz="14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400" dirty="0" smtClean="0">
                <a:solidFill>
                  <a:srgbClr val="3095B4"/>
                </a:solidFill>
              </a:rPr>
              <a:t>}</a:t>
            </a:r>
            <a:endParaRPr lang="en-US" sz="14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1192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366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2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Problems about this?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000" dirty="0" smtClean="0">
                <a:solidFill>
                  <a:srgbClr val="3095B4"/>
                </a:solidFill>
              </a:rPr>
              <a:t>Same problem as for 1</a:t>
            </a: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7425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1883</TotalTime>
  <Words>572</Words>
  <Application>Microsoft Office PowerPoint</Application>
  <PresentationFormat>Bildspel på skärmen (4:3)</PresentationFormat>
  <Paragraphs>199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Bildrubriker</vt:lpstr>
      </vt:variant>
      <vt:variant>
        <vt:i4>25</vt:i4>
      </vt:variant>
    </vt:vector>
  </HeadingPairs>
  <TitlesOfParts>
    <vt:vector size="27" baseType="lpstr">
      <vt:lpstr>Office Theme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Karlsson, Per</dc:creator>
  <cp:lastModifiedBy>Karlsson, Per</cp:lastModifiedBy>
  <cp:revision>32</cp:revision>
  <dcterms:modified xsi:type="dcterms:W3CDTF">2013-11-18T18:38:30Z</dcterms:modified>
</cp:coreProperties>
</file>