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9720" y="5356440"/>
            <a:ext cx="9142920" cy="1459080"/>
          </a:xfrm>
          <a:prstGeom prst="rect">
            <a:avLst/>
          </a:prstGeom>
        </p:spPr>
      </p:pic>
      <p:pic>
        <p:nvPicPr>
          <p:cNvPr descr="" id="1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7742160" y="6368760"/>
            <a:ext cx="1177200" cy="254160"/>
          </a:xfrm>
          <a:prstGeom prst="rect">
            <a:avLst/>
          </a:prstGeom>
        </p:spPr>
      </p:pic>
      <p:pic>
        <p:nvPicPr>
          <p:cNvPr descr="" id="2" name="Image 3"/>
          <p:cNvPicPr/>
          <p:nvPr/>
        </p:nvPicPr>
        <p:blipFill>
          <a:blip r:embed="rId4"/>
          <a:stretch>
            <a:fillRect/>
          </a:stretch>
        </p:blipFill>
        <p:spPr>
          <a:xfrm>
            <a:off x="1153440" y="2393640"/>
            <a:ext cx="2003760" cy="1992240"/>
          </a:xfrm>
          <a:prstGeom prst="rect">
            <a:avLst/>
          </a:prstGeom>
        </p:spPr>
      </p:pic>
      <p:sp>
        <p:nvSpPr>
          <p:cNvPr id="3" name="Line 1"/>
          <p:cNvSpPr/>
          <p:nvPr/>
        </p:nvSpPr>
        <p:spPr>
          <a:xfrm>
            <a:off x="1278000" y="2006640"/>
            <a:ext cx="183240" cy="3373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4" name="Line 2"/>
          <p:cNvSpPr/>
          <p:nvPr/>
        </p:nvSpPr>
        <p:spPr>
          <a:xfrm flipH="1">
            <a:off x="1395360" y="4452840"/>
            <a:ext cx="167040" cy="54108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5" name="Line 3"/>
          <p:cNvSpPr/>
          <p:nvPr/>
        </p:nvSpPr>
        <p:spPr>
          <a:xfrm>
            <a:off x="3187800" y="4093920"/>
            <a:ext cx="296280" cy="3049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0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9720" y="5356440"/>
            <a:ext cx="9142920" cy="1459080"/>
          </a:xfrm>
          <a:prstGeom prst="rect">
            <a:avLst/>
          </a:prstGeom>
        </p:spPr>
      </p:pic>
      <p:pic>
        <p:nvPicPr>
          <p:cNvPr descr="" id="41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7742160" y="6368760"/>
            <a:ext cx="1177200" cy="254160"/>
          </a:xfrm>
          <a:prstGeom prst="rect">
            <a:avLst/>
          </a:prstGeom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517120" y="1213920"/>
            <a:ext cx="6270480" cy="73296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r>
              <a:rPr lang="en-US" sz="3200">
                <a:solidFill>
                  <a:srgbClr val="8b8178"/>
                </a:solidFill>
                <a:latin typeface="Lucida Bright"/>
              </a:rPr>
              <a:t>Project Lambda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0" y="1803240"/>
            <a:ext cx="1364400" cy="220680"/>
          </a:xfrm>
          <a:prstGeom prst="rect">
            <a:avLst/>
          </a:prstGeom>
        </p:spPr>
        <p:txBody>
          <a:bodyPr bIns="49680" lIns="99720" rIns="99720" tIns="49680"/>
          <a:p>
            <a:pPr algn="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Lucida Sans"/>
              </a:rPr>
              <a:t>Global presence</a:t>
            </a: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1110600" y="5019120"/>
            <a:ext cx="932400" cy="256320"/>
          </a:xfrm>
          <a:prstGeom prst="rect">
            <a:avLst/>
          </a:prstGeom>
        </p:spPr>
        <p:txBody>
          <a:bodyPr bIns="49680" lIns="99720" rIns="99720" tIns="4968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Lucida Sans"/>
              </a:rPr>
              <a:t>+20 countries</a:t>
            </a:r>
            <a:endParaRPr/>
          </a:p>
        </p:txBody>
      </p:sp>
      <p:sp>
        <p:nvSpPr>
          <p:cNvPr id="79" name="CustomShape 4"/>
          <p:cNvSpPr/>
          <p:nvPr/>
        </p:nvSpPr>
        <p:spPr>
          <a:xfrm>
            <a:off x="3255840" y="4416480"/>
            <a:ext cx="1223640" cy="256320"/>
          </a:xfrm>
          <a:prstGeom prst="rect">
            <a:avLst/>
          </a:prstGeom>
        </p:spPr>
        <p:txBody>
          <a:bodyPr bIns="49680" lIns="99720" rIns="99720" tIns="4968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Lucida Sans"/>
              </a:rPr>
              <a:t>+17 000 employees</a:t>
            </a:r>
            <a:endParaRPr/>
          </a:p>
        </p:txBody>
      </p:sp>
      <p:sp>
        <p:nvSpPr>
          <p:cNvPr id="80" name="CustomShape 5"/>
          <p:cNvSpPr/>
          <p:nvPr/>
        </p:nvSpPr>
        <p:spPr>
          <a:xfrm>
            <a:off x="3695760" y="1931760"/>
            <a:ext cx="5092200" cy="84240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20000"/>
              </a:lnSpc>
            </a:pPr>
            <a:r>
              <a:rPr lang="en-US">
                <a:solidFill>
                  <a:srgbClr val="737c82"/>
                </a:solidFill>
                <a:latin typeface="Lucida Sans Unicode"/>
              </a:rPr>
              <a:t>- Lambdauttryck I Java 8</a:t>
            </a:r>
            <a:endParaRPr/>
          </a:p>
          <a:p>
            <a:pPr algn="r">
              <a:lnSpc>
                <a:spcPct val="120000"/>
              </a:lnSpc>
            </a:pPr>
            <a:r>
              <a:rPr lang="en-US" sz="1300">
                <a:solidFill>
                  <a:srgbClr val="595959"/>
                </a:solidFill>
                <a:latin typeface="Lucida Sans Unicode"/>
              </a:rPr>
              <a:t>2012-11-04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97160" y="57960"/>
            <a:ext cx="7821000" cy="1161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5c7f92"/>
                </a:solidFill>
                <a:latin typeface="Lucida Bright"/>
              </a:rPr>
              <a:t>Project Lambda – JSR 335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871200" y="1626840"/>
            <a:ext cx="7809120" cy="3665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Functional Interfaces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Lambda Expressions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Method and Constructor References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Poly Expressions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Typing and Evaluation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Overload Resolution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Type Inference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Default Methods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Java Virtual Machine Enhancements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97160" y="57960"/>
            <a:ext cx="7821000" cy="1161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5c7f92"/>
                </a:solidFill>
                <a:latin typeface="Lucida Bright"/>
              </a:rPr>
              <a:t>Project Lambda – JSR 335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871200" y="1626840"/>
            <a:ext cx="7809120" cy="3665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3095b4"/>
                </a:solidFill>
              </a:rPr>
              <a:t>Functional Interfaces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3095b4"/>
                </a:solidFill>
              </a:rPr>
              <a:t>Lambda Expressions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3095b4"/>
                </a:solidFill>
              </a:rPr>
              <a:t>Method and Constructor References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2000">
                <a:solidFill>
                  <a:srgbClr val="c0c0c0"/>
                </a:solidFill>
              </a:rPr>
              <a:t>Poly Expressions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2000">
                <a:solidFill>
                  <a:srgbClr val="c0c0c0"/>
                </a:solidFill>
              </a:rPr>
              <a:t>Typing and Evaluation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2000">
                <a:solidFill>
                  <a:srgbClr val="c0c0c0"/>
                </a:solidFill>
              </a:rPr>
              <a:t>Overload Resolution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2000">
                <a:solidFill>
                  <a:srgbClr val="c0c0c0"/>
                </a:solidFill>
              </a:rPr>
              <a:t>Type Inference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3095b4"/>
                </a:solidFill>
              </a:rPr>
              <a:t>Default Methods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2000">
                <a:solidFill>
                  <a:srgbClr val="c0c0c0"/>
                </a:solidFill>
              </a:rPr>
              <a:t>Java Virtual Machine Enhancements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3095b4"/>
                </a:solidFill>
              </a:rPr>
              <a:t>Streams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97160" y="57960"/>
            <a:ext cx="7821000" cy="116136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200">
                <a:solidFill>
                  <a:srgbClr val="5c7f92"/>
                </a:solidFill>
                <a:latin typeface="Lucida Bright"/>
              </a:rPr>
              <a:t>Varför Lambdas?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871200" y="1626840"/>
            <a:ext cx="7809120" cy="3665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3095b4"/>
                </a:solidFill>
              </a:rPr>
              <a:t>En stor anledning är sådan här kod: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400">
                <a:solidFill>
                  <a:srgbClr val="3095b4"/>
                </a:solidFill>
              </a:rPr>
              <a:t>button.addActionListener(new ActionListener() {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400">
                <a:solidFill>
                  <a:srgbClr val="3095b4"/>
                </a:solidFill>
              </a:rPr>
              <a:t>  </a:t>
            </a:r>
            <a:r>
              <a:rPr i="1" lang="en-US" sz="1400">
                <a:solidFill>
                  <a:srgbClr val="3095b4"/>
                </a:solidFill>
              </a:rPr>
              <a:t>public void actionPerformed(ActionEvent e) {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400">
                <a:solidFill>
                  <a:srgbClr val="3095b4"/>
                </a:solidFill>
              </a:rPr>
              <a:t>    </a:t>
            </a:r>
            <a:r>
              <a:rPr i="1" lang="en-US" sz="1400">
                <a:solidFill>
                  <a:srgbClr val="3095b4"/>
                </a:solidFill>
              </a:rPr>
              <a:t>ui.dazzle(e.getModifiers());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400">
                <a:solidFill>
                  <a:srgbClr val="3095b4"/>
                </a:solidFill>
              </a:rPr>
              <a:t>  </a:t>
            </a:r>
            <a:r>
              <a:rPr i="1" lang="en-US" sz="1400">
                <a:solidFill>
                  <a:srgbClr val="3095b4"/>
                </a:solidFill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400">
                <a:solidFill>
                  <a:srgbClr val="3095b4"/>
                </a:solidFill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Interna klassladdningsbekymmer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Parallellisering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97160" y="57960"/>
            <a:ext cx="7821000" cy="1161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5c7f92"/>
                </a:solidFill>
                <a:latin typeface="Lucida Bright"/>
              </a:rPr>
              <a:t>Funktionella interface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871200" y="1188720"/>
            <a:ext cx="7809120" cy="4103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Ett interface med </a:t>
            </a:r>
            <a:r>
              <a:rPr b="1" lang="en-US" sz="2000">
                <a:solidFill>
                  <a:srgbClr val="3095b4"/>
                </a:solidFill>
              </a:rPr>
              <a:t>exakt en abstrakt metod</a:t>
            </a:r>
            <a:endParaRPr/>
          </a:p>
          <a:p>
            <a:pPr lvl="1">
              <a:lnSpc>
                <a:spcPct val="100000"/>
              </a:lnSpc>
              <a:buSzPct val="45000"/>
              <a:buFont typeface="Ubuntu"/>
              <a:buChar char="―"/>
            </a:pPr>
            <a:r>
              <a:rPr i="1" lang="en-US" sz="1400">
                <a:solidFill>
                  <a:srgbClr val="3095b4"/>
                </a:solidFill>
              </a:rPr>
              <a:t>Ex: </a:t>
            </a:r>
            <a:r>
              <a:rPr i="1" lang="en-US" sz="1400">
                <a:solidFill>
                  <a:srgbClr val="3095b4"/>
                </a:solidFill>
              </a:rPr>
              <a:t>	</a:t>
            </a:r>
            <a:r>
              <a:rPr i="1" lang="en-US" sz="1400">
                <a:solidFill>
                  <a:srgbClr val="3095b4"/>
                </a:solidFill>
              </a:rPr>
              <a:t>public interface Runnable { void run(); }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US" sz="1400">
                <a:solidFill>
                  <a:srgbClr val="3095b4"/>
                </a:solidFill>
              </a:rPr>
              <a:t>public interface Callable&lt;V&gt; { V call() throws Exception; } 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US" sz="1400">
                <a:solidFill>
                  <a:srgbClr val="3095b4"/>
                </a:solidFill>
              </a:rPr>
              <a:t>public interface ActionListener { void actionPerformed(ActionEvent e); } 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Inga speciella nyckelord eller deklarationer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