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2" r:id="rId4"/>
    <p:sldId id="281" r:id="rId5"/>
    <p:sldId id="283" r:id="rId6"/>
    <p:sldId id="257" r:id="rId7"/>
    <p:sldId id="284" r:id="rId8"/>
    <p:sldId id="259" r:id="rId9"/>
    <p:sldId id="260" r:id="rId10"/>
    <p:sldId id="261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9" r:id="rId19"/>
    <p:sldId id="280" r:id="rId20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java.net/jdk8/docs/api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A lambda expression is like a method: it provides a list of formal parameters and a </a:t>
            </a:r>
            <a:r>
              <a:rPr lang="en-US" sz="2000" dirty="0" smtClean="0">
                <a:solidFill>
                  <a:srgbClr val="3095B4"/>
                </a:solidFill>
              </a:rPr>
              <a:t>body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Examples </a:t>
            </a:r>
            <a:r>
              <a:rPr lang="en-US" sz="2000" dirty="0">
                <a:solidFill>
                  <a:srgbClr val="3095B4"/>
                </a:solidFill>
              </a:rPr>
              <a:t>of lambda expressions: </a:t>
            </a:r>
          </a:p>
          <a:p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s </a:t>
            </a:r>
            <a:r>
              <a:rPr lang="en-US" sz="2000" dirty="0">
                <a:solidFill>
                  <a:srgbClr val="3095B4"/>
                </a:solidFill>
              </a:rPr>
              <a:t>-&gt; </a:t>
            </a:r>
            <a:r>
              <a:rPr lang="en-US" sz="2000" dirty="0" err="1">
                <a:solidFill>
                  <a:srgbClr val="3095B4"/>
                </a:solidFill>
              </a:rPr>
              <a:t>s.length</a:t>
            </a:r>
            <a:r>
              <a:rPr lang="en-US" sz="2000" dirty="0">
                <a:solidFill>
                  <a:srgbClr val="3095B4"/>
                </a:solidFill>
              </a:rPr>
              <a:t>()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x,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y) -&gt; </a:t>
            </a:r>
            <a:r>
              <a:rPr lang="en-US" sz="2000" dirty="0" err="1">
                <a:solidFill>
                  <a:srgbClr val="3095B4"/>
                </a:solidFill>
              </a:rPr>
              <a:t>x+y</a:t>
            </a:r>
            <a:r>
              <a:rPr lang="en-US" sz="2000" dirty="0">
                <a:solidFill>
                  <a:srgbClr val="3095B4"/>
                </a:solidFill>
              </a:rPr>
              <a:t>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() </a:t>
            </a:r>
            <a:r>
              <a:rPr lang="en-US" sz="2000" dirty="0">
                <a:solidFill>
                  <a:srgbClr val="3095B4"/>
                </a:solidFill>
              </a:rPr>
              <a:t>-&gt; 42 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We are still in test class. Create a lambda expression.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>
                <a:solidFill>
                  <a:srgbClr val="3095B4"/>
                </a:solidFill>
              </a:rPr>
              <a:t>testgetPersonsLambda</a:t>
            </a:r>
            <a:r>
              <a:rPr lang="sv-SE" sz="2000" dirty="0">
                <a:solidFill>
                  <a:srgbClr val="3095B4"/>
                </a:solidFill>
              </a:rPr>
              <a:t>(…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</a:p>
          <a:p>
            <a:pPr lvl="1"/>
            <a:endParaRPr lang="en-US" sz="2000" dirty="0">
              <a:solidFill>
                <a:srgbClr val="3095B4"/>
              </a:solidFill>
            </a:endParaRPr>
          </a:p>
          <a:p>
            <a:pPr lvl="1"/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sv-SE" sz="2000" dirty="0">
                <a:hlinkClick r:id="rId2"/>
              </a:rPr>
              <a:t>http://download.java.net/jdk8/docs/api</a:t>
            </a:r>
            <a:r>
              <a:rPr lang="sv-SE" sz="2000" dirty="0" smtClean="0">
                <a:hlinkClick r:id="rId2"/>
              </a:rPr>
              <a:t>/</a:t>
            </a:r>
            <a:endParaRPr lang="sv-SE" sz="2000" dirty="0" smtClean="0"/>
          </a:p>
          <a:p>
            <a:pPr lvl="1"/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Test </a:t>
            </a:r>
            <a:r>
              <a:rPr lang="sv-SE" sz="2000" dirty="0" err="1">
                <a:solidFill>
                  <a:srgbClr val="3095B4"/>
                </a:solidFill>
              </a:rPr>
              <a:t>testGetPersonsWithPredicate</a:t>
            </a:r>
            <a:r>
              <a:rPr lang="sv-SE" sz="2000" dirty="0" smtClean="0">
                <a:solidFill>
                  <a:srgbClr val="3095B4"/>
                </a:solidFill>
              </a:rPr>
              <a:t>(… </a:t>
            </a:r>
            <a:r>
              <a:rPr lang="sv-SE" sz="2000" dirty="0" err="1" smtClean="0">
                <a:solidFill>
                  <a:srgbClr val="3095B4"/>
                </a:solidFill>
              </a:rPr>
              <a:t>should</a:t>
            </a:r>
            <a:r>
              <a:rPr lang="sv-SE" sz="2000" dirty="0" smtClean="0">
                <a:solidFill>
                  <a:srgbClr val="3095B4"/>
                </a:solidFill>
              </a:rPr>
              <a:t> still </a:t>
            </a:r>
            <a:r>
              <a:rPr lang="sv-SE" sz="2000" dirty="0" err="1" smtClean="0">
                <a:solidFill>
                  <a:srgbClr val="3095B4"/>
                </a:solidFill>
              </a:rPr>
              <a:t>work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Add a new existing function interface as parameter.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Maybe this one can be used?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Show </a:t>
            </a:r>
            <a:r>
              <a:rPr lang="sv-SE" sz="2000" dirty="0" err="1" smtClean="0">
                <a:solidFill>
                  <a:srgbClr val="3095B4"/>
                </a:solidFill>
              </a:rPr>
              <a:t>testProcessPersons</a:t>
            </a:r>
            <a:r>
              <a:rPr lang="sv-SE" sz="2000" dirty="0" smtClean="0">
                <a:solidFill>
                  <a:srgbClr val="3095B4"/>
                </a:solidFill>
              </a:rPr>
              <a:t>(…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 – some rules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412776"/>
            <a:ext cx="7808400" cy="496855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Unlike code appearing in anonymous class declarations, the meaning of names and the this and super keywords appearing in a lambda body are the same as in the surrounding </a:t>
            </a:r>
            <a:r>
              <a:rPr lang="en-US" sz="2000" dirty="0" smtClean="0">
                <a:solidFill>
                  <a:srgbClr val="3095B4"/>
                </a:solidFill>
              </a:rPr>
              <a:t>context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Local </a:t>
            </a:r>
            <a:r>
              <a:rPr lang="en-US" sz="2000" dirty="0">
                <a:solidFill>
                  <a:srgbClr val="3095B4"/>
                </a:solidFill>
              </a:rPr>
              <a:t>variables in the enclosing context can only be referenced if they are final or effectively final. A variable is effectively final if it is never assigned to after its initialization. 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The </a:t>
            </a:r>
            <a:r>
              <a:rPr lang="en-US" sz="2000" dirty="0">
                <a:solidFill>
                  <a:srgbClr val="3095B4"/>
                </a:solidFill>
              </a:rPr>
              <a:t>formal parameters of a lambda expression may have either declared types or inferred </a:t>
            </a:r>
            <a:r>
              <a:rPr lang="en-US" sz="2000" dirty="0" smtClean="0">
                <a:solidFill>
                  <a:srgbClr val="3095B4"/>
                </a:solidFill>
              </a:rPr>
              <a:t>types</a:t>
            </a:r>
          </a:p>
          <a:p>
            <a:r>
              <a:rPr lang="en-US" sz="2000" dirty="0" smtClean="0">
                <a:solidFill>
                  <a:srgbClr val="3095B4"/>
                </a:solidFill>
              </a:rPr>
              <a:t>Example (p)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  or (Person 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If </a:t>
            </a:r>
            <a:r>
              <a:rPr lang="en-US" sz="2000" dirty="0">
                <a:solidFill>
                  <a:srgbClr val="3095B4"/>
                </a:solidFill>
              </a:rPr>
              <a:t>the formal parameters have inferred types, then these types are derived </a:t>
            </a:r>
            <a:r>
              <a:rPr lang="en-US" sz="2000" dirty="0" smtClean="0">
                <a:solidFill>
                  <a:srgbClr val="3095B4"/>
                </a:solidFill>
              </a:rPr>
              <a:t>from </a:t>
            </a:r>
            <a:r>
              <a:rPr lang="en-US" sz="2000" dirty="0">
                <a:solidFill>
                  <a:srgbClr val="3095B4"/>
                </a:solidFill>
              </a:rPr>
              <a:t>the functional interface type targeted by the lambda expression. </a:t>
            </a:r>
          </a:p>
          <a:p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before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72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after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Lambda Expressions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</a:t>
            </a:r>
            <a:r>
              <a:rPr lang="sv-SE" sz="2000" dirty="0" err="1" smtClean="0">
                <a:solidFill>
                  <a:srgbClr val="3095B4"/>
                </a:solidFill>
              </a:rPr>
              <a:t>Yes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Example</a:t>
            </a:r>
            <a:r>
              <a:rPr lang="sv-SE" sz="2000" dirty="0" smtClean="0">
                <a:solidFill>
                  <a:srgbClr val="3095B4"/>
                </a:solidFill>
              </a:rPr>
              <a:t>: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(e - &gt; 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 smtClean="0">
                <a:solidFill>
                  <a:srgbClr val="3095B4"/>
                </a:solidFill>
              </a:rPr>
              <a:t>("Hello World!"));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http://docs.oracle.com/javafx/2/api/javafx/scene/control/ButtonBase.html#setOnAction(javafx.event.EventHandler</a:t>
            </a:r>
          </a:p>
          <a:p>
            <a:pPr>
              <a:lnSpc>
                <a:spcPct val="100000"/>
              </a:lnSpc>
            </a:pPr>
            <a:endParaRPr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534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list all persons, </a:t>
            </a:r>
            <a:r>
              <a:rPr lang="sv-SE" sz="2000" dirty="0" err="1" smtClean="0">
                <a:solidFill>
                  <a:srgbClr val="3095B4"/>
                </a:solidFill>
              </a:rPr>
              <a:t>greater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than</a:t>
            </a:r>
            <a:r>
              <a:rPr lang="sv-SE" sz="2000" dirty="0" smtClean="0">
                <a:solidFill>
                  <a:srgbClr val="3095B4"/>
                </a:solidFill>
              </a:rPr>
              <a:t> a </a:t>
            </a:r>
            <a:r>
              <a:rPr lang="sv-SE" sz="2000" dirty="0" err="1" smtClean="0">
                <a:solidFill>
                  <a:srgbClr val="3095B4"/>
                </a:solidFill>
              </a:rPr>
              <a:t>specific</a:t>
            </a:r>
            <a:r>
              <a:rPr lang="sv-SE" sz="2000" dirty="0" smtClean="0">
                <a:solidFill>
                  <a:srgbClr val="3095B4"/>
                </a:solidFill>
              </a:rPr>
              <a:t> age, print it </a:t>
            </a:r>
            <a:r>
              <a:rPr lang="sv-SE" sz="2000" dirty="0" err="1" smtClean="0">
                <a:solidFill>
                  <a:srgbClr val="3095B4"/>
                </a:solidFill>
              </a:rPr>
              <a:t>out</a:t>
            </a:r>
            <a:r>
              <a:rPr lang="sv-SE" sz="2000" dirty="0" smtClean="0">
                <a:solidFill>
                  <a:srgbClr val="3095B4"/>
                </a:solidFill>
              </a:rPr>
              <a:t> and </a:t>
            </a:r>
            <a:r>
              <a:rPr lang="sv-SE" sz="2000" dirty="0" err="1" smtClean="0">
                <a:solidFill>
                  <a:srgbClr val="3095B4"/>
                </a:solidFill>
              </a:rPr>
              <a:t>return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those</a:t>
            </a:r>
            <a:r>
              <a:rPr lang="sv-SE" sz="2000" dirty="0" smtClean="0">
                <a:solidFill>
                  <a:srgbClr val="3095B4"/>
                </a:solidFill>
              </a:rPr>
              <a:t> persons.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A new </a:t>
            </a:r>
            <a:r>
              <a:rPr lang="sv-SE" sz="2000" dirty="0" err="1" smtClean="0">
                <a:solidFill>
                  <a:srgbClr val="3095B4"/>
                </a:solidFill>
              </a:rPr>
              <a:t>requirement</a:t>
            </a:r>
            <a:r>
              <a:rPr lang="sv-SE" sz="2000" dirty="0" smtClean="0">
                <a:solidFill>
                  <a:srgbClr val="3095B4"/>
                </a:solidFill>
              </a:rPr>
              <a:t>: age </a:t>
            </a:r>
            <a:r>
              <a:rPr lang="sv-SE" sz="2000" dirty="0" err="1" smtClean="0">
                <a:solidFill>
                  <a:srgbClr val="3095B4"/>
                </a:solidFill>
              </a:rPr>
              <a:t>should</a:t>
            </a:r>
            <a:r>
              <a:rPr lang="sv-SE" sz="2000" dirty="0" smtClean="0">
                <a:solidFill>
                  <a:srgbClr val="3095B4"/>
                </a:solidFill>
              </a:rPr>
              <a:t> be </a:t>
            </a:r>
            <a:r>
              <a:rPr lang="sv-SE" sz="2000" dirty="0" err="1" smtClean="0">
                <a:solidFill>
                  <a:srgbClr val="3095B4"/>
                </a:solidFill>
              </a:rPr>
              <a:t>between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low</a:t>
            </a:r>
            <a:r>
              <a:rPr lang="sv-SE" sz="2000" dirty="0" smtClean="0">
                <a:solidFill>
                  <a:srgbClr val="3095B4"/>
                </a:solidFill>
              </a:rPr>
              <a:t> and </a:t>
            </a:r>
            <a:r>
              <a:rPr lang="sv-SE" sz="2000" dirty="0" err="1" smtClean="0">
                <a:solidFill>
                  <a:srgbClr val="3095B4"/>
                </a:solidFill>
              </a:rPr>
              <a:t>high</a:t>
            </a:r>
            <a:endParaRPr lang="sv-SE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1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Add a new condition to method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getAndPrintPersonsWithinAgeRange</a:t>
            </a:r>
            <a:r>
              <a:rPr lang="sv-SE" sz="2000" dirty="0" smtClean="0">
                <a:solidFill>
                  <a:srgbClr val="3095B4"/>
                </a:solidFill>
              </a:rPr>
              <a:t>(…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To support the new </a:t>
            </a:r>
            <a:r>
              <a:rPr lang="sv-SE" sz="2000" dirty="0" err="1" smtClean="0">
                <a:solidFill>
                  <a:srgbClr val="3095B4"/>
                </a:solidFill>
              </a:rPr>
              <a:t>requirement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It’s</a:t>
            </a:r>
            <a:r>
              <a:rPr lang="sv-SE" sz="2000" dirty="0" smtClean="0">
                <a:solidFill>
                  <a:srgbClr val="3095B4"/>
                </a:solidFill>
              </a:rPr>
              <a:t> is </a:t>
            </a:r>
            <a:r>
              <a:rPr lang="sv-SE" sz="2000" dirty="0" smtClean="0">
                <a:solidFill>
                  <a:srgbClr val="3095B4"/>
                </a:solidFill>
              </a:rPr>
              <a:t>not </a:t>
            </a:r>
            <a:r>
              <a:rPr lang="sv-SE" sz="2000" dirty="0" err="1" smtClean="0">
                <a:solidFill>
                  <a:srgbClr val="3095B4"/>
                </a:solidFill>
              </a:rPr>
              <a:t>good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design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write</a:t>
            </a:r>
            <a:r>
              <a:rPr lang="sv-SE" sz="2000" dirty="0" smtClean="0">
                <a:solidFill>
                  <a:srgbClr val="3095B4"/>
                </a:solidFill>
              </a:rPr>
              <a:t> a new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 err="1" smtClean="0">
                <a:solidFill>
                  <a:srgbClr val="3095B4"/>
                </a:solidFill>
              </a:rPr>
              <a:t>each</a:t>
            </a:r>
            <a:r>
              <a:rPr lang="sv-SE" sz="2000" dirty="0" smtClean="0">
                <a:solidFill>
                  <a:srgbClr val="3095B4"/>
                </a:solidFill>
              </a:rPr>
              <a:t> new </a:t>
            </a:r>
            <a:r>
              <a:rPr lang="sv-SE" sz="2000" dirty="0" err="1" smtClean="0">
                <a:solidFill>
                  <a:srgbClr val="3095B4"/>
                </a:solidFill>
              </a:rPr>
              <a:t>requirement</a:t>
            </a:r>
            <a:r>
              <a:rPr lang="sv-SE" sz="2000" dirty="0" smtClean="0">
                <a:solidFill>
                  <a:srgbClr val="3095B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 new Interface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and add that as a parameter to your method.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Go to test class and fill in correct condition in method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testgetPersonsAnonymous</a:t>
            </a:r>
            <a:r>
              <a:rPr lang="sv-SE" sz="2000" dirty="0" smtClean="0">
                <a:solidFill>
                  <a:srgbClr val="3095B4"/>
                </a:solidFill>
              </a:rPr>
              <a:t>(…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500</Words>
  <Application>Microsoft Office PowerPoint</Application>
  <PresentationFormat>Bildspel på skärmen (4:3)</PresentationFormat>
  <Paragraphs>164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57</cp:revision>
  <dcterms:modified xsi:type="dcterms:W3CDTF">2013-12-15T16:39:40Z</dcterms:modified>
</cp:coreProperties>
</file>