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How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pass </a:t>
            </a:r>
            <a:r>
              <a:rPr lang="sv-SE" sz="2000" dirty="0" err="1" smtClean="0">
                <a:solidFill>
                  <a:srgbClr val="3095B4"/>
                </a:solidFill>
              </a:rPr>
              <a:t>functionality</a:t>
            </a:r>
            <a:r>
              <a:rPr lang="sv-SE" sz="2000" dirty="0" smtClean="0">
                <a:solidFill>
                  <a:srgbClr val="3095B4"/>
                </a:solidFill>
              </a:rPr>
              <a:t> as an argument?</a:t>
            </a:r>
            <a:endParaRPr lang="sv-SE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 smtClean="0">
                <a:solidFill>
                  <a:srgbClr val="3095B4"/>
                </a:solidFill>
              </a:rPr>
              <a:t>Answer</a:t>
            </a:r>
            <a:r>
              <a:rPr lang="sv-SE" sz="2000" dirty="0" smtClean="0">
                <a:solidFill>
                  <a:srgbClr val="3095B4"/>
                </a:solidFill>
              </a:rPr>
              <a:t>: </a:t>
            </a:r>
            <a:r>
              <a:rPr lang="sv-SE" sz="2000" dirty="0" err="1" smtClean="0">
                <a:solidFill>
                  <a:srgbClr val="3095B4"/>
                </a:solidFill>
              </a:rPr>
              <a:t>Anomymous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classes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smtClean="0">
                <a:solidFill>
                  <a:srgbClr val="3095B4"/>
                </a:solidFill>
              </a:rPr>
              <a:t>Nice? No, </a:t>
            </a:r>
            <a:r>
              <a:rPr lang="sv-SE" sz="2000" dirty="0" err="1" smtClean="0">
                <a:solidFill>
                  <a:srgbClr val="3095B4"/>
                </a:solidFill>
              </a:rPr>
              <a:t>too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much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noise</a:t>
            </a:r>
            <a:r>
              <a:rPr lang="sv-SE" sz="2000" dirty="0" smtClean="0">
                <a:solidFill>
                  <a:srgbClr val="3095B4"/>
                </a:solidFill>
              </a:rPr>
              <a:t>!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sz="2000" dirty="0" err="1">
                <a:solidFill>
                  <a:srgbClr val="3095B4"/>
                </a:solidFill>
              </a:rPr>
              <a:t>Example</a:t>
            </a:r>
            <a:r>
              <a:rPr lang="sv-SE" sz="2000" dirty="0">
                <a:solidFill>
                  <a:srgbClr val="3095B4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 smtClean="0">
                <a:solidFill>
                  <a:srgbClr val="3095B4"/>
                </a:solidFill>
              </a:rPr>
              <a:t>btn.setOnAction</a:t>
            </a:r>
            <a:r>
              <a:rPr lang="sv-SE" sz="2000" dirty="0" smtClean="0">
                <a:solidFill>
                  <a:srgbClr val="3095B4"/>
                </a:solidFill>
              </a:rPr>
              <a:t>(new </a:t>
            </a:r>
            <a:r>
              <a:rPr lang="sv-SE" sz="2000" dirty="0" err="1">
                <a:solidFill>
                  <a:srgbClr val="3095B4"/>
                </a:solidFill>
              </a:rPr>
              <a:t>EventHandler</a:t>
            </a:r>
            <a:r>
              <a:rPr lang="sv-SE" sz="2000" dirty="0">
                <a:solidFill>
                  <a:srgbClr val="3095B4"/>
                </a:solidFill>
              </a:rPr>
              <a:t>&lt;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&gt;()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@</a:t>
            </a:r>
            <a:r>
              <a:rPr lang="sv-SE" sz="2000" dirty="0" err="1">
                <a:solidFill>
                  <a:srgbClr val="3095B4"/>
                </a:solidFill>
              </a:rPr>
              <a:t>Override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       public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handle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ActionEvent</a:t>
            </a:r>
            <a:r>
              <a:rPr lang="sv-SE" sz="2000" dirty="0">
                <a:solidFill>
                  <a:srgbClr val="3095B4"/>
                </a:solidFill>
              </a:rPr>
              <a:t> event) { </a:t>
            </a:r>
            <a:r>
              <a:rPr lang="sv-SE" sz="2000" dirty="0" smtClean="0">
                <a:solidFill>
                  <a:srgbClr val="3095B4"/>
                </a:solidFill>
              </a:rPr>
              <a:t>				</a:t>
            </a:r>
            <a:r>
              <a:rPr lang="sv-SE" sz="2000" dirty="0" err="1" smtClean="0">
                <a:solidFill>
                  <a:srgbClr val="3095B4"/>
                </a:solidFill>
              </a:rPr>
              <a:t>System.out.println</a:t>
            </a:r>
            <a:r>
              <a:rPr lang="sv-SE" sz="2000" dirty="0">
                <a:solidFill>
                  <a:srgbClr val="3095B4"/>
                </a:solidFill>
              </a:rPr>
              <a:t>("Hello World!");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smtClean="0">
                <a:solidFill>
                  <a:srgbClr val="3095B4"/>
                </a:solidFill>
              </a:rPr>
              <a:t>      }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});</a:t>
            </a:r>
            <a:endParaRPr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4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in an Anonymous Class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new </a:t>
            </a:r>
            <a:r>
              <a:rPr lang="sv-SE" sz="2000" dirty="0" err="1" smtClean="0">
                <a:solidFill>
                  <a:srgbClr val="3095B4"/>
                </a:solidFill>
              </a:rPr>
              <a:t>CheckPerson</a:t>
            </a:r>
            <a:r>
              <a:rPr lang="sv-SE" sz="2000" dirty="0" smtClean="0">
                <a:solidFill>
                  <a:srgbClr val="3095B4"/>
                </a:solidFill>
              </a:rPr>
              <a:t>() {…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130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095B4"/>
                </a:solidFill>
              </a:rPr>
              <a:t>The 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 interface is a functional interface. A functional interface is any interface that contains only one method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7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5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</a:t>
            </a:r>
            <a:r>
              <a:rPr lang="en-US" sz="2000" dirty="0" smtClean="0">
                <a:solidFill>
                  <a:srgbClr val="3095B4"/>
                </a:solidFill>
              </a:rPr>
              <a:t> and Specify Search Criteria Code with a Lambda </a:t>
            </a:r>
            <a:r>
              <a:rPr lang="en-US" sz="2000" dirty="0" err="1" smtClean="0">
                <a:solidFill>
                  <a:srgbClr val="3095B4"/>
                </a:solidFill>
              </a:rPr>
              <a:t>Expresssion</a:t>
            </a: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printPersons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smtClean="0">
                <a:solidFill>
                  <a:srgbClr val="3095B4"/>
                </a:solidFill>
              </a:rPr>
              <a:t>person, (Person p) -&gt;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73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Replace your interface with an existing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interface </a:t>
            </a:r>
            <a:r>
              <a:rPr lang="en-US" sz="2000" dirty="0" err="1">
                <a:solidFill>
                  <a:srgbClr val="3095B4"/>
                </a:solidFill>
              </a:rPr>
              <a:t>CheckPerson</a:t>
            </a:r>
            <a:r>
              <a:rPr lang="en-US" sz="2000" dirty="0">
                <a:solidFill>
                  <a:srgbClr val="3095B4"/>
                </a:solidFill>
              </a:rPr>
              <a:t> {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         </a:t>
            </a:r>
            <a:r>
              <a:rPr lang="en-US" sz="2000" dirty="0" err="1" smtClean="0">
                <a:solidFill>
                  <a:srgbClr val="3095B4"/>
                </a:solidFill>
              </a:rPr>
              <a:t>boolean</a:t>
            </a:r>
            <a:r>
              <a:rPr lang="en-US" sz="2000" dirty="0" smtClean="0">
                <a:solidFill>
                  <a:srgbClr val="3095B4"/>
                </a:solidFill>
              </a:rPr>
              <a:t> </a:t>
            </a:r>
            <a:r>
              <a:rPr lang="en-US" sz="2000" dirty="0">
                <a:solidFill>
                  <a:srgbClr val="3095B4"/>
                </a:solidFill>
              </a:rPr>
              <a:t>test(Person p); </a:t>
            </a:r>
            <a:endParaRPr lang="en-US" sz="2000" dirty="0" smtClean="0">
              <a:solidFill>
                <a:srgbClr val="3095B4"/>
              </a:solidFill>
            </a:endParaRPr>
          </a:p>
          <a:p>
            <a:pPr lvl="1"/>
            <a:r>
              <a:rPr lang="en-US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72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This is a good one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>
                <a:solidFill>
                  <a:srgbClr val="3095B4"/>
                </a:solidFill>
              </a:rPr>
              <a:t> </a:t>
            </a:r>
            <a:r>
              <a:rPr lang="en-US" sz="2000" dirty="0" smtClean="0">
                <a:solidFill>
                  <a:srgbClr val="3095B4"/>
                </a:solidFill>
              </a:rPr>
              <a:t>      </a:t>
            </a:r>
            <a:r>
              <a:rPr lang="sv-SE" sz="2000" dirty="0">
                <a:solidFill>
                  <a:srgbClr val="3095B4"/>
                </a:solidFill>
              </a:rPr>
              <a:t>interface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&lt;T&gt; {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boolean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test(T t); </a:t>
            </a:r>
            <a:endParaRPr lang="sv-SE" sz="2000" dirty="0" smtClean="0">
              <a:solidFill>
                <a:srgbClr val="3095B4"/>
              </a:solidFill>
            </a:endParaRPr>
          </a:p>
          <a:p>
            <a:r>
              <a:rPr lang="sv-SE" sz="2000" dirty="0" smtClean="0">
                <a:solidFill>
                  <a:srgbClr val="3095B4"/>
                </a:solidFill>
              </a:rPr>
              <a:t>        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18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6 Task 5 should still work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7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Could we replace more code with Lambda Expressions?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41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</a:t>
            </a:r>
            <a:r>
              <a:rPr lang="en-US" sz="2000" dirty="0" err="1" smtClean="0">
                <a:solidFill>
                  <a:srgbClr val="3095B4"/>
                </a:solidFill>
              </a:rPr>
              <a:t>p.printPerson</a:t>
            </a:r>
            <a:r>
              <a:rPr lang="en-US" sz="2000" dirty="0" smtClean="0">
                <a:solidFill>
                  <a:srgbClr val="3095B4"/>
                </a:solidFill>
              </a:rPr>
              <a:t>()?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Person 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06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Consumer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T-&gt; void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8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Add Consumer to this method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err="1" smtClean="0">
                <a:solidFill>
                  <a:srgbClr val="3095B4"/>
                </a:solidFill>
              </a:rPr>
              <a:t>void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printPersonsWithPredicate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List&lt;Person</a:t>
            </a:r>
            <a:r>
              <a:rPr lang="sv-SE" sz="2000" dirty="0">
                <a:solidFill>
                  <a:srgbClr val="3095B4"/>
                </a:solidFill>
              </a:rPr>
              <a:t>&gt;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r>
              <a:rPr lang="sv-SE" sz="2000" dirty="0" err="1">
                <a:solidFill>
                  <a:srgbClr val="3095B4"/>
                </a:solidFill>
              </a:rPr>
              <a:t>Predicate</a:t>
            </a:r>
            <a:r>
              <a:rPr lang="sv-SE" sz="2000" dirty="0">
                <a:solidFill>
                  <a:srgbClr val="3095B4"/>
                </a:solidFill>
              </a:rPr>
              <a:t>&lt;Person&gt; tester)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for </a:t>
            </a:r>
            <a:r>
              <a:rPr lang="sv-SE" sz="2000" dirty="0">
                <a:solidFill>
                  <a:srgbClr val="3095B4"/>
                </a:solidFill>
              </a:rPr>
              <a:t>(Person p :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p.printPerson</a:t>
            </a:r>
            <a:r>
              <a:rPr lang="sv-SE" sz="2000" dirty="0">
                <a:solidFill>
                  <a:srgbClr val="3095B4"/>
                </a:solidFill>
              </a:rPr>
              <a:t>();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 </a:t>
            </a: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5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Tasks: </a:t>
            </a:r>
            <a:r>
              <a:rPr lang="sv-SE" sz="2000" dirty="0" err="1" smtClean="0">
                <a:solidFill>
                  <a:srgbClr val="3095B4"/>
                </a:solidFill>
              </a:rPr>
              <a:t>Slowly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change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code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use</a:t>
            </a:r>
            <a:r>
              <a:rPr lang="sv-SE" sz="2000" dirty="0" smtClean="0">
                <a:solidFill>
                  <a:srgbClr val="3095B4"/>
                </a:solidFill>
              </a:rPr>
              <a:t> Lambda Expressions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7 Go to Task 5 and change the call </a:t>
            </a:r>
            <a:r>
              <a:rPr lang="en-US" sz="2000" dirty="0" err="1" smtClean="0">
                <a:solidFill>
                  <a:srgbClr val="3095B4"/>
                </a:solidFill>
              </a:rPr>
              <a:t>printPersons</a:t>
            </a: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solution: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public 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, Y&gt; </a:t>
            </a:r>
            <a:r>
              <a:rPr lang="sv-SE" sz="2000" dirty="0" err="1">
                <a:solidFill>
                  <a:srgbClr val="3095B4"/>
                </a:solidFill>
              </a:rPr>
              <a:t>void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Iterable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source,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Predicate</a:t>
            </a:r>
            <a:r>
              <a:rPr lang="sv-SE" sz="2000" dirty="0" smtClean="0">
                <a:solidFill>
                  <a:srgbClr val="3095B4"/>
                </a:solidFill>
              </a:rPr>
              <a:t>&lt;X</a:t>
            </a:r>
            <a:r>
              <a:rPr lang="sv-SE" sz="2000" dirty="0">
                <a:solidFill>
                  <a:srgbClr val="3095B4"/>
                </a:solidFill>
              </a:rPr>
              <a:t>&gt; tester,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Function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&lt;X, Y&gt; </a:t>
            </a:r>
            <a:r>
              <a:rPr lang="sv-SE" sz="2000" dirty="0" err="1">
                <a:solidFill>
                  <a:srgbClr val="3095B4"/>
                </a:solidFill>
              </a:rPr>
              <a:t>mapper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err="1" smtClean="0">
                <a:solidFill>
                  <a:srgbClr val="3095B4"/>
                </a:solidFill>
              </a:rPr>
              <a:t>Consumer</a:t>
            </a:r>
            <a:r>
              <a:rPr lang="sv-SE" sz="2000" dirty="0" smtClean="0">
                <a:solidFill>
                  <a:srgbClr val="3095B4"/>
                </a:solidFill>
              </a:rPr>
              <a:t>&lt;Y</a:t>
            </a:r>
            <a:r>
              <a:rPr lang="sv-SE" sz="2000" dirty="0">
                <a:solidFill>
                  <a:srgbClr val="3095B4"/>
                </a:solidFill>
              </a:rPr>
              <a:t>&gt; block)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for </a:t>
            </a:r>
            <a:r>
              <a:rPr lang="sv-SE" sz="2000" dirty="0">
                <a:solidFill>
                  <a:srgbClr val="3095B4"/>
                </a:solidFill>
              </a:rPr>
              <a:t>(X p : source)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</a:t>
            </a:r>
            <a:r>
              <a:rPr lang="sv-SE" sz="2000" dirty="0" err="1" smtClean="0">
                <a:solidFill>
                  <a:srgbClr val="3095B4"/>
                </a:solidFill>
              </a:rPr>
              <a:t>if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>
                <a:solidFill>
                  <a:srgbClr val="3095B4"/>
                </a:solidFill>
              </a:rPr>
              <a:t>(</a:t>
            </a:r>
            <a:r>
              <a:rPr lang="sv-SE" sz="2000" dirty="0" err="1">
                <a:solidFill>
                  <a:srgbClr val="3095B4"/>
                </a:solidFill>
              </a:rPr>
              <a:t>tester.test</a:t>
            </a:r>
            <a:r>
              <a:rPr lang="sv-SE" sz="2000" dirty="0">
                <a:solidFill>
                  <a:srgbClr val="3095B4"/>
                </a:solidFill>
              </a:rPr>
              <a:t>(p)) {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	Y </a:t>
            </a:r>
            <a:r>
              <a:rPr lang="sv-SE" sz="2000" dirty="0">
                <a:solidFill>
                  <a:srgbClr val="3095B4"/>
                </a:solidFill>
              </a:rPr>
              <a:t>data = </a:t>
            </a:r>
            <a:r>
              <a:rPr lang="sv-SE" sz="2000" dirty="0" err="1">
                <a:solidFill>
                  <a:srgbClr val="3095B4"/>
                </a:solidFill>
              </a:rPr>
              <a:t>mapper.apply</a:t>
            </a:r>
            <a:r>
              <a:rPr lang="sv-SE" sz="2000" dirty="0">
                <a:solidFill>
                  <a:srgbClr val="3095B4"/>
                </a:solidFill>
              </a:rPr>
              <a:t>(p); </a:t>
            </a:r>
            <a:r>
              <a:rPr lang="sv-SE" sz="2000" dirty="0" smtClean="0">
                <a:solidFill>
                  <a:srgbClr val="3095B4"/>
                </a:solidFill>
              </a:rPr>
              <a:t>					</a:t>
            </a:r>
            <a:r>
              <a:rPr lang="sv-SE" sz="2000" dirty="0" err="1" smtClean="0">
                <a:solidFill>
                  <a:srgbClr val="3095B4"/>
                </a:solidFill>
              </a:rPr>
              <a:t>block.accept</a:t>
            </a:r>
            <a:r>
              <a:rPr lang="sv-SE" sz="2000" dirty="0" smtClean="0">
                <a:solidFill>
                  <a:srgbClr val="3095B4"/>
                </a:solidFill>
              </a:rPr>
              <a:t>(data);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	 </a:t>
            </a:r>
            <a:r>
              <a:rPr lang="sv-SE" sz="2000" dirty="0">
                <a:solidFill>
                  <a:srgbClr val="3095B4"/>
                </a:solidFill>
              </a:rPr>
              <a:t>}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	} 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}</a:t>
            </a: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00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Final call: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err="1">
                <a:solidFill>
                  <a:srgbClr val="3095B4"/>
                </a:solidFill>
              </a:rPr>
              <a:t>processElements</a:t>
            </a:r>
            <a:r>
              <a:rPr lang="sv-SE" sz="2000" dirty="0">
                <a:solidFill>
                  <a:srgbClr val="3095B4"/>
                </a:solidFill>
              </a:rPr>
              <a:t>( </a:t>
            </a:r>
            <a:r>
              <a:rPr lang="sv-SE" sz="2000" dirty="0" err="1">
                <a:solidFill>
                  <a:srgbClr val="3095B4"/>
                </a:solidFill>
              </a:rPr>
              <a:t>roster</a:t>
            </a:r>
            <a:r>
              <a:rPr lang="sv-SE" sz="2000" dirty="0">
                <a:solidFill>
                  <a:srgbClr val="3095B4"/>
                </a:solidFill>
              </a:rPr>
              <a:t>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p.getGender</a:t>
            </a:r>
            <a:r>
              <a:rPr lang="sv-SE" sz="2000" dirty="0">
                <a:solidFill>
                  <a:srgbClr val="3095B4"/>
                </a:solidFill>
              </a:rPr>
              <a:t>() == </a:t>
            </a:r>
            <a:r>
              <a:rPr lang="sv-SE" sz="2000" dirty="0" err="1">
                <a:solidFill>
                  <a:srgbClr val="3095B4"/>
                </a:solidFill>
              </a:rPr>
              <a:t>Person.Sex.MALE</a:t>
            </a:r>
            <a:r>
              <a:rPr lang="sv-SE" sz="2000" dirty="0">
                <a:solidFill>
                  <a:srgbClr val="3095B4"/>
                </a:solidFill>
              </a:rPr>
              <a:t>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&gt;= 18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&amp;&amp; </a:t>
            </a:r>
            <a:r>
              <a:rPr lang="sv-SE" sz="2000" dirty="0" err="1" smtClean="0">
                <a:solidFill>
                  <a:srgbClr val="3095B4"/>
                </a:solidFill>
              </a:rPr>
              <a:t>p.getAge</a:t>
            </a:r>
            <a:r>
              <a:rPr lang="sv-SE" sz="2000" dirty="0">
                <a:solidFill>
                  <a:srgbClr val="3095B4"/>
                </a:solidFill>
              </a:rPr>
              <a:t>() &lt;= 25,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p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p.getEmailAddress</a:t>
            </a:r>
            <a:r>
              <a:rPr lang="sv-SE" sz="2000" dirty="0">
                <a:solidFill>
                  <a:srgbClr val="3095B4"/>
                </a:solidFill>
              </a:rPr>
              <a:t>(), </a:t>
            </a:r>
            <a:endParaRPr lang="sv-SE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	</a:t>
            </a:r>
            <a:r>
              <a:rPr lang="sv-SE" sz="2000" dirty="0" smtClean="0">
                <a:solidFill>
                  <a:srgbClr val="3095B4"/>
                </a:solidFill>
              </a:rPr>
              <a:t>email </a:t>
            </a:r>
            <a:r>
              <a:rPr lang="sv-SE" sz="2000" dirty="0">
                <a:solidFill>
                  <a:srgbClr val="3095B4"/>
                </a:solidFill>
              </a:rPr>
              <a:t>-&gt; </a:t>
            </a:r>
            <a:r>
              <a:rPr lang="sv-SE" sz="2000" dirty="0" err="1">
                <a:solidFill>
                  <a:srgbClr val="3095B4"/>
                </a:solidFill>
              </a:rPr>
              <a:t>System.out.println</a:t>
            </a:r>
            <a:r>
              <a:rPr lang="sv-SE" sz="2000">
                <a:solidFill>
                  <a:srgbClr val="3095B4"/>
                </a:solidFill>
              </a:rPr>
              <a:t>(email</a:t>
            </a:r>
            <a:r>
              <a:rPr lang="sv-SE" sz="2000" smtClean="0">
                <a:solidFill>
                  <a:srgbClr val="3095B4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sv-SE" sz="2000" smtClean="0">
                <a:solidFill>
                  <a:srgbClr val="3095B4"/>
                </a:solidFill>
              </a:rPr>
              <a:t>);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18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public </a:t>
            </a:r>
            <a:r>
              <a:rPr lang="en-US" sz="2000" dirty="0">
                <a:solidFill>
                  <a:srgbClr val="3095B4"/>
                </a:solidFill>
              </a:rPr>
              <a:t>void </a:t>
            </a:r>
            <a:r>
              <a:rPr lang="en-US" sz="2000" dirty="0" err="1">
                <a:solidFill>
                  <a:srgbClr val="3095B4"/>
                </a:solidFill>
              </a:rPr>
              <a:t>printPersonsOlderThan</a:t>
            </a:r>
            <a:r>
              <a:rPr lang="en-US" sz="2000" dirty="0">
                <a:solidFill>
                  <a:srgbClr val="3095B4"/>
                </a:solidFill>
              </a:rPr>
              <a:t>(List&lt;Person&gt; </a:t>
            </a:r>
            <a:r>
              <a:rPr lang="en-US" sz="2000" dirty="0" smtClean="0">
                <a:solidFill>
                  <a:srgbClr val="3095B4"/>
                </a:solidFill>
              </a:rPr>
              <a:t>persons, </a:t>
            </a:r>
            <a:r>
              <a:rPr lang="en-US" sz="2000" dirty="0" err="1">
                <a:solidFill>
                  <a:srgbClr val="3095B4"/>
                </a:solidFill>
              </a:rPr>
              <a:t>int</a:t>
            </a:r>
            <a:r>
              <a:rPr lang="en-US" sz="2000" dirty="0">
                <a:solidFill>
                  <a:srgbClr val="3095B4"/>
                </a:solidFill>
              </a:rPr>
              <a:t> age) {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095B4"/>
                </a:solidFill>
              </a:rPr>
              <a:t>}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22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>
                <a:solidFill>
                  <a:srgbClr val="3095B4"/>
                </a:solidFill>
              </a:rPr>
              <a:t>Task </a:t>
            </a:r>
            <a:r>
              <a:rPr lang="sv-SE" sz="2000" dirty="0" smtClean="0">
                <a:solidFill>
                  <a:srgbClr val="3095B4"/>
                </a:solidFill>
              </a:rPr>
              <a:t>1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Problems </a:t>
            </a:r>
            <a:r>
              <a:rPr lang="sv-SE" sz="2000" dirty="0" err="1" smtClean="0">
                <a:solidFill>
                  <a:srgbClr val="3095B4"/>
                </a:solidFill>
              </a:rPr>
              <a:t>about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this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Dependent</a:t>
            </a:r>
            <a:r>
              <a:rPr lang="sv-SE" sz="2000" dirty="0" smtClean="0">
                <a:solidFill>
                  <a:srgbClr val="3095B4"/>
                </a:solidFill>
              </a:rPr>
              <a:t> on Person </a:t>
            </a:r>
            <a:r>
              <a:rPr lang="sv-SE" sz="2000" dirty="0" err="1" smtClean="0">
                <a:solidFill>
                  <a:srgbClr val="3095B4"/>
                </a:solidFill>
              </a:rPr>
              <a:t>variables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If print persons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seachcriteria</a:t>
            </a:r>
            <a:r>
              <a:rPr lang="sv-SE" sz="2000" dirty="0" smtClean="0">
                <a:solidFill>
                  <a:srgbClr val="3095B4"/>
                </a:solidFill>
              </a:rPr>
              <a:t>?</a:t>
            </a:r>
            <a:endParaRPr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64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sz="1400" dirty="0">
                <a:solidFill>
                  <a:srgbClr val="3095B4"/>
                </a:solidFill>
              </a:rPr>
              <a:t>public </a:t>
            </a:r>
            <a:r>
              <a:rPr lang="sv-SE" sz="1400" dirty="0" err="1">
                <a:solidFill>
                  <a:srgbClr val="3095B4"/>
                </a:solidFill>
              </a:rPr>
              <a:t>static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void</a:t>
            </a:r>
            <a:r>
              <a:rPr lang="sv-SE" sz="1400" dirty="0">
                <a:solidFill>
                  <a:srgbClr val="3095B4"/>
                </a:solidFill>
              </a:rPr>
              <a:t> </a:t>
            </a:r>
            <a:r>
              <a:rPr lang="sv-SE" sz="1400" dirty="0" err="1">
                <a:solidFill>
                  <a:srgbClr val="3095B4"/>
                </a:solidFill>
              </a:rPr>
              <a:t>printPersonsWithinAgeRange</a:t>
            </a:r>
            <a:r>
              <a:rPr lang="sv-SE" sz="1400" dirty="0">
                <a:solidFill>
                  <a:srgbClr val="3095B4"/>
                </a:solidFill>
              </a:rPr>
              <a:t>(</a:t>
            </a:r>
            <a:r>
              <a:rPr lang="en-US" sz="1400" dirty="0">
                <a:solidFill>
                  <a:srgbClr val="3095B4"/>
                </a:solidFill>
              </a:rPr>
              <a:t>List&lt;Person&gt; roster,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low, </a:t>
            </a:r>
            <a:r>
              <a:rPr lang="en-US" sz="1400" dirty="0" err="1">
                <a:solidFill>
                  <a:srgbClr val="3095B4"/>
                </a:solidFill>
              </a:rPr>
              <a:t>int</a:t>
            </a:r>
            <a:r>
              <a:rPr lang="en-US" sz="1400" dirty="0">
                <a:solidFill>
                  <a:srgbClr val="3095B4"/>
                </a:solidFill>
              </a:rPr>
              <a:t> high) {</a:t>
            </a: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3095B4"/>
                </a:solidFill>
              </a:rPr>
              <a:t>}</a:t>
            </a:r>
            <a:endParaRPr lang="en-US" sz="14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2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Problems about this?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dirty="0" smtClean="0">
                <a:solidFill>
                  <a:srgbClr val="3095B4"/>
                </a:solidFill>
              </a:rPr>
              <a:t>Same problem as for 1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42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29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366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Solution?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Separate the code that specifies the criteria you want to search in a different class.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77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Lambda Expressions</a:t>
            </a:r>
            <a:endParaRPr lang="en-US" sz="3200" dirty="0"/>
          </a:p>
        </p:txBody>
      </p:sp>
      <p:sp>
        <p:nvSpPr>
          <p:cNvPr id="79" name="CustomShape 2"/>
          <p:cNvSpPr/>
          <p:nvPr/>
        </p:nvSpPr>
        <p:spPr>
          <a:xfrm>
            <a:off x="871200" y="1626840"/>
            <a:ext cx="7808400" cy="50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Task 3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r>
              <a:rPr lang="en-US" sz="2000" dirty="0" smtClean="0">
                <a:solidFill>
                  <a:srgbClr val="3095B4"/>
                </a:solidFill>
              </a:rPr>
              <a:t>1. Create a </a:t>
            </a:r>
            <a:r>
              <a:rPr lang="en-US" sz="2000" dirty="0" err="1" smtClean="0">
                <a:solidFill>
                  <a:srgbClr val="3095B4"/>
                </a:solidFill>
              </a:rPr>
              <a:t>CheckPerson</a:t>
            </a:r>
            <a:r>
              <a:rPr lang="en-US" sz="2000" dirty="0" smtClean="0">
                <a:solidFill>
                  <a:srgbClr val="3095B4"/>
                </a:solidFill>
              </a:rPr>
              <a:t> interface with one test method taking a Person object as input parameter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2. Write a body to this method: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public </a:t>
            </a:r>
            <a:r>
              <a:rPr lang="sv-SE" dirty="0" err="1" smtClean="0">
                <a:solidFill>
                  <a:srgbClr val="3095B4"/>
                </a:solidFill>
              </a:rPr>
              <a:t>static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void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printPersons</a:t>
            </a:r>
            <a:r>
              <a:rPr lang="sv-SE" dirty="0" smtClean="0">
                <a:solidFill>
                  <a:srgbClr val="3095B4"/>
                </a:solidFill>
              </a:rPr>
              <a:t>( List&lt;Person&gt; persons, </a:t>
            </a:r>
            <a:r>
              <a:rPr lang="sv-SE" dirty="0" err="1" smtClean="0">
                <a:solidFill>
                  <a:srgbClr val="3095B4"/>
                </a:solidFill>
              </a:rPr>
              <a:t>CheckPerson</a:t>
            </a:r>
            <a:r>
              <a:rPr lang="sv-SE" dirty="0" smtClean="0">
                <a:solidFill>
                  <a:srgbClr val="3095B4"/>
                </a:solidFill>
              </a:rPr>
              <a:t> tester) {</a:t>
            </a: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sv-SE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sv-SE" dirty="0" smtClean="0">
                <a:solidFill>
                  <a:srgbClr val="3095B4"/>
                </a:solidFill>
              </a:rPr>
              <a:t>3. </a:t>
            </a:r>
            <a:r>
              <a:rPr lang="sv-SE" dirty="0" err="1" smtClean="0">
                <a:solidFill>
                  <a:srgbClr val="3095B4"/>
                </a:solidFill>
              </a:rPr>
              <a:t>Write</a:t>
            </a:r>
            <a:r>
              <a:rPr lang="sv-SE" dirty="0" smtClean="0">
                <a:solidFill>
                  <a:srgbClr val="3095B4"/>
                </a:solidFill>
              </a:rPr>
              <a:t> a </a:t>
            </a:r>
            <a:r>
              <a:rPr lang="sv-SE" dirty="0" err="1" smtClean="0">
                <a:solidFill>
                  <a:srgbClr val="3095B4"/>
                </a:solidFill>
              </a:rPr>
              <a:t>body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to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this</a:t>
            </a:r>
            <a:r>
              <a:rPr lang="sv-SE" dirty="0" smtClean="0">
                <a:solidFill>
                  <a:srgbClr val="3095B4"/>
                </a:solidFill>
              </a:rPr>
              <a:t> </a:t>
            </a:r>
            <a:r>
              <a:rPr lang="sv-SE" dirty="0" err="1" smtClean="0">
                <a:solidFill>
                  <a:srgbClr val="3095B4"/>
                </a:solidFill>
              </a:rPr>
              <a:t>method</a:t>
            </a:r>
            <a:r>
              <a:rPr lang="sv-SE" dirty="0" smtClean="0">
                <a:solidFill>
                  <a:srgbClr val="3095B4"/>
                </a:solidFill>
              </a:rPr>
              <a:t> (:</a:t>
            </a:r>
            <a:endParaRPr lang="en-US" dirty="0" smtClean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class </a:t>
            </a:r>
            <a:r>
              <a:rPr lang="en-US" dirty="0" err="1">
                <a:solidFill>
                  <a:srgbClr val="3095B4"/>
                </a:solidFill>
              </a:rPr>
              <a:t>CheckPersonEligibleForSelectiveService</a:t>
            </a:r>
            <a:r>
              <a:rPr lang="en-US" dirty="0">
                <a:solidFill>
                  <a:srgbClr val="3095B4"/>
                </a:solidFill>
              </a:rPr>
              <a:t> implements </a:t>
            </a:r>
            <a:r>
              <a:rPr lang="en-US" dirty="0" err="1">
                <a:solidFill>
                  <a:srgbClr val="3095B4"/>
                </a:solidFill>
              </a:rPr>
              <a:t>CheckPerson</a:t>
            </a:r>
            <a:r>
              <a:rPr lang="en-US" dirty="0">
                <a:solidFill>
                  <a:srgbClr val="3095B4"/>
                </a:solidFill>
              </a:rPr>
              <a:t> { </a:t>
            </a:r>
            <a:r>
              <a:rPr lang="en-US" dirty="0" smtClean="0">
                <a:solidFill>
                  <a:srgbClr val="3095B4"/>
                </a:solidFill>
              </a:rPr>
              <a:t>	public </a:t>
            </a:r>
            <a:r>
              <a:rPr lang="en-US" dirty="0" err="1">
                <a:solidFill>
                  <a:srgbClr val="3095B4"/>
                </a:solidFill>
              </a:rPr>
              <a:t>boolean</a:t>
            </a:r>
            <a:r>
              <a:rPr lang="en-US" dirty="0">
                <a:solidFill>
                  <a:srgbClr val="3095B4"/>
                </a:solidFill>
              </a:rPr>
              <a:t> test(Person p) </a:t>
            </a:r>
            <a:r>
              <a:rPr lang="en-US" dirty="0" smtClean="0">
                <a:solidFill>
                  <a:srgbClr val="3095B4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095B4"/>
                </a:solidFill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095B4"/>
                </a:solidFill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75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371</Words>
  <Application>Microsoft Office PowerPoint</Application>
  <PresentationFormat>Bildspel på skärmen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22</vt:i4>
      </vt:variant>
    </vt:vector>
  </HeadingPairs>
  <TitlesOfParts>
    <vt:vector size="24" baseType="lpstr">
      <vt:lpstr>Office Theme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27</cp:revision>
  <dcterms:modified xsi:type="dcterms:W3CDTF">2013-11-16T13:30:09Z</dcterms:modified>
</cp:coreProperties>
</file>