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2" r:id="rId4"/>
    <p:sldId id="281" r:id="rId5"/>
    <p:sldId id="283" r:id="rId6"/>
    <p:sldId id="257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fx/2/api/javafx/scene/control/ButtonBase.html#setOnAction(javafx.event.EventHandler)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3095B4"/>
                </a:solidFill>
              </a:rPr>
              <a:t>A lambda expression is like a method: it provides a list of formal parameters and a </a:t>
            </a:r>
            <a:r>
              <a:rPr lang="en-US" sz="2000" dirty="0" smtClean="0">
                <a:solidFill>
                  <a:srgbClr val="3095B4"/>
                </a:solidFill>
              </a:rPr>
              <a:t>body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Examples </a:t>
            </a:r>
            <a:r>
              <a:rPr lang="en-US" sz="2000" dirty="0">
                <a:solidFill>
                  <a:srgbClr val="3095B4"/>
                </a:solidFill>
              </a:rPr>
              <a:t>of lambda expressions: </a:t>
            </a:r>
          </a:p>
          <a:p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s </a:t>
            </a:r>
            <a:r>
              <a:rPr lang="en-US" sz="2000" dirty="0">
                <a:solidFill>
                  <a:srgbClr val="3095B4"/>
                </a:solidFill>
              </a:rPr>
              <a:t>-&gt; </a:t>
            </a:r>
            <a:r>
              <a:rPr lang="en-US" sz="2000" dirty="0" err="1">
                <a:solidFill>
                  <a:srgbClr val="3095B4"/>
                </a:solidFill>
              </a:rPr>
              <a:t>s.length</a:t>
            </a:r>
            <a:r>
              <a:rPr lang="en-US" sz="2000" dirty="0">
                <a:solidFill>
                  <a:srgbClr val="3095B4"/>
                </a:solidFill>
              </a:rPr>
              <a:t>() </a:t>
            </a:r>
            <a:endParaRPr lang="en-US" sz="2000" dirty="0" smtClean="0">
              <a:solidFill>
                <a:srgbClr val="3095B4"/>
              </a:solidFill>
            </a:endParaRPr>
          </a:p>
          <a:p>
            <a:endParaRPr lang="en-US" sz="2000" dirty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(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x, 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y) -&gt; </a:t>
            </a:r>
            <a:r>
              <a:rPr lang="en-US" sz="2000" dirty="0" err="1">
                <a:solidFill>
                  <a:srgbClr val="3095B4"/>
                </a:solidFill>
              </a:rPr>
              <a:t>x+y</a:t>
            </a:r>
            <a:r>
              <a:rPr lang="en-US" sz="2000" dirty="0">
                <a:solidFill>
                  <a:srgbClr val="3095B4"/>
                </a:solidFill>
              </a:rPr>
              <a:t> </a:t>
            </a:r>
            <a:endParaRPr lang="en-US" sz="2000" dirty="0" smtClean="0">
              <a:solidFill>
                <a:srgbClr val="3095B4"/>
              </a:solidFill>
            </a:endParaRPr>
          </a:p>
          <a:p>
            <a:endParaRPr lang="en-US" sz="2000" dirty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() </a:t>
            </a:r>
            <a:r>
              <a:rPr lang="en-US" sz="2000" dirty="0">
                <a:solidFill>
                  <a:srgbClr val="3095B4"/>
                </a:solidFill>
              </a:rPr>
              <a:t>-&gt; 42 </a:t>
            </a:r>
            <a:endParaRPr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29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Separate the code that specifies the criteria you want to search in a different class.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77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3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1. Create a </a:t>
            </a:r>
            <a:r>
              <a:rPr lang="en-US" sz="2000" dirty="0" err="1" smtClean="0">
                <a:solidFill>
                  <a:srgbClr val="3095B4"/>
                </a:solidFill>
              </a:rPr>
              <a:t>CheckPerson</a:t>
            </a:r>
            <a:r>
              <a:rPr lang="en-US" sz="2000" dirty="0" smtClean="0">
                <a:solidFill>
                  <a:srgbClr val="3095B4"/>
                </a:solidFill>
              </a:rPr>
              <a:t> interface with one test method taking a Person object as input parameter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2. 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public </a:t>
            </a:r>
            <a:r>
              <a:rPr lang="sv-SE" dirty="0" err="1" smtClean="0">
                <a:solidFill>
                  <a:srgbClr val="3095B4"/>
                </a:solidFill>
              </a:rPr>
              <a:t>static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void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printPersons</a:t>
            </a:r>
            <a:r>
              <a:rPr lang="sv-SE" dirty="0" smtClean="0">
                <a:solidFill>
                  <a:srgbClr val="3095B4"/>
                </a:solidFill>
              </a:rPr>
              <a:t>( List&lt;Person&gt; persons, </a:t>
            </a:r>
            <a:r>
              <a:rPr lang="sv-SE" dirty="0" err="1" smtClean="0">
                <a:solidFill>
                  <a:srgbClr val="3095B4"/>
                </a:solidFill>
              </a:rPr>
              <a:t>CheckPerson</a:t>
            </a:r>
            <a:r>
              <a:rPr lang="sv-SE" dirty="0" smtClean="0">
                <a:solidFill>
                  <a:srgbClr val="3095B4"/>
                </a:solidFill>
              </a:rPr>
              <a:t> tester) {</a:t>
            </a: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sv-SE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3. </a:t>
            </a:r>
            <a:r>
              <a:rPr lang="sv-SE" dirty="0" err="1" smtClean="0">
                <a:solidFill>
                  <a:srgbClr val="3095B4"/>
                </a:solidFill>
              </a:rPr>
              <a:t>Write</a:t>
            </a:r>
            <a:r>
              <a:rPr lang="sv-SE" dirty="0" smtClean="0">
                <a:solidFill>
                  <a:srgbClr val="3095B4"/>
                </a:solidFill>
              </a:rPr>
              <a:t> a </a:t>
            </a:r>
            <a:r>
              <a:rPr lang="sv-SE" dirty="0" err="1" smtClean="0">
                <a:solidFill>
                  <a:srgbClr val="3095B4"/>
                </a:solidFill>
              </a:rPr>
              <a:t>body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to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this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method</a:t>
            </a:r>
            <a:r>
              <a:rPr lang="sv-SE" dirty="0" smtClean="0">
                <a:solidFill>
                  <a:srgbClr val="3095B4"/>
                </a:solidFill>
              </a:rPr>
              <a:t> (:</a:t>
            </a:r>
            <a:endParaRPr lang="en-US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class </a:t>
            </a:r>
            <a:r>
              <a:rPr lang="en-US" dirty="0" err="1">
                <a:solidFill>
                  <a:srgbClr val="3095B4"/>
                </a:solidFill>
              </a:rPr>
              <a:t>CheckPersonEligibleForSelectiveService</a:t>
            </a:r>
            <a:r>
              <a:rPr lang="en-US" dirty="0">
                <a:solidFill>
                  <a:srgbClr val="3095B4"/>
                </a:solidFill>
              </a:rPr>
              <a:t> implements </a:t>
            </a:r>
            <a:r>
              <a:rPr lang="en-US" dirty="0" err="1">
                <a:solidFill>
                  <a:srgbClr val="3095B4"/>
                </a:solidFill>
              </a:rPr>
              <a:t>CheckPerson</a:t>
            </a:r>
            <a:r>
              <a:rPr lang="en-US" dirty="0">
                <a:solidFill>
                  <a:srgbClr val="3095B4"/>
                </a:solidFill>
              </a:rPr>
              <a:t> { </a:t>
            </a:r>
            <a:r>
              <a:rPr lang="en-US" dirty="0" smtClean="0">
                <a:solidFill>
                  <a:srgbClr val="3095B4"/>
                </a:solidFill>
              </a:rPr>
              <a:t>	public </a:t>
            </a:r>
            <a:r>
              <a:rPr lang="en-US" dirty="0" err="1">
                <a:solidFill>
                  <a:srgbClr val="3095B4"/>
                </a:solidFill>
              </a:rPr>
              <a:t>boolean</a:t>
            </a:r>
            <a:r>
              <a:rPr lang="en-US" dirty="0">
                <a:solidFill>
                  <a:srgbClr val="3095B4"/>
                </a:solidFill>
              </a:rPr>
              <a:t> test(Person p) </a:t>
            </a:r>
            <a:r>
              <a:rPr lang="en-US" dirty="0" smtClean="0">
                <a:solidFill>
                  <a:srgbClr val="3095B4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3095B4"/>
                </a:solidFill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75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4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in an Anonymous Class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new </a:t>
            </a:r>
            <a:r>
              <a:rPr lang="sv-SE" sz="2000" dirty="0" err="1" smtClean="0">
                <a:solidFill>
                  <a:srgbClr val="3095B4"/>
                </a:solidFill>
              </a:rPr>
              <a:t>CheckPerson</a:t>
            </a:r>
            <a:r>
              <a:rPr lang="sv-SE" sz="2000" dirty="0" smtClean="0">
                <a:solidFill>
                  <a:srgbClr val="3095B4"/>
                </a:solidFill>
              </a:rPr>
              <a:t>() {…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13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3095B4"/>
                </a:solidFill>
              </a:rPr>
              <a:t>The 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 interface is a functional interface. A functional interface is any interface that contains only one method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79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with a Lambda </a:t>
            </a:r>
            <a:r>
              <a:rPr lang="en-US" sz="2000" dirty="0" err="1" smtClean="0">
                <a:solidFill>
                  <a:srgbClr val="3095B4"/>
                </a:solidFill>
              </a:rPr>
              <a:t>Expresssion</a:t>
            </a: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(Person p) -&gt;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73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Replace your interface with an existing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interface 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 {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         </a:t>
            </a:r>
            <a:r>
              <a:rPr lang="en-US" sz="2000" dirty="0" err="1" smtClean="0">
                <a:solidFill>
                  <a:srgbClr val="3095B4"/>
                </a:solidFill>
              </a:rPr>
              <a:t>boolean</a:t>
            </a:r>
            <a:r>
              <a:rPr lang="en-US" sz="2000" dirty="0" smtClean="0">
                <a:solidFill>
                  <a:srgbClr val="3095B4"/>
                </a:solidFill>
              </a:rPr>
              <a:t> </a:t>
            </a:r>
            <a:r>
              <a:rPr lang="en-US" sz="2000" dirty="0">
                <a:solidFill>
                  <a:srgbClr val="3095B4"/>
                </a:solidFill>
              </a:rPr>
              <a:t>test(Person p);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72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This is a good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</a:t>
            </a:r>
            <a:r>
              <a:rPr lang="sv-SE" sz="2000" dirty="0">
                <a:solidFill>
                  <a:srgbClr val="3095B4"/>
                </a:solidFill>
              </a:rPr>
              <a:t>interface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&lt;T&gt; {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boolean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test(T t);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 smtClean="0">
                <a:solidFill>
                  <a:srgbClr val="3095B4"/>
                </a:solidFill>
              </a:rPr>
              <a:t>        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18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Task 5 should still work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7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Could we replace more code with Lambda Expressions?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41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 – some rules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412776"/>
            <a:ext cx="7808400" cy="496855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3095B4"/>
                </a:solidFill>
              </a:rPr>
              <a:t>Unlike code appearing in anonymous class declarations, the meaning of names and the this and super keywords appearing in a lambda body are the same as in the surrounding </a:t>
            </a:r>
            <a:r>
              <a:rPr lang="en-US" sz="2000" dirty="0" smtClean="0">
                <a:solidFill>
                  <a:srgbClr val="3095B4"/>
                </a:solidFill>
              </a:rPr>
              <a:t>context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Local </a:t>
            </a:r>
            <a:r>
              <a:rPr lang="en-US" sz="2000" dirty="0">
                <a:solidFill>
                  <a:srgbClr val="3095B4"/>
                </a:solidFill>
              </a:rPr>
              <a:t>variables in the enclosing context can only be referenced if they are final or effectively final. A variable is effectively final if it is never assigned to after its initialization. 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The </a:t>
            </a:r>
            <a:r>
              <a:rPr lang="en-US" sz="2000" dirty="0">
                <a:solidFill>
                  <a:srgbClr val="3095B4"/>
                </a:solidFill>
              </a:rPr>
              <a:t>formal parameters of a lambda expression may have either declared types or inferred </a:t>
            </a:r>
            <a:r>
              <a:rPr lang="en-US" sz="2000" dirty="0" smtClean="0">
                <a:solidFill>
                  <a:srgbClr val="3095B4"/>
                </a:solidFill>
              </a:rPr>
              <a:t>types</a:t>
            </a:r>
          </a:p>
          <a:p>
            <a:r>
              <a:rPr lang="en-US" sz="2000" dirty="0" smtClean="0">
                <a:solidFill>
                  <a:srgbClr val="3095B4"/>
                </a:solidFill>
              </a:rPr>
              <a:t>Example (p) -&gt; </a:t>
            </a:r>
            <a:r>
              <a:rPr lang="en-US" sz="2000" dirty="0" err="1" smtClean="0">
                <a:solidFill>
                  <a:srgbClr val="3095B4"/>
                </a:solidFill>
              </a:rPr>
              <a:t>p.getName</a:t>
            </a:r>
            <a:r>
              <a:rPr lang="en-US" sz="2000" dirty="0" smtClean="0">
                <a:solidFill>
                  <a:srgbClr val="3095B4"/>
                </a:solidFill>
              </a:rPr>
              <a:t>()  or (Person p) -&gt; </a:t>
            </a:r>
            <a:r>
              <a:rPr lang="en-US" sz="2000" dirty="0" err="1" smtClean="0">
                <a:solidFill>
                  <a:srgbClr val="3095B4"/>
                </a:solidFill>
              </a:rPr>
              <a:t>p.getName</a:t>
            </a:r>
            <a:r>
              <a:rPr lang="en-US" sz="2000" dirty="0" smtClean="0">
                <a:solidFill>
                  <a:srgbClr val="3095B4"/>
                </a:solidFill>
              </a:rPr>
              <a:t>()</a:t>
            </a:r>
          </a:p>
          <a:p>
            <a:pPr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If </a:t>
            </a:r>
            <a:r>
              <a:rPr lang="en-US" sz="2000" dirty="0">
                <a:solidFill>
                  <a:srgbClr val="3095B4"/>
                </a:solidFill>
              </a:rPr>
              <a:t>the formal parameters have inferred types, then these types are derived </a:t>
            </a:r>
            <a:r>
              <a:rPr lang="en-US" sz="2000" dirty="0" smtClean="0">
                <a:solidFill>
                  <a:srgbClr val="3095B4"/>
                </a:solidFill>
              </a:rPr>
              <a:t>from </a:t>
            </a:r>
            <a:r>
              <a:rPr lang="en-US" sz="2000" dirty="0">
                <a:solidFill>
                  <a:srgbClr val="3095B4"/>
                </a:solidFill>
              </a:rPr>
              <a:t>the functional interface type targeted by the lambda expression. </a:t>
            </a:r>
          </a:p>
          <a:p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9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</a:t>
            </a:r>
            <a:r>
              <a:rPr lang="en-US" sz="2000" dirty="0" err="1" smtClean="0">
                <a:solidFill>
                  <a:srgbClr val="3095B4"/>
                </a:solidFill>
              </a:rPr>
              <a:t>p.printPerson</a:t>
            </a:r>
            <a:r>
              <a:rPr lang="en-US" sz="2000" dirty="0" smtClean="0">
                <a:solidFill>
                  <a:srgbClr val="3095B4"/>
                </a:solidFill>
              </a:rPr>
              <a:t>()?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Person 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06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Consumer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08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Add Consumer to this method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err="1" smtClean="0">
                <a:solidFill>
                  <a:srgbClr val="3095B4"/>
                </a:solidFill>
              </a:rPr>
              <a:t>void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printPersonsWithPredicate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List&lt;Person</a:t>
            </a:r>
            <a:r>
              <a:rPr lang="sv-SE" sz="2000" dirty="0">
                <a:solidFill>
                  <a:srgbClr val="3095B4"/>
                </a:solidFill>
              </a:rPr>
              <a:t>&gt;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&lt;Person&gt; tester)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for </a:t>
            </a:r>
            <a:r>
              <a:rPr lang="sv-SE" sz="2000" dirty="0">
                <a:solidFill>
                  <a:srgbClr val="3095B4"/>
                </a:solidFill>
              </a:rPr>
              <a:t>(Person p :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p.printPerson</a:t>
            </a:r>
            <a:r>
              <a:rPr lang="sv-SE" sz="2000" dirty="0">
                <a:solidFill>
                  <a:srgbClr val="3095B4"/>
                </a:solidFill>
              </a:rPr>
              <a:t>();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15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Go to Task 5 and change the 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printPersons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7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solution: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, Y&gt;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Iterable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source,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Predicate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tester,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Function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&lt;X, Y&gt; </a:t>
            </a:r>
            <a:r>
              <a:rPr lang="sv-SE" sz="2000" dirty="0" err="1">
                <a:solidFill>
                  <a:srgbClr val="3095B4"/>
                </a:solidFill>
              </a:rPr>
              <a:t>mapper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Consumer</a:t>
            </a:r>
            <a:r>
              <a:rPr lang="sv-SE" sz="2000" dirty="0" smtClean="0">
                <a:solidFill>
                  <a:srgbClr val="3095B4"/>
                </a:solidFill>
              </a:rPr>
              <a:t>&lt;Y</a:t>
            </a:r>
            <a:r>
              <a:rPr lang="sv-SE" sz="2000" dirty="0">
                <a:solidFill>
                  <a:srgbClr val="3095B4"/>
                </a:solidFill>
              </a:rPr>
              <a:t>&gt; block)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for </a:t>
            </a:r>
            <a:r>
              <a:rPr lang="sv-SE" sz="2000" dirty="0">
                <a:solidFill>
                  <a:srgbClr val="3095B4"/>
                </a:solidFill>
              </a:rPr>
              <a:t>(X p : source)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	Y </a:t>
            </a:r>
            <a:r>
              <a:rPr lang="sv-SE" sz="2000" dirty="0">
                <a:solidFill>
                  <a:srgbClr val="3095B4"/>
                </a:solidFill>
              </a:rPr>
              <a:t>data = </a:t>
            </a:r>
            <a:r>
              <a:rPr lang="sv-SE" sz="2000" dirty="0" err="1">
                <a:solidFill>
                  <a:srgbClr val="3095B4"/>
                </a:solidFill>
              </a:rPr>
              <a:t>mapper.apply</a:t>
            </a:r>
            <a:r>
              <a:rPr lang="sv-SE" sz="2000" dirty="0">
                <a:solidFill>
                  <a:srgbClr val="3095B4"/>
                </a:solidFill>
              </a:rPr>
              <a:t>(p); </a:t>
            </a:r>
            <a:r>
              <a:rPr lang="sv-SE" sz="2000" dirty="0" smtClean="0">
                <a:solidFill>
                  <a:srgbClr val="3095B4"/>
                </a:solidFill>
              </a:rPr>
              <a:t>					</a:t>
            </a:r>
            <a:r>
              <a:rPr lang="sv-SE" sz="2000" dirty="0" err="1" smtClean="0">
                <a:solidFill>
                  <a:srgbClr val="3095B4"/>
                </a:solidFill>
              </a:rPr>
              <a:t>block.accept</a:t>
            </a:r>
            <a:r>
              <a:rPr lang="sv-SE" sz="2000" dirty="0" smtClean="0">
                <a:solidFill>
                  <a:srgbClr val="3095B4"/>
                </a:solidFill>
              </a:rPr>
              <a:t>(data);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 </a:t>
            </a:r>
            <a:r>
              <a:rPr lang="sv-SE" sz="2000" dirty="0">
                <a:solidFill>
                  <a:srgbClr val="3095B4"/>
                </a:solidFill>
              </a:rPr>
              <a:t>}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50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call: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p.getGender</a:t>
            </a:r>
            <a:r>
              <a:rPr lang="sv-SE" sz="2000" dirty="0">
                <a:solidFill>
                  <a:srgbClr val="3095B4"/>
                </a:solidFill>
              </a:rPr>
              <a:t>() == </a:t>
            </a:r>
            <a:r>
              <a:rPr lang="sv-SE" sz="2000" dirty="0" err="1">
                <a:solidFill>
                  <a:srgbClr val="3095B4"/>
                </a:solidFill>
              </a:rPr>
              <a:t>Person.Sex.MALE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&gt;= 18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 smtClean="0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&lt;= 25,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p.getEmailAddress</a:t>
            </a:r>
            <a:r>
              <a:rPr lang="sv-SE" sz="2000" dirty="0">
                <a:solidFill>
                  <a:srgbClr val="3095B4"/>
                </a:solidFill>
              </a:rPr>
              <a:t>(),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email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System.out.println</a:t>
            </a:r>
            <a:r>
              <a:rPr lang="sv-SE" sz="2000">
                <a:solidFill>
                  <a:srgbClr val="3095B4"/>
                </a:solidFill>
              </a:rPr>
              <a:t>(email</a:t>
            </a:r>
            <a:r>
              <a:rPr lang="sv-SE" sz="2000" smtClean="0">
                <a:solidFill>
                  <a:srgbClr val="3095B4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sv-SE" sz="2000" smtClean="0">
                <a:solidFill>
                  <a:srgbClr val="3095B4"/>
                </a:solidFill>
              </a:rPr>
              <a:t>);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18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argument </a:t>
            </a:r>
            <a:r>
              <a:rPr lang="sv-SE" sz="2000" dirty="0" err="1" smtClean="0">
                <a:solidFill>
                  <a:srgbClr val="3095B4"/>
                </a:solidFill>
              </a:rPr>
              <a:t>before</a:t>
            </a:r>
            <a:r>
              <a:rPr lang="sv-SE" sz="2000" dirty="0" smtClean="0">
                <a:solidFill>
                  <a:srgbClr val="3095B4"/>
                </a:solidFill>
              </a:rPr>
              <a:t> Java 8?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Anomymous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classes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No, </a:t>
            </a:r>
            <a:r>
              <a:rPr lang="sv-SE" sz="2000" dirty="0" err="1" smtClean="0">
                <a:solidFill>
                  <a:srgbClr val="3095B4"/>
                </a:solidFill>
              </a:rPr>
              <a:t>too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much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noise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>
                <a:solidFill>
                  <a:srgbClr val="3095B4"/>
                </a:solidFill>
              </a:rPr>
              <a:t>Example</a:t>
            </a:r>
            <a:r>
              <a:rPr lang="sv-SE" sz="2000" dirty="0">
                <a:solidFill>
                  <a:srgbClr val="3095B4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(new </a:t>
            </a:r>
            <a:r>
              <a:rPr lang="sv-SE" sz="2000" dirty="0" err="1">
                <a:solidFill>
                  <a:srgbClr val="3095B4"/>
                </a:solidFill>
              </a:rPr>
              <a:t>EventHandler</a:t>
            </a:r>
            <a:r>
              <a:rPr lang="sv-SE" sz="2000" dirty="0">
                <a:solidFill>
                  <a:srgbClr val="3095B4"/>
                </a:solidFill>
              </a:rPr>
              <a:t>&lt;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&gt;()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@</a:t>
            </a:r>
            <a:r>
              <a:rPr lang="sv-SE" sz="2000" dirty="0" err="1">
                <a:solidFill>
                  <a:srgbClr val="3095B4"/>
                </a:solidFill>
              </a:rPr>
              <a:t>Override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 public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handle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 event) { </a:t>
            </a:r>
            <a:r>
              <a:rPr lang="sv-SE" sz="2000" dirty="0" smtClean="0">
                <a:solidFill>
                  <a:srgbClr val="3095B4"/>
                </a:solidFill>
              </a:rPr>
              <a:t>				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>
                <a:solidFill>
                  <a:srgbClr val="3095B4"/>
                </a:solidFill>
              </a:rPr>
              <a:t>("Hello World!");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      }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});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072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argument </a:t>
            </a:r>
            <a:r>
              <a:rPr lang="sv-SE" sz="2000" dirty="0" err="1" smtClean="0">
                <a:solidFill>
                  <a:srgbClr val="3095B4"/>
                </a:solidFill>
              </a:rPr>
              <a:t>after</a:t>
            </a:r>
            <a:r>
              <a:rPr lang="sv-SE" sz="2000" dirty="0" smtClean="0">
                <a:solidFill>
                  <a:srgbClr val="3095B4"/>
                </a:solidFill>
              </a:rPr>
              <a:t> Java 8?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Lambda Expressions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</a:t>
            </a:r>
            <a:r>
              <a:rPr lang="sv-SE" sz="2000" dirty="0" err="1" smtClean="0">
                <a:solidFill>
                  <a:srgbClr val="3095B4"/>
                </a:solidFill>
              </a:rPr>
              <a:t>Yes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Example</a:t>
            </a:r>
            <a:r>
              <a:rPr lang="sv-SE" sz="2000" dirty="0" smtClean="0">
                <a:solidFill>
                  <a:srgbClr val="3095B4"/>
                </a:solidFill>
              </a:rPr>
              <a:t>:</a:t>
            </a: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(e - &gt; 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 smtClean="0">
                <a:solidFill>
                  <a:srgbClr val="3095B4"/>
                </a:solidFill>
              </a:rPr>
              <a:t>("Hello World!"));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  <a:hlinkClick r:id="rId2"/>
              </a:rPr>
              <a:t>http://docs.oracle.com/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javafx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/2/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api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javafx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scene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control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ButtonBase.html#setOnAction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(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javafx.event.EventHandler</a:t>
            </a:r>
            <a:r>
              <a:rPr lang="sv-SE" sz="2000" dirty="0" smtClean="0">
                <a:solidFill>
                  <a:srgbClr val="3095B4"/>
                </a:solidFill>
                <a:hlinkClick r:id="rId2"/>
              </a:rPr>
              <a:t>)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534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Tasks: </a:t>
            </a:r>
            <a:r>
              <a:rPr lang="sv-SE" sz="2000" dirty="0" err="1" smtClean="0">
                <a:solidFill>
                  <a:srgbClr val="3095B4"/>
                </a:solidFill>
              </a:rPr>
              <a:t>Slowly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change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code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use</a:t>
            </a:r>
            <a:r>
              <a:rPr lang="sv-SE" sz="2000" dirty="0" smtClean="0">
                <a:solidFill>
                  <a:srgbClr val="3095B4"/>
                </a:solidFill>
              </a:rPr>
              <a:t> Lambda Expressions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public </a:t>
            </a:r>
            <a:r>
              <a:rPr lang="en-US" sz="2000" dirty="0">
                <a:solidFill>
                  <a:srgbClr val="3095B4"/>
                </a:solidFill>
              </a:rPr>
              <a:t>void </a:t>
            </a:r>
            <a:r>
              <a:rPr lang="en-US" sz="2000" dirty="0" err="1">
                <a:solidFill>
                  <a:srgbClr val="3095B4"/>
                </a:solidFill>
              </a:rPr>
              <a:t>printPersonsOlderThan</a:t>
            </a:r>
            <a:r>
              <a:rPr lang="en-US" sz="2000" dirty="0">
                <a:solidFill>
                  <a:srgbClr val="3095B4"/>
                </a:solidFill>
              </a:rPr>
              <a:t>(List&lt;Person&gt; </a:t>
            </a:r>
            <a:r>
              <a:rPr lang="en-US" sz="2000" dirty="0" smtClean="0">
                <a:solidFill>
                  <a:srgbClr val="3095B4"/>
                </a:solidFill>
              </a:rPr>
              <a:t>persons, 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age) {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095B4"/>
                </a:solidFill>
              </a:rPr>
              <a:t>}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22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Problems </a:t>
            </a:r>
            <a:r>
              <a:rPr lang="sv-SE" sz="2000" dirty="0" err="1" smtClean="0">
                <a:solidFill>
                  <a:srgbClr val="3095B4"/>
                </a:solidFill>
              </a:rPr>
              <a:t>about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Dependent</a:t>
            </a:r>
            <a:r>
              <a:rPr lang="sv-SE" sz="2000" dirty="0" smtClean="0">
                <a:solidFill>
                  <a:srgbClr val="3095B4"/>
                </a:solidFill>
              </a:rPr>
              <a:t> on Person </a:t>
            </a:r>
            <a:r>
              <a:rPr lang="sv-SE" sz="2000" dirty="0" err="1" smtClean="0">
                <a:solidFill>
                  <a:srgbClr val="3095B4"/>
                </a:solidFill>
              </a:rPr>
              <a:t>variables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If print persons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other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seachcriteria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4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1400" dirty="0">
                <a:solidFill>
                  <a:srgbClr val="3095B4"/>
                </a:solidFill>
              </a:rPr>
              <a:t>public </a:t>
            </a:r>
            <a:r>
              <a:rPr lang="sv-SE" sz="1400" dirty="0" err="1">
                <a:solidFill>
                  <a:srgbClr val="3095B4"/>
                </a:solidFill>
              </a:rPr>
              <a:t>static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void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printPersonsWithinAgeRange</a:t>
            </a:r>
            <a:r>
              <a:rPr lang="sv-SE" sz="1400" dirty="0">
                <a:solidFill>
                  <a:srgbClr val="3095B4"/>
                </a:solidFill>
              </a:rPr>
              <a:t>(</a:t>
            </a:r>
            <a:r>
              <a:rPr lang="en-US" sz="1400" dirty="0">
                <a:solidFill>
                  <a:srgbClr val="3095B4"/>
                </a:solidFill>
              </a:rPr>
              <a:t>List&lt;Person&gt; roster,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low,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high) {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3095B4"/>
                </a:solidFill>
              </a:rPr>
              <a:t>}</a:t>
            </a:r>
            <a:endParaRPr lang="en-US" sz="14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19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Problems about this?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Same problem as for 1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42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572</Words>
  <Application>Microsoft Office PowerPoint</Application>
  <PresentationFormat>Bildspel på skärmen (4:3)</PresentationFormat>
  <Paragraphs>199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32</cp:revision>
  <dcterms:modified xsi:type="dcterms:W3CDTF">2013-12-15T12:22:46Z</dcterms:modified>
</cp:coreProperties>
</file>