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lay"/>
      <p:regular r:id="rId18"/>
      <p:bold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gxtrm4hrh/IFaP4smp9QLMenP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bold.fntdata"/><Relationship Id="rId6" Type="http://schemas.openxmlformats.org/officeDocument/2006/relationships/slide" Target="slides/slide2.xml"/><Relationship Id="rId18" Type="http://schemas.openxmlformats.org/officeDocument/2006/relationships/font" Target="fonts/Play-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1" name="Google Shape;5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93" name="Google Shape;2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02" name="Google Shape;3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11" name="Google Shape;3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21" name="Google Shape;3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8" name="Google Shape;2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44" name="Google Shape;2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50" name="Google Shape;2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57" name="Google Shape;2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64" name="Google Shape;2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69" name="Google Shape;2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36ff5fb1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7" name="Google Shape;277;g2e36ff5fb1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86" name="Google Shape;2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Play"/>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14"/>
          <p:cNvSpPr txBox="1"/>
          <p:nvPr>
            <p:ph idx="1" type="body"/>
          </p:nvPr>
        </p:nvSpPr>
        <p:spPr>
          <a:xfrm>
            <a:off x="1524000" y="3602037"/>
            <a:ext cx="9144000" cy="1655764"/>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14"/>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4" name="Shape 44"/>
        <p:cNvGrpSpPr/>
        <p:nvPr/>
      </p:nvGrpSpPr>
      <p:grpSpPr>
        <a:xfrm>
          <a:off x="0" y="0"/>
          <a:ext cx="0" cy="0"/>
          <a:chOff x="0" y="0"/>
          <a:chExt cx="0" cy="0"/>
        </a:xfrm>
      </p:grpSpPr>
      <p:sp>
        <p:nvSpPr>
          <p:cNvPr id="45" name="Google Shape;45;p23"/>
          <p:cNvSpPr txBox="1"/>
          <p:nvPr>
            <p:ph type="title"/>
          </p:nvPr>
        </p:nvSpPr>
        <p:spPr>
          <a:xfrm>
            <a:off x="839787" y="457200"/>
            <a:ext cx="393224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Play"/>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6" name="Google Shape;46;p23"/>
          <p:cNvSpPr/>
          <p:nvPr>
            <p:ph idx="2" type="pic"/>
          </p:nvPr>
        </p:nvSpPr>
        <p:spPr>
          <a:xfrm>
            <a:off x="5183187" y="987425"/>
            <a:ext cx="6172202" cy="4873625"/>
          </a:xfrm>
          <a:prstGeom prst="rect">
            <a:avLst/>
          </a:prstGeom>
          <a:noFill/>
          <a:ln>
            <a:noFill/>
          </a:ln>
        </p:spPr>
      </p:sp>
      <p:sp>
        <p:nvSpPr>
          <p:cNvPr id="47" name="Google Shape;47;p23"/>
          <p:cNvSpPr txBox="1"/>
          <p:nvPr>
            <p:ph idx="1" type="body"/>
          </p:nvPr>
        </p:nvSpPr>
        <p:spPr>
          <a:xfrm>
            <a:off x="839787" y="2057400"/>
            <a:ext cx="3932240"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8" name="Google Shape;48;p23"/>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15"/>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15"/>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7" name="Shape 17"/>
        <p:cNvGrpSpPr/>
        <p:nvPr/>
      </p:nvGrpSpPr>
      <p:grpSpPr>
        <a:xfrm>
          <a:off x="0" y="0"/>
          <a:ext cx="0" cy="0"/>
          <a:chOff x="0" y="0"/>
          <a:chExt cx="0" cy="0"/>
        </a:xfrm>
      </p:grpSpPr>
      <p:sp>
        <p:nvSpPr>
          <p:cNvPr id="18" name="Google Shape;18;p16"/>
          <p:cNvSpPr txBox="1"/>
          <p:nvPr>
            <p:ph type="title"/>
          </p:nvPr>
        </p:nvSpPr>
        <p:spPr>
          <a:xfrm>
            <a:off x="839787" y="457200"/>
            <a:ext cx="393224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Play"/>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16"/>
          <p:cNvSpPr txBox="1"/>
          <p:nvPr>
            <p:ph idx="1" type="body"/>
          </p:nvPr>
        </p:nvSpPr>
        <p:spPr>
          <a:xfrm>
            <a:off x="5183187" y="987425"/>
            <a:ext cx="6172202"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16"/>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1" name="Google Shape;21;p16"/>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17"/>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 name="Google Shape;25;p17"/>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8" name="Google Shape;28;p18"/>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18"/>
          <p:cNvSpPr txBox="1"/>
          <p:nvPr>
            <p:ph idx="12" type="sldNum"/>
          </p:nvPr>
        </p:nvSpPr>
        <p:spPr>
          <a:xfrm>
            <a:off x="11080144" y="6404292"/>
            <a:ext cx="273657" cy="2692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19"/>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Play"/>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19"/>
          <p:cNvSpPr txBox="1"/>
          <p:nvPr>
            <p:ph idx="1" type="body"/>
          </p:nvPr>
        </p:nvSpPr>
        <p:spPr>
          <a:xfrm>
            <a:off x="831850" y="4589462"/>
            <a:ext cx="10515600" cy="150018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757575"/>
              </a:buClr>
              <a:buSzPts val="2400"/>
              <a:buFont typeface="Arial"/>
              <a:buNone/>
              <a:defRPr sz="2400">
                <a:solidFill>
                  <a:srgbClr val="757575"/>
                </a:solidFill>
              </a:defRPr>
            </a:lvl1pPr>
            <a:lvl2pPr indent="-228600" lvl="1" marL="914400" algn="l">
              <a:lnSpc>
                <a:spcPct val="90000"/>
              </a:lnSpc>
              <a:spcBef>
                <a:spcPts val="1000"/>
              </a:spcBef>
              <a:spcAft>
                <a:spcPts val="0"/>
              </a:spcAft>
              <a:buClr>
                <a:srgbClr val="757575"/>
              </a:buClr>
              <a:buSzPts val="2400"/>
              <a:buFont typeface="Arial"/>
              <a:buNone/>
              <a:defRPr sz="2400">
                <a:solidFill>
                  <a:srgbClr val="757575"/>
                </a:solidFill>
              </a:defRPr>
            </a:lvl2pPr>
            <a:lvl3pPr indent="-228600" lvl="2" marL="1371600" algn="l">
              <a:lnSpc>
                <a:spcPct val="90000"/>
              </a:lnSpc>
              <a:spcBef>
                <a:spcPts val="1000"/>
              </a:spcBef>
              <a:spcAft>
                <a:spcPts val="0"/>
              </a:spcAft>
              <a:buClr>
                <a:srgbClr val="757575"/>
              </a:buClr>
              <a:buSzPts val="2400"/>
              <a:buFont typeface="Arial"/>
              <a:buNone/>
              <a:defRPr sz="2400">
                <a:solidFill>
                  <a:srgbClr val="757575"/>
                </a:solidFill>
              </a:defRPr>
            </a:lvl3pPr>
            <a:lvl4pPr indent="-228600" lvl="3" marL="1828800" algn="l">
              <a:lnSpc>
                <a:spcPct val="90000"/>
              </a:lnSpc>
              <a:spcBef>
                <a:spcPts val="1000"/>
              </a:spcBef>
              <a:spcAft>
                <a:spcPts val="0"/>
              </a:spcAft>
              <a:buClr>
                <a:srgbClr val="757575"/>
              </a:buClr>
              <a:buSzPts val="2400"/>
              <a:buFont typeface="Arial"/>
              <a:buNone/>
              <a:defRPr sz="2400">
                <a:solidFill>
                  <a:srgbClr val="757575"/>
                </a:solidFill>
              </a:defRPr>
            </a:lvl4pPr>
            <a:lvl5pPr indent="-228600" lvl="4" marL="2286000" algn="l">
              <a:lnSpc>
                <a:spcPct val="90000"/>
              </a:lnSpc>
              <a:spcBef>
                <a:spcPts val="1000"/>
              </a:spcBef>
              <a:spcAft>
                <a:spcPts val="0"/>
              </a:spcAft>
              <a:buClr>
                <a:srgbClr val="757575"/>
              </a:buClr>
              <a:buSzPts val="2400"/>
              <a:buFont typeface="Arial"/>
              <a:buNone/>
              <a:defRPr sz="2400">
                <a:solidFill>
                  <a:srgbClr val="757575"/>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19"/>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 name="Shape 34"/>
        <p:cNvGrpSpPr/>
        <p:nvPr/>
      </p:nvGrpSpPr>
      <p:grpSpPr>
        <a:xfrm>
          <a:off x="0" y="0"/>
          <a:ext cx="0" cy="0"/>
          <a:chOff x="0" y="0"/>
          <a:chExt cx="0" cy="0"/>
        </a:xfrm>
      </p:grpSpPr>
      <p:sp>
        <p:nvSpPr>
          <p:cNvPr id="35" name="Google Shape;35;p20"/>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6" name="Google Shape;36;p20"/>
          <p:cNvSpPr txBox="1"/>
          <p:nvPr>
            <p:ph idx="1" type="body"/>
          </p:nvPr>
        </p:nvSpPr>
        <p:spPr>
          <a:xfrm>
            <a:off x="839787" y="1681163"/>
            <a:ext cx="5157790" cy="823914"/>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7" name="Google Shape;37;p20"/>
          <p:cNvSpPr txBox="1"/>
          <p:nvPr>
            <p:ph idx="2" type="body"/>
          </p:nvPr>
        </p:nvSpPr>
        <p:spPr>
          <a:xfrm>
            <a:off x="6172200" y="1681163"/>
            <a:ext cx="5183188" cy="823914"/>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20"/>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2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1" name="Google Shape;41;p21"/>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22"/>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757575"/>
              </a:buClr>
              <a:buSzPts val="1200"/>
              <a:buFont typeface="Arial"/>
              <a:buNone/>
              <a:defRPr sz="1200">
                <a:solidFill>
                  <a:srgbClr val="757575"/>
                </a:solidFill>
              </a:defRPr>
            </a:lvl1pPr>
            <a:lvl2pPr indent="0" lvl="1" marL="0" algn="r">
              <a:lnSpc>
                <a:spcPct val="100000"/>
              </a:lnSpc>
              <a:spcBef>
                <a:spcPts val="0"/>
              </a:spcBef>
              <a:spcAft>
                <a:spcPts val="0"/>
              </a:spcAft>
              <a:buClr>
                <a:srgbClr val="757575"/>
              </a:buClr>
              <a:buSzPts val="1200"/>
              <a:buFont typeface="Arial"/>
              <a:buNone/>
              <a:defRPr sz="1200">
                <a:solidFill>
                  <a:srgbClr val="757575"/>
                </a:solidFill>
              </a:defRPr>
            </a:lvl2pPr>
            <a:lvl3pPr indent="0" lvl="2" marL="0" algn="r">
              <a:lnSpc>
                <a:spcPct val="100000"/>
              </a:lnSpc>
              <a:spcBef>
                <a:spcPts val="0"/>
              </a:spcBef>
              <a:spcAft>
                <a:spcPts val="0"/>
              </a:spcAft>
              <a:buClr>
                <a:srgbClr val="757575"/>
              </a:buClr>
              <a:buSzPts val="1200"/>
              <a:buFont typeface="Arial"/>
              <a:buNone/>
              <a:defRPr sz="1200">
                <a:solidFill>
                  <a:srgbClr val="757575"/>
                </a:solidFill>
              </a:defRPr>
            </a:lvl3pPr>
            <a:lvl4pPr indent="0" lvl="3" marL="0" algn="r">
              <a:lnSpc>
                <a:spcPct val="100000"/>
              </a:lnSpc>
              <a:spcBef>
                <a:spcPts val="0"/>
              </a:spcBef>
              <a:spcAft>
                <a:spcPts val="0"/>
              </a:spcAft>
              <a:buClr>
                <a:srgbClr val="757575"/>
              </a:buClr>
              <a:buSzPts val="1200"/>
              <a:buFont typeface="Arial"/>
              <a:buNone/>
              <a:defRPr sz="1200">
                <a:solidFill>
                  <a:srgbClr val="757575"/>
                </a:solidFill>
              </a:defRPr>
            </a:lvl4pPr>
            <a:lvl5pPr indent="0" lvl="4" marL="0" algn="r">
              <a:lnSpc>
                <a:spcPct val="100000"/>
              </a:lnSpc>
              <a:spcBef>
                <a:spcPts val="0"/>
              </a:spcBef>
              <a:spcAft>
                <a:spcPts val="0"/>
              </a:spcAft>
              <a:buClr>
                <a:srgbClr val="757575"/>
              </a:buClr>
              <a:buSzPts val="1200"/>
              <a:buFont typeface="Arial"/>
              <a:buNone/>
              <a:defRPr sz="1200">
                <a:solidFill>
                  <a:srgbClr val="757575"/>
                </a:solidFill>
              </a:defRPr>
            </a:lvl5pPr>
            <a:lvl6pPr indent="0" lvl="5" marL="0" algn="r">
              <a:lnSpc>
                <a:spcPct val="100000"/>
              </a:lnSpc>
              <a:spcBef>
                <a:spcPts val="0"/>
              </a:spcBef>
              <a:spcAft>
                <a:spcPts val="0"/>
              </a:spcAft>
              <a:buClr>
                <a:srgbClr val="757575"/>
              </a:buClr>
              <a:buSzPts val="1200"/>
              <a:buFont typeface="Arial"/>
              <a:buNone/>
              <a:defRPr sz="1200">
                <a:solidFill>
                  <a:srgbClr val="757575"/>
                </a:solidFill>
              </a:defRPr>
            </a:lvl6pPr>
            <a:lvl7pPr indent="0" lvl="6" marL="0" algn="r">
              <a:lnSpc>
                <a:spcPct val="100000"/>
              </a:lnSpc>
              <a:spcBef>
                <a:spcPts val="0"/>
              </a:spcBef>
              <a:spcAft>
                <a:spcPts val="0"/>
              </a:spcAft>
              <a:buClr>
                <a:srgbClr val="757575"/>
              </a:buClr>
              <a:buSzPts val="1200"/>
              <a:buFont typeface="Arial"/>
              <a:buNone/>
              <a:defRPr sz="1200">
                <a:solidFill>
                  <a:srgbClr val="757575"/>
                </a:solidFill>
              </a:defRPr>
            </a:lvl7pPr>
            <a:lvl8pPr indent="0" lvl="7" marL="0" algn="r">
              <a:lnSpc>
                <a:spcPct val="100000"/>
              </a:lnSpc>
              <a:spcBef>
                <a:spcPts val="0"/>
              </a:spcBef>
              <a:spcAft>
                <a:spcPts val="0"/>
              </a:spcAft>
              <a:buClr>
                <a:srgbClr val="757575"/>
              </a:buClr>
              <a:buSzPts val="1200"/>
              <a:buFont typeface="Arial"/>
              <a:buNone/>
              <a:defRPr sz="1200">
                <a:solidFill>
                  <a:srgbClr val="757575"/>
                </a:solidFill>
              </a:defRPr>
            </a:lvl8pPr>
            <a:lvl9pPr indent="0" lvl="8" marL="0" algn="r">
              <a:lnSpc>
                <a:spcPct val="100000"/>
              </a:lnSpc>
              <a:spcBef>
                <a:spcPts val="0"/>
              </a:spcBef>
              <a:spcAft>
                <a:spcPts val="0"/>
              </a:spcAft>
              <a:buClr>
                <a:srgbClr val="757575"/>
              </a:buClr>
              <a:buSzPts val="1200"/>
              <a:buFont typeface="Arial"/>
              <a:buNone/>
              <a:defRPr sz="1200">
                <a:solidFill>
                  <a:srgbClr val="75757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1pPr>
            <a:lvl2pPr lvl="1"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2pPr>
            <a:lvl3pPr lvl="2"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3pPr>
            <a:lvl4pPr lvl="3"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4pPr>
            <a:lvl5pPr lvl="4"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5pPr>
            <a:lvl6pPr lvl="5"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6pPr>
            <a:lvl7pPr lvl="6"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7pPr>
            <a:lvl8pPr lvl="7"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8pPr>
            <a:lvl9pPr lvl="8" marR="0" rtl="0" algn="l">
              <a:lnSpc>
                <a:spcPct val="90000"/>
              </a:lnSpc>
              <a:spcBef>
                <a:spcPts val="0"/>
              </a:spcBef>
              <a:spcAft>
                <a:spcPts val="0"/>
              </a:spcAft>
              <a:buClr>
                <a:srgbClr val="000000"/>
              </a:buClr>
              <a:buSzPts val="4400"/>
              <a:buFont typeface="Play"/>
              <a:buNone/>
              <a:defRPr b="0" i="0" sz="4400" u="none" cap="none" strike="noStrike">
                <a:solidFill>
                  <a:srgbClr val="000000"/>
                </a:solidFill>
                <a:latin typeface="Play"/>
                <a:ea typeface="Play"/>
                <a:cs typeface="Play"/>
                <a:sym typeface="Play"/>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8" name="Google Shape;8;p13"/>
          <p:cNvSpPr txBox="1"/>
          <p:nvPr>
            <p:ph idx="12" type="sldNum"/>
          </p:nvPr>
        </p:nvSpPr>
        <p:spPr>
          <a:xfrm>
            <a:off x="11080146" y="6404293"/>
            <a:ext cx="273654" cy="269239"/>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757575"/>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28.png"/><Relationship Id="rId5" Type="http://schemas.openxmlformats.org/officeDocument/2006/relationships/image" Target="../media/image11.png"/><Relationship Id="rId6" Type="http://schemas.openxmlformats.org/officeDocument/2006/relationships/image" Target="../media/image32.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2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p:nvPr/>
        </p:nvSpPr>
        <p:spPr>
          <a:xfrm>
            <a:off x="0" y="0"/>
            <a:ext cx="12192000" cy="6858000"/>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4" name="Google Shape;54;p1"/>
          <p:cNvSpPr/>
          <p:nvPr/>
        </p:nvSpPr>
        <p:spPr>
          <a:xfrm>
            <a:off x="3143249" y="252413"/>
            <a:ext cx="6183316" cy="6184901"/>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 name="Google Shape;55;p1"/>
          <p:cNvSpPr/>
          <p:nvPr/>
        </p:nvSpPr>
        <p:spPr>
          <a:xfrm>
            <a:off x="3124200" y="252413"/>
            <a:ext cx="6184900" cy="6184901"/>
          </a:xfrm>
          <a:prstGeom prst="ellipse">
            <a:avLst/>
          </a:prstGeom>
          <a:solidFill>
            <a:schemeClr val="accent6">
              <a:alpha val="29803"/>
            </a:schemeClr>
          </a:solidFill>
          <a:ln cap="flat" cmpd="sng" w="28575">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3"/>
              </a:buClr>
              <a:buSzPts val="1800"/>
              <a:buFont typeface="Arial"/>
              <a:buNone/>
            </a:pPr>
            <a:r>
              <a:t/>
            </a:r>
            <a:endParaRPr b="0" i="0" sz="1800" u="none" cap="none" strike="noStrike">
              <a:solidFill>
                <a:schemeClr val="accent3"/>
              </a:solidFill>
              <a:latin typeface="Arial"/>
              <a:ea typeface="Arial"/>
              <a:cs typeface="Arial"/>
              <a:sym typeface="Arial"/>
            </a:endParaRPr>
          </a:p>
        </p:txBody>
      </p:sp>
      <p:sp>
        <p:nvSpPr>
          <p:cNvPr id="56" name="Google Shape;56;p1"/>
          <p:cNvSpPr/>
          <p:nvPr/>
        </p:nvSpPr>
        <p:spPr>
          <a:xfrm>
            <a:off x="3003550" y="136524"/>
            <a:ext cx="6184900" cy="6184901"/>
          </a:xfrm>
          <a:prstGeom prst="ellipse">
            <a:avLst/>
          </a:prstGeom>
          <a:solidFill>
            <a:srgbClr val="000000"/>
          </a:solidFill>
          <a:ln cap="flat" cmpd="sng" w="28575">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 name="Google Shape;57;p1"/>
          <p:cNvSpPr txBox="1"/>
          <p:nvPr>
            <p:ph idx="4294967295" type="ctrTitle"/>
          </p:nvPr>
        </p:nvSpPr>
        <p:spPr>
          <a:xfrm>
            <a:off x="3581400" y="965579"/>
            <a:ext cx="5204489" cy="3534540"/>
          </a:xfrm>
          <a:prstGeom prst="rect">
            <a:avLst/>
          </a:prstGeom>
          <a:noFill/>
          <a:ln>
            <a:noFill/>
          </a:ln>
        </p:spPr>
        <p:txBody>
          <a:bodyPr anchorCtr="0" anchor="b" bIns="45700" lIns="45700" spcFirstLastPara="1" rIns="45700" wrap="square" tIns="45700">
            <a:normAutofit/>
          </a:bodyPr>
          <a:lstStyle/>
          <a:p>
            <a:pPr indent="0" lvl="0" marL="0" marR="0" rtl="0" algn="ctr">
              <a:lnSpc>
                <a:spcPct val="90000"/>
              </a:lnSpc>
              <a:spcBef>
                <a:spcPts val="0"/>
              </a:spcBef>
              <a:spcAft>
                <a:spcPts val="0"/>
              </a:spcAft>
              <a:buClr>
                <a:srgbClr val="FFFFFF"/>
              </a:buClr>
              <a:buSzPts val="5400"/>
              <a:buFont typeface="Play"/>
              <a:buNone/>
            </a:pPr>
            <a:r>
              <a:rPr b="0" i="0" lang="en-US" sz="5400" u="none" cap="none" strike="noStrike">
                <a:solidFill>
                  <a:srgbClr val="FFFFFF"/>
                </a:solidFill>
                <a:latin typeface="Play"/>
                <a:ea typeface="Play"/>
                <a:cs typeface="Play"/>
                <a:sym typeface="Play"/>
              </a:rPr>
              <a:t>Where’s </a:t>
            </a:r>
            <a:r>
              <a:rPr b="0" i="0" lang="en-US" sz="5400" u="none" cap="none" strike="sngStrike">
                <a:solidFill>
                  <a:srgbClr val="FF281B"/>
                </a:solidFill>
                <a:latin typeface="Play"/>
                <a:ea typeface="Play"/>
                <a:cs typeface="Play"/>
                <a:sym typeface="Play"/>
              </a:rPr>
              <a:t>Waldo</a:t>
            </a:r>
            <a:r>
              <a:rPr b="0" i="0" lang="en-US" sz="5400" u="none" cap="none" strike="noStrike">
                <a:solidFill>
                  <a:srgbClr val="FFFFFF"/>
                </a:solidFill>
                <a:latin typeface="Play"/>
                <a:ea typeface="Play"/>
                <a:cs typeface="Play"/>
                <a:sym typeface="Play"/>
              </a:rPr>
              <a:t> Wildfire?</a:t>
            </a:r>
            <a:endParaRPr/>
          </a:p>
          <a:p>
            <a:pPr indent="0" lvl="0" marL="0" marR="0" rtl="0" algn="ctr">
              <a:lnSpc>
                <a:spcPct val="90000"/>
              </a:lnSpc>
              <a:spcBef>
                <a:spcPts val="0"/>
              </a:spcBef>
              <a:spcAft>
                <a:spcPts val="0"/>
              </a:spcAft>
              <a:buClr>
                <a:srgbClr val="FFFFFF"/>
              </a:buClr>
              <a:buSzPts val="5400"/>
              <a:buFont typeface="Play"/>
              <a:buNone/>
            </a:pPr>
            <a:r>
              <a:rPr b="0" i="0" lang="en-US" sz="5400" u="none" cap="none" strike="noStrike">
                <a:solidFill>
                  <a:srgbClr val="FFFFFF"/>
                </a:solidFill>
                <a:latin typeface="Play"/>
                <a:ea typeface="Play"/>
                <a:cs typeface="Play"/>
                <a:sym typeface="Play"/>
              </a:rPr>
              <a:t>Image Recognition</a:t>
            </a:r>
            <a:endParaRPr/>
          </a:p>
        </p:txBody>
      </p:sp>
      <p:sp>
        <p:nvSpPr>
          <p:cNvPr id="58" name="Google Shape;58;p1"/>
          <p:cNvSpPr txBox="1"/>
          <p:nvPr>
            <p:ph idx="4294967295" type="subTitle"/>
          </p:nvPr>
        </p:nvSpPr>
        <p:spPr>
          <a:xfrm>
            <a:off x="3841750" y="4732337"/>
            <a:ext cx="4508500" cy="749301"/>
          </a:xfrm>
          <a:prstGeom prst="rect">
            <a:avLst/>
          </a:prstGeom>
          <a:noFill/>
          <a:ln>
            <a:noFill/>
          </a:ln>
        </p:spPr>
        <p:txBody>
          <a:bodyPr anchorCtr="0" anchor="t" bIns="45700" lIns="45700" spcFirstLastPara="1" rIns="45700" wrap="square" tIns="45700">
            <a:normAutofit/>
          </a:bodyPr>
          <a:lstStyle/>
          <a:p>
            <a:pPr indent="0" lvl="0" marL="0" marR="0" rtl="0" algn="ctr">
              <a:lnSpc>
                <a:spcPct val="9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Kai Mazurczyk, Travis Mark, and Brittany Laurent</a:t>
            </a:r>
            <a:endParaRPr/>
          </a:p>
        </p:txBody>
      </p:sp>
      <p:sp>
        <p:nvSpPr>
          <p:cNvPr id="59" name="Google Shape;59;p1"/>
          <p:cNvSpPr/>
          <p:nvPr/>
        </p:nvSpPr>
        <p:spPr>
          <a:xfrm>
            <a:off x="10256838" y="976312"/>
            <a:ext cx="412751" cy="412751"/>
          </a:xfrm>
          <a:custGeom>
            <a:rect b="b" l="l" r="r" t="t"/>
            <a:pathLst>
              <a:path extrusionOk="0" h="21600" w="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7876"/>
                </a:moveTo>
                <a:cubicBezTo>
                  <a:pt x="6892" y="17876"/>
                  <a:pt x="3724" y="14708"/>
                  <a:pt x="3724" y="10800"/>
                </a:cubicBezTo>
                <a:cubicBezTo>
                  <a:pt x="3724" y="6892"/>
                  <a:pt x="6892" y="3724"/>
                  <a:pt x="10800" y="3724"/>
                </a:cubicBezTo>
                <a:cubicBezTo>
                  <a:pt x="14708" y="3724"/>
                  <a:pt x="17876" y="6892"/>
                  <a:pt x="17876" y="10800"/>
                </a:cubicBezTo>
                <a:cubicBezTo>
                  <a:pt x="17876" y="14708"/>
                  <a:pt x="14708" y="17876"/>
                  <a:pt x="10800" y="17876"/>
                </a:cubicBezTo>
                <a:close/>
              </a:path>
            </a:pathLst>
          </a:custGeom>
          <a:solidFill>
            <a:srgbClr val="FFFFFF"/>
          </a:solidFill>
          <a:ln cap="flat" cmpd="sng" w="2857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1"/>
          <p:cNvSpPr/>
          <p:nvPr/>
        </p:nvSpPr>
        <p:spPr>
          <a:xfrm>
            <a:off x="10256838" y="976312"/>
            <a:ext cx="412751" cy="412751"/>
          </a:xfrm>
          <a:custGeom>
            <a:rect b="b" l="l" r="r" t="t"/>
            <a:pathLst>
              <a:path extrusionOk="0" h="21600" w="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7876"/>
                </a:moveTo>
                <a:cubicBezTo>
                  <a:pt x="6892" y="17876"/>
                  <a:pt x="3724" y="14708"/>
                  <a:pt x="3724" y="10800"/>
                </a:cubicBezTo>
                <a:cubicBezTo>
                  <a:pt x="3724" y="6892"/>
                  <a:pt x="6892" y="3724"/>
                  <a:pt x="10800" y="3724"/>
                </a:cubicBezTo>
                <a:cubicBezTo>
                  <a:pt x="14708" y="3724"/>
                  <a:pt x="17876" y="6892"/>
                  <a:pt x="17876" y="10800"/>
                </a:cubicBezTo>
                <a:cubicBezTo>
                  <a:pt x="17876" y="14708"/>
                  <a:pt x="14708" y="17876"/>
                  <a:pt x="10800" y="17876"/>
                </a:cubicBezTo>
                <a:close/>
              </a:path>
            </a:pathLst>
          </a:custGeom>
          <a:solidFill>
            <a:schemeClr val="accent2">
              <a:alpha val="29803"/>
            </a:schemeClr>
          </a:solidFill>
          <a:ln cap="flat" cmpd="sng" w="28575">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1" name="Google Shape;61;p1"/>
          <p:cNvGrpSpPr/>
          <p:nvPr/>
        </p:nvGrpSpPr>
        <p:grpSpPr>
          <a:xfrm>
            <a:off x="2081211" y="1755772"/>
            <a:ext cx="1598615" cy="531818"/>
            <a:chOff x="-1" y="-2"/>
            <a:chExt cx="1598613" cy="531816"/>
          </a:xfrm>
        </p:grpSpPr>
        <p:sp>
          <p:nvSpPr>
            <p:cNvPr id="62" name="Google Shape;62;p1"/>
            <p:cNvSpPr/>
            <p:nvPr/>
          </p:nvSpPr>
          <p:spPr>
            <a:xfrm>
              <a:off x="-1" y="358704"/>
              <a:ext cx="1598399" cy="173110"/>
            </a:xfrm>
            <a:custGeom>
              <a:rect b="b" l="l" r="r" t="t"/>
              <a:pathLst>
                <a:path extrusionOk="0" h="21600" w="21600">
                  <a:moveTo>
                    <a:pt x="16871" y="21600"/>
                  </a:moveTo>
                  <a:cubicBezTo>
                    <a:pt x="16136" y="21600"/>
                    <a:pt x="15485" y="17758"/>
                    <a:pt x="15174" y="11579"/>
                  </a:cubicBezTo>
                  <a:cubicBezTo>
                    <a:pt x="14930" y="6716"/>
                    <a:pt x="14418" y="3681"/>
                    <a:pt x="13837" y="3681"/>
                  </a:cubicBezTo>
                  <a:cubicBezTo>
                    <a:pt x="13256" y="3681"/>
                    <a:pt x="12744" y="6716"/>
                    <a:pt x="12500" y="11579"/>
                  </a:cubicBezTo>
                  <a:cubicBezTo>
                    <a:pt x="12189" y="17758"/>
                    <a:pt x="11538" y="21600"/>
                    <a:pt x="10803" y="21600"/>
                  </a:cubicBezTo>
                  <a:cubicBezTo>
                    <a:pt x="10803" y="21600"/>
                    <a:pt x="10803" y="21600"/>
                    <a:pt x="10803" y="21600"/>
                  </a:cubicBezTo>
                  <a:cubicBezTo>
                    <a:pt x="10065" y="21600"/>
                    <a:pt x="9417" y="17758"/>
                    <a:pt x="9106" y="11579"/>
                  </a:cubicBezTo>
                  <a:cubicBezTo>
                    <a:pt x="8861" y="6716"/>
                    <a:pt x="8350" y="3681"/>
                    <a:pt x="7769" y="3681"/>
                  </a:cubicBezTo>
                  <a:cubicBezTo>
                    <a:pt x="7187" y="3681"/>
                    <a:pt x="6676" y="6716"/>
                    <a:pt x="6432" y="11579"/>
                  </a:cubicBezTo>
                  <a:cubicBezTo>
                    <a:pt x="6121" y="17758"/>
                    <a:pt x="5473" y="21600"/>
                    <a:pt x="4734" y="21600"/>
                  </a:cubicBezTo>
                  <a:cubicBezTo>
                    <a:pt x="3999" y="21600"/>
                    <a:pt x="3348" y="17758"/>
                    <a:pt x="3037" y="11579"/>
                  </a:cubicBezTo>
                  <a:cubicBezTo>
                    <a:pt x="2793" y="6716"/>
                    <a:pt x="2281" y="3681"/>
                    <a:pt x="1700" y="3681"/>
                  </a:cubicBezTo>
                  <a:cubicBezTo>
                    <a:pt x="1119" y="3681"/>
                    <a:pt x="607" y="6716"/>
                    <a:pt x="363" y="11579"/>
                  </a:cubicBezTo>
                  <a:lnTo>
                    <a:pt x="0" y="10021"/>
                  </a:lnTo>
                  <a:cubicBezTo>
                    <a:pt x="311" y="3842"/>
                    <a:pt x="959" y="0"/>
                    <a:pt x="1697" y="0"/>
                  </a:cubicBezTo>
                  <a:cubicBezTo>
                    <a:pt x="2436" y="0"/>
                    <a:pt x="3084" y="3842"/>
                    <a:pt x="3395" y="10021"/>
                  </a:cubicBezTo>
                  <a:cubicBezTo>
                    <a:pt x="3639" y="14884"/>
                    <a:pt x="4153" y="17919"/>
                    <a:pt x="4732" y="17919"/>
                  </a:cubicBezTo>
                  <a:cubicBezTo>
                    <a:pt x="5313" y="17919"/>
                    <a:pt x="5824" y="14884"/>
                    <a:pt x="6068" y="10021"/>
                  </a:cubicBezTo>
                  <a:cubicBezTo>
                    <a:pt x="6379" y="3842"/>
                    <a:pt x="7030" y="0"/>
                    <a:pt x="7766" y="0"/>
                  </a:cubicBezTo>
                  <a:cubicBezTo>
                    <a:pt x="8501" y="0"/>
                    <a:pt x="9152" y="3842"/>
                    <a:pt x="9463" y="10021"/>
                  </a:cubicBezTo>
                  <a:cubicBezTo>
                    <a:pt x="9707" y="14884"/>
                    <a:pt x="10219" y="17919"/>
                    <a:pt x="10800" y="17919"/>
                  </a:cubicBezTo>
                  <a:cubicBezTo>
                    <a:pt x="11381" y="17919"/>
                    <a:pt x="11893" y="14884"/>
                    <a:pt x="12137" y="10021"/>
                  </a:cubicBezTo>
                  <a:cubicBezTo>
                    <a:pt x="12448" y="3842"/>
                    <a:pt x="13096" y="0"/>
                    <a:pt x="13834" y="0"/>
                  </a:cubicBezTo>
                  <a:cubicBezTo>
                    <a:pt x="14572" y="0"/>
                    <a:pt x="15221" y="3842"/>
                    <a:pt x="15532" y="10021"/>
                  </a:cubicBezTo>
                  <a:cubicBezTo>
                    <a:pt x="15776" y="14884"/>
                    <a:pt x="16287" y="17919"/>
                    <a:pt x="16868" y="17919"/>
                  </a:cubicBezTo>
                  <a:cubicBezTo>
                    <a:pt x="17450" y="17919"/>
                    <a:pt x="17961" y="14884"/>
                    <a:pt x="18205" y="10021"/>
                  </a:cubicBezTo>
                  <a:cubicBezTo>
                    <a:pt x="18516" y="3842"/>
                    <a:pt x="19164" y="0"/>
                    <a:pt x="19903" y="0"/>
                  </a:cubicBezTo>
                  <a:cubicBezTo>
                    <a:pt x="20641" y="0"/>
                    <a:pt x="21292" y="3842"/>
                    <a:pt x="21600" y="10021"/>
                  </a:cubicBezTo>
                  <a:lnTo>
                    <a:pt x="21240" y="11579"/>
                  </a:lnTo>
                  <a:cubicBezTo>
                    <a:pt x="20995" y="6716"/>
                    <a:pt x="20481" y="3681"/>
                    <a:pt x="19903" y="3681"/>
                  </a:cubicBezTo>
                  <a:cubicBezTo>
                    <a:pt x="19321" y="3681"/>
                    <a:pt x="18810" y="6716"/>
                    <a:pt x="18566" y="11579"/>
                  </a:cubicBezTo>
                  <a:cubicBezTo>
                    <a:pt x="18258" y="17758"/>
                    <a:pt x="17607" y="21600"/>
                    <a:pt x="16871" y="2160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 name="Google Shape;63;p1"/>
            <p:cNvSpPr/>
            <p:nvPr/>
          </p:nvSpPr>
          <p:spPr>
            <a:xfrm>
              <a:off x="-1" y="-2"/>
              <a:ext cx="1598613" cy="172897"/>
            </a:xfrm>
            <a:custGeom>
              <a:rect b="b" l="l" r="r" t="t"/>
              <a:pathLst>
                <a:path extrusionOk="0" h="21600" w="21600">
                  <a:moveTo>
                    <a:pt x="16869" y="21600"/>
                  </a:moveTo>
                  <a:cubicBezTo>
                    <a:pt x="16134" y="21600"/>
                    <a:pt x="15483" y="17753"/>
                    <a:pt x="15172" y="11567"/>
                  </a:cubicBezTo>
                  <a:cubicBezTo>
                    <a:pt x="14928" y="6698"/>
                    <a:pt x="14416" y="3658"/>
                    <a:pt x="13835" y="3658"/>
                  </a:cubicBezTo>
                  <a:cubicBezTo>
                    <a:pt x="13254" y="3658"/>
                    <a:pt x="12743" y="6698"/>
                    <a:pt x="12499" y="11567"/>
                  </a:cubicBezTo>
                  <a:cubicBezTo>
                    <a:pt x="12188" y="17753"/>
                    <a:pt x="11537" y="21600"/>
                    <a:pt x="10801" y="21600"/>
                  </a:cubicBezTo>
                  <a:cubicBezTo>
                    <a:pt x="10801" y="21600"/>
                    <a:pt x="10801" y="21600"/>
                    <a:pt x="10801" y="21600"/>
                  </a:cubicBezTo>
                  <a:cubicBezTo>
                    <a:pt x="10063" y="21600"/>
                    <a:pt x="9415" y="17753"/>
                    <a:pt x="9104" y="11567"/>
                  </a:cubicBezTo>
                  <a:cubicBezTo>
                    <a:pt x="8860" y="6698"/>
                    <a:pt x="8349" y="3658"/>
                    <a:pt x="7768" y="3658"/>
                  </a:cubicBezTo>
                  <a:cubicBezTo>
                    <a:pt x="7186" y="3658"/>
                    <a:pt x="6675" y="6698"/>
                    <a:pt x="6431" y="11567"/>
                  </a:cubicBezTo>
                  <a:cubicBezTo>
                    <a:pt x="6120" y="17753"/>
                    <a:pt x="5472" y="21600"/>
                    <a:pt x="4734" y="21600"/>
                  </a:cubicBezTo>
                  <a:cubicBezTo>
                    <a:pt x="3999" y="21600"/>
                    <a:pt x="3348" y="17753"/>
                    <a:pt x="3037" y="11567"/>
                  </a:cubicBezTo>
                  <a:cubicBezTo>
                    <a:pt x="2793" y="6698"/>
                    <a:pt x="2281" y="3658"/>
                    <a:pt x="1700" y="3658"/>
                  </a:cubicBezTo>
                  <a:cubicBezTo>
                    <a:pt x="1119" y="3658"/>
                    <a:pt x="607" y="6698"/>
                    <a:pt x="363" y="11567"/>
                  </a:cubicBezTo>
                  <a:lnTo>
                    <a:pt x="0" y="10033"/>
                  </a:lnTo>
                  <a:cubicBezTo>
                    <a:pt x="311" y="3847"/>
                    <a:pt x="959" y="0"/>
                    <a:pt x="1697" y="0"/>
                  </a:cubicBezTo>
                  <a:cubicBezTo>
                    <a:pt x="2435" y="0"/>
                    <a:pt x="3083" y="3847"/>
                    <a:pt x="3394" y="10033"/>
                  </a:cubicBezTo>
                  <a:cubicBezTo>
                    <a:pt x="3638" y="14902"/>
                    <a:pt x="4153" y="17942"/>
                    <a:pt x="4731" y="17942"/>
                  </a:cubicBezTo>
                  <a:cubicBezTo>
                    <a:pt x="5312" y="17942"/>
                    <a:pt x="5824" y="14902"/>
                    <a:pt x="6068" y="10033"/>
                  </a:cubicBezTo>
                  <a:cubicBezTo>
                    <a:pt x="6379" y="3847"/>
                    <a:pt x="7030" y="0"/>
                    <a:pt x="7765" y="0"/>
                  </a:cubicBezTo>
                  <a:cubicBezTo>
                    <a:pt x="8500" y="0"/>
                    <a:pt x="9151" y="3847"/>
                    <a:pt x="9462" y="10033"/>
                  </a:cubicBezTo>
                  <a:cubicBezTo>
                    <a:pt x="9706" y="14902"/>
                    <a:pt x="10217" y="17942"/>
                    <a:pt x="10799" y="17942"/>
                  </a:cubicBezTo>
                  <a:cubicBezTo>
                    <a:pt x="11380" y="17942"/>
                    <a:pt x="11891" y="14902"/>
                    <a:pt x="12135" y="10033"/>
                  </a:cubicBezTo>
                  <a:cubicBezTo>
                    <a:pt x="12449" y="3847"/>
                    <a:pt x="13097" y="0"/>
                    <a:pt x="13835" y="0"/>
                  </a:cubicBezTo>
                  <a:cubicBezTo>
                    <a:pt x="14573" y="0"/>
                    <a:pt x="15221" y="3847"/>
                    <a:pt x="15532" y="10033"/>
                  </a:cubicBezTo>
                  <a:cubicBezTo>
                    <a:pt x="15776" y="14902"/>
                    <a:pt x="16288" y="17942"/>
                    <a:pt x="16869" y="17942"/>
                  </a:cubicBezTo>
                  <a:cubicBezTo>
                    <a:pt x="17450" y="17942"/>
                    <a:pt x="17962" y="14902"/>
                    <a:pt x="18206" y="10033"/>
                  </a:cubicBezTo>
                  <a:cubicBezTo>
                    <a:pt x="18517" y="3847"/>
                    <a:pt x="19168" y="0"/>
                    <a:pt x="19903" y="0"/>
                  </a:cubicBezTo>
                  <a:cubicBezTo>
                    <a:pt x="20641" y="0"/>
                    <a:pt x="21292" y="3847"/>
                    <a:pt x="21600" y="10033"/>
                  </a:cubicBezTo>
                  <a:lnTo>
                    <a:pt x="21240" y="11567"/>
                  </a:lnTo>
                  <a:cubicBezTo>
                    <a:pt x="20996" y="6698"/>
                    <a:pt x="20481" y="3658"/>
                    <a:pt x="19903" y="3658"/>
                  </a:cubicBezTo>
                  <a:cubicBezTo>
                    <a:pt x="19322" y="3658"/>
                    <a:pt x="18810" y="6698"/>
                    <a:pt x="18566" y="11567"/>
                  </a:cubicBezTo>
                  <a:cubicBezTo>
                    <a:pt x="18255" y="17753"/>
                    <a:pt x="17604" y="21600"/>
                    <a:pt x="16869" y="21600"/>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4" name="Google Shape;64;p1"/>
          <p:cNvSpPr/>
          <p:nvPr/>
        </p:nvSpPr>
        <p:spPr>
          <a:xfrm>
            <a:off x="1719263" y="4235449"/>
            <a:ext cx="511177" cy="511178"/>
          </a:xfrm>
          <a:prstGeom prst="ellipse">
            <a:avLst/>
          </a:prstGeom>
          <a:solidFill>
            <a:srgbClr val="FFFFFF"/>
          </a:solidFill>
          <a:ln cap="flat" cmpd="sng" w="2857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5" name="Google Shape;65;p1"/>
          <p:cNvSpPr/>
          <p:nvPr/>
        </p:nvSpPr>
        <p:spPr>
          <a:xfrm>
            <a:off x="1719263" y="4235449"/>
            <a:ext cx="511177" cy="511178"/>
          </a:xfrm>
          <a:prstGeom prst="ellipse">
            <a:avLst/>
          </a:prstGeom>
          <a:solidFill>
            <a:schemeClr val="accent2">
              <a:alpha val="29803"/>
            </a:schemeClr>
          </a:solidFill>
          <a:ln cap="flat" cmpd="sng" w="28575">
            <a:solidFill>
              <a:srgbClr val="FFFFF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66" name="Google Shape;66;p1"/>
          <p:cNvGrpSpPr/>
          <p:nvPr/>
        </p:nvGrpSpPr>
        <p:grpSpPr>
          <a:xfrm>
            <a:off x="8597899" y="4175123"/>
            <a:ext cx="1860553" cy="1862144"/>
            <a:chOff x="-1" y="-1"/>
            <a:chExt cx="1860553" cy="1862142"/>
          </a:xfrm>
        </p:grpSpPr>
        <p:sp>
          <p:nvSpPr>
            <p:cNvPr id="67" name="Google Shape;67;p1"/>
            <p:cNvSpPr/>
            <p:nvPr/>
          </p:nvSpPr>
          <p:spPr>
            <a:xfrm>
              <a:off x="4" y="-1"/>
              <a:ext cx="36449" cy="36233"/>
            </a:xfrm>
            <a:custGeom>
              <a:rect b="b" l="l" r="r" t="t"/>
              <a:pathLst>
                <a:path extrusionOk="0" h="21600" w="21600">
                  <a:moveTo>
                    <a:pt x="21600" y="10801"/>
                  </a:moveTo>
                  <a:cubicBezTo>
                    <a:pt x="21600" y="16784"/>
                    <a:pt x="16816" y="21600"/>
                    <a:pt x="10873" y="21600"/>
                  </a:cubicBezTo>
                  <a:cubicBezTo>
                    <a:pt x="4930" y="21600"/>
                    <a:pt x="0" y="16784"/>
                    <a:pt x="0" y="10801"/>
                  </a:cubicBezTo>
                  <a:cubicBezTo>
                    <a:pt x="0" y="4816"/>
                    <a:pt x="4784" y="0"/>
                    <a:pt x="10728" y="0"/>
                  </a:cubicBezTo>
                  <a:cubicBezTo>
                    <a:pt x="16672"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1"/>
            <p:cNvSpPr/>
            <p:nvPr/>
          </p:nvSpPr>
          <p:spPr>
            <a:xfrm>
              <a:off x="152151" y="-1"/>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
            <p:cNvSpPr/>
            <p:nvPr/>
          </p:nvSpPr>
          <p:spPr>
            <a:xfrm>
              <a:off x="304054" y="-1"/>
              <a:ext cx="36205"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
            <p:cNvSpPr/>
            <p:nvPr/>
          </p:nvSpPr>
          <p:spPr>
            <a:xfrm>
              <a:off x="456201" y="-1"/>
              <a:ext cx="36205"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
            <p:cNvSpPr/>
            <p:nvPr/>
          </p:nvSpPr>
          <p:spPr>
            <a:xfrm>
              <a:off x="608107" y="-1"/>
              <a:ext cx="36205"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
            <p:cNvSpPr/>
            <p:nvPr/>
          </p:nvSpPr>
          <p:spPr>
            <a:xfrm>
              <a:off x="760257" y="-1"/>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
            <p:cNvSpPr/>
            <p:nvPr/>
          </p:nvSpPr>
          <p:spPr>
            <a:xfrm>
              <a:off x="912161" y="-1"/>
              <a:ext cx="36203"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
            <p:cNvSpPr/>
            <p:nvPr/>
          </p:nvSpPr>
          <p:spPr>
            <a:xfrm>
              <a:off x="4" y="152260"/>
              <a:ext cx="36449" cy="36232"/>
            </a:xfrm>
            <a:custGeom>
              <a:rect b="b" l="l" r="r" t="t"/>
              <a:pathLst>
                <a:path extrusionOk="0" h="21600" w="21600">
                  <a:moveTo>
                    <a:pt x="21600" y="10801"/>
                  </a:moveTo>
                  <a:cubicBezTo>
                    <a:pt x="21600" y="16784"/>
                    <a:pt x="16816" y="21600"/>
                    <a:pt x="10873" y="21600"/>
                  </a:cubicBezTo>
                  <a:cubicBezTo>
                    <a:pt x="4930" y="21600"/>
                    <a:pt x="0" y="16784"/>
                    <a:pt x="0" y="10801"/>
                  </a:cubicBezTo>
                  <a:cubicBezTo>
                    <a:pt x="0" y="4816"/>
                    <a:pt x="4784" y="0"/>
                    <a:pt x="10728" y="0"/>
                  </a:cubicBezTo>
                  <a:cubicBezTo>
                    <a:pt x="16672"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
            <p:cNvSpPr/>
            <p:nvPr/>
          </p:nvSpPr>
          <p:spPr>
            <a:xfrm>
              <a:off x="152151" y="152257"/>
              <a:ext cx="36205" cy="36235"/>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
            <p:cNvSpPr/>
            <p:nvPr/>
          </p:nvSpPr>
          <p:spPr>
            <a:xfrm>
              <a:off x="304054" y="152257"/>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1"/>
            <p:cNvSpPr/>
            <p:nvPr/>
          </p:nvSpPr>
          <p:spPr>
            <a:xfrm>
              <a:off x="456201" y="152257"/>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1"/>
            <p:cNvSpPr/>
            <p:nvPr/>
          </p:nvSpPr>
          <p:spPr>
            <a:xfrm>
              <a:off x="608107" y="152257"/>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1"/>
            <p:cNvSpPr/>
            <p:nvPr/>
          </p:nvSpPr>
          <p:spPr>
            <a:xfrm>
              <a:off x="760254" y="152260"/>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1"/>
            <p:cNvSpPr/>
            <p:nvPr/>
          </p:nvSpPr>
          <p:spPr>
            <a:xfrm>
              <a:off x="912161" y="152257"/>
              <a:ext cx="36203"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1"/>
            <p:cNvSpPr/>
            <p:nvPr/>
          </p:nvSpPr>
          <p:spPr>
            <a:xfrm>
              <a:off x="4" y="304277"/>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1"/>
            <p:cNvSpPr/>
            <p:nvPr/>
          </p:nvSpPr>
          <p:spPr>
            <a:xfrm>
              <a:off x="152151" y="304277"/>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1"/>
            <p:cNvSpPr/>
            <p:nvPr/>
          </p:nvSpPr>
          <p:spPr>
            <a:xfrm>
              <a:off x="304054" y="304277"/>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1"/>
            <p:cNvSpPr/>
            <p:nvPr/>
          </p:nvSpPr>
          <p:spPr>
            <a:xfrm>
              <a:off x="456201" y="304277"/>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
            <p:cNvSpPr/>
            <p:nvPr/>
          </p:nvSpPr>
          <p:spPr>
            <a:xfrm>
              <a:off x="608107" y="304277"/>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1"/>
            <p:cNvSpPr/>
            <p:nvPr/>
          </p:nvSpPr>
          <p:spPr>
            <a:xfrm>
              <a:off x="760257" y="304277"/>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1"/>
            <p:cNvSpPr/>
            <p:nvPr/>
          </p:nvSpPr>
          <p:spPr>
            <a:xfrm>
              <a:off x="912161" y="304277"/>
              <a:ext cx="36203"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1"/>
            <p:cNvSpPr/>
            <p:nvPr/>
          </p:nvSpPr>
          <p:spPr>
            <a:xfrm>
              <a:off x="4" y="456538"/>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
            <p:cNvSpPr/>
            <p:nvPr/>
          </p:nvSpPr>
          <p:spPr>
            <a:xfrm>
              <a:off x="152151" y="456534"/>
              <a:ext cx="36205" cy="36236"/>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1"/>
            <p:cNvSpPr/>
            <p:nvPr/>
          </p:nvSpPr>
          <p:spPr>
            <a:xfrm>
              <a:off x="304054" y="456534"/>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1"/>
            <p:cNvSpPr/>
            <p:nvPr/>
          </p:nvSpPr>
          <p:spPr>
            <a:xfrm>
              <a:off x="456201" y="456534"/>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1"/>
            <p:cNvSpPr/>
            <p:nvPr/>
          </p:nvSpPr>
          <p:spPr>
            <a:xfrm>
              <a:off x="608107" y="456534"/>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1"/>
            <p:cNvSpPr/>
            <p:nvPr/>
          </p:nvSpPr>
          <p:spPr>
            <a:xfrm>
              <a:off x="760254" y="4565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1"/>
            <p:cNvSpPr/>
            <p:nvPr/>
          </p:nvSpPr>
          <p:spPr>
            <a:xfrm>
              <a:off x="912161" y="456534"/>
              <a:ext cx="36203"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1"/>
            <p:cNvSpPr/>
            <p:nvPr/>
          </p:nvSpPr>
          <p:spPr>
            <a:xfrm>
              <a:off x="4" y="608554"/>
              <a:ext cx="36449" cy="36233"/>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1"/>
            <p:cNvSpPr/>
            <p:nvPr/>
          </p:nvSpPr>
          <p:spPr>
            <a:xfrm>
              <a:off x="152151" y="608554"/>
              <a:ext cx="36205" cy="36233"/>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1"/>
            <p:cNvSpPr/>
            <p:nvPr/>
          </p:nvSpPr>
          <p:spPr>
            <a:xfrm>
              <a:off x="304054" y="608554"/>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1"/>
            <p:cNvSpPr/>
            <p:nvPr/>
          </p:nvSpPr>
          <p:spPr>
            <a:xfrm>
              <a:off x="456201" y="608554"/>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1"/>
            <p:cNvSpPr/>
            <p:nvPr/>
          </p:nvSpPr>
          <p:spPr>
            <a:xfrm>
              <a:off x="608107" y="608554"/>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1"/>
            <p:cNvSpPr/>
            <p:nvPr/>
          </p:nvSpPr>
          <p:spPr>
            <a:xfrm>
              <a:off x="760254" y="608554"/>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1"/>
            <p:cNvSpPr/>
            <p:nvPr/>
          </p:nvSpPr>
          <p:spPr>
            <a:xfrm>
              <a:off x="912161" y="608554"/>
              <a:ext cx="36203"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1"/>
            <p:cNvSpPr/>
            <p:nvPr/>
          </p:nvSpPr>
          <p:spPr>
            <a:xfrm>
              <a:off x="4" y="760818"/>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1"/>
            <p:cNvSpPr/>
            <p:nvPr/>
          </p:nvSpPr>
          <p:spPr>
            <a:xfrm>
              <a:off x="152151" y="760815"/>
              <a:ext cx="36205" cy="36235"/>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
            <p:cNvSpPr/>
            <p:nvPr/>
          </p:nvSpPr>
          <p:spPr>
            <a:xfrm>
              <a:off x="304054" y="760815"/>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1"/>
            <p:cNvSpPr/>
            <p:nvPr/>
          </p:nvSpPr>
          <p:spPr>
            <a:xfrm>
              <a:off x="456201" y="760815"/>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1"/>
            <p:cNvSpPr/>
            <p:nvPr/>
          </p:nvSpPr>
          <p:spPr>
            <a:xfrm>
              <a:off x="608107" y="760815"/>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1"/>
            <p:cNvSpPr/>
            <p:nvPr/>
          </p:nvSpPr>
          <p:spPr>
            <a:xfrm>
              <a:off x="760254" y="76081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1"/>
            <p:cNvSpPr/>
            <p:nvPr/>
          </p:nvSpPr>
          <p:spPr>
            <a:xfrm>
              <a:off x="912161" y="760815"/>
              <a:ext cx="36203"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1"/>
            <p:cNvSpPr/>
            <p:nvPr/>
          </p:nvSpPr>
          <p:spPr>
            <a:xfrm>
              <a:off x="4" y="912838"/>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1"/>
            <p:cNvSpPr/>
            <p:nvPr/>
          </p:nvSpPr>
          <p:spPr>
            <a:xfrm>
              <a:off x="152151" y="912838"/>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1"/>
            <p:cNvSpPr/>
            <p:nvPr/>
          </p:nvSpPr>
          <p:spPr>
            <a:xfrm>
              <a:off x="304054" y="9128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1"/>
            <p:cNvSpPr/>
            <p:nvPr/>
          </p:nvSpPr>
          <p:spPr>
            <a:xfrm>
              <a:off x="456201" y="9128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1"/>
            <p:cNvSpPr/>
            <p:nvPr/>
          </p:nvSpPr>
          <p:spPr>
            <a:xfrm>
              <a:off x="608107" y="9128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1"/>
            <p:cNvSpPr/>
            <p:nvPr/>
          </p:nvSpPr>
          <p:spPr>
            <a:xfrm>
              <a:off x="760254" y="9128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1"/>
            <p:cNvSpPr/>
            <p:nvPr/>
          </p:nvSpPr>
          <p:spPr>
            <a:xfrm>
              <a:off x="912161" y="912838"/>
              <a:ext cx="36203"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1"/>
            <p:cNvSpPr/>
            <p:nvPr/>
          </p:nvSpPr>
          <p:spPr>
            <a:xfrm>
              <a:off x="1064307" y="-1"/>
              <a:ext cx="36205" cy="36233"/>
            </a:xfrm>
            <a:custGeom>
              <a:rect b="b" l="l" r="r" t="t"/>
              <a:pathLst>
                <a:path extrusionOk="0" h="21600" w="21600">
                  <a:moveTo>
                    <a:pt x="21600" y="10801"/>
                  </a:moveTo>
                  <a:cubicBezTo>
                    <a:pt x="21600" y="16784"/>
                    <a:pt x="16784" y="21600"/>
                    <a:pt x="10801" y="21600"/>
                  </a:cubicBezTo>
                  <a:cubicBezTo>
                    <a:pt x="4816" y="21600"/>
                    <a:pt x="0" y="16784"/>
                    <a:pt x="0" y="10801"/>
                  </a:cubicBezTo>
                  <a:cubicBezTo>
                    <a:pt x="0" y="4816"/>
                    <a:pt x="4670" y="0"/>
                    <a:pt x="10654"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1"/>
            <p:cNvSpPr/>
            <p:nvPr/>
          </p:nvSpPr>
          <p:spPr>
            <a:xfrm>
              <a:off x="1216213" y="-1"/>
              <a:ext cx="36204"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1"/>
            <p:cNvSpPr/>
            <p:nvPr/>
          </p:nvSpPr>
          <p:spPr>
            <a:xfrm>
              <a:off x="1368361" y="-1"/>
              <a:ext cx="36203" cy="36233"/>
            </a:xfrm>
            <a:custGeom>
              <a:rect b="b" l="l" r="r" t="t"/>
              <a:pathLst>
                <a:path extrusionOk="0" h="21600" w="21600">
                  <a:moveTo>
                    <a:pt x="21600" y="10801"/>
                  </a:moveTo>
                  <a:cubicBezTo>
                    <a:pt x="21600" y="16784"/>
                    <a:pt x="16784" y="21600"/>
                    <a:pt x="10801" y="21600"/>
                  </a:cubicBezTo>
                  <a:cubicBezTo>
                    <a:pt x="4816" y="21600"/>
                    <a:pt x="0" y="16784"/>
                    <a:pt x="0" y="10801"/>
                  </a:cubicBezTo>
                  <a:cubicBezTo>
                    <a:pt x="0" y="4816"/>
                    <a:pt x="4670" y="0"/>
                    <a:pt x="10654" y="0"/>
                  </a:cubicBezTo>
                  <a:cubicBezTo>
                    <a:pt x="16639"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1"/>
            <p:cNvSpPr/>
            <p:nvPr/>
          </p:nvSpPr>
          <p:spPr>
            <a:xfrm>
              <a:off x="1520263" y="-1"/>
              <a:ext cx="36205"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1"/>
            <p:cNvSpPr/>
            <p:nvPr/>
          </p:nvSpPr>
          <p:spPr>
            <a:xfrm>
              <a:off x="1672413" y="-1"/>
              <a:ext cx="36204" cy="36233"/>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670" y="0"/>
                    <a:pt x="10654" y="0"/>
                  </a:cubicBezTo>
                  <a:cubicBezTo>
                    <a:pt x="16637"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1"/>
            <p:cNvSpPr/>
            <p:nvPr/>
          </p:nvSpPr>
          <p:spPr>
            <a:xfrm>
              <a:off x="1824316" y="-1"/>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1"/>
            <p:cNvSpPr/>
            <p:nvPr/>
          </p:nvSpPr>
          <p:spPr>
            <a:xfrm>
              <a:off x="1064307" y="152254"/>
              <a:ext cx="36205" cy="36235"/>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1"/>
            <p:cNvSpPr/>
            <p:nvPr/>
          </p:nvSpPr>
          <p:spPr>
            <a:xfrm>
              <a:off x="1216213" y="152254"/>
              <a:ext cx="36204"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
            <p:cNvSpPr/>
            <p:nvPr/>
          </p:nvSpPr>
          <p:spPr>
            <a:xfrm>
              <a:off x="1368361" y="152254"/>
              <a:ext cx="36203" cy="36235"/>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639"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1"/>
            <p:cNvSpPr/>
            <p:nvPr/>
          </p:nvSpPr>
          <p:spPr>
            <a:xfrm>
              <a:off x="1520263" y="152254"/>
              <a:ext cx="36205"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1"/>
            <p:cNvSpPr/>
            <p:nvPr/>
          </p:nvSpPr>
          <p:spPr>
            <a:xfrm>
              <a:off x="1672413" y="152251"/>
              <a:ext cx="36204"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637"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1"/>
            <p:cNvSpPr/>
            <p:nvPr/>
          </p:nvSpPr>
          <p:spPr>
            <a:xfrm>
              <a:off x="1824316" y="1522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1"/>
            <p:cNvSpPr/>
            <p:nvPr/>
          </p:nvSpPr>
          <p:spPr>
            <a:xfrm>
              <a:off x="1064307" y="304272"/>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1"/>
            <p:cNvSpPr/>
            <p:nvPr/>
          </p:nvSpPr>
          <p:spPr>
            <a:xfrm>
              <a:off x="1216213" y="304272"/>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1"/>
            <p:cNvSpPr/>
            <p:nvPr/>
          </p:nvSpPr>
          <p:spPr>
            <a:xfrm>
              <a:off x="1368361" y="304272"/>
              <a:ext cx="36203"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1"/>
            <p:cNvSpPr/>
            <p:nvPr/>
          </p:nvSpPr>
          <p:spPr>
            <a:xfrm>
              <a:off x="1520263" y="304272"/>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1"/>
            <p:cNvSpPr/>
            <p:nvPr/>
          </p:nvSpPr>
          <p:spPr>
            <a:xfrm>
              <a:off x="1672413" y="304272"/>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
            <p:cNvSpPr/>
            <p:nvPr/>
          </p:nvSpPr>
          <p:spPr>
            <a:xfrm>
              <a:off x="1824316" y="304272"/>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1"/>
            <p:cNvSpPr/>
            <p:nvPr/>
          </p:nvSpPr>
          <p:spPr>
            <a:xfrm>
              <a:off x="1064307" y="456531"/>
              <a:ext cx="36205" cy="36237"/>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1"/>
            <p:cNvSpPr/>
            <p:nvPr/>
          </p:nvSpPr>
          <p:spPr>
            <a:xfrm>
              <a:off x="1216213" y="456531"/>
              <a:ext cx="36204" cy="36237"/>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1"/>
            <p:cNvSpPr/>
            <p:nvPr/>
          </p:nvSpPr>
          <p:spPr>
            <a:xfrm>
              <a:off x="1368361" y="456531"/>
              <a:ext cx="36203" cy="36237"/>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639"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1"/>
            <p:cNvSpPr/>
            <p:nvPr/>
          </p:nvSpPr>
          <p:spPr>
            <a:xfrm>
              <a:off x="1520263" y="456531"/>
              <a:ext cx="36205" cy="36237"/>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1"/>
            <p:cNvSpPr/>
            <p:nvPr/>
          </p:nvSpPr>
          <p:spPr>
            <a:xfrm>
              <a:off x="1672413" y="456531"/>
              <a:ext cx="36204" cy="36237"/>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637"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1"/>
            <p:cNvSpPr/>
            <p:nvPr/>
          </p:nvSpPr>
          <p:spPr>
            <a:xfrm>
              <a:off x="1824316" y="45653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1"/>
            <p:cNvSpPr/>
            <p:nvPr/>
          </p:nvSpPr>
          <p:spPr>
            <a:xfrm>
              <a:off x="1064307" y="608554"/>
              <a:ext cx="36205" cy="36233"/>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1"/>
            <p:cNvSpPr/>
            <p:nvPr/>
          </p:nvSpPr>
          <p:spPr>
            <a:xfrm>
              <a:off x="1216213" y="608554"/>
              <a:ext cx="36204"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1"/>
            <p:cNvSpPr/>
            <p:nvPr/>
          </p:nvSpPr>
          <p:spPr>
            <a:xfrm>
              <a:off x="1368361" y="608554"/>
              <a:ext cx="36203" cy="36233"/>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1"/>
            <p:cNvSpPr/>
            <p:nvPr/>
          </p:nvSpPr>
          <p:spPr>
            <a:xfrm>
              <a:off x="1520263" y="608554"/>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1"/>
            <p:cNvSpPr/>
            <p:nvPr/>
          </p:nvSpPr>
          <p:spPr>
            <a:xfrm>
              <a:off x="1672413" y="608554"/>
              <a:ext cx="36204"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1"/>
            <p:cNvSpPr/>
            <p:nvPr/>
          </p:nvSpPr>
          <p:spPr>
            <a:xfrm>
              <a:off x="1824316" y="608552"/>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1"/>
            <p:cNvSpPr/>
            <p:nvPr/>
          </p:nvSpPr>
          <p:spPr>
            <a:xfrm>
              <a:off x="1064307" y="760812"/>
              <a:ext cx="36205" cy="36236"/>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1"/>
            <p:cNvSpPr/>
            <p:nvPr/>
          </p:nvSpPr>
          <p:spPr>
            <a:xfrm>
              <a:off x="1216213" y="760812"/>
              <a:ext cx="36204"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1"/>
            <p:cNvSpPr/>
            <p:nvPr/>
          </p:nvSpPr>
          <p:spPr>
            <a:xfrm>
              <a:off x="1368361" y="760812"/>
              <a:ext cx="36203" cy="36236"/>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639"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1"/>
            <p:cNvSpPr/>
            <p:nvPr/>
          </p:nvSpPr>
          <p:spPr>
            <a:xfrm>
              <a:off x="1520263" y="760812"/>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1"/>
            <p:cNvSpPr/>
            <p:nvPr/>
          </p:nvSpPr>
          <p:spPr>
            <a:xfrm>
              <a:off x="1672413" y="760810"/>
              <a:ext cx="36204" cy="36235"/>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637"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1"/>
            <p:cNvSpPr/>
            <p:nvPr/>
          </p:nvSpPr>
          <p:spPr>
            <a:xfrm>
              <a:off x="1824316" y="760813"/>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1"/>
            <p:cNvSpPr/>
            <p:nvPr/>
          </p:nvSpPr>
          <p:spPr>
            <a:xfrm>
              <a:off x="1064307" y="912833"/>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1"/>
            <p:cNvSpPr/>
            <p:nvPr/>
          </p:nvSpPr>
          <p:spPr>
            <a:xfrm>
              <a:off x="1216213" y="912833"/>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1"/>
            <p:cNvSpPr/>
            <p:nvPr/>
          </p:nvSpPr>
          <p:spPr>
            <a:xfrm>
              <a:off x="1368361" y="912833"/>
              <a:ext cx="36203"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1"/>
            <p:cNvSpPr/>
            <p:nvPr/>
          </p:nvSpPr>
          <p:spPr>
            <a:xfrm>
              <a:off x="1520263" y="912830"/>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1"/>
            <p:cNvSpPr/>
            <p:nvPr/>
          </p:nvSpPr>
          <p:spPr>
            <a:xfrm>
              <a:off x="1672413" y="912835"/>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1"/>
            <p:cNvSpPr/>
            <p:nvPr/>
          </p:nvSpPr>
          <p:spPr>
            <a:xfrm>
              <a:off x="1824316" y="9128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1"/>
            <p:cNvSpPr/>
            <p:nvPr/>
          </p:nvSpPr>
          <p:spPr>
            <a:xfrm>
              <a:off x="4" y="1064855"/>
              <a:ext cx="36449" cy="36232"/>
            </a:xfrm>
            <a:custGeom>
              <a:rect b="b" l="l" r="r" t="t"/>
              <a:pathLst>
                <a:path extrusionOk="0" h="21600" w="21600">
                  <a:moveTo>
                    <a:pt x="21600" y="10801"/>
                  </a:moveTo>
                  <a:cubicBezTo>
                    <a:pt x="21600" y="16784"/>
                    <a:pt x="16816" y="21600"/>
                    <a:pt x="10873" y="21600"/>
                  </a:cubicBezTo>
                  <a:cubicBezTo>
                    <a:pt x="4930" y="21600"/>
                    <a:pt x="0" y="16930"/>
                    <a:pt x="0" y="10801"/>
                  </a:cubicBezTo>
                  <a:cubicBezTo>
                    <a:pt x="0" y="4670"/>
                    <a:pt x="4784" y="0"/>
                    <a:pt x="10728" y="0"/>
                  </a:cubicBezTo>
                  <a:cubicBezTo>
                    <a:pt x="16672"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1"/>
            <p:cNvSpPr/>
            <p:nvPr/>
          </p:nvSpPr>
          <p:spPr>
            <a:xfrm>
              <a:off x="152151" y="1064855"/>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1"/>
            <p:cNvSpPr/>
            <p:nvPr/>
          </p:nvSpPr>
          <p:spPr>
            <a:xfrm>
              <a:off x="304054" y="10648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1"/>
            <p:cNvSpPr/>
            <p:nvPr/>
          </p:nvSpPr>
          <p:spPr>
            <a:xfrm>
              <a:off x="456201" y="10648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1"/>
            <p:cNvSpPr/>
            <p:nvPr/>
          </p:nvSpPr>
          <p:spPr>
            <a:xfrm>
              <a:off x="608107" y="10648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1"/>
            <p:cNvSpPr/>
            <p:nvPr/>
          </p:nvSpPr>
          <p:spPr>
            <a:xfrm>
              <a:off x="760257" y="1064855"/>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1"/>
            <p:cNvSpPr/>
            <p:nvPr/>
          </p:nvSpPr>
          <p:spPr>
            <a:xfrm>
              <a:off x="912161" y="1064855"/>
              <a:ext cx="36203"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1"/>
            <p:cNvSpPr/>
            <p:nvPr/>
          </p:nvSpPr>
          <p:spPr>
            <a:xfrm>
              <a:off x="4" y="1217118"/>
              <a:ext cx="36449" cy="36233"/>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1"/>
            <p:cNvSpPr/>
            <p:nvPr/>
          </p:nvSpPr>
          <p:spPr>
            <a:xfrm>
              <a:off x="152151" y="1217118"/>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1"/>
            <p:cNvSpPr/>
            <p:nvPr/>
          </p:nvSpPr>
          <p:spPr>
            <a:xfrm>
              <a:off x="304054" y="1217118"/>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1"/>
            <p:cNvSpPr/>
            <p:nvPr/>
          </p:nvSpPr>
          <p:spPr>
            <a:xfrm>
              <a:off x="456201" y="1217118"/>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1"/>
            <p:cNvSpPr/>
            <p:nvPr/>
          </p:nvSpPr>
          <p:spPr>
            <a:xfrm>
              <a:off x="608107" y="1217118"/>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1"/>
            <p:cNvSpPr/>
            <p:nvPr/>
          </p:nvSpPr>
          <p:spPr>
            <a:xfrm>
              <a:off x="760257" y="1217118"/>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1"/>
            <p:cNvSpPr/>
            <p:nvPr/>
          </p:nvSpPr>
          <p:spPr>
            <a:xfrm>
              <a:off x="912161" y="1217118"/>
              <a:ext cx="36203"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1"/>
            <p:cNvSpPr/>
            <p:nvPr/>
          </p:nvSpPr>
          <p:spPr>
            <a:xfrm>
              <a:off x="4" y="1369138"/>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1"/>
            <p:cNvSpPr/>
            <p:nvPr/>
          </p:nvSpPr>
          <p:spPr>
            <a:xfrm>
              <a:off x="152151" y="1369138"/>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1"/>
            <p:cNvSpPr/>
            <p:nvPr/>
          </p:nvSpPr>
          <p:spPr>
            <a:xfrm>
              <a:off x="304054" y="13691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1"/>
            <p:cNvSpPr/>
            <p:nvPr/>
          </p:nvSpPr>
          <p:spPr>
            <a:xfrm>
              <a:off x="456201" y="13691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1"/>
            <p:cNvSpPr/>
            <p:nvPr/>
          </p:nvSpPr>
          <p:spPr>
            <a:xfrm>
              <a:off x="608107" y="13691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1"/>
            <p:cNvSpPr/>
            <p:nvPr/>
          </p:nvSpPr>
          <p:spPr>
            <a:xfrm>
              <a:off x="760254" y="136913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1"/>
            <p:cNvSpPr/>
            <p:nvPr/>
          </p:nvSpPr>
          <p:spPr>
            <a:xfrm>
              <a:off x="912161" y="1369138"/>
              <a:ext cx="36203"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1"/>
            <p:cNvSpPr/>
            <p:nvPr/>
          </p:nvSpPr>
          <p:spPr>
            <a:xfrm>
              <a:off x="-1" y="1521396"/>
              <a:ext cx="36448"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1"/>
            <p:cNvSpPr/>
            <p:nvPr/>
          </p:nvSpPr>
          <p:spPr>
            <a:xfrm>
              <a:off x="152149" y="1521396"/>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1"/>
            <p:cNvSpPr/>
            <p:nvPr/>
          </p:nvSpPr>
          <p:spPr>
            <a:xfrm>
              <a:off x="304052" y="1521396"/>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1"/>
            <p:cNvSpPr/>
            <p:nvPr/>
          </p:nvSpPr>
          <p:spPr>
            <a:xfrm>
              <a:off x="456201" y="152139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1"/>
            <p:cNvSpPr/>
            <p:nvPr/>
          </p:nvSpPr>
          <p:spPr>
            <a:xfrm>
              <a:off x="608105" y="152139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
            <p:cNvSpPr/>
            <p:nvPr/>
          </p:nvSpPr>
          <p:spPr>
            <a:xfrm>
              <a:off x="760252" y="1521396"/>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1"/>
            <p:cNvSpPr/>
            <p:nvPr/>
          </p:nvSpPr>
          <p:spPr>
            <a:xfrm>
              <a:off x="912161" y="1521396"/>
              <a:ext cx="36203"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1"/>
            <p:cNvSpPr/>
            <p:nvPr/>
          </p:nvSpPr>
          <p:spPr>
            <a:xfrm>
              <a:off x="4" y="1673416"/>
              <a:ext cx="36449" cy="36232"/>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1"/>
            <p:cNvSpPr/>
            <p:nvPr/>
          </p:nvSpPr>
          <p:spPr>
            <a:xfrm>
              <a:off x="152151" y="1673416"/>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1"/>
            <p:cNvSpPr/>
            <p:nvPr/>
          </p:nvSpPr>
          <p:spPr>
            <a:xfrm>
              <a:off x="304054" y="167341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1"/>
            <p:cNvSpPr/>
            <p:nvPr/>
          </p:nvSpPr>
          <p:spPr>
            <a:xfrm>
              <a:off x="456204" y="1673416"/>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1"/>
            <p:cNvSpPr/>
            <p:nvPr/>
          </p:nvSpPr>
          <p:spPr>
            <a:xfrm>
              <a:off x="608107" y="167341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1"/>
            <p:cNvSpPr/>
            <p:nvPr/>
          </p:nvSpPr>
          <p:spPr>
            <a:xfrm>
              <a:off x="760254" y="1673416"/>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1"/>
            <p:cNvSpPr/>
            <p:nvPr/>
          </p:nvSpPr>
          <p:spPr>
            <a:xfrm>
              <a:off x="912161" y="1673416"/>
              <a:ext cx="36203"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1"/>
            <p:cNvSpPr/>
            <p:nvPr/>
          </p:nvSpPr>
          <p:spPr>
            <a:xfrm>
              <a:off x="9" y="1825676"/>
              <a:ext cx="36449" cy="36233"/>
            </a:xfrm>
            <a:custGeom>
              <a:rect b="b" l="l" r="r" t="t"/>
              <a:pathLst>
                <a:path extrusionOk="0" h="21600" w="21600">
                  <a:moveTo>
                    <a:pt x="21600" y="10799"/>
                  </a:moveTo>
                  <a:cubicBezTo>
                    <a:pt x="21600" y="16784"/>
                    <a:pt x="16816" y="21600"/>
                    <a:pt x="10873" y="21600"/>
                  </a:cubicBezTo>
                  <a:cubicBezTo>
                    <a:pt x="4930" y="21600"/>
                    <a:pt x="0" y="16784"/>
                    <a:pt x="0" y="10799"/>
                  </a:cubicBezTo>
                  <a:cubicBezTo>
                    <a:pt x="0" y="4816"/>
                    <a:pt x="4784" y="0"/>
                    <a:pt x="10728" y="0"/>
                  </a:cubicBezTo>
                  <a:cubicBezTo>
                    <a:pt x="16672"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1"/>
            <p:cNvSpPr/>
            <p:nvPr/>
          </p:nvSpPr>
          <p:spPr>
            <a:xfrm>
              <a:off x="152154" y="1825676"/>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1"/>
            <p:cNvSpPr/>
            <p:nvPr/>
          </p:nvSpPr>
          <p:spPr>
            <a:xfrm>
              <a:off x="304062" y="1825673"/>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1"/>
            <p:cNvSpPr/>
            <p:nvPr/>
          </p:nvSpPr>
          <p:spPr>
            <a:xfrm>
              <a:off x="456217" y="1825673"/>
              <a:ext cx="36204"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1"/>
            <p:cNvSpPr/>
            <p:nvPr/>
          </p:nvSpPr>
          <p:spPr>
            <a:xfrm>
              <a:off x="608128" y="1825673"/>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1"/>
            <p:cNvSpPr/>
            <p:nvPr/>
          </p:nvSpPr>
          <p:spPr>
            <a:xfrm>
              <a:off x="760282" y="1825676"/>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1"/>
            <p:cNvSpPr/>
            <p:nvPr/>
          </p:nvSpPr>
          <p:spPr>
            <a:xfrm>
              <a:off x="912181" y="1825673"/>
              <a:ext cx="36204"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 name="Google Shape;200;p1"/>
            <p:cNvSpPr/>
            <p:nvPr/>
          </p:nvSpPr>
          <p:spPr>
            <a:xfrm>
              <a:off x="1064328" y="1064855"/>
              <a:ext cx="36205" cy="36232"/>
            </a:xfrm>
            <a:custGeom>
              <a:rect b="b" l="l" r="r" t="t"/>
              <a:pathLst>
                <a:path extrusionOk="0" h="21600" w="21600">
                  <a:moveTo>
                    <a:pt x="21600" y="10801"/>
                  </a:moveTo>
                  <a:cubicBezTo>
                    <a:pt x="21600" y="16784"/>
                    <a:pt x="16784" y="21600"/>
                    <a:pt x="10801" y="21600"/>
                  </a:cubicBezTo>
                  <a:cubicBezTo>
                    <a:pt x="4816" y="21600"/>
                    <a:pt x="0" y="16784"/>
                    <a:pt x="0" y="10801"/>
                  </a:cubicBezTo>
                  <a:cubicBezTo>
                    <a:pt x="0" y="4816"/>
                    <a:pt x="4816" y="0"/>
                    <a:pt x="10801"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1"/>
            <p:cNvSpPr/>
            <p:nvPr/>
          </p:nvSpPr>
          <p:spPr>
            <a:xfrm>
              <a:off x="1216233" y="10648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1"/>
            <p:cNvSpPr/>
            <p:nvPr/>
          </p:nvSpPr>
          <p:spPr>
            <a:xfrm>
              <a:off x="1368381" y="1064855"/>
              <a:ext cx="36204" cy="36232"/>
            </a:xfrm>
            <a:custGeom>
              <a:rect b="b" l="l" r="r" t="t"/>
              <a:pathLst>
                <a:path extrusionOk="0" h="21600" w="21600">
                  <a:moveTo>
                    <a:pt x="21600" y="10801"/>
                  </a:moveTo>
                  <a:cubicBezTo>
                    <a:pt x="21600" y="16784"/>
                    <a:pt x="16784" y="21600"/>
                    <a:pt x="10801" y="21600"/>
                  </a:cubicBezTo>
                  <a:cubicBezTo>
                    <a:pt x="4816" y="21600"/>
                    <a:pt x="0" y="16784"/>
                    <a:pt x="0" y="10801"/>
                  </a:cubicBezTo>
                  <a:cubicBezTo>
                    <a:pt x="0" y="4816"/>
                    <a:pt x="4816" y="0"/>
                    <a:pt x="10801" y="0"/>
                  </a:cubicBezTo>
                  <a:cubicBezTo>
                    <a:pt x="16639"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1"/>
            <p:cNvSpPr/>
            <p:nvPr/>
          </p:nvSpPr>
          <p:spPr>
            <a:xfrm>
              <a:off x="1520286" y="1064855"/>
              <a:ext cx="36205"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784"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1"/>
            <p:cNvSpPr/>
            <p:nvPr/>
          </p:nvSpPr>
          <p:spPr>
            <a:xfrm>
              <a:off x="1672436" y="1064855"/>
              <a:ext cx="36204" cy="36232"/>
            </a:xfrm>
            <a:custGeom>
              <a:rect b="b" l="l" r="r" t="t"/>
              <a:pathLst>
                <a:path extrusionOk="0" h="21600" w="21600">
                  <a:moveTo>
                    <a:pt x="21600" y="10801"/>
                  </a:moveTo>
                  <a:cubicBezTo>
                    <a:pt x="21600" y="16784"/>
                    <a:pt x="16784" y="21600"/>
                    <a:pt x="10799" y="21600"/>
                  </a:cubicBezTo>
                  <a:cubicBezTo>
                    <a:pt x="4816" y="21600"/>
                    <a:pt x="0" y="16784"/>
                    <a:pt x="0" y="10801"/>
                  </a:cubicBezTo>
                  <a:cubicBezTo>
                    <a:pt x="0" y="4816"/>
                    <a:pt x="4816" y="0"/>
                    <a:pt x="10799" y="0"/>
                  </a:cubicBezTo>
                  <a:cubicBezTo>
                    <a:pt x="16637" y="0"/>
                    <a:pt x="21600" y="4816"/>
                    <a:pt x="21600" y="1080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1"/>
            <p:cNvSpPr/>
            <p:nvPr/>
          </p:nvSpPr>
          <p:spPr>
            <a:xfrm>
              <a:off x="1824337" y="1064853"/>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1"/>
            <p:cNvSpPr/>
            <p:nvPr/>
          </p:nvSpPr>
          <p:spPr>
            <a:xfrm>
              <a:off x="1064328" y="1217126"/>
              <a:ext cx="36205" cy="36233"/>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1"/>
            <p:cNvSpPr/>
            <p:nvPr/>
          </p:nvSpPr>
          <p:spPr>
            <a:xfrm>
              <a:off x="1216233" y="1217133"/>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1"/>
            <p:cNvSpPr/>
            <p:nvPr/>
          </p:nvSpPr>
          <p:spPr>
            <a:xfrm>
              <a:off x="1368381" y="1217141"/>
              <a:ext cx="36204" cy="36233"/>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1"/>
            <p:cNvSpPr/>
            <p:nvPr/>
          </p:nvSpPr>
          <p:spPr>
            <a:xfrm>
              <a:off x="1520286" y="1217141"/>
              <a:ext cx="36205"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1"/>
            <p:cNvSpPr/>
            <p:nvPr/>
          </p:nvSpPr>
          <p:spPr>
            <a:xfrm>
              <a:off x="1672436" y="1217146"/>
              <a:ext cx="36204" cy="36233"/>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1"/>
            <p:cNvSpPr/>
            <p:nvPr/>
          </p:nvSpPr>
          <p:spPr>
            <a:xfrm>
              <a:off x="1824337" y="1217151"/>
              <a:ext cx="36205"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1"/>
            <p:cNvSpPr/>
            <p:nvPr/>
          </p:nvSpPr>
          <p:spPr>
            <a:xfrm>
              <a:off x="1064328" y="1369168"/>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1"/>
            <p:cNvSpPr/>
            <p:nvPr/>
          </p:nvSpPr>
          <p:spPr>
            <a:xfrm>
              <a:off x="1216233" y="136916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1"/>
            <p:cNvSpPr/>
            <p:nvPr/>
          </p:nvSpPr>
          <p:spPr>
            <a:xfrm>
              <a:off x="1368381" y="1369168"/>
              <a:ext cx="36204"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1"/>
            <p:cNvSpPr/>
            <p:nvPr/>
          </p:nvSpPr>
          <p:spPr>
            <a:xfrm>
              <a:off x="1520286" y="136916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1"/>
            <p:cNvSpPr/>
            <p:nvPr/>
          </p:nvSpPr>
          <p:spPr>
            <a:xfrm>
              <a:off x="1672436" y="1369163"/>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1"/>
            <p:cNvSpPr/>
            <p:nvPr/>
          </p:nvSpPr>
          <p:spPr>
            <a:xfrm>
              <a:off x="1824337" y="1369168"/>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1"/>
            <p:cNvSpPr/>
            <p:nvPr/>
          </p:nvSpPr>
          <p:spPr>
            <a:xfrm>
              <a:off x="1064328" y="1521430"/>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1"/>
            <p:cNvSpPr/>
            <p:nvPr/>
          </p:nvSpPr>
          <p:spPr>
            <a:xfrm>
              <a:off x="1216233" y="1521430"/>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1"/>
            <p:cNvSpPr/>
            <p:nvPr/>
          </p:nvSpPr>
          <p:spPr>
            <a:xfrm>
              <a:off x="1368381" y="1521430"/>
              <a:ext cx="36204"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1"/>
            <p:cNvSpPr/>
            <p:nvPr/>
          </p:nvSpPr>
          <p:spPr>
            <a:xfrm>
              <a:off x="1520286" y="1521430"/>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1"/>
            <p:cNvSpPr/>
            <p:nvPr/>
          </p:nvSpPr>
          <p:spPr>
            <a:xfrm>
              <a:off x="1672436" y="1521430"/>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1"/>
            <p:cNvSpPr/>
            <p:nvPr/>
          </p:nvSpPr>
          <p:spPr>
            <a:xfrm>
              <a:off x="1824347" y="1521425"/>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1"/>
            <p:cNvSpPr/>
            <p:nvPr/>
          </p:nvSpPr>
          <p:spPr>
            <a:xfrm>
              <a:off x="1064338" y="1673447"/>
              <a:ext cx="36205"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1"/>
            <p:cNvSpPr/>
            <p:nvPr/>
          </p:nvSpPr>
          <p:spPr>
            <a:xfrm>
              <a:off x="1216243" y="1673447"/>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1"/>
            <p:cNvSpPr/>
            <p:nvPr/>
          </p:nvSpPr>
          <p:spPr>
            <a:xfrm>
              <a:off x="1368391" y="1673447"/>
              <a:ext cx="36204" cy="36232"/>
            </a:xfrm>
            <a:custGeom>
              <a:rect b="b" l="l" r="r" t="t"/>
              <a:pathLst>
                <a:path extrusionOk="0" h="21600" w="21600">
                  <a:moveTo>
                    <a:pt x="21600" y="10799"/>
                  </a:moveTo>
                  <a:cubicBezTo>
                    <a:pt x="21600" y="16784"/>
                    <a:pt x="16784" y="21600"/>
                    <a:pt x="10801" y="21600"/>
                  </a:cubicBezTo>
                  <a:cubicBezTo>
                    <a:pt x="4816" y="21600"/>
                    <a:pt x="0" y="16784"/>
                    <a:pt x="0" y="10799"/>
                  </a:cubicBezTo>
                  <a:cubicBezTo>
                    <a:pt x="0" y="4816"/>
                    <a:pt x="4816" y="0"/>
                    <a:pt x="10801" y="0"/>
                  </a:cubicBezTo>
                  <a:cubicBezTo>
                    <a:pt x="16639"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1"/>
            <p:cNvSpPr/>
            <p:nvPr/>
          </p:nvSpPr>
          <p:spPr>
            <a:xfrm>
              <a:off x="1520294" y="1673447"/>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1"/>
            <p:cNvSpPr/>
            <p:nvPr/>
          </p:nvSpPr>
          <p:spPr>
            <a:xfrm>
              <a:off x="1672446" y="1673442"/>
              <a:ext cx="36205"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637"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1"/>
            <p:cNvSpPr/>
            <p:nvPr/>
          </p:nvSpPr>
          <p:spPr>
            <a:xfrm>
              <a:off x="1824345" y="1673455"/>
              <a:ext cx="36204" cy="36232"/>
            </a:xfrm>
            <a:custGeom>
              <a:rect b="b" l="l" r="r" t="t"/>
              <a:pathLst>
                <a:path extrusionOk="0" h="21600" w="21600">
                  <a:moveTo>
                    <a:pt x="21600" y="10799"/>
                  </a:moveTo>
                  <a:cubicBezTo>
                    <a:pt x="21600" y="16784"/>
                    <a:pt x="16784" y="21600"/>
                    <a:pt x="10799" y="21600"/>
                  </a:cubicBezTo>
                  <a:cubicBezTo>
                    <a:pt x="4816" y="21600"/>
                    <a:pt x="0" y="16784"/>
                    <a:pt x="0" y="10799"/>
                  </a:cubicBezTo>
                  <a:cubicBezTo>
                    <a:pt x="0" y="4816"/>
                    <a:pt x="4816" y="0"/>
                    <a:pt x="10799" y="0"/>
                  </a:cubicBezTo>
                  <a:cubicBezTo>
                    <a:pt x="16784" y="0"/>
                    <a:pt x="21600" y="4816"/>
                    <a:pt x="21600" y="1079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1"/>
            <p:cNvSpPr/>
            <p:nvPr/>
          </p:nvSpPr>
          <p:spPr>
            <a:xfrm>
              <a:off x="1064328" y="1825712"/>
              <a:ext cx="36205" cy="36236"/>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1"/>
            <p:cNvSpPr/>
            <p:nvPr/>
          </p:nvSpPr>
          <p:spPr>
            <a:xfrm>
              <a:off x="1216243" y="1825712"/>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1"/>
            <p:cNvSpPr/>
            <p:nvPr/>
          </p:nvSpPr>
          <p:spPr>
            <a:xfrm>
              <a:off x="1368394" y="1825712"/>
              <a:ext cx="36204" cy="36236"/>
            </a:xfrm>
            <a:custGeom>
              <a:rect b="b" l="l" r="r" t="t"/>
              <a:pathLst>
                <a:path extrusionOk="0" h="21458" w="21600">
                  <a:moveTo>
                    <a:pt x="21600" y="10731"/>
                  </a:moveTo>
                  <a:cubicBezTo>
                    <a:pt x="21600" y="16674"/>
                    <a:pt x="16784" y="21458"/>
                    <a:pt x="10801" y="21458"/>
                  </a:cubicBezTo>
                  <a:cubicBezTo>
                    <a:pt x="4816" y="21458"/>
                    <a:pt x="0" y="16674"/>
                    <a:pt x="0" y="10731"/>
                  </a:cubicBezTo>
                  <a:cubicBezTo>
                    <a:pt x="0" y="4786"/>
                    <a:pt x="4816" y="3"/>
                    <a:pt x="10801" y="3"/>
                  </a:cubicBezTo>
                  <a:cubicBezTo>
                    <a:pt x="16639"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1"/>
            <p:cNvSpPr/>
            <p:nvPr/>
          </p:nvSpPr>
          <p:spPr>
            <a:xfrm>
              <a:off x="1520320" y="1825658"/>
              <a:ext cx="36205" cy="36236"/>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784"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1"/>
            <p:cNvSpPr/>
            <p:nvPr/>
          </p:nvSpPr>
          <p:spPr>
            <a:xfrm>
              <a:off x="1672503" y="1825904"/>
              <a:ext cx="36204" cy="36237"/>
            </a:xfrm>
            <a:custGeom>
              <a:rect b="b" l="l" r="r" t="t"/>
              <a:pathLst>
                <a:path extrusionOk="0" h="21458" w="21600">
                  <a:moveTo>
                    <a:pt x="21600" y="10731"/>
                  </a:moveTo>
                  <a:cubicBezTo>
                    <a:pt x="21600" y="16674"/>
                    <a:pt x="16784" y="21458"/>
                    <a:pt x="10799" y="21458"/>
                  </a:cubicBezTo>
                  <a:cubicBezTo>
                    <a:pt x="4816" y="21458"/>
                    <a:pt x="0" y="16674"/>
                    <a:pt x="0" y="10731"/>
                  </a:cubicBezTo>
                  <a:cubicBezTo>
                    <a:pt x="0" y="4786"/>
                    <a:pt x="4816" y="3"/>
                    <a:pt x="10799" y="3"/>
                  </a:cubicBezTo>
                  <a:cubicBezTo>
                    <a:pt x="16637" y="-142"/>
                    <a:pt x="21600" y="4786"/>
                    <a:pt x="21600" y="10731"/>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1"/>
            <p:cNvSpPr/>
            <p:nvPr/>
          </p:nvSpPr>
          <p:spPr>
            <a:xfrm>
              <a:off x="1824304" y="1825836"/>
              <a:ext cx="36203" cy="36233"/>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9"/>
          <p:cNvSpPr txBox="1"/>
          <p:nvPr>
            <p:ph type="title"/>
          </p:nvPr>
        </p:nvSpPr>
        <p:spPr>
          <a:xfrm>
            <a:off x="328379" y="204895"/>
            <a:ext cx="6085565" cy="1325564"/>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4400"/>
              <a:buFont typeface="Play"/>
              <a:buNone/>
            </a:pPr>
            <a:r>
              <a:rPr lang="en-US">
                <a:solidFill>
                  <a:srgbClr val="FFFFFF"/>
                </a:solidFill>
              </a:rPr>
              <a:t>Custom Model Creation</a:t>
            </a:r>
            <a:endParaRPr/>
          </a:p>
        </p:txBody>
      </p:sp>
      <p:sp>
        <p:nvSpPr>
          <p:cNvPr id="296" name="Google Shape;296;p9"/>
          <p:cNvSpPr txBox="1"/>
          <p:nvPr>
            <p:ph idx="1" type="body"/>
          </p:nvPr>
        </p:nvSpPr>
        <p:spPr>
          <a:xfrm>
            <a:off x="453501" y="1413102"/>
            <a:ext cx="5835321" cy="4945656"/>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1800"/>
              <a:buFont typeface="Helvetica Neue"/>
              <a:buNone/>
            </a:pPr>
            <a:r>
              <a:rPr lang="en-US" sz="1800">
                <a:solidFill>
                  <a:srgbClr val="FFFFFF"/>
                </a:solidFill>
                <a:latin typeface="Helvetica Neue"/>
                <a:ea typeface="Helvetica Neue"/>
                <a:cs typeface="Helvetica Neue"/>
                <a:sym typeface="Helvetica Neue"/>
              </a:rPr>
              <a:t>Began with a single convolutional layer model. Unsurprisingly, this model underperformed, reaching only 15% accuracy.</a:t>
            </a:r>
            <a:endParaRPr/>
          </a:p>
          <a:p>
            <a:pPr indent="0" lvl="0" marL="0" rtl="0" algn="l">
              <a:lnSpc>
                <a:spcPct val="100000"/>
              </a:lnSpc>
              <a:spcBef>
                <a:spcPts val="0"/>
              </a:spcBef>
              <a:spcAft>
                <a:spcPts val="0"/>
              </a:spcAft>
              <a:buClr>
                <a:srgbClr val="FFFFFF"/>
              </a:buClr>
              <a:buSzPts val="1800"/>
              <a:buFont typeface="Helvetica Neue"/>
              <a:buNone/>
            </a:pPr>
            <a:r>
              <a:t/>
            </a:r>
            <a:endParaRPr sz="1800">
              <a:solidFill>
                <a:srgbClr val="FFFFFF"/>
              </a:solidFill>
              <a:latin typeface="Helvetica Neue"/>
              <a:ea typeface="Helvetica Neue"/>
              <a:cs typeface="Helvetica Neue"/>
              <a:sym typeface="Helvetica Neue"/>
            </a:endParaRPr>
          </a:p>
          <a:p>
            <a:pPr indent="0" lvl="0" marL="0" rtl="0" algn="l">
              <a:lnSpc>
                <a:spcPct val="100000"/>
              </a:lnSpc>
              <a:spcBef>
                <a:spcPts val="0"/>
              </a:spcBef>
              <a:spcAft>
                <a:spcPts val="0"/>
              </a:spcAft>
              <a:buClr>
                <a:srgbClr val="FFFFFF"/>
              </a:buClr>
              <a:buSzPts val="1800"/>
              <a:buFont typeface="Helvetica Neue"/>
              <a:buNone/>
            </a:pPr>
            <a:r>
              <a:rPr lang="en-US" sz="1800">
                <a:solidFill>
                  <a:srgbClr val="FFFFFF"/>
                </a:solidFill>
                <a:latin typeface="Helvetica Neue"/>
                <a:ea typeface="Helvetica Neue"/>
                <a:cs typeface="Helvetica Neue"/>
                <a:sym typeface="Helvetica Neue"/>
              </a:rPr>
              <a:t>Through the next iterations, we aimed to increase the capacity for the model to learn through: </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Adding additional convolutional layers</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Increasing filters in convolutional layers</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Adding padding</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Dropout in dense layers</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Increasing size of dense layers</a:t>
            </a:r>
            <a:endParaRPr/>
          </a:p>
          <a:p>
            <a:pPr indent="-114300" lvl="0" marL="114298" rtl="0" algn="l">
              <a:lnSpc>
                <a:spcPct val="100000"/>
              </a:lnSpc>
              <a:spcBef>
                <a:spcPts val="0"/>
              </a:spcBef>
              <a:spcAft>
                <a:spcPts val="0"/>
              </a:spcAft>
              <a:buClr>
                <a:srgbClr val="FFFFFF"/>
              </a:buClr>
              <a:buSzPts val="1800"/>
              <a:buFont typeface="Helvetica Neue"/>
              <a:buChar char="•"/>
            </a:pPr>
            <a:r>
              <a:rPr lang="en-US" sz="1800">
                <a:solidFill>
                  <a:srgbClr val="FFFFFF"/>
                </a:solidFill>
                <a:latin typeface="Helvetica Neue"/>
                <a:ea typeface="Helvetica Neue"/>
                <a:cs typeface="Helvetica Neue"/>
                <a:sym typeface="Helvetica Neue"/>
              </a:rPr>
              <a:t>Introducing skip connections</a:t>
            </a:r>
            <a:endParaRPr/>
          </a:p>
          <a:p>
            <a:pPr indent="0" lvl="0" marL="0" rtl="0" algn="l">
              <a:lnSpc>
                <a:spcPct val="100000"/>
              </a:lnSpc>
              <a:spcBef>
                <a:spcPts val="0"/>
              </a:spcBef>
              <a:spcAft>
                <a:spcPts val="0"/>
              </a:spcAft>
              <a:buClr>
                <a:srgbClr val="FFFFFF"/>
              </a:buClr>
              <a:buSzPts val="1800"/>
              <a:buFont typeface="Helvetica Neue"/>
              <a:buNone/>
            </a:pPr>
            <a:r>
              <a:t/>
            </a:r>
            <a:endParaRPr sz="1800">
              <a:solidFill>
                <a:srgbClr val="FFFFFF"/>
              </a:solidFill>
              <a:latin typeface="Helvetica Neue"/>
              <a:ea typeface="Helvetica Neue"/>
              <a:cs typeface="Helvetica Neue"/>
              <a:sym typeface="Helvetica Neue"/>
            </a:endParaRPr>
          </a:p>
          <a:p>
            <a:pPr indent="0" lvl="0" marL="0" rtl="0" algn="l">
              <a:lnSpc>
                <a:spcPct val="100000"/>
              </a:lnSpc>
              <a:spcBef>
                <a:spcPts val="0"/>
              </a:spcBef>
              <a:spcAft>
                <a:spcPts val="0"/>
              </a:spcAft>
              <a:buClr>
                <a:srgbClr val="FFFFFF"/>
              </a:buClr>
              <a:buSzPts val="1800"/>
              <a:buFont typeface="Helvetica Neue"/>
              <a:buNone/>
            </a:pPr>
            <a:r>
              <a:rPr lang="en-US" sz="1800">
                <a:solidFill>
                  <a:srgbClr val="FFFFFF"/>
                </a:solidFill>
                <a:latin typeface="Helvetica Neue"/>
                <a:ea typeface="Helvetica Neue"/>
                <a:cs typeface="Helvetica Neue"/>
                <a:sym typeface="Helvetica Neue"/>
              </a:rPr>
              <a:t>We found dropout helped prevent the model from decreasing loss too quickly and allowed the model to learn longer through back propagation.</a:t>
            </a:r>
            <a:endParaRPr/>
          </a:p>
        </p:txBody>
      </p:sp>
      <p:pic>
        <p:nvPicPr>
          <p:cNvPr descr="pasted-movie.png" id="297" name="Google Shape;297;p9"/>
          <p:cNvPicPr preferRelativeResize="0"/>
          <p:nvPr/>
        </p:nvPicPr>
        <p:blipFill rotWithShape="1">
          <a:blip r:embed="rId4">
            <a:alphaModFix/>
          </a:blip>
          <a:srcRect b="0" l="0" r="0" t="0"/>
          <a:stretch/>
        </p:blipFill>
        <p:spPr>
          <a:xfrm>
            <a:off x="6437719" y="305544"/>
            <a:ext cx="5603247" cy="2965965"/>
          </a:xfrm>
          <a:prstGeom prst="rect">
            <a:avLst/>
          </a:prstGeom>
          <a:noFill/>
          <a:ln>
            <a:noFill/>
          </a:ln>
        </p:spPr>
      </p:pic>
      <p:pic>
        <p:nvPicPr>
          <p:cNvPr descr="pasted-movie.png" id="298" name="Google Shape;298;p9"/>
          <p:cNvPicPr preferRelativeResize="0"/>
          <p:nvPr/>
        </p:nvPicPr>
        <p:blipFill rotWithShape="1">
          <a:blip r:embed="rId5">
            <a:alphaModFix/>
          </a:blip>
          <a:srcRect b="0" l="0" r="0" t="0"/>
          <a:stretch/>
        </p:blipFill>
        <p:spPr>
          <a:xfrm>
            <a:off x="15065" y="6491028"/>
            <a:ext cx="358450" cy="346888"/>
          </a:xfrm>
          <a:prstGeom prst="rect">
            <a:avLst/>
          </a:prstGeom>
          <a:noFill/>
          <a:ln>
            <a:noFill/>
          </a:ln>
        </p:spPr>
      </p:pic>
      <p:pic>
        <p:nvPicPr>
          <p:cNvPr descr="pasted-movie.png" id="299" name="Google Shape;299;p9"/>
          <p:cNvPicPr preferRelativeResize="0"/>
          <p:nvPr/>
        </p:nvPicPr>
        <p:blipFill rotWithShape="1">
          <a:blip r:embed="rId6">
            <a:alphaModFix/>
          </a:blip>
          <a:srcRect b="0" l="0" r="0" t="0"/>
          <a:stretch/>
        </p:blipFill>
        <p:spPr>
          <a:xfrm>
            <a:off x="7426532" y="3397018"/>
            <a:ext cx="3625620" cy="345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10"/>
          <p:cNvSpPr txBox="1"/>
          <p:nvPr>
            <p:ph type="title"/>
          </p:nvPr>
        </p:nvSpPr>
        <p:spPr>
          <a:xfrm>
            <a:off x="838200" y="73798"/>
            <a:ext cx="4832009" cy="998904"/>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4400"/>
              <a:buFont typeface="Play"/>
              <a:buNone/>
            </a:pPr>
            <a:r>
              <a:rPr lang="en-US">
                <a:solidFill>
                  <a:srgbClr val="FFFFFF"/>
                </a:solidFill>
              </a:rPr>
              <a:t>Iteration 5</a:t>
            </a:r>
            <a:endParaRPr/>
          </a:p>
        </p:txBody>
      </p:sp>
      <p:sp>
        <p:nvSpPr>
          <p:cNvPr id="305" name="Google Shape;305;p10"/>
          <p:cNvSpPr txBox="1"/>
          <p:nvPr>
            <p:ph idx="1" type="body"/>
          </p:nvPr>
        </p:nvSpPr>
        <p:spPr>
          <a:xfrm>
            <a:off x="544313" y="1082176"/>
            <a:ext cx="5419783" cy="4693648"/>
          </a:xfrm>
          <a:prstGeom prst="rect">
            <a:avLst/>
          </a:prstGeom>
          <a:noFill/>
          <a:ln>
            <a:noFill/>
          </a:ln>
        </p:spPr>
        <p:txBody>
          <a:bodyPr anchorCtr="0" anchor="t" bIns="45700" lIns="45700" spcFirstLastPara="1" rIns="45700" wrap="square" tIns="45700">
            <a:normAutofit/>
          </a:bodyPr>
          <a:lstStyle/>
          <a:p>
            <a:pPr indent="-228600" lvl="0" marL="228600" rtl="0" algn="l">
              <a:lnSpc>
                <a:spcPct val="81000"/>
              </a:lnSpc>
              <a:spcBef>
                <a:spcPts val="0"/>
              </a:spcBef>
              <a:spcAft>
                <a:spcPts val="0"/>
              </a:spcAft>
              <a:buClr>
                <a:srgbClr val="FFFFFF"/>
              </a:buClr>
              <a:buSzPts val="1800"/>
              <a:buChar char="•"/>
            </a:pPr>
            <a:r>
              <a:rPr lang="en-US" sz="1800">
                <a:solidFill>
                  <a:srgbClr val="FFFFFF"/>
                </a:solidFill>
              </a:rPr>
              <a:t>Larger kernel sizes to allow the model to construct more broad features to learn from</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Increase neurons in the first dense layer to 1024</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RMSProp optimizer to speed up the training and reduce the impact of momentum on the learning rate</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167 million parameters, 10 times the base model</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Model reached 80% accuracy on validation.</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Proceeded to try refining this model by:</a:t>
            </a:r>
            <a:endParaRPr/>
          </a:p>
          <a:p>
            <a:pPr indent="-228600" lvl="1" marL="685800" rtl="0" algn="l">
              <a:lnSpc>
                <a:spcPct val="81000"/>
              </a:lnSpc>
              <a:spcBef>
                <a:spcPts val="1000"/>
              </a:spcBef>
              <a:spcAft>
                <a:spcPts val="0"/>
              </a:spcAft>
              <a:buClr>
                <a:srgbClr val="FFFFFF"/>
              </a:buClr>
              <a:buSzPts val="1800"/>
              <a:buChar char="•"/>
            </a:pPr>
            <a:r>
              <a:rPr lang="en-US" sz="1800">
                <a:solidFill>
                  <a:srgbClr val="FFFFFF"/>
                </a:solidFill>
              </a:rPr>
              <a:t>L2 regularization in dense layers - 40%</a:t>
            </a:r>
            <a:endParaRPr/>
          </a:p>
          <a:p>
            <a:pPr indent="-228600" lvl="1" marL="685800" rtl="0" algn="l">
              <a:lnSpc>
                <a:spcPct val="81000"/>
              </a:lnSpc>
              <a:spcBef>
                <a:spcPts val="1000"/>
              </a:spcBef>
              <a:spcAft>
                <a:spcPts val="0"/>
              </a:spcAft>
              <a:buClr>
                <a:srgbClr val="FFFFFF"/>
              </a:buClr>
              <a:buSzPts val="1800"/>
              <a:buChar char="•"/>
            </a:pPr>
            <a:r>
              <a:rPr lang="en-US" sz="1800">
                <a:solidFill>
                  <a:srgbClr val="FFFFFF"/>
                </a:solidFill>
              </a:rPr>
              <a:t>Adam Optimizer - &lt;10%</a:t>
            </a:r>
            <a:endParaRPr/>
          </a:p>
          <a:p>
            <a:pPr indent="-228600" lvl="1" marL="685800" rtl="0" algn="l">
              <a:lnSpc>
                <a:spcPct val="81000"/>
              </a:lnSpc>
              <a:spcBef>
                <a:spcPts val="1000"/>
              </a:spcBef>
              <a:spcAft>
                <a:spcPts val="0"/>
              </a:spcAft>
              <a:buClr>
                <a:srgbClr val="FFFFFF"/>
              </a:buClr>
              <a:buSzPts val="1800"/>
              <a:buChar char="•"/>
            </a:pPr>
            <a:r>
              <a:rPr lang="en-US" sz="1800">
                <a:solidFill>
                  <a:srgbClr val="FFFFFF"/>
                </a:solidFill>
              </a:rPr>
              <a:t>30% dropout in dense layers - 84%</a:t>
            </a:r>
            <a:endParaRPr/>
          </a:p>
          <a:p>
            <a:pPr indent="-228600" lvl="0" marL="228600" rtl="0" algn="l">
              <a:lnSpc>
                <a:spcPct val="81000"/>
              </a:lnSpc>
              <a:spcBef>
                <a:spcPts val="1000"/>
              </a:spcBef>
              <a:spcAft>
                <a:spcPts val="0"/>
              </a:spcAft>
              <a:buClr>
                <a:srgbClr val="FFFFFF"/>
              </a:buClr>
              <a:buSzPts val="1800"/>
              <a:buChar char="•"/>
            </a:pPr>
            <a:r>
              <a:rPr lang="en-US" sz="1800">
                <a:solidFill>
                  <a:srgbClr val="FFFFFF"/>
                </a:solidFill>
              </a:rPr>
              <a:t>Ultimately, adding dropout improved the validation accuracy and was selected as out best model</a:t>
            </a:r>
            <a:endParaRPr/>
          </a:p>
        </p:txBody>
      </p:sp>
      <p:pic>
        <p:nvPicPr>
          <p:cNvPr descr="Content Placeholder 5" id="306" name="Google Shape;306;p10"/>
          <p:cNvPicPr preferRelativeResize="0"/>
          <p:nvPr/>
        </p:nvPicPr>
        <p:blipFill rotWithShape="1">
          <a:blip r:embed="rId4">
            <a:alphaModFix/>
          </a:blip>
          <a:srcRect b="0" l="49760" r="0" t="5304"/>
          <a:stretch/>
        </p:blipFill>
        <p:spPr>
          <a:xfrm>
            <a:off x="8001090" y="598105"/>
            <a:ext cx="3072516" cy="2832060"/>
          </a:xfrm>
          <a:prstGeom prst="rect">
            <a:avLst/>
          </a:prstGeom>
          <a:noFill/>
          <a:ln>
            <a:noFill/>
          </a:ln>
        </p:spPr>
      </p:pic>
      <p:pic>
        <p:nvPicPr>
          <p:cNvPr descr="pasted-movie.png" id="307" name="Google Shape;307;p10"/>
          <p:cNvPicPr preferRelativeResize="0"/>
          <p:nvPr/>
        </p:nvPicPr>
        <p:blipFill rotWithShape="1">
          <a:blip r:embed="rId5">
            <a:alphaModFix/>
          </a:blip>
          <a:srcRect b="0" l="0" r="0" t="0"/>
          <a:stretch/>
        </p:blipFill>
        <p:spPr>
          <a:xfrm>
            <a:off x="7575243" y="3571545"/>
            <a:ext cx="3924301" cy="2832101"/>
          </a:xfrm>
          <a:prstGeom prst="rect">
            <a:avLst/>
          </a:prstGeom>
          <a:noFill/>
          <a:ln>
            <a:noFill/>
          </a:ln>
        </p:spPr>
      </p:pic>
      <p:pic>
        <p:nvPicPr>
          <p:cNvPr descr="pasted-movie.png" id="308" name="Google Shape;308;p10"/>
          <p:cNvPicPr preferRelativeResize="0"/>
          <p:nvPr/>
        </p:nvPicPr>
        <p:blipFill rotWithShape="1">
          <a:blip r:embed="rId6">
            <a:alphaModFix/>
          </a:blip>
          <a:srcRect b="0" l="0" r="0" t="0"/>
          <a:stretch/>
        </p:blipFill>
        <p:spPr>
          <a:xfrm>
            <a:off x="10780508" y="5449436"/>
            <a:ext cx="668171" cy="7225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11"/>
          <p:cNvSpPr txBox="1"/>
          <p:nvPr>
            <p:ph type="title"/>
          </p:nvPr>
        </p:nvSpPr>
        <p:spPr>
          <a:xfrm>
            <a:off x="838200" y="73798"/>
            <a:ext cx="10515600" cy="787205"/>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4400"/>
              <a:buFont typeface="Play"/>
              <a:buNone/>
            </a:pPr>
            <a:r>
              <a:rPr lang="en-US">
                <a:solidFill>
                  <a:srgbClr val="FFFFFF"/>
                </a:solidFill>
              </a:rPr>
              <a:t>Evaluation of Best Model</a:t>
            </a:r>
            <a:endParaRPr/>
          </a:p>
        </p:txBody>
      </p:sp>
      <p:sp>
        <p:nvSpPr>
          <p:cNvPr id="314" name="Google Shape;314;p11"/>
          <p:cNvSpPr txBox="1"/>
          <p:nvPr>
            <p:ph idx="1" type="body"/>
          </p:nvPr>
        </p:nvSpPr>
        <p:spPr>
          <a:xfrm>
            <a:off x="517741" y="1825625"/>
            <a:ext cx="6125736" cy="2252425"/>
          </a:xfrm>
          <a:prstGeom prst="rect">
            <a:avLst/>
          </a:prstGeom>
          <a:noFill/>
          <a:ln>
            <a:noFill/>
          </a:ln>
        </p:spPr>
        <p:txBody>
          <a:bodyPr anchorCtr="0" anchor="t" bIns="45700" lIns="45700" spcFirstLastPara="1" rIns="45700" wrap="square" tIns="45700">
            <a:normAutofit/>
          </a:bodyPr>
          <a:lstStyle/>
          <a:p>
            <a:pPr indent="-185165" lvl="0" marL="185165" rtl="0" algn="l">
              <a:lnSpc>
                <a:spcPct val="90000"/>
              </a:lnSpc>
              <a:spcBef>
                <a:spcPts val="0"/>
              </a:spcBef>
              <a:spcAft>
                <a:spcPts val="0"/>
              </a:spcAft>
              <a:buClr>
                <a:srgbClr val="FFFFFF"/>
              </a:buClr>
              <a:buSzPts val="2268"/>
              <a:buChar char="•"/>
            </a:pPr>
            <a:r>
              <a:rPr lang="en-US" sz="2268">
                <a:solidFill>
                  <a:srgbClr val="FFFFFF"/>
                </a:solidFill>
              </a:rPr>
              <a:t>Model 5 with the dropout</a:t>
            </a:r>
            <a:endParaRPr/>
          </a:p>
          <a:p>
            <a:pPr indent="-185165" lvl="0" marL="185165" rtl="0" algn="l">
              <a:lnSpc>
                <a:spcPct val="90000"/>
              </a:lnSpc>
              <a:spcBef>
                <a:spcPts val="800"/>
              </a:spcBef>
              <a:spcAft>
                <a:spcPts val="0"/>
              </a:spcAft>
              <a:buClr>
                <a:srgbClr val="FFFFFF"/>
              </a:buClr>
              <a:buSzPts val="2268"/>
              <a:buChar char="•"/>
            </a:pPr>
            <a:r>
              <a:rPr lang="en-US" sz="2268">
                <a:solidFill>
                  <a:srgbClr val="FFFFFF"/>
                </a:solidFill>
              </a:rPr>
              <a:t>Predicted on the 68 unseen test images with an accuracy of 92.7%</a:t>
            </a:r>
            <a:endParaRPr/>
          </a:p>
          <a:p>
            <a:pPr indent="-185165" lvl="0" marL="185165" rtl="0" algn="l">
              <a:lnSpc>
                <a:spcPct val="90000"/>
              </a:lnSpc>
              <a:spcBef>
                <a:spcPts val="800"/>
              </a:spcBef>
              <a:spcAft>
                <a:spcPts val="0"/>
              </a:spcAft>
              <a:buClr>
                <a:srgbClr val="FFFFFF"/>
              </a:buClr>
              <a:buSzPts val="2268"/>
              <a:buChar char="•"/>
            </a:pPr>
            <a:r>
              <a:rPr lang="en-US" sz="2268">
                <a:solidFill>
                  <a:srgbClr val="FFFFFF"/>
                </a:solidFill>
              </a:rPr>
              <a:t>5 misclassifications on this test data</a:t>
            </a:r>
            <a:endParaRPr/>
          </a:p>
          <a:p>
            <a:pPr indent="-185165" lvl="0" marL="185165" rtl="0" algn="l">
              <a:lnSpc>
                <a:spcPct val="90000"/>
              </a:lnSpc>
              <a:spcBef>
                <a:spcPts val="800"/>
              </a:spcBef>
              <a:spcAft>
                <a:spcPts val="0"/>
              </a:spcAft>
              <a:buClr>
                <a:srgbClr val="FFFFFF"/>
              </a:buClr>
              <a:buSzPts val="2268"/>
              <a:buChar char="•"/>
            </a:pPr>
            <a:r>
              <a:rPr lang="en-US" sz="2268">
                <a:solidFill>
                  <a:srgbClr val="FFFFFF"/>
                </a:solidFill>
              </a:rPr>
              <a:t>ROC/AUC of 0.94. Model successfully differentiates between the two classes</a:t>
            </a:r>
            <a:endParaRPr/>
          </a:p>
        </p:txBody>
      </p:sp>
      <p:pic>
        <p:nvPicPr>
          <p:cNvPr descr="Content Placeholder 5" id="315" name="Google Shape;315;p11"/>
          <p:cNvPicPr preferRelativeResize="0"/>
          <p:nvPr/>
        </p:nvPicPr>
        <p:blipFill rotWithShape="1">
          <a:blip r:embed="rId4">
            <a:alphaModFix/>
          </a:blip>
          <a:srcRect b="0" l="0" r="0" t="0"/>
          <a:stretch/>
        </p:blipFill>
        <p:spPr>
          <a:xfrm>
            <a:off x="1843851" y="4166758"/>
            <a:ext cx="3348486" cy="2587113"/>
          </a:xfrm>
          <a:prstGeom prst="rect">
            <a:avLst/>
          </a:prstGeom>
          <a:noFill/>
          <a:ln>
            <a:noFill/>
          </a:ln>
        </p:spPr>
      </p:pic>
      <p:pic>
        <p:nvPicPr>
          <p:cNvPr descr="Image" id="316" name="Google Shape;316;p11"/>
          <p:cNvPicPr preferRelativeResize="0"/>
          <p:nvPr/>
        </p:nvPicPr>
        <p:blipFill rotWithShape="1">
          <a:blip r:embed="rId5">
            <a:alphaModFix/>
          </a:blip>
          <a:srcRect b="0" l="0" r="0" t="0"/>
          <a:stretch/>
        </p:blipFill>
        <p:spPr>
          <a:xfrm>
            <a:off x="6851679" y="2020101"/>
            <a:ext cx="4978915" cy="4758963"/>
          </a:xfrm>
          <a:prstGeom prst="rect">
            <a:avLst/>
          </a:prstGeom>
          <a:noFill/>
          <a:ln>
            <a:noFill/>
          </a:ln>
        </p:spPr>
      </p:pic>
      <p:pic>
        <p:nvPicPr>
          <p:cNvPr descr="Image" id="317" name="Google Shape;317;p11"/>
          <p:cNvPicPr preferRelativeResize="0"/>
          <p:nvPr/>
        </p:nvPicPr>
        <p:blipFill rotWithShape="1">
          <a:blip r:embed="rId6">
            <a:alphaModFix/>
          </a:blip>
          <a:srcRect b="0" l="0" r="0" t="0"/>
          <a:stretch/>
        </p:blipFill>
        <p:spPr>
          <a:xfrm>
            <a:off x="0" y="949711"/>
            <a:ext cx="12192001" cy="787205"/>
          </a:xfrm>
          <a:prstGeom prst="rect">
            <a:avLst/>
          </a:prstGeom>
          <a:noFill/>
          <a:ln>
            <a:noFill/>
          </a:ln>
        </p:spPr>
      </p:pic>
      <p:pic>
        <p:nvPicPr>
          <p:cNvPr descr="pasted-movie.png" id="318" name="Google Shape;318;p11"/>
          <p:cNvPicPr preferRelativeResize="0"/>
          <p:nvPr/>
        </p:nvPicPr>
        <p:blipFill rotWithShape="1">
          <a:blip r:embed="rId7">
            <a:alphaModFix/>
          </a:blip>
          <a:srcRect b="0" l="0" r="0" t="0"/>
          <a:stretch/>
        </p:blipFill>
        <p:spPr>
          <a:xfrm>
            <a:off x="5852568" y="6509048"/>
            <a:ext cx="338879" cy="387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B1E1"/>
        </a:solidFill>
      </p:bgPr>
    </p:bg>
    <p:spTree>
      <p:nvGrpSpPr>
        <p:cNvPr id="322" name="Shape 322"/>
        <p:cNvGrpSpPr/>
        <p:nvPr/>
      </p:nvGrpSpPr>
      <p:grpSpPr>
        <a:xfrm>
          <a:off x="0" y="0"/>
          <a:ext cx="0" cy="0"/>
          <a:chOff x="0" y="0"/>
          <a:chExt cx="0" cy="0"/>
        </a:xfrm>
      </p:grpSpPr>
      <p:sp>
        <p:nvSpPr>
          <p:cNvPr id="323" name="Google Shape;323;p12"/>
          <p:cNvSpPr txBox="1"/>
          <p:nvPr>
            <p:ph type="title"/>
          </p:nvPr>
        </p:nvSpPr>
        <p:spPr>
          <a:xfrm>
            <a:off x="546100" y="350838"/>
            <a:ext cx="4470400" cy="1325563"/>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000000"/>
              </a:buClr>
              <a:buSzPts val="4200"/>
              <a:buFont typeface="Play"/>
              <a:buNone/>
            </a:pPr>
            <a:r>
              <a:rPr lang="en-US" sz="4200"/>
              <a:t>Error Investigation</a:t>
            </a:r>
            <a:endParaRPr/>
          </a:p>
        </p:txBody>
      </p:sp>
      <p:sp>
        <p:nvSpPr>
          <p:cNvPr id="324" name="Google Shape;324;p12"/>
          <p:cNvSpPr txBox="1"/>
          <p:nvPr>
            <p:ph idx="1" type="body"/>
          </p:nvPr>
        </p:nvSpPr>
        <p:spPr>
          <a:xfrm>
            <a:off x="6019800" y="3003550"/>
            <a:ext cx="5568950" cy="3557588"/>
          </a:xfrm>
          <a:prstGeom prst="rect">
            <a:avLst/>
          </a:prstGeom>
          <a:noFill/>
          <a:ln>
            <a:noFill/>
          </a:ln>
        </p:spPr>
        <p:txBody>
          <a:bodyPr anchorCtr="0" anchor="t" bIns="45700" lIns="45700" spcFirstLastPara="1" rIns="45700" wrap="square" tIns="45700">
            <a:normAutofit/>
          </a:bodyPr>
          <a:lstStyle/>
          <a:p>
            <a:pPr indent="-228600" lvl="0" marL="228600" rtl="0" algn="l">
              <a:lnSpc>
                <a:spcPct val="72000"/>
              </a:lnSpc>
              <a:spcBef>
                <a:spcPts val="0"/>
              </a:spcBef>
              <a:spcAft>
                <a:spcPts val="0"/>
              </a:spcAft>
              <a:buClr>
                <a:srgbClr val="000000"/>
              </a:buClr>
              <a:buSzPts val="2100"/>
              <a:buChar char="•"/>
            </a:pPr>
            <a:r>
              <a:rPr lang="en-US" sz="2100"/>
              <a:t>The four images to the left all have patches of orange, red, or pink in a concentrated areas (3 of which are flowers or plants). Therefore, the model may be construing that to resemble fire</a:t>
            </a:r>
            <a:endParaRPr/>
          </a:p>
          <a:p>
            <a:pPr indent="-228600" lvl="0" marL="228600" rtl="0" algn="l">
              <a:lnSpc>
                <a:spcPct val="72000"/>
              </a:lnSpc>
              <a:spcBef>
                <a:spcPts val="1000"/>
              </a:spcBef>
              <a:spcAft>
                <a:spcPts val="0"/>
              </a:spcAft>
              <a:buClr>
                <a:srgbClr val="000000"/>
              </a:buClr>
              <a:buSzPts val="2100"/>
              <a:buChar char="•"/>
            </a:pPr>
            <a:r>
              <a:rPr lang="en-US" sz="2100"/>
              <a:t>The image on top that was misclassified could easily be misconstrued as a sunrise.</a:t>
            </a:r>
            <a:endParaRPr/>
          </a:p>
          <a:p>
            <a:pPr indent="-228600" lvl="0" marL="228600" rtl="0" algn="l">
              <a:lnSpc>
                <a:spcPct val="72000"/>
              </a:lnSpc>
              <a:spcBef>
                <a:spcPts val="1000"/>
              </a:spcBef>
              <a:spcAft>
                <a:spcPts val="0"/>
              </a:spcAft>
              <a:buClr>
                <a:srgbClr val="000000"/>
              </a:buClr>
              <a:buSzPts val="2100"/>
              <a:buChar char="•"/>
            </a:pPr>
            <a:r>
              <a:rPr lang="en-US" sz="2100"/>
              <a:t>To remedy the errors, we would get additional images of plants/flowers in red/orange hues classified as no fire and provide them to the model for further training to learn more between flowers of these colors and fire</a:t>
            </a:r>
            <a:endParaRPr/>
          </a:p>
        </p:txBody>
      </p:sp>
      <p:pic>
        <p:nvPicPr>
          <p:cNvPr descr="Picture 2" id="325" name="Google Shape;325;p12"/>
          <p:cNvPicPr preferRelativeResize="0"/>
          <p:nvPr/>
        </p:nvPicPr>
        <p:blipFill rotWithShape="1">
          <a:blip r:embed="rId3">
            <a:alphaModFix/>
          </a:blip>
          <a:srcRect b="0" l="0" r="0" t="0"/>
          <a:stretch/>
        </p:blipFill>
        <p:spPr>
          <a:xfrm>
            <a:off x="393700" y="1743075"/>
            <a:ext cx="1917700" cy="2130425"/>
          </a:xfrm>
          <a:prstGeom prst="rect">
            <a:avLst/>
          </a:prstGeom>
          <a:noFill/>
          <a:ln>
            <a:noFill/>
          </a:ln>
        </p:spPr>
      </p:pic>
      <p:pic>
        <p:nvPicPr>
          <p:cNvPr descr="Picture 4" id="326" name="Google Shape;326;p12"/>
          <p:cNvPicPr preferRelativeResize="0"/>
          <p:nvPr/>
        </p:nvPicPr>
        <p:blipFill rotWithShape="1">
          <a:blip r:embed="rId4">
            <a:alphaModFix/>
          </a:blip>
          <a:srcRect b="0" l="0" r="0" t="0"/>
          <a:stretch/>
        </p:blipFill>
        <p:spPr>
          <a:xfrm>
            <a:off x="3074988" y="1743075"/>
            <a:ext cx="1979612" cy="2198689"/>
          </a:xfrm>
          <a:prstGeom prst="rect">
            <a:avLst/>
          </a:prstGeom>
          <a:noFill/>
          <a:ln>
            <a:noFill/>
          </a:ln>
        </p:spPr>
      </p:pic>
      <p:pic>
        <p:nvPicPr>
          <p:cNvPr descr="Picture 6" id="327" name="Google Shape;327;p12"/>
          <p:cNvPicPr preferRelativeResize="0"/>
          <p:nvPr/>
        </p:nvPicPr>
        <p:blipFill rotWithShape="1">
          <a:blip r:embed="rId5">
            <a:alphaModFix/>
          </a:blip>
          <a:srcRect b="0" l="0" r="0" t="0"/>
          <a:stretch/>
        </p:blipFill>
        <p:spPr>
          <a:xfrm>
            <a:off x="393700" y="4362450"/>
            <a:ext cx="1917700" cy="2130425"/>
          </a:xfrm>
          <a:prstGeom prst="rect">
            <a:avLst/>
          </a:prstGeom>
          <a:noFill/>
          <a:ln>
            <a:noFill/>
          </a:ln>
        </p:spPr>
      </p:pic>
      <p:pic>
        <p:nvPicPr>
          <p:cNvPr descr="Picture 8" id="328" name="Google Shape;328;p12"/>
          <p:cNvPicPr preferRelativeResize="0"/>
          <p:nvPr/>
        </p:nvPicPr>
        <p:blipFill rotWithShape="1">
          <a:blip r:embed="rId6">
            <a:alphaModFix/>
          </a:blip>
          <a:srcRect b="0" l="0" r="0" t="0"/>
          <a:stretch/>
        </p:blipFill>
        <p:spPr>
          <a:xfrm>
            <a:off x="3074988" y="4362450"/>
            <a:ext cx="1979612" cy="2198689"/>
          </a:xfrm>
          <a:prstGeom prst="rect">
            <a:avLst/>
          </a:prstGeom>
          <a:noFill/>
          <a:ln>
            <a:noFill/>
          </a:ln>
        </p:spPr>
      </p:pic>
      <p:pic>
        <p:nvPicPr>
          <p:cNvPr descr="Picture 10" id="329" name="Google Shape;329;p12"/>
          <p:cNvPicPr preferRelativeResize="0"/>
          <p:nvPr/>
        </p:nvPicPr>
        <p:blipFill rotWithShape="1">
          <a:blip r:embed="rId7">
            <a:alphaModFix/>
          </a:blip>
          <a:srcRect b="0" l="0" r="0" t="0"/>
          <a:stretch/>
        </p:blipFill>
        <p:spPr>
          <a:xfrm>
            <a:off x="7500938" y="306388"/>
            <a:ext cx="2252663" cy="2501901"/>
          </a:xfrm>
          <a:prstGeom prst="rect">
            <a:avLst/>
          </a:prstGeom>
          <a:noFill/>
          <a:ln>
            <a:noFill/>
          </a:ln>
        </p:spPr>
      </p:pic>
      <p:pic>
        <p:nvPicPr>
          <p:cNvPr descr="pasted-movie.png" id="330" name="Google Shape;330;p12"/>
          <p:cNvPicPr preferRelativeResize="0"/>
          <p:nvPr/>
        </p:nvPicPr>
        <p:blipFill rotWithShape="1">
          <a:blip r:embed="rId8">
            <a:alphaModFix/>
          </a:blip>
          <a:srcRect b="0" l="0" r="0" t="0"/>
          <a:stretch/>
        </p:blipFill>
        <p:spPr>
          <a:xfrm>
            <a:off x="11581091" y="6263023"/>
            <a:ext cx="595069" cy="5950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
          <p:cNvSpPr txBox="1"/>
          <p:nvPr>
            <p:ph idx="1" type="body"/>
          </p:nvPr>
        </p:nvSpPr>
        <p:spPr>
          <a:xfrm>
            <a:off x="2438399" y="984250"/>
            <a:ext cx="8764590" cy="3716338"/>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2600"/>
              <a:buNone/>
            </a:pPr>
            <a:r>
              <a:rPr lang="en-US" sz="2600"/>
              <a:t>Who’s Waldo?</a:t>
            </a:r>
            <a:endParaRPr/>
          </a:p>
          <a:p>
            <a:pPr indent="214884" lvl="1" marL="0" rtl="0" algn="l">
              <a:lnSpc>
                <a:spcPct val="90000"/>
              </a:lnSpc>
              <a:spcBef>
                <a:spcPts val="900"/>
              </a:spcBef>
              <a:spcAft>
                <a:spcPts val="0"/>
              </a:spcAft>
              <a:buClr>
                <a:srgbClr val="000000"/>
              </a:buClr>
              <a:buSzPts val="2200"/>
              <a:buNone/>
            </a:pPr>
            <a:r>
              <a:rPr lang="en-US" sz="2200"/>
              <a:t>Where’s Waldo is a series of children’s puzzle books filled with complex illustrations that are designed to keep readers engrossed with finding the main character Waldo. Wearing a red and white striped shirt, knit hat and round glasses, Waldo is tucked into varying scenes amidst crowds of other characters and repeated patterns, with different size and placement in each image.</a:t>
            </a:r>
            <a:endParaRPr/>
          </a:p>
          <a:p>
            <a:pPr indent="0" lvl="0" marL="0" rtl="0" algn="l">
              <a:lnSpc>
                <a:spcPct val="90000"/>
              </a:lnSpc>
              <a:spcBef>
                <a:spcPts val="900"/>
              </a:spcBef>
              <a:spcAft>
                <a:spcPts val="0"/>
              </a:spcAft>
              <a:buClr>
                <a:srgbClr val="000000"/>
              </a:buClr>
              <a:buSzPts val="2600"/>
              <a:buNone/>
            </a:pPr>
            <a:r>
              <a:rPr lang="en-US" sz="2600"/>
              <a:t>Problem Statement:</a:t>
            </a:r>
            <a:endParaRPr/>
          </a:p>
          <a:p>
            <a:pPr indent="214884" lvl="1" marL="0" rtl="0" algn="l">
              <a:lnSpc>
                <a:spcPct val="90000"/>
              </a:lnSpc>
              <a:spcBef>
                <a:spcPts val="900"/>
              </a:spcBef>
              <a:spcAft>
                <a:spcPts val="0"/>
              </a:spcAft>
              <a:buClr>
                <a:srgbClr val="000000"/>
              </a:buClr>
              <a:buSzPts val="2200"/>
              <a:buNone/>
            </a:pPr>
            <a:r>
              <a:rPr lang="en-US" sz="2200"/>
              <a:t>Our goal is to construct a Convolutional Neural Network to accurately identify where Waldo is in these images.</a:t>
            </a:r>
            <a:endParaRPr/>
          </a:p>
        </p:txBody>
      </p:sp>
      <p:sp>
        <p:nvSpPr>
          <p:cNvPr id="241" name="Google Shape;241;p2"/>
          <p:cNvSpPr txBox="1"/>
          <p:nvPr/>
        </p:nvSpPr>
        <p:spPr>
          <a:xfrm>
            <a:off x="4687887" y="141288"/>
            <a:ext cx="4267201" cy="764539"/>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000000"/>
              </a:buClr>
              <a:buSzPts val="4400"/>
              <a:buFont typeface="Play"/>
              <a:buNone/>
            </a:pPr>
            <a:r>
              <a:rPr b="0" i="0" lang="en-US" sz="4400" u="none" cap="none" strike="noStrike">
                <a:solidFill>
                  <a:srgbClr val="000000"/>
                </a:solidFill>
                <a:latin typeface="Play"/>
                <a:ea typeface="Play"/>
                <a:cs typeface="Play"/>
                <a:sym typeface="Play"/>
              </a:rPr>
              <a:t>Where’s Waldo?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
          <p:cNvSpPr txBox="1"/>
          <p:nvPr>
            <p:ph idx="1" type="body"/>
          </p:nvPr>
        </p:nvSpPr>
        <p:spPr>
          <a:xfrm>
            <a:off x="2614613" y="1228725"/>
            <a:ext cx="9061451" cy="4679950"/>
          </a:xfrm>
          <a:prstGeom prst="rect">
            <a:avLst/>
          </a:prstGeom>
          <a:noFill/>
          <a:ln>
            <a:noFill/>
          </a:ln>
        </p:spPr>
        <p:txBody>
          <a:bodyPr anchorCtr="0" anchor="t" bIns="45700" lIns="45700" spcFirstLastPara="1" rIns="45700" wrap="square" tIns="45700">
            <a:normAutofit/>
          </a:bodyPr>
          <a:lstStyle/>
          <a:p>
            <a:pPr indent="-169163" lvl="0" marL="169163" rtl="0" algn="l">
              <a:lnSpc>
                <a:spcPct val="90000"/>
              </a:lnSpc>
              <a:spcBef>
                <a:spcPts val="0"/>
              </a:spcBef>
              <a:spcAft>
                <a:spcPts val="0"/>
              </a:spcAft>
              <a:buClr>
                <a:srgbClr val="FFFFFF"/>
              </a:buClr>
              <a:buSzPts val="2000"/>
              <a:buChar char="•"/>
            </a:pPr>
            <a:r>
              <a:rPr lang="en-US" sz="2000">
                <a:solidFill>
                  <a:srgbClr val="FFFFFF"/>
                </a:solidFill>
              </a:rPr>
              <a:t>Image set contained 5,376 64x64 color images</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Data was highly imbalanced with Waldo class being less than 1%. Only 39 images contained Waldo</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Performed image augmentation on the Waldo images, by flipping and rotating, to reduce imbalance of the classes. Increased Waldos to 3%. </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Used Recall as metric to measure model ability to correctly identify Waldo and reduce impact of imbalance.</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We took the average pixel for red, green, and blue across the images. Non-waldos appeared better mean distributed but that may be due to the larger size of the dataset</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Trained Means, K-Nearest Neighbors, and XGBoost models. None of these simpler methods yielded meaningful results</a:t>
            </a:r>
            <a:endParaRPr/>
          </a:p>
          <a:p>
            <a:pPr indent="-169163" lvl="0" marL="169163" rtl="0" algn="l">
              <a:lnSpc>
                <a:spcPct val="90000"/>
              </a:lnSpc>
              <a:spcBef>
                <a:spcPts val="700"/>
              </a:spcBef>
              <a:spcAft>
                <a:spcPts val="0"/>
              </a:spcAft>
              <a:buClr>
                <a:srgbClr val="FFFFFF"/>
              </a:buClr>
              <a:buSzPts val="2000"/>
              <a:buChar char="•"/>
            </a:pPr>
            <a:r>
              <a:rPr lang="en-US" sz="2000">
                <a:solidFill>
                  <a:srgbClr val="FFFFFF"/>
                </a:solidFill>
              </a:rPr>
              <a:t>The more complex and powerful ResNet CNN architecture was only able to achieve 40% recall.</a:t>
            </a:r>
            <a:endParaRPr/>
          </a:p>
        </p:txBody>
      </p:sp>
      <p:sp>
        <p:nvSpPr>
          <p:cNvPr id="247" name="Google Shape;247;p3"/>
          <p:cNvSpPr txBox="1"/>
          <p:nvPr/>
        </p:nvSpPr>
        <p:spPr>
          <a:xfrm>
            <a:off x="3690937" y="228600"/>
            <a:ext cx="4810126" cy="764539"/>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FFFFFF"/>
              </a:buClr>
              <a:buSzPts val="4400"/>
              <a:buFont typeface="Play"/>
              <a:buNone/>
            </a:pPr>
            <a:r>
              <a:rPr b="0" i="0" lang="en-US" sz="4400" u="none" cap="none" strike="noStrike">
                <a:solidFill>
                  <a:srgbClr val="FFFFFF"/>
                </a:solidFill>
                <a:latin typeface="Play"/>
                <a:ea typeface="Play"/>
                <a:cs typeface="Play"/>
                <a:sym typeface="Play"/>
              </a:rPr>
              <a:t>Waldo Thumbnails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4"/>
          <p:cNvSpPr txBox="1"/>
          <p:nvPr>
            <p:ph type="title"/>
          </p:nvPr>
        </p:nvSpPr>
        <p:spPr>
          <a:xfrm>
            <a:off x="544512" y="477837"/>
            <a:ext cx="3814764" cy="228282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DC3410"/>
              </a:buClr>
              <a:buSzPts val="4400"/>
              <a:buFont typeface="Play"/>
              <a:buNone/>
            </a:pPr>
            <a:r>
              <a:rPr lang="en-US">
                <a:solidFill>
                  <a:srgbClr val="DC3410"/>
                </a:solidFill>
              </a:rPr>
              <a:t>Larger Waldo Images</a:t>
            </a:r>
            <a:endParaRPr/>
          </a:p>
        </p:txBody>
      </p:sp>
      <p:sp>
        <p:nvSpPr>
          <p:cNvPr id="253" name="Google Shape;253;p4"/>
          <p:cNvSpPr txBox="1"/>
          <p:nvPr>
            <p:ph idx="1" type="body"/>
          </p:nvPr>
        </p:nvSpPr>
        <p:spPr>
          <a:xfrm>
            <a:off x="1714500" y="2674938"/>
            <a:ext cx="7845425" cy="3248026"/>
          </a:xfrm>
          <a:prstGeom prst="rect">
            <a:avLst/>
          </a:prstGeom>
          <a:noFill/>
          <a:ln>
            <a:noFill/>
          </a:ln>
        </p:spPr>
        <p:txBody>
          <a:bodyPr anchorCtr="0" anchor="t" bIns="45700" lIns="45700" spcFirstLastPara="1" rIns="45700" wrap="square" tIns="45700">
            <a:normAutofit/>
          </a:bodyPr>
          <a:lstStyle/>
          <a:p>
            <a:pPr indent="-279400" lvl="0" marL="27940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Moved to a set of 1,344 128x128 pixel images, with 27 Waldos. Reduced imbalance after augmentation, to 13% Waldo class.</a:t>
            </a:r>
            <a:endParaRPr/>
          </a:p>
          <a:p>
            <a:pPr indent="-279400" lvl="0" marL="279400" rtl="0" algn="l">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XGBoost model continued to be ineffective, 10% recall</a:t>
            </a:r>
            <a:endParaRPr/>
          </a:p>
          <a:p>
            <a:pPr indent="-279400" lvl="0" marL="279400" rtl="0" algn="l">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ResNet50 model achieved 60% recall on validation images.</a:t>
            </a:r>
            <a:endParaRPr/>
          </a:p>
        </p:txBody>
      </p:sp>
      <p:pic>
        <p:nvPicPr>
          <p:cNvPr descr="Picture 3" id="254" name="Google Shape;254;p4"/>
          <p:cNvPicPr preferRelativeResize="0"/>
          <p:nvPr/>
        </p:nvPicPr>
        <p:blipFill rotWithShape="1">
          <a:blip r:embed="rId4">
            <a:alphaModFix/>
          </a:blip>
          <a:srcRect b="0" l="0" r="0" t="0"/>
          <a:stretch/>
        </p:blipFill>
        <p:spPr>
          <a:xfrm>
            <a:off x="8634413" y="339725"/>
            <a:ext cx="3073401" cy="2281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5"/>
          <p:cNvSpPr txBox="1"/>
          <p:nvPr>
            <p:ph type="title"/>
          </p:nvPr>
        </p:nvSpPr>
        <p:spPr>
          <a:xfrm>
            <a:off x="1366837" y="365125"/>
            <a:ext cx="9986964" cy="1325563"/>
          </a:xfrm>
          <a:prstGeom prst="rect">
            <a:avLst/>
          </a:prstGeom>
          <a:noFill/>
          <a:ln>
            <a:noFill/>
          </a:ln>
        </p:spPr>
        <p:txBody>
          <a:bodyPr anchorCtr="0" anchor="ctr"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400"/>
              <a:buFont typeface="Play"/>
              <a:buNone/>
            </a:pPr>
            <a:r>
              <a:rPr b="0" i="0" lang="en-US" sz="4400" u="none" cap="none" strike="noStrike">
                <a:solidFill>
                  <a:srgbClr val="000000"/>
                </a:solidFill>
                <a:latin typeface="Play"/>
                <a:ea typeface="Play"/>
                <a:cs typeface="Play"/>
                <a:sym typeface="Play"/>
              </a:rPr>
              <a:t>Waldo Conclusion</a:t>
            </a:r>
            <a:endParaRPr/>
          </a:p>
        </p:txBody>
      </p:sp>
      <p:sp>
        <p:nvSpPr>
          <p:cNvPr id="260" name="Google Shape;260;p5"/>
          <p:cNvSpPr txBox="1"/>
          <p:nvPr>
            <p:ph idx="1" type="body"/>
          </p:nvPr>
        </p:nvSpPr>
        <p:spPr>
          <a:xfrm>
            <a:off x="838200" y="1651000"/>
            <a:ext cx="10515600" cy="2308225"/>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64x64 thumbnail images were too imbalanced and the high powered ResNet architecture did not have enough images of the Waldo class to learn from.</a:t>
            </a:r>
            <a:endParaRPr/>
          </a:p>
          <a:p>
            <a:pPr indent="-228600" lvl="0" marL="228600"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Using the larger images reduced the imbalance, but ResNet continued to underperform expectations.</a:t>
            </a:r>
            <a:endParaRPr/>
          </a:p>
        </p:txBody>
      </p:sp>
      <p:sp>
        <p:nvSpPr>
          <p:cNvPr id="261" name="Google Shape;261;p5"/>
          <p:cNvSpPr txBox="1"/>
          <p:nvPr/>
        </p:nvSpPr>
        <p:spPr>
          <a:xfrm>
            <a:off x="5162550" y="4005263"/>
            <a:ext cx="6346825" cy="1689099"/>
          </a:xfrm>
          <a:prstGeom prst="rect">
            <a:avLst/>
          </a:prstGeom>
          <a:noFill/>
          <a:ln>
            <a:noFill/>
          </a:ln>
        </p:spPr>
        <p:txBody>
          <a:bodyPr anchorCtr="0" anchor="t" bIns="45700" lIns="45700" spcFirstLastPara="1" rIns="45700" wrap="square" tIns="45700">
            <a:sp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Determined our image data contained too few Waldo images in order for the CNN to properly learn the Waldo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6"/>
          <p:cNvSpPr txBox="1"/>
          <p:nvPr>
            <p:ph idx="1" type="body"/>
          </p:nvPr>
        </p:nvSpPr>
        <p:spPr>
          <a:xfrm>
            <a:off x="260350" y="454025"/>
            <a:ext cx="5873750" cy="4873625"/>
          </a:xfrm>
          <a:prstGeom prst="rect">
            <a:avLst/>
          </a:prstGeom>
          <a:noFill/>
          <a:ln>
            <a:noFill/>
          </a:ln>
        </p:spPr>
        <p:txBody>
          <a:bodyPr anchorCtr="0" anchor="t" bIns="45700" lIns="45700" spcFirstLastPara="1" rIns="45700" wrap="square" tIns="45700">
            <a:normAutofit/>
          </a:bodyPr>
          <a:lstStyle/>
          <a:p>
            <a:pPr indent="-203454" lvl="0" marL="203454" rtl="0" algn="l">
              <a:lnSpc>
                <a:spcPct val="90000"/>
              </a:lnSpc>
              <a:spcBef>
                <a:spcPts val="0"/>
              </a:spcBef>
              <a:spcAft>
                <a:spcPts val="0"/>
              </a:spcAft>
              <a:buClr>
                <a:srgbClr val="FFFFFF"/>
              </a:buClr>
              <a:buSzPts val="2800"/>
              <a:buChar char="•"/>
            </a:pPr>
            <a:r>
              <a:rPr lang="en-US" sz="2800">
                <a:solidFill>
                  <a:srgbClr val="FFFFFF"/>
                </a:solidFill>
              </a:rPr>
              <a:t>By design of the problem there are a finite number of Waldo images.</a:t>
            </a:r>
            <a:endParaRPr/>
          </a:p>
          <a:p>
            <a:pPr indent="-203454" lvl="0" marL="203454" rtl="0" algn="l">
              <a:lnSpc>
                <a:spcPct val="90000"/>
              </a:lnSpc>
              <a:spcBef>
                <a:spcPts val="800"/>
              </a:spcBef>
              <a:spcAft>
                <a:spcPts val="0"/>
              </a:spcAft>
              <a:buClr>
                <a:srgbClr val="FFFFFF"/>
              </a:buClr>
              <a:buSzPts val="2800"/>
              <a:buChar char="•"/>
            </a:pPr>
            <a:r>
              <a:rPr lang="en-US" sz="2800">
                <a:solidFill>
                  <a:srgbClr val="FFFFFF"/>
                </a:solidFill>
              </a:rPr>
              <a:t>Sought to find a different, but similar, problem and set of images to solve.</a:t>
            </a:r>
            <a:endParaRPr/>
          </a:p>
          <a:p>
            <a:pPr indent="-203454" lvl="0" marL="203454" rtl="0" algn="l">
              <a:lnSpc>
                <a:spcPct val="90000"/>
              </a:lnSpc>
              <a:spcBef>
                <a:spcPts val="800"/>
              </a:spcBef>
              <a:spcAft>
                <a:spcPts val="0"/>
              </a:spcAft>
              <a:buClr>
                <a:srgbClr val="FFFFFF"/>
              </a:buClr>
              <a:buSzPts val="2800"/>
              <a:buChar char="•"/>
            </a:pPr>
            <a:r>
              <a:rPr lang="en-US" sz="2800">
                <a:solidFill>
                  <a:srgbClr val="FFFFFF"/>
                </a:solidFill>
              </a:rPr>
              <a:t>To show the viability of the CNN to solve Waldo, given enough images.</a:t>
            </a:r>
            <a:endParaRPr/>
          </a:p>
          <a:p>
            <a:pPr indent="-203454" lvl="0" marL="203454" rtl="0" algn="l">
              <a:lnSpc>
                <a:spcPct val="90000"/>
              </a:lnSpc>
              <a:spcBef>
                <a:spcPts val="800"/>
              </a:spcBef>
              <a:spcAft>
                <a:spcPts val="0"/>
              </a:spcAft>
              <a:buClr>
                <a:srgbClr val="FFFFFF"/>
              </a:buClr>
              <a:buSzPts val="2800"/>
              <a:buChar char="•"/>
            </a:pPr>
            <a:r>
              <a:rPr lang="en-US" sz="2800">
                <a:solidFill>
                  <a:srgbClr val="FFFFFF"/>
                </a:solidFill>
              </a:rPr>
              <a:t>New problem should seek to classify a broad range of noisy aerial or landscape images.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4400"/>
              <a:buFont typeface="Play"/>
              <a:buNone/>
            </a:pPr>
            <a:r>
              <a:rPr lang="en-US">
                <a:solidFill>
                  <a:srgbClr val="FFFFFF"/>
                </a:solidFill>
              </a:rPr>
              <a:t>Wildfire or No Wildfire</a:t>
            </a:r>
            <a:endParaRPr/>
          </a:p>
        </p:txBody>
      </p:sp>
      <p:sp>
        <p:nvSpPr>
          <p:cNvPr id="272" name="Google Shape;272;p7"/>
          <p:cNvSpPr txBox="1"/>
          <p:nvPr/>
        </p:nvSpPr>
        <p:spPr>
          <a:xfrm>
            <a:off x="792163" y="1495426"/>
            <a:ext cx="5118753" cy="4597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Balanced, Clear and Distinct Classes</a:t>
            </a:r>
            <a:endParaRPr/>
          </a:p>
        </p:txBody>
      </p:sp>
      <p:pic>
        <p:nvPicPr>
          <p:cNvPr id="273" name="Google Shape;273;p7"/>
          <p:cNvPicPr preferRelativeResize="0"/>
          <p:nvPr/>
        </p:nvPicPr>
        <p:blipFill>
          <a:blip r:embed="rId4">
            <a:alphaModFix/>
          </a:blip>
          <a:stretch>
            <a:fillRect/>
          </a:stretch>
        </p:blipFill>
        <p:spPr>
          <a:xfrm>
            <a:off x="2042500" y="2597115"/>
            <a:ext cx="2781300" cy="2600325"/>
          </a:xfrm>
          <a:prstGeom prst="rect">
            <a:avLst/>
          </a:prstGeom>
          <a:noFill/>
          <a:ln>
            <a:noFill/>
          </a:ln>
        </p:spPr>
      </p:pic>
      <p:pic>
        <p:nvPicPr>
          <p:cNvPr id="274" name="Google Shape;274;p7"/>
          <p:cNvPicPr preferRelativeResize="0"/>
          <p:nvPr/>
        </p:nvPicPr>
        <p:blipFill>
          <a:blip r:embed="rId5">
            <a:alphaModFix/>
          </a:blip>
          <a:stretch>
            <a:fillRect/>
          </a:stretch>
        </p:blipFill>
        <p:spPr>
          <a:xfrm>
            <a:off x="6734375" y="1826952"/>
            <a:ext cx="3965675" cy="433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e36ff5fb1e_0_0"/>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4400"/>
              <a:buFont typeface="Play"/>
              <a:buNone/>
            </a:pPr>
            <a:r>
              <a:rPr lang="en-US">
                <a:solidFill>
                  <a:srgbClr val="FFFFFF"/>
                </a:solidFill>
              </a:rPr>
              <a:t>Wildfire or No Wildfire</a:t>
            </a:r>
            <a:endParaRPr/>
          </a:p>
        </p:txBody>
      </p:sp>
      <p:sp>
        <p:nvSpPr>
          <p:cNvPr id="280" name="Google Shape;280;g2e36ff5fb1e_0_0"/>
          <p:cNvSpPr txBox="1"/>
          <p:nvPr/>
        </p:nvSpPr>
        <p:spPr>
          <a:xfrm>
            <a:off x="792163" y="1495426"/>
            <a:ext cx="5118900" cy="461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Balanced, Clear and Distinct Classes</a:t>
            </a:r>
            <a:endParaRPr/>
          </a:p>
        </p:txBody>
      </p:sp>
      <p:pic>
        <p:nvPicPr>
          <p:cNvPr descr="Picture 2" id="281" name="Google Shape;281;g2e36ff5fb1e_0_0"/>
          <p:cNvPicPr preferRelativeResize="0"/>
          <p:nvPr/>
        </p:nvPicPr>
        <p:blipFill rotWithShape="1">
          <a:blip r:embed="rId4">
            <a:alphaModFix/>
          </a:blip>
          <a:srcRect b="0" l="0" r="0" t="0"/>
          <a:stretch/>
        </p:blipFill>
        <p:spPr>
          <a:xfrm>
            <a:off x="434608" y="2247057"/>
            <a:ext cx="5378929" cy="3115518"/>
          </a:xfrm>
          <a:prstGeom prst="rect">
            <a:avLst/>
          </a:prstGeom>
          <a:noFill/>
          <a:ln>
            <a:noFill/>
          </a:ln>
        </p:spPr>
      </p:pic>
      <p:sp>
        <p:nvSpPr>
          <p:cNvPr id="282" name="Google Shape;282;g2e36ff5fb1e_0_0"/>
          <p:cNvSpPr txBox="1"/>
          <p:nvPr/>
        </p:nvSpPr>
        <p:spPr>
          <a:xfrm>
            <a:off x="6199025" y="1846850"/>
            <a:ext cx="5511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a:solidFill>
                  <a:srgbClr val="FFFFFF"/>
                </a:solidFill>
              </a:rPr>
              <a:t>Heatmap: mean RGB pixel values and their location in the image</a:t>
            </a:r>
            <a:endParaRPr>
              <a:solidFill>
                <a:srgbClr val="FFFFFF"/>
              </a:solidFill>
            </a:endParaRPr>
          </a:p>
        </p:txBody>
      </p:sp>
      <p:pic>
        <p:nvPicPr>
          <p:cNvPr id="283" name="Google Shape;283;g2e36ff5fb1e_0_0"/>
          <p:cNvPicPr preferRelativeResize="0"/>
          <p:nvPr/>
        </p:nvPicPr>
        <p:blipFill>
          <a:blip r:embed="rId5">
            <a:alphaModFix/>
          </a:blip>
          <a:stretch>
            <a:fillRect/>
          </a:stretch>
        </p:blipFill>
        <p:spPr>
          <a:xfrm>
            <a:off x="6199062" y="2247050"/>
            <a:ext cx="5511533" cy="4214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8"/>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Play"/>
              <a:buNone/>
            </a:pPr>
            <a:r>
              <a:rPr b="0" i="0" lang="en-US" sz="4400" u="none" cap="none" strike="noStrike">
                <a:solidFill>
                  <a:srgbClr val="000000"/>
                </a:solidFill>
                <a:latin typeface="Play"/>
                <a:ea typeface="Play"/>
                <a:cs typeface="Play"/>
                <a:sym typeface="Play"/>
              </a:rPr>
              <a:t>Wildfire Baselines</a:t>
            </a:r>
            <a:endParaRPr/>
          </a:p>
        </p:txBody>
      </p:sp>
      <p:sp>
        <p:nvSpPr>
          <p:cNvPr id="289" name="Google Shape;289;p8"/>
          <p:cNvSpPr txBox="1"/>
          <p:nvPr>
            <p:ph idx="1" type="body"/>
          </p:nvPr>
        </p:nvSpPr>
        <p:spPr>
          <a:xfrm>
            <a:off x="579437" y="1701800"/>
            <a:ext cx="5240339" cy="3454400"/>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Training the XGBoost model produced an accuracy of 77%</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ResNet achieved 99% on validation images</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Our goal is to construct our CNN to achieve accuracy in this range.</a:t>
            </a:r>
            <a:endParaRPr/>
          </a:p>
        </p:txBody>
      </p:sp>
      <p:pic>
        <p:nvPicPr>
          <p:cNvPr descr="pasted-movie.png" id="290" name="Google Shape;290;p8"/>
          <p:cNvPicPr preferRelativeResize="0"/>
          <p:nvPr/>
        </p:nvPicPr>
        <p:blipFill rotWithShape="1">
          <a:blip r:embed="rId4">
            <a:alphaModFix/>
          </a:blip>
          <a:srcRect b="0" l="0" r="0" t="0"/>
          <a:stretch/>
        </p:blipFill>
        <p:spPr>
          <a:xfrm>
            <a:off x="7272338" y="1411287"/>
            <a:ext cx="4152901" cy="4035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