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7" r:id="rId4"/>
    <p:sldId id="258" r:id="rId5"/>
    <p:sldId id="259" r:id="rId6"/>
    <p:sldId id="265" r:id="rId7"/>
    <p:sldId id="268" r:id="rId8"/>
    <p:sldId id="269" r:id="rId9"/>
    <p:sldId id="270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EBB9E-6A47-44CB-A2EC-A9CE79BBC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62B9D-5E13-47AB-A7D4-97BB7D94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B1FE1-634B-4094-8EAD-C4BB4F47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24A0A-C13B-411E-B6A1-1FBDD132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B716-D511-448A-A64B-C6C63FF1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6AF20-0936-40EF-89FD-20A546CE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7008E-E341-4BF3-8BDD-53CD35B2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B2731-74FC-4870-BA6B-6DF746E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07A5F-69EB-4FD7-AF95-0791F909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D55B9-B4B1-438F-B236-9821BB7F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62A31-5486-4D65-B490-B9A47254F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092AE-E154-4B5F-898E-DB9A9807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6EBB5-9B52-4975-98DA-F90FD473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758CE-9FDD-4F11-BE01-972DDC32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EAF45-125B-41BA-A382-B03B9EC0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1E5C-387A-4011-9902-18192D96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252F-B349-4424-B9BE-C1329BB5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FCAD7-A19B-40C4-B27D-AA56767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6D2E8-DEA0-4800-B60F-5012A375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A5C70-B7D3-44B5-A920-5F7A539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7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5B993-8944-4FC6-A463-026827E8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3AD0-BEDF-4D31-A30B-F20FA3E8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3A209-EE0D-4B7B-9CBA-12DC8CD9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CADA-E966-44D2-A6FC-9391A813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54392-6773-4B38-BB1E-97D0A8DF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0B4F6-0AC9-435E-88BE-D3E22A3C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B2F01-FE72-4292-BC44-6E50187C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2310-2DA2-4679-8F51-E8FB5971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82DDF-B2D3-46DD-A355-B32313BA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B9C3B-87C1-465C-BDF0-92E2D9C7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059DE-EAAF-408C-9EC0-2B0F0DD3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494B-BCCE-4A65-B711-1D70053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C9AB6-6A53-4F85-987A-120BF5FB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419A1-1BEE-4B54-94F6-78AB604E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7356B-A66B-492A-BA91-B82DB9B70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E5E549-30AE-4DB6-BFCF-8D7AA375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A3C93-E6F2-44DC-9A63-2E52FDB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2EE4D8-492D-4F80-AE05-38C41663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3B288-123F-419F-841D-ACDBA489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664AB-DDF8-49CA-A3F6-43CD6E95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E17C2-DF01-47E7-B7AB-B101E890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7DBD2-092B-449F-A1FF-CF8FD07F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4DBB5-5FEC-4A24-B1C6-0C5E2D17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FACEC-66BC-473A-8DB9-3CEB03E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4870-29F3-48F2-BEF2-EA1B6C33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9C84B-E19F-46BE-B10F-3C06A0B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3BE8-2AFE-4BAB-A7FB-EAF6506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78AC9-8DCD-46B0-A19C-39A3CFE0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51105-B717-4D9E-BCA0-908CAF4B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00F2E-0DC4-48AF-AD56-1F70E9E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E00B5-2D3A-4572-B8B5-ACCF85DF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6210E-AC24-4CC9-AE7A-F804C72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2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9FED-9EDE-4C8F-A7D7-5307B3D9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E30B4-48BB-4DC4-8294-BA923145E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6BD19-62D4-4575-89E4-442B291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FA27D-791B-4F81-A69F-7C763CC0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0CDB7-3552-4130-84AF-EC90503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621B0-CE31-4222-9FF3-6FF334C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33E5D-63F3-4F00-A3DF-5EE20B2E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AC7DE-7417-4985-A26B-F3D674A9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6639-3626-4A34-9F06-E23ED02B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E8DF-39A7-42E5-B229-8B5160490307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843BC-6484-47EF-B1EF-ED19603F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BF3AD-C69B-4574-86F2-6C9F0C5A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7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google.cn/datasets/catalog/mnist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#windows-installation" TargetMode="External"/><Relationship Id="rId2" Type="http://schemas.openxmlformats.org/officeDocument/2006/relationships/hyperlink" Target="https://tensorflow.google.cn/install/p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作业</a:t>
            </a:r>
            <a:r>
              <a:rPr lang="en-US" altLang="zh-CN" sz="5400" dirty="0" smtClean="0"/>
              <a:t>6</a:t>
            </a:r>
            <a:r>
              <a:rPr lang="zh-CN" altLang="en-US" sz="5400" dirty="0" smtClean="0"/>
              <a:t>：</a:t>
            </a:r>
            <a:r>
              <a:rPr lang="en-US" altLang="zh-CN" sz="5400" dirty="0" smtClean="0"/>
              <a:t>Object Classification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3945775"/>
            <a:ext cx="6858000" cy="1312025"/>
          </a:xfrm>
        </p:spPr>
        <p:txBody>
          <a:bodyPr/>
          <a:lstStyle/>
          <a:p>
            <a:r>
              <a:rPr lang="zh-CN" altLang="en-US" dirty="0" smtClean="0"/>
              <a:t>基于神经网络的学习方法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0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平面点集分类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平面上的点根据坐标进行分类（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类），数据格式同问题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训练集有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zh-CN" altLang="en-US" dirty="0" smtClean="0"/>
              <a:t>分别有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个训练集和测试集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C530B1-FAF2-466C-B152-D2EA4885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33" y="3222602"/>
            <a:ext cx="4027867" cy="3090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A66227-4FC7-478E-9179-BBA090D39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11" y="3222602"/>
            <a:ext cx="4027866" cy="30906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25570" y="6313271"/>
            <a:ext cx="222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points-training.txt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28198" y="6313271"/>
            <a:ext cx="222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points-2-training.txt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1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热身练习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4235"/>
            <a:ext cx="10515600" cy="4302727"/>
          </a:xfrm>
        </p:spPr>
        <p:txBody>
          <a:bodyPr/>
          <a:lstStyle/>
          <a:p>
            <a:r>
              <a:rPr lang="zh-CN" altLang="en-US" dirty="0" smtClean="0"/>
              <a:t>利用神经网络来对上述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个问题进行学习分类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可测试不同的网络结构、不同的激活函数对结果的影响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分析神经网络模型方法的影响因素及性能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3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找一个已有标注的图像数据集，比如：物体数据集、人脸</a:t>
            </a:r>
            <a:r>
              <a:rPr lang="zh-CN" altLang="en-US" dirty="0"/>
              <a:t>数据集</a:t>
            </a:r>
            <a:r>
              <a:rPr lang="zh-CN" altLang="en-US" dirty="0" smtClean="0"/>
              <a:t>、或车牌</a:t>
            </a:r>
            <a:r>
              <a:rPr lang="zh-CN" altLang="en-US" dirty="0"/>
              <a:t>数据</a:t>
            </a:r>
            <a:r>
              <a:rPr lang="zh-CN" altLang="en-US" dirty="0" smtClean="0"/>
              <a:t>集等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进行物体识别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分类，并分析其性能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人脸识别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车牌识别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物体识别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059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热身练习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“</a:t>
            </a:r>
            <a:r>
              <a:rPr lang="en-US" altLang="zh-CN" dirty="0"/>
              <a:t>hello, world”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765550"/>
            <a:ext cx="9144000" cy="149225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2E0D8-6297-4B06-B6C6-2CA10271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手写数字识别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08BDD-B270-4313-B21E-F78D7FB4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Minist</a:t>
            </a:r>
            <a:r>
              <a:rPr lang="en-US" altLang="zh-CN" dirty="0"/>
              <a:t>:</a:t>
            </a:r>
            <a:r>
              <a:rPr lang="zh-CN" altLang="en-US" dirty="0"/>
              <a:t>分为</a:t>
            </a:r>
            <a:r>
              <a:rPr lang="en-US" altLang="zh-CN" dirty="0"/>
              <a:t>2</a:t>
            </a:r>
            <a:r>
              <a:rPr lang="zh-CN" altLang="en-US" dirty="0"/>
              <a:t>部分，</a:t>
            </a:r>
            <a:r>
              <a:rPr lang="en-US" altLang="zh-CN" dirty="0"/>
              <a:t>60000</a:t>
            </a:r>
            <a:r>
              <a:rPr lang="zh-CN" altLang="en-US" dirty="0"/>
              <a:t>个的训练数据集与</a:t>
            </a:r>
            <a:r>
              <a:rPr lang="en-US" altLang="zh-CN" dirty="0"/>
              <a:t>10000</a:t>
            </a:r>
            <a:r>
              <a:rPr lang="zh-CN" altLang="en-US" dirty="0"/>
              <a:t>个的测试数据集。</a:t>
            </a:r>
            <a:r>
              <a:rPr lang="en-US" altLang="zh-CN" dirty="0"/>
              <a:t>(</a:t>
            </a:r>
            <a:r>
              <a:rPr lang="zh-CN" altLang="en-US" dirty="0"/>
              <a:t>测试集的前</a:t>
            </a:r>
            <a:r>
              <a:rPr lang="en-US" altLang="zh-CN" dirty="0"/>
              <a:t>5000</a:t>
            </a:r>
            <a:r>
              <a:rPr lang="zh-CN" altLang="en-US" dirty="0"/>
              <a:t>个示例来自原始的</a:t>
            </a:r>
            <a:r>
              <a:rPr lang="en-US" altLang="zh-CN" dirty="0"/>
              <a:t>NIST</a:t>
            </a:r>
            <a:r>
              <a:rPr lang="zh-CN" altLang="en-US" dirty="0"/>
              <a:t>训练集。最后的</a:t>
            </a:r>
            <a:r>
              <a:rPr lang="en-US" altLang="zh-CN" dirty="0"/>
              <a:t>5000</a:t>
            </a:r>
            <a:r>
              <a:rPr lang="zh-CN" altLang="en-US" dirty="0"/>
              <a:t>个来自原始的</a:t>
            </a:r>
            <a:r>
              <a:rPr lang="en-US" altLang="zh-CN" dirty="0"/>
              <a:t>NIST</a:t>
            </a:r>
            <a:r>
              <a:rPr lang="zh-CN" altLang="en-US" dirty="0"/>
              <a:t>测试集。前</a:t>
            </a:r>
            <a:r>
              <a:rPr lang="en-US" altLang="zh-CN" dirty="0"/>
              <a:t>5000</a:t>
            </a:r>
            <a:r>
              <a:rPr lang="zh-CN" altLang="en-US" dirty="0"/>
              <a:t>个比后</a:t>
            </a:r>
            <a:r>
              <a:rPr lang="en-US" altLang="zh-CN" dirty="0"/>
              <a:t>5000</a:t>
            </a:r>
            <a:r>
              <a:rPr lang="zh-CN" altLang="en-US" dirty="0"/>
              <a:t>个更容易。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hlinkClick r:id="rId2"/>
              </a:rPr>
              <a:t>http://yann.lecun.com/exdb/mnist/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https://tensorflow.google.cn/datasets/catalog/mnist</a:t>
            </a:r>
            <a:r>
              <a:rPr lang="en-US" altLang="zh-CN" dirty="0"/>
              <a:t> </a:t>
            </a:r>
          </a:p>
        </p:txBody>
      </p:sp>
      <p:pic>
        <p:nvPicPr>
          <p:cNvPr id="1026" name="Picture 2" descr="Visualization">
            <a:extLst>
              <a:ext uri="{FF2B5EF4-FFF2-40B4-BE49-F238E27FC236}">
                <a16:creationId xmlns:a16="http://schemas.microsoft.com/office/drawing/2014/main" id="{DD1DECC7-8F26-4755-8FE2-616CB511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9507"/>
            <a:ext cx="5403574" cy="540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0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06E24-E1D6-4944-917F-BAB89B5C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602AA-4A8D-433F-9FD4-175815A0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8132"/>
          </a:xfrm>
        </p:spPr>
        <p:txBody>
          <a:bodyPr/>
          <a:lstStyle/>
          <a:p>
            <a:r>
              <a:rPr lang="zh-CN" altLang="en-US" baseline="-25000" dirty="0"/>
              <a:t>每个图片</a:t>
            </a:r>
            <a:r>
              <a:rPr lang="en-US" altLang="zh-CN" baseline="-25000" dirty="0"/>
              <a:t>28x28=784</a:t>
            </a:r>
            <a:r>
              <a:rPr lang="zh-CN" altLang="en-US" baseline="-25000" dirty="0"/>
              <a:t>个像素，训练数据集为</a:t>
            </a:r>
            <a:r>
              <a:rPr lang="en-US" altLang="zh-CN" baseline="-25000" dirty="0"/>
              <a:t>[60000,784]</a:t>
            </a:r>
          </a:p>
          <a:p>
            <a:r>
              <a:rPr lang="zh-CN" altLang="en-US" baseline="-25000" dirty="0"/>
              <a:t>每个图的标签为</a:t>
            </a:r>
            <a:r>
              <a:rPr lang="en-US" altLang="zh-CN" baseline="-25000" dirty="0"/>
              <a:t>0-9</a:t>
            </a:r>
            <a:r>
              <a:rPr lang="zh-CN" altLang="en-US" baseline="-25000" dirty="0"/>
              <a:t>的</a:t>
            </a:r>
            <a:r>
              <a:rPr lang="en-US" altLang="zh-CN" baseline="-25000" dirty="0"/>
              <a:t>one-hot</a:t>
            </a:r>
            <a:r>
              <a:rPr lang="zh-CN" altLang="en-US" baseline="-25000" dirty="0"/>
              <a:t>编码，例如</a:t>
            </a:r>
            <a:r>
              <a:rPr lang="en-US" altLang="zh-CN" baseline="-25000" dirty="0"/>
              <a:t>[0,0,0,0,1,0,0,0,0,0]</a:t>
            </a:r>
            <a:r>
              <a:rPr lang="zh-CN" altLang="en-US" baseline="-25000" dirty="0"/>
              <a:t>，标签为</a:t>
            </a:r>
            <a:r>
              <a:rPr lang="en-US" altLang="zh-CN" baseline="-25000" dirty="0"/>
              <a:t>[60000,10]</a:t>
            </a:r>
            <a:endParaRPr lang="zh-CN" altLang="en-US" baseline="-250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ACEE22-96AC-4EEB-AB59-C8A78F15A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316099"/>
              </p:ext>
            </p:extLst>
          </p:nvPr>
        </p:nvGraphicFramePr>
        <p:xfrm>
          <a:off x="1232694" y="2795091"/>
          <a:ext cx="9726612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3" imgW="9726840" imgH="3847320" progId="">
                  <p:embed/>
                </p:oleObj>
              </mc:Choice>
              <mc:Fallback>
                <p:oleObj r:id="rId3" imgW="9726840" imgH="384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2694" y="2795091"/>
                        <a:ext cx="9726612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2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96688-F333-4C1E-BD90-B52ECCF0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2E756-4AC6-41DD-BB5B-155C45C1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或者</a:t>
            </a:r>
            <a:r>
              <a:rPr lang="en-US" altLang="zh-CN" dirty="0" err="1"/>
              <a:t>PyTorch</a:t>
            </a:r>
            <a:r>
              <a:rPr lang="zh-CN" altLang="en-US" dirty="0"/>
              <a:t>进行训练</a:t>
            </a:r>
            <a:endParaRPr lang="en-US" altLang="zh-CN" dirty="0"/>
          </a:p>
          <a:p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https://tensorflow.google.cn/install/pip</a:t>
            </a:r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https://pytorch.org/get-started/locally/#windows-installation</a:t>
            </a:r>
            <a:endParaRPr lang="en-US" altLang="zh-CN" dirty="0"/>
          </a:p>
          <a:p>
            <a:r>
              <a:rPr lang="zh-CN" altLang="en-US" dirty="0"/>
              <a:t>或者使用</a:t>
            </a:r>
            <a:r>
              <a:rPr lang="en-US" altLang="zh-CN" dirty="0"/>
              <a:t>Anaconda</a:t>
            </a:r>
            <a:r>
              <a:rPr lang="zh-CN" altLang="en-US" dirty="0"/>
              <a:t>一键式安装</a:t>
            </a:r>
            <a:endParaRPr lang="en-US" altLang="zh-CN" dirty="0"/>
          </a:p>
          <a:p>
            <a:r>
              <a:rPr lang="zh-CN" altLang="en-US" dirty="0"/>
              <a:t>考虑到有些同学的机器配置较低，可以不需要使用</a:t>
            </a:r>
            <a:r>
              <a:rPr lang="en-US" altLang="zh-CN" dirty="0"/>
              <a:t>GPU</a:t>
            </a:r>
            <a:r>
              <a:rPr lang="zh-CN" altLang="en-US" dirty="0"/>
              <a:t>进行训练，</a:t>
            </a:r>
            <a:r>
              <a:rPr lang="en-US" altLang="zh-CN" dirty="0"/>
              <a:t> </a:t>
            </a:r>
            <a:r>
              <a:rPr lang="zh-CN" altLang="en-US" dirty="0"/>
              <a:t>例如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可以只安装</a:t>
            </a:r>
            <a:r>
              <a:rPr lang="en-US" altLang="zh-CN" dirty="0"/>
              <a:t>CPU</a:t>
            </a:r>
            <a:r>
              <a:rPr lang="zh-CN" altLang="en-US" dirty="0"/>
              <a:t>版本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热身练习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昆虫分类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昆虫分类问题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生物学家对某昆虫进行研究，发现该昆虫具有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个不同的属性，即可分为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类，依据的资料是体长和翼长。</a:t>
            </a:r>
            <a:endParaRPr lang="en-US" altLang="zh-CN" dirty="0" smtClean="0"/>
          </a:p>
          <a:p>
            <a:r>
              <a:rPr lang="zh-CN" altLang="en-US" dirty="0" smtClean="0"/>
              <a:t>相关数据文件在目录</a:t>
            </a:r>
            <a:r>
              <a:rPr lang="en-US" altLang="zh-CN" dirty="0" smtClean="0"/>
              <a:t>\insects</a:t>
            </a:r>
            <a:r>
              <a:rPr lang="zh-CN" altLang="en-US" dirty="0" smtClean="0"/>
              <a:t>下，数据格式为：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每一行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x,y,label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为体长值，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</a:t>
            </a:r>
            <a:r>
              <a:rPr lang="zh-CN" altLang="en-US" dirty="0"/>
              <a:t>翼</a:t>
            </a:r>
            <a:r>
              <a:rPr lang="zh-CN" altLang="en-US" dirty="0" smtClean="0"/>
              <a:t>长值，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为所属类别</a:t>
            </a:r>
            <a:r>
              <a:rPr lang="en-US" altLang="zh-CN" dirty="0" smtClean="0"/>
              <a:t>0/1/2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886014-D694-49C4-97D1-B841C64E9A16}"/>
              </a:ext>
            </a:extLst>
          </p:cNvPr>
          <p:cNvSpPr/>
          <p:nvPr/>
        </p:nvSpPr>
        <p:spPr>
          <a:xfrm>
            <a:off x="4377190" y="3943725"/>
            <a:ext cx="2659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*.txt</a:t>
            </a:r>
          </a:p>
          <a:p>
            <a:r>
              <a:rPr lang="en-US" altLang="zh-CN" dirty="0" smtClean="0"/>
              <a:t>0.822451 </a:t>
            </a:r>
            <a:r>
              <a:rPr lang="en-US" altLang="zh-CN" dirty="0"/>
              <a:t>1.073889 0</a:t>
            </a:r>
          </a:p>
          <a:p>
            <a:r>
              <a:rPr lang="en-US" altLang="zh-CN" dirty="0"/>
              <a:t>0.887051 1.538393 0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2.380318 0.034133 2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23246" cy="4535418"/>
          </a:xfrm>
        </p:spPr>
        <p:txBody>
          <a:bodyPr/>
          <a:lstStyle/>
          <a:p>
            <a:r>
              <a:rPr lang="en-US" altLang="zh-CN" dirty="0" smtClean="0"/>
              <a:t>insects-training.txt </a:t>
            </a:r>
            <a:r>
              <a:rPr lang="zh-CN" altLang="en-US" dirty="0" smtClean="0"/>
              <a:t>为生物学家所鉴定的分类结果，作为训练集</a:t>
            </a:r>
            <a:endParaRPr lang="en-US" altLang="zh-CN" dirty="0" smtClean="0"/>
          </a:p>
          <a:p>
            <a:r>
              <a:rPr lang="en-US" altLang="zh-CN" dirty="0" smtClean="0"/>
              <a:t>insects-testing.txt </a:t>
            </a:r>
            <a:r>
              <a:rPr lang="zh-CN" altLang="en-US" dirty="0" smtClean="0"/>
              <a:t>作为测试集，其中数据可分为两部分来进行测试：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个为从训练数据中随机抽取的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个为不在</a:t>
            </a:r>
            <a:r>
              <a:rPr lang="zh-CN" altLang="en-US" dirty="0"/>
              <a:t>训练</a:t>
            </a:r>
            <a:r>
              <a:rPr lang="zh-CN" altLang="en-US" dirty="0" smtClean="0"/>
              <a:t>数据集的</a:t>
            </a:r>
            <a:r>
              <a:rPr lang="zh-CN" altLang="en-US" dirty="0"/>
              <a:t>新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38F36C-E0E3-46DD-BC5A-BC8F135C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323" y="1875359"/>
            <a:ext cx="3859191" cy="29612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4428" y="4836600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insets-training.txt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2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23246" cy="4535418"/>
          </a:xfrm>
        </p:spPr>
        <p:txBody>
          <a:bodyPr/>
          <a:lstStyle/>
          <a:p>
            <a:r>
              <a:rPr lang="en-US" altLang="zh-CN" dirty="0" smtClean="0"/>
              <a:t>insects-2-training.txt </a:t>
            </a:r>
            <a:r>
              <a:rPr lang="zh-CN" altLang="en-US" dirty="0" smtClean="0"/>
              <a:t>为生物学家所鉴定的分类结果，作为训练集</a:t>
            </a:r>
            <a:endParaRPr lang="en-US" altLang="zh-CN" dirty="0" smtClean="0"/>
          </a:p>
          <a:p>
            <a:r>
              <a:rPr lang="en-US" altLang="zh-CN" dirty="0" smtClean="0"/>
              <a:t>insects-2-testing.txt </a:t>
            </a:r>
            <a:r>
              <a:rPr lang="zh-CN" altLang="en-US" dirty="0" smtClean="0"/>
              <a:t>作为测试集，其中数据可分为两部分来进行测试：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个为从训练数据中随机抽取的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个为不在</a:t>
            </a:r>
            <a:r>
              <a:rPr lang="zh-CN" altLang="en-US" dirty="0"/>
              <a:t>训练</a:t>
            </a:r>
            <a:r>
              <a:rPr lang="zh-CN" altLang="en-US" dirty="0" smtClean="0"/>
              <a:t>数据集的</a:t>
            </a:r>
            <a:r>
              <a:rPr lang="zh-CN" altLang="en-US" dirty="0"/>
              <a:t>新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66902" y="4769131"/>
            <a:ext cx="222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Insets-2-training.txt</a:t>
            </a:r>
            <a:endParaRPr lang="zh-CN" alt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20FD9FD-0871-4E9D-8916-051C907E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647" y="1807890"/>
            <a:ext cx="3859191" cy="29612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5278" y="5392739"/>
            <a:ext cx="655083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注</a:t>
            </a:r>
            <a:r>
              <a:rPr lang="en-US" altLang="zh-CN" sz="2000" dirty="0" smtClean="0"/>
              <a:t>】inset-2</a:t>
            </a:r>
            <a:r>
              <a:rPr lang="zh-CN" altLang="en-US" sz="2000" dirty="0" smtClean="0"/>
              <a:t>为在测量昆虫体征时带有部分误差（噪声）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57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494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作业6：Object Classification</vt:lpstr>
      <vt:lpstr>热身练习1：“hello, world”</vt:lpstr>
      <vt:lpstr>手写数字识别</vt:lpstr>
      <vt:lpstr>PowerPoint 演示文稿</vt:lpstr>
      <vt:lpstr>资源</vt:lpstr>
      <vt:lpstr>热身练习2：昆虫分类</vt:lpstr>
      <vt:lpstr>1. 昆虫分类问题</vt:lpstr>
      <vt:lpstr>数据集1</vt:lpstr>
      <vt:lpstr>数据集2</vt:lpstr>
      <vt:lpstr>2. 平面点集分类问题</vt:lpstr>
      <vt:lpstr>热身练习2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zhongyuan liu</dc:creator>
  <cp:lastModifiedBy>Liu Ligang</cp:lastModifiedBy>
  <cp:revision>25</cp:revision>
  <dcterms:created xsi:type="dcterms:W3CDTF">2021-04-01T04:15:23Z</dcterms:created>
  <dcterms:modified xsi:type="dcterms:W3CDTF">2021-12-06T15:44:07Z</dcterms:modified>
</cp:coreProperties>
</file>