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</p:sldIdLst>
  <p:sldSz cy="5143500" cx="9144000"/>
  <p:notesSz cx="6858000" cy="9144000"/>
  <p:embeddedFontLst>
    <p:embeddedFont>
      <p:font typeface="IBM Plex Sans"/>
      <p:regular r:id="rId84"/>
      <p:bold r:id="rId85"/>
      <p:italic r:id="rId86"/>
      <p:boldItalic r:id="rId87"/>
    </p:embeddedFont>
    <p:embeddedFont>
      <p:font typeface="IBM Plex Sans SemiBold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52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2494">
          <p15:clr>
            <a:srgbClr val="9AA0A6"/>
          </p15:clr>
        </p15:guide>
        <p15:guide id="7" orient="horz" pos="227">
          <p15:clr>
            <a:srgbClr val="9AA0A6"/>
          </p15:clr>
        </p15:guide>
        <p15:guide id="8" orient="horz" pos="454">
          <p15:clr>
            <a:srgbClr val="9AA0A6"/>
          </p15:clr>
        </p15:guide>
        <p15:guide id="9" orient="horz" pos="1813">
          <p15:clr>
            <a:srgbClr val="9AA0A6"/>
          </p15:clr>
        </p15:guide>
        <p15:guide id="10" orient="horz" pos="1069">
          <p15:clr>
            <a:srgbClr val="9AA0A6"/>
          </p15:clr>
        </p15:guide>
        <p15:guide id="11" orient="horz" pos="2268">
          <p15:clr>
            <a:srgbClr val="9AA0A6"/>
          </p15:clr>
        </p15:guide>
        <p15:guide id="12" pos="5420">
          <p15:clr>
            <a:srgbClr val="9AA0A6"/>
          </p15:clr>
        </p15:guide>
        <p15:guide id="13" pos="1440">
          <p15:clr>
            <a:srgbClr val="9AA0A6"/>
          </p15:clr>
        </p15:guide>
        <p15:guide id="14" pos="1667">
          <p15:clr>
            <a:srgbClr val="9AA0A6"/>
          </p15:clr>
        </p15:guide>
        <p15:guide id="15" pos="4320">
          <p15:clr>
            <a:srgbClr val="9AA0A6"/>
          </p15:clr>
        </p15:guide>
        <p15:guide id="16" pos="704">
          <p15:clr>
            <a:srgbClr val="9AA0A6"/>
          </p15:clr>
        </p15:guide>
        <p15:guide id="17" orient="horz" pos="2016">
          <p15:clr>
            <a:srgbClr val="9AA0A6"/>
          </p15:clr>
        </p15:guide>
        <p15:guide id="18" pos="3400">
          <p15:clr>
            <a:srgbClr val="9AA0A6"/>
          </p15:clr>
        </p15:guide>
        <p15:guide id="19" pos="425">
          <p15:clr>
            <a:srgbClr val="9AA0A6"/>
          </p15:clr>
        </p15:guide>
        <p15:guide id="20" orient="horz" pos="648">
          <p15:clr>
            <a:srgbClr val="9AA0A6"/>
          </p15:clr>
        </p15:guide>
        <p15:guide id="21" orient="horz" pos="1304">
          <p15:clr>
            <a:srgbClr val="9AA0A6"/>
          </p15:clr>
        </p15:guide>
        <p15:guide id="22" orient="horz" pos="879">
          <p15:clr>
            <a:srgbClr val="9AA0A6"/>
          </p15:clr>
        </p15:guide>
        <p15:guide id="23" orient="horz" pos="15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4D2AA4-BE60-4EED-8193-441187266C41}">
  <a:tblStyle styleId="{E64D2AA4-BE60-4EED-8193-441187266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3"/>
        <p:guide pos="2767"/>
        <p:guide pos="352"/>
        <p:guide pos="2948" orient="horz"/>
        <p:guide pos="4093"/>
        <p:guide pos="2494" orient="horz"/>
        <p:guide pos="227" orient="horz"/>
        <p:guide pos="454" orient="horz"/>
        <p:guide pos="1813" orient="horz"/>
        <p:guide pos="1069" orient="horz"/>
        <p:guide pos="2268" orient="horz"/>
        <p:guide pos="5420"/>
        <p:guide pos="1440"/>
        <p:guide pos="1667"/>
        <p:guide pos="4320"/>
        <p:guide pos="704"/>
        <p:guide pos="2016" orient="horz"/>
        <p:guide pos="3400"/>
        <p:guide pos="425"/>
        <p:guide pos="648" orient="horz"/>
        <p:guide pos="1304" orient="horz"/>
        <p:guide pos="879" orient="horz"/>
        <p:guide pos="15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IBMPlexSans-regular.fntdata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font" Target="fonts/IBMPlexSans-italic.fntdata"/><Relationship Id="rId41" Type="http://schemas.openxmlformats.org/officeDocument/2006/relationships/slide" Target="slides/slide34.xml"/><Relationship Id="rId85" Type="http://schemas.openxmlformats.org/officeDocument/2006/relationships/font" Target="fonts/IBMPlexSans-bold.fntdata"/><Relationship Id="rId44" Type="http://schemas.openxmlformats.org/officeDocument/2006/relationships/slide" Target="slides/slide37.xml"/><Relationship Id="rId88" Type="http://schemas.openxmlformats.org/officeDocument/2006/relationships/font" Target="fonts/IBMPlexSansSemiBold-regular.fntdata"/><Relationship Id="rId43" Type="http://schemas.openxmlformats.org/officeDocument/2006/relationships/slide" Target="slides/slide36.xml"/><Relationship Id="rId87" Type="http://schemas.openxmlformats.org/officeDocument/2006/relationships/font" Target="fonts/IBMPlexSans-boldItalic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IBMPlexSansSemiBold-bold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IBMPlexSansSemiBold-boldItalic.fntdata"/><Relationship Id="rId90" Type="http://schemas.openxmlformats.org/officeDocument/2006/relationships/font" Target="fonts/IBMPlexSansSemiBold-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e22caf71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e22caf7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8bafd4d9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8bafd4d9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76c84e2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776c84e2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776c84e2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776c84e2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776c84e2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776c84e2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776c84e2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776c84e2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776c84e2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776c84e2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c0e4f2a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c0e4f2a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776c84e2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776c84e2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c0e4f2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6c0e4f2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6892a1d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6892a1d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8cc9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8cc9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6892a1d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6892a1d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6892a1d9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6892a1d9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6892a1d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6892a1d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6892a1d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6892a1d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892a1d9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6892a1d9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6892a1d9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6892a1d9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776c84e2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776c84e2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776c84e2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776c84e2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6892a1d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6892a1d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776c84e2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776c84e2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892a1d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892a1d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776c84e2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776c84e2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6892a1d9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6892a1d9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776c84e2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776c84e2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568cc951e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568cc951e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6c0e4f2a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6c0e4f2a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6c0e4f2a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6c0e4f2a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6892a1d9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6892a1d9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6892a1d9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6892a1d9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776c84e24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776c84e24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776c84e24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776c84e24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bafd4d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8bafd4d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776c84e2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776c84e2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776c84e24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776c84e24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6c0e4f2a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6c0e4f2a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6c0e4f2a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6c0e4f2a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776c84e24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776c84e24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776c84e2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776c84e2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776c84e24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776c84e24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776c84e24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776c84e24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776c84e24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776c84e24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776c84e24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776c84e24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8bafd4d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8bafd4d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776c84e2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776c84e2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568cc951e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568cc951e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776c84e24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776c84e24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9c3383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9c3383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6c0e4f2a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6c0e4f2a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776c84e24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776c84e24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568cc951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0568cc951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776c84e24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1776c84e24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1776c84e24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1776c84e24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776c84e24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776c84e24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bafd4d9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bafd4d9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776c84e24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776c84e24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1776c84e24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1776c84e24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776c84e2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1776c84e2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776c84e24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776c84e24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1776c84e24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1776c84e24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776c84e24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776c84e24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776c84e24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776c84e24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776c84e24_1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776c84e24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776c84e24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776c84e24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776c84e24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776c84e24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8bafd4d9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8bafd4d9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776c84e24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776c84e24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1776c84e24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1776c84e24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16892a1d9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16892a1d9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1776c84e24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1776c84e24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1776c84e24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1776c84e24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6892a1d9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16892a1d9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16892a1d9a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16892a1d9a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116892a1d9a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8bafd4d9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8bafd4d9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8bafd4d9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8bafd4d9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516555" y="986486"/>
            <a:ext cx="8110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5231" y="1557772"/>
            <a:ext cx="81936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68120" y="1716429"/>
            <a:ext cx="8207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hyperlink" Target="https://www.oracle.com/java/technologies/downloads/" TargetMode="External"/><Relationship Id="rId5" Type="http://schemas.openxmlformats.org/officeDocument/2006/relationships/hyperlink" Target="https://marketplace.visualstudio.com/items?itemName=vscjava.vscode-java-pack" TargetMode="External"/><Relationship Id="rId6" Type="http://schemas.openxmlformats.org/officeDocument/2006/relationships/hyperlink" Target="https://www.jetbrains.com/ru-ru/idea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540000" y="2307500"/>
            <a:ext cx="806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spAutoFit/>
          </a:bodyPr>
          <a:lstStyle/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" sz="3600"/>
              <a:t>Знакомство с языком программирования Java</a:t>
            </a:r>
            <a:endParaRPr sz="3600"/>
          </a:p>
        </p:txBody>
      </p:sp>
      <p:pic>
        <p:nvPicPr>
          <p:cNvPr id="143" name="Google Shape;1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050" y="1398100"/>
            <a:ext cx="2527949" cy="213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4"/>
          <p:cNvSpPr txBox="1"/>
          <p:nvPr/>
        </p:nvSpPr>
        <p:spPr>
          <a:xfrm>
            <a:off x="540000" y="3642000"/>
            <a:ext cx="54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Простое и л</a:t>
            </a: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юбопытное</a:t>
            </a:r>
            <a:endParaRPr sz="1800">
              <a:solidFill>
                <a:srgbClr val="F651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/>
        </p:nvSpPr>
        <p:spPr>
          <a:xfrm>
            <a:off x="540000" y="1246975"/>
            <a:ext cx="80271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Топ 3 ЯП в мире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Библиотеки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Кроссплатформенность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Тысячи вакансий разных направлений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Начало Android’а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Безопасность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ООП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Многопоточность, как она есть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4" name="Google Shape;204;p4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4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4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 чём курс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14" name="Google Shape;214;p44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4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16" name="Google Shape;216;p44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/>
        </p:nvSpPr>
        <p:spPr>
          <a:xfrm>
            <a:off x="558450" y="1255800"/>
            <a:ext cx="56874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  Основы основ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	    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Типы, базовые конструкции</a:t>
            </a:r>
            <a:endParaRPr sz="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  Детальный разбор некоторых API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	     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Файлы и работа с потоками ввода\вывода</a:t>
            </a:r>
            <a:endParaRPr sz="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  Погружение в Java Collection API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	      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List’ы и не только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2" name="Google Shape;222;p45"/>
          <p:cNvSpPr txBox="1"/>
          <p:nvPr>
            <p:ph idx="1" type="subTitle"/>
          </p:nvPr>
        </p:nvSpPr>
        <p:spPr>
          <a:xfrm>
            <a:off x="540000" y="6644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Настройка рабочего места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1118300" y="1778825"/>
            <a:ext cx="62400" cy="6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5"/>
          <p:cNvSpPr/>
          <p:nvPr/>
        </p:nvSpPr>
        <p:spPr>
          <a:xfrm>
            <a:off x="1118300" y="2588450"/>
            <a:ext cx="62400" cy="6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1118300" y="3369325"/>
            <a:ext cx="62400" cy="6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6"/>
          <p:cNvSpPr txBox="1"/>
          <p:nvPr/>
        </p:nvSpPr>
        <p:spPr>
          <a:xfrm>
            <a:off x="2290800" y="1833000"/>
            <a:ext cx="456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Настройка рабочего места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35" name="Google Shape;235;p46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6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37" name="Google Shape;237;p46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/>
        </p:nvSpPr>
        <p:spPr>
          <a:xfrm>
            <a:off x="558450" y="1255800"/>
            <a:ext cx="8027100" cy="3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Шаг 1: 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Java JDK </a:t>
            </a:r>
            <a:r>
              <a:rPr lang="ru" sz="1800" u="sng">
                <a:solidFill>
                  <a:srgbClr val="1155CC"/>
                </a:solid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https://www.oracle.com/java/technologies/downloads/</a:t>
            </a:r>
            <a:endParaRPr>
              <a:solidFill>
                <a:srgbClr val="1155C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Шаг 2: 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Extension Pack VS Code</a:t>
            </a: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" sz="1800" u="sng">
                <a:solidFill>
                  <a:srgbClr val="1155CC"/>
                </a:solidFill>
                <a:latin typeface="IBM Plex Sans"/>
                <a:ea typeface="IBM Plex Sans"/>
                <a:cs typeface="IBM Plex Sans"/>
                <a:sym typeface="IBM Plex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https://marketplace.visualstudio.com/items?itemName=vscjava.vscode-java-pack</a:t>
            </a:r>
            <a:endParaRPr>
              <a:solidFill>
                <a:srgbClr val="1155C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 желаниии: 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u="sng">
                <a:solidFill>
                  <a:srgbClr val="1155CC"/>
                </a:solidFill>
                <a:latin typeface="IBM Plex Sans"/>
                <a:ea typeface="IBM Plex Sans"/>
                <a:cs typeface="IBM Plex Sans"/>
                <a:sym typeface="IBM Plex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https://www.jetbrains.com/ru-ru/idea/</a:t>
            </a:r>
            <a:endParaRPr sz="1800">
              <a:solidFill>
                <a:srgbClr val="1155C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println(“Hello world”);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3" name="Google Shape;243;p47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Настройка рабочего места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540000" y="66517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Настройка рабочего места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49" name="Google Shape;249;p48"/>
          <p:cNvSpPr txBox="1"/>
          <p:nvPr/>
        </p:nvSpPr>
        <p:spPr>
          <a:xfrm>
            <a:off x="463800" y="1259750"/>
            <a:ext cx="80640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 Program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"Goodbye world"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Структура простой программы</a:t>
            </a:r>
            <a:endParaRPr b="1" sz="1100">
              <a:solidFill>
                <a:srgbClr val="FFFFFF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59" name="Google Shape;259;p4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61" name="Google Shape;261;p4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275" y="-741162"/>
            <a:ext cx="5622323" cy="5622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0"/>
          <p:cNvSpPr txBox="1"/>
          <p:nvPr/>
        </p:nvSpPr>
        <p:spPr>
          <a:xfrm>
            <a:off x="540000" y="1943950"/>
            <a:ext cx="456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Типы данных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 переменные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68" name="Google Shape;268;p50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69" name="Google Shape;269;p50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270" name="Google Shape;270;p50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/>
          <p:nvPr/>
        </p:nvSpPr>
        <p:spPr>
          <a:xfrm>
            <a:off x="902875" y="2445400"/>
            <a:ext cx="2244900" cy="458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ссылочные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51"/>
          <p:cNvSpPr txBox="1"/>
          <p:nvPr>
            <p:ph idx="1" type="subTitle"/>
          </p:nvPr>
        </p:nvSpPr>
        <p:spPr>
          <a:xfrm>
            <a:off x="540000" y="6507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77" name="Google Shape;277;p51"/>
          <p:cNvSpPr/>
          <p:nvPr/>
        </p:nvSpPr>
        <p:spPr>
          <a:xfrm>
            <a:off x="3409400" y="1332750"/>
            <a:ext cx="2388000" cy="57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Типы данных</a:t>
            </a:r>
            <a:endParaRPr b="1"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78" name="Google Shape;278;p51"/>
          <p:cNvCxnSpPr/>
          <p:nvPr/>
        </p:nvCxnSpPr>
        <p:spPr>
          <a:xfrm flipH="1">
            <a:off x="2025200" y="1712400"/>
            <a:ext cx="1384200" cy="10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51"/>
          <p:cNvCxnSpPr/>
          <p:nvPr/>
        </p:nvCxnSpPr>
        <p:spPr>
          <a:xfrm flipH="1">
            <a:off x="2021550" y="1720925"/>
            <a:ext cx="4200" cy="62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51"/>
          <p:cNvSpPr/>
          <p:nvPr/>
        </p:nvSpPr>
        <p:spPr>
          <a:xfrm flipH="1">
            <a:off x="6101300" y="2445400"/>
            <a:ext cx="2244900" cy="458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примитивные</a:t>
            </a:r>
            <a:endParaRPr/>
          </a:p>
        </p:txBody>
      </p:sp>
      <p:cxnSp>
        <p:nvCxnSpPr>
          <p:cNvPr id="281" name="Google Shape;281;p51"/>
          <p:cNvCxnSpPr/>
          <p:nvPr/>
        </p:nvCxnSpPr>
        <p:spPr>
          <a:xfrm>
            <a:off x="5797400" y="1692475"/>
            <a:ext cx="1384200" cy="10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51"/>
          <p:cNvCxnSpPr/>
          <p:nvPr/>
        </p:nvCxnSpPr>
        <p:spPr>
          <a:xfrm>
            <a:off x="7181050" y="1701000"/>
            <a:ext cx="4200" cy="62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6498000" y="3064025"/>
            <a:ext cx="80271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boolean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int, short, long и т.д.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float, double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Char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8" name="Google Shape;288;p52"/>
          <p:cNvSpPr txBox="1"/>
          <p:nvPr>
            <p:ph idx="1" type="subTitle"/>
          </p:nvPr>
        </p:nvSpPr>
        <p:spPr>
          <a:xfrm>
            <a:off x="540000" y="6507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9" name="Google Shape;289;p52"/>
          <p:cNvSpPr/>
          <p:nvPr/>
        </p:nvSpPr>
        <p:spPr>
          <a:xfrm>
            <a:off x="902875" y="2445400"/>
            <a:ext cx="2244900" cy="458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ссылочные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52"/>
          <p:cNvSpPr/>
          <p:nvPr/>
        </p:nvSpPr>
        <p:spPr>
          <a:xfrm>
            <a:off x="3409400" y="1332750"/>
            <a:ext cx="2388000" cy="574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Типы данных</a:t>
            </a:r>
            <a:endParaRPr b="1"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1" name="Google Shape;291;p52"/>
          <p:cNvCxnSpPr/>
          <p:nvPr/>
        </p:nvCxnSpPr>
        <p:spPr>
          <a:xfrm flipH="1">
            <a:off x="2025200" y="1712400"/>
            <a:ext cx="1384200" cy="10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52"/>
          <p:cNvCxnSpPr/>
          <p:nvPr/>
        </p:nvCxnSpPr>
        <p:spPr>
          <a:xfrm flipH="1">
            <a:off x="2021550" y="1720925"/>
            <a:ext cx="4200" cy="62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52"/>
          <p:cNvSpPr/>
          <p:nvPr/>
        </p:nvSpPr>
        <p:spPr>
          <a:xfrm flipH="1">
            <a:off x="6101300" y="2445400"/>
            <a:ext cx="2244900" cy="458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примитивные</a:t>
            </a:r>
            <a:endParaRPr/>
          </a:p>
        </p:txBody>
      </p:sp>
      <p:cxnSp>
        <p:nvCxnSpPr>
          <p:cNvPr id="294" name="Google Shape;294;p52"/>
          <p:cNvCxnSpPr/>
          <p:nvPr/>
        </p:nvCxnSpPr>
        <p:spPr>
          <a:xfrm>
            <a:off x="5797400" y="1692475"/>
            <a:ext cx="1384200" cy="10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52"/>
          <p:cNvCxnSpPr/>
          <p:nvPr/>
        </p:nvCxnSpPr>
        <p:spPr>
          <a:xfrm>
            <a:off x="7181050" y="1701000"/>
            <a:ext cx="4200" cy="62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4" name="Google Shape;154;p3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idx="1" type="subTitle"/>
          </p:nvPr>
        </p:nvSpPr>
        <p:spPr>
          <a:xfrm>
            <a:off x="540000" y="6507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1" name="Google Shape;301;p53"/>
          <p:cNvSpPr txBox="1"/>
          <p:nvPr/>
        </p:nvSpPr>
        <p:spPr>
          <a:xfrm>
            <a:off x="558450" y="1255800"/>
            <a:ext cx="80271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Создание переменной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&lt;тип&gt; &lt;идентификатор&gt;;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&lt;идентификатор&gt; = &lt;значение&gt;;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да, да.. снова ; 😁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02" name="Google Shape;30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275" y="-436362"/>
            <a:ext cx="5622323" cy="562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idx="1" type="subTitle"/>
          </p:nvPr>
        </p:nvSpPr>
        <p:spPr>
          <a:xfrm>
            <a:off x="540000" y="6507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8" name="Google Shape;308;p54"/>
          <p:cNvSpPr txBox="1"/>
          <p:nvPr/>
        </p:nvSpPr>
        <p:spPr>
          <a:xfrm>
            <a:off x="674275" y="1257825"/>
            <a:ext cx="70998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b="1"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123456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//10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//123456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/>
        </p:nvSpPr>
        <p:spPr>
          <a:xfrm>
            <a:off x="674275" y="1257825"/>
            <a:ext cx="7594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b="1"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2.7f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2.7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</a:t>
            </a: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3.1415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55"/>
          <p:cNvSpPr txBox="1"/>
          <p:nvPr>
            <p:ph idx="1" type="subTitle"/>
          </p:nvPr>
        </p:nvSpPr>
        <p:spPr>
          <a:xfrm>
            <a:off x="540000" y="6507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/>
        </p:nvSpPr>
        <p:spPr>
          <a:xfrm>
            <a:off x="674275" y="1257825"/>
            <a:ext cx="73182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b="1"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  </a:t>
            </a: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));  </a:t>
            </a: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56"/>
          <p:cNvSpPr txBox="1"/>
          <p:nvPr>
            <p:ph idx="1" type="subTitle"/>
          </p:nvPr>
        </p:nvSpPr>
        <p:spPr>
          <a:xfrm>
            <a:off x="540000" y="6507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idx="1" type="subTitle"/>
          </p:nvPr>
        </p:nvSpPr>
        <p:spPr>
          <a:xfrm>
            <a:off x="540000" y="6507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6" name="Google Shape;326;p57"/>
          <p:cNvSpPr txBox="1"/>
          <p:nvPr/>
        </p:nvSpPr>
        <p:spPr>
          <a:xfrm>
            <a:off x="674275" y="1276375"/>
            <a:ext cx="85380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 sz="11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flag2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flag2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 sz="11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flag3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flag2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flag3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 sz="11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idx="1" type="subTitle"/>
          </p:nvPr>
        </p:nvSpPr>
        <p:spPr>
          <a:xfrm>
            <a:off x="540000" y="6507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 </a:t>
            </a:r>
            <a:r>
              <a:rPr b="1" lang="ru" sz="2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*Строки не так просты</a:t>
            </a:r>
            <a:endParaRPr b="1" sz="2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2" name="Google Shape;332;p58"/>
          <p:cNvSpPr txBox="1"/>
          <p:nvPr/>
        </p:nvSpPr>
        <p:spPr>
          <a:xfrm>
            <a:off x="674275" y="1276375"/>
            <a:ext cx="60765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Hello world</a:t>
            </a:r>
            <a:b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/>
        </p:nvSpPr>
        <p:spPr>
          <a:xfrm>
            <a:off x="2290800" y="1833000"/>
            <a:ext cx="456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Неявная типизация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2" name="Google Shape;342;p5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44" name="Google Shape;344;p5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idx="1" type="subTitle"/>
          </p:nvPr>
        </p:nvSpPr>
        <p:spPr>
          <a:xfrm>
            <a:off x="540000" y="6765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Неявная типизация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0" name="Google Shape;350;p60"/>
          <p:cNvSpPr txBox="1"/>
          <p:nvPr/>
        </p:nvSpPr>
        <p:spPr>
          <a:xfrm>
            <a:off x="674275" y="1288550"/>
            <a:ext cx="54321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123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123.456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123.456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/>
        </p:nvSpPr>
        <p:spPr>
          <a:xfrm>
            <a:off x="674275" y="1288550"/>
            <a:ext cx="80640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123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123.456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123.456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Integer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Double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1022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1022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//d = "mistake";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//error: incompatible types: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//String cannot be converted to double</a:t>
            </a:r>
            <a:endParaRPr b="1" sz="10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getClass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getSimpleName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61"/>
          <p:cNvSpPr txBox="1"/>
          <p:nvPr>
            <p:ph idx="1" type="subTitle"/>
          </p:nvPr>
        </p:nvSpPr>
        <p:spPr>
          <a:xfrm>
            <a:off x="540000" y="6765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Неявная типизация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2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2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Классы-обертки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6" name="Google Shape;366;p62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2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540000" y="1246975"/>
            <a:ext cx="8027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Топ 3 ЯП в мире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/>
          <p:nvPr>
            <p:ph idx="1" type="subTitle"/>
          </p:nvPr>
        </p:nvSpPr>
        <p:spPr>
          <a:xfrm>
            <a:off x="540000" y="67105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классы-обертки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374" name="Google Shape;374;p63"/>
          <p:cNvGraphicFramePr/>
          <p:nvPr/>
        </p:nvGraphicFramePr>
        <p:xfrm>
          <a:off x="540000" y="128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{E64D2AA4-BE60-4EED-8193-441187266C41}</a:tableStyleId>
              </a:tblPr>
              <a:tblGrid>
                <a:gridCol w="2865600"/>
                <a:gridCol w="2865600"/>
              </a:tblGrid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Примитив</a:t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Обертка</a:t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Integer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short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Short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long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Long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byte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Byte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float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Float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double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Double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char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Character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7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idx="1" type="subTitle"/>
          </p:nvPr>
        </p:nvSpPr>
        <p:spPr>
          <a:xfrm>
            <a:off x="540000" y="6765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Основы: типы данных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0" name="Google Shape;380;p64"/>
          <p:cNvSpPr txBox="1"/>
          <p:nvPr/>
        </p:nvSpPr>
        <p:spPr>
          <a:xfrm>
            <a:off x="540000" y="1257825"/>
            <a:ext cx="78369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b="1"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2147483647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-2147483648</a:t>
            </a:r>
            <a:endParaRPr b="1"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5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Операции Java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0" name="Google Shape;390;p6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392" name="Google Shape;392;p6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6"/>
          <p:cNvSpPr txBox="1"/>
          <p:nvPr/>
        </p:nvSpPr>
        <p:spPr>
          <a:xfrm>
            <a:off x="558450" y="7200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Операции Java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9" name="Google Shape;399;p66"/>
          <p:cNvSpPr txBox="1"/>
          <p:nvPr/>
        </p:nvSpPr>
        <p:spPr>
          <a:xfrm>
            <a:off x="521250" y="1237500"/>
            <a:ext cx="80271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BM Plex Sans"/>
              <a:buChar char="●"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Присваивание: =</a:t>
            </a:r>
            <a:endParaRPr b="1" sz="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BM Plex Sans"/>
              <a:buChar char="●"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Арифметические: *, /, +, -, %, ++, </a:t>
            </a: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--</a:t>
            </a:r>
            <a:endParaRPr b="1" sz="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BM Plex Sans"/>
              <a:buChar char="●"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Операции сравнения: &lt;, &gt;, ==, !=, &gt;=, &lt;=</a:t>
            </a:r>
            <a:endParaRPr b="1" sz="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BM Plex Sans"/>
              <a:buChar char="●"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Логические операции:  ||, &amp;&amp;, ^, !</a:t>
            </a:r>
            <a:endParaRPr b="1" sz="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BM Plex Sans"/>
              <a:buChar char="●"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Побитовые операции &lt;&lt;, &gt;&gt;, &amp;, |, ^</a:t>
            </a:r>
            <a:endParaRPr b="1"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7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Массивы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09" name="Google Shape;409;p6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411" name="Google Shape;411;p6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8"/>
          <p:cNvSpPr txBox="1"/>
          <p:nvPr/>
        </p:nvSpPr>
        <p:spPr>
          <a:xfrm>
            <a:off x="558450" y="747625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Массивы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8" name="Google Shape;418;p68"/>
          <p:cNvSpPr txBox="1"/>
          <p:nvPr/>
        </p:nvSpPr>
        <p:spPr>
          <a:xfrm>
            <a:off x="521250" y="1237500"/>
            <a:ext cx="8027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Одномерные</a:t>
            </a:r>
            <a:endParaRPr b="1"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9" name="Google Shape;419;p68"/>
          <p:cNvSpPr txBox="1"/>
          <p:nvPr/>
        </p:nvSpPr>
        <p:spPr>
          <a:xfrm>
            <a:off x="558450" y="1673275"/>
            <a:ext cx="68004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b="1" sz="11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{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b="1" sz="11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9"/>
          <p:cNvSpPr txBox="1"/>
          <p:nvPr/>
        </p:nvSpPr>
        <p:spPr>
          <a:xfrm>
            <a:off x="558450" y="747625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Массивы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6" name="Google Shape;426;p69"/>
          <p:cNvSpPr txBox="1"/>
          <p:nvPr/>
        </p:nvSpPr>
        <p:spPr>
          <a:xfrm>
            <a:off x="521250" y="1237500"/>
            <a:ext cx="8027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Мног</a:t>
            </a: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омерные</a:t>
            </a:r>
            <a:endParaRPr b="1"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7" name="Google Shape;427;p69"/>
          <p:cNvSpPr txBox="1"/>
          <p:nvPr/>
        </p:nvSpPr>
        <p:spPr>
          <a:xfrm>
            <a:off x="558450" y="1689000"/>
            <a:ext cx="58110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/>
        </p:nvSpPr>
        <p:spPr>
          <a:xfrm>
            <a:off x="558450" y="1689000"/>
            <a:ext cx="58110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3" name="Google Shape;43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0"/>
          <p:cNvSpPr txBox="1"/>
          <p:nvPr/>
        </p:nvSpPr>
        <p:spPr>
          <a:xfrm>
            <a:off x="558450" y="747625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Массивы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5" name="Google Shape;435;p70"/>
          <p:cNvSpPr txBox="1"/>
          <p:nvPr/>
        </p:nvSpPr>
        <p:spPr>
          <a:xfrm>
            <a:off x="521250" y="1237500"/>
            <a:ext cx="8027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Многомерные</a:t>
            </a:r>
            <a:endParaRPr b="1"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1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71"/>
          <p:cNvSpPr txBox="1"/>
          <p:nvPr/>
        </p:nvSpPr>
        <p:spPr>
          <a:xfrm>
            <a:off x="2290800" y="2156100"/>
            <a:ext cx="45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Преобразования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45" name="Google Shape;445;p71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1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447" name="Google Shape;447;p71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72"/>
          <p:cNvSpPr txBox="1"/>
          <p:nvPr/>
        </p:nvSpPr>
        <p:spPr>
          <a:xfrm>
            <a:off x="540000" y="750575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Преоб</a:t>
            </a: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</a:t>
            </a: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азования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54" name="Google Shape;45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00" y="1166399"/>
            <a:ext cx="6193674" cy="293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/>
        </p:nvSpPr>
        <p:spPr>
          <a:xfrm>
            <a:off x="540000" y="1246975"/>
            <a:ext cx="8027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Топ 3 ЯП в мире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Библиотеки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8" name="Google Shape;168;p3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73"/>
          <p:cNvSpPr txBox="1"/>
          <p:nvPr/>
        </p:nvSpPr>
        <p:spPr>
          <a:xfrm>
            <a:off x="540000" y="747875"/>
            <a:ext cx="1905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Можно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1" name="Google Shape;461;p73"/>
          <p:cNvSpPr txBox="1"/>
          <p:nvPr/>
        </p:nvSpPr>
        <p:spPr>
          <a:xfrm>
            <a:off x="605225" y="1287600"/>
            <a:ext cx="61209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9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123</a:t>
            </a:r>
            <a:endParaRPr b="1" sz="9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9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123.0</a:t>
            </a:r>
            <a:endParaRPr b="1" sz="9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9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3.1415</a:t>
            </a:r>
            <a:endParaRPr b="1" sz="9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9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1" sz="9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3.9415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9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3.9415</a:t>
            </a:r>
            <a:endParaRPr b="1" sz="9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9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1" sz="9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parseByte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9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123</a:t>
            </a:r>
            <a:endParaRPr b="1" sz="9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parseByte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"1234"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9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9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9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 sz="9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NumberFormatException: Value out of range</a:t>
            </a:r>
            <a:endParaRPr b="1" sz="9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4"/>
          <p:cNvSpPr txBox="1"/>
          <p:nvPr/>
        </p:nvSpPr>
        <p:spPr>
          <a:xfrm>
            <a:off x="540000" y="750075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</a:t>
            </a:r>
            <a:endParaRPr b="1" sz="26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8" name="Google Shape;468;p74"/>
          <p:cNvSpPr txBox="1"/>
          <p:nvPr/>
        </p:nvSpPr>
        <p:spPr>
          <a:xfrm>
            <a:off x="567625" y="1246975"/>
            <a:ext cx="82281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b="1"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   // ИЗУЧАЕМ ковариантность и контравариантность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5"/>
          <p:cNvSpPr/>
          <p:nvPr/>
        </p:nvSpPr>
        <p:spPr>
          <a:xfrm>
            <a:off x="1819200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5"/>
          <p:cNvSpPr txBox="1"/>
          <p:nvPr/>
        </p:nvSpPr>
        <p:spPr>
          <a:xfrm>
            <a:off x="2290800" y="1532850"/>
            <a:ext cx="45624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1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Получение данных </a:t>
            </a:r>
            <a:endParaRPr sz="41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1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из терминала</a:t>
            </a:r>
            <a:endParaRPr sz="41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8" name="Google Shape;478;p7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480" name="Google Shape;480;p7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76"/>
          <p:cNvSpPr txBox="1"/>
          <p:nvPr/>
        </p:nvSpPr>
        <p:spPr>
          <a:xfrm>
            <a:off x="558450" y="7620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Получение данных из терминала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7" name="Google Shape;487;p76"/>
          <p:cNvSpPr txBox="1"/>
          <p:nvPr/>
        </p:nvSpPr>
        <p:spPr>
          <a:xfrm>
            <a:off x="463800" y="1242600"/>
            <a:ext cx="78822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</a:t>
            </a:r>
            <a:endParaRPr b="1" sz="10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"name: "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"Привет, %s!"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7"/>
          <p:cNvSpPr txBox="1"/>
          <p:nvPr/>
        </p:nvSpPr>
        <p:spPr>
          <a:xfrm>
            <a:off x="450900" y="1261675"/>
            <a:ext cx="78822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Некоторые примитивы</a:t>
            </a:r>
            <a:endParaRPr b="1" sz="1900">
              <a:solidFill>
                <a:srgbClr val="569CD6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"int a: "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"double a: "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nextDouble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"%d + %f = %f"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b="1" sz="13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77"/>
          <p:cNvSpPr txBox="1"/>
          <p:nvPr/>
        </p:nvSpPr>
        <p:spPr>
          <a:xfrm>
            <a:off x="558450" y="7620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Получение данных из терминала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78"/>
          <p:cNvSpPr txBox="1"/>
          <p:nvPr/>
        </p:nvSpPr>
        <p:spPr>
          <a:xfrm>
            <a:off x="450900" y="1270300"/>
            <a:ext cx="78822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Проверка на соответствие получаемого типа</a:t>
            </a:r>
            <a:endParaRPr b="1" sz="19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"int a: "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hasNextInt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 }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1" name="Google Shape;501;p78"/>
          <p:cNvSpPr txBox="1"/>
          <p:nvPr/>
        </p:nvSpPr>
        <p:spPr>
          <a:xfrm>
            <a:off x="558450" y="7620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Получение данных из терминала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9"/>
          <p:cNvSpPr txBox="1"/>
          <p:nvPr/>
        </p:nvSpPr>
        <p:spPr>
          <a:xfrm>
            <a:off x="2290800" y="1925250"/>
            <a:ext cx="456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Форматированный вывод</a:t>
            </a:r>
            <a:endParaRPr sz="36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1" name="Google Shape;511;p7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513" name="Google Shape;513;p7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0"/>
          <p:cNvSpPr txBox="1"/>
          <p:nvPr/>
        </p:nvSpPr>
        <p:spPr>
          <a:xfrm>
            <a:off x="558450" y="687925"/>
            <a:ext cx="8027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Форматированный вывод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0" name="Google Shape;520;p80"/>
          <p:cNvSpPr txBox="1"/>
          <p:nvPr/>
        </p:nvSpPr>
        <p:spPr>
          <a:xfrm>
            <a:off x="473300" y="1241138"/>
            <a:ext cx="49869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+ "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= "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81"/>
          <p:cNvSpPr txBox="1"/>
          <p:nvPr/>
        </p:nvSpPr>
        <p:spPr>
          <a:xfrm>
            <a:off x="460200" y="1245925"/>
            <a:ext cx="7801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"%d + %d = %d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"%d + %d = %d </a:t>
            </a:r>
            <a:r>
              <a:rPr b="1" lang="ru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81"/>
          <p:cNvSpPr txBox="1"/>
          <p:nvPr/>
        </p:nvSpPr>
        <p:spPr>
          <a:xfrm>
            <a:off x="558450" y="687925"/>
            <a:ext cx="8027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Форматированный вывод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2"/>
          <p:cNvSpPr txBox="1"/>
          <p:nvPr/>
        </p:nvSpPr>
        <p:spPr>
          <a:xfrm>
            <a:off x="475600" y="771300"/>
            <a:ext cx="7249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%d: целочисленных значений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%x: для вывода шестнадцатеричных чисел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%f: для вывода чисел с плавающей точкой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%e: для вывода чисел в экспоненциальной форме,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3.1415e+01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%c: для вывода одиночного символа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%s: для вывода строковых значений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33" name="Google Shape;533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82"/>
          <p:cNvSpPr txBox="1"/>
          <p:nvPr/>
        </p:nvSpPr>
        <p:spPr>
          <a:xfrm>
            <a:off x="558450" y="720000"/>
            <a:ext cx="4052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Виды спецификаторов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/>
        </p:nvSpPr>
        <p:spPr>
          <a:xfrm>
            <a:off x="540000" y="1246975"/>
            <a:ext cx="80271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Топ 3 ЯП в мире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Библиотеки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Кроссплатформенность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4" name="Google Shape;174;p3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83"/>
          <p:cNvSpPr txBox="1"/>
          <p:nvPr/>
        </p:nvSpPr>
        <p:spPr>
          <a:xfrm>
            <a:off x="482250" y="1256175"/>
            <a:ext cx="670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3.1415f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"%f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b="1" lang="ru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3,141500</a:t>
            </a:r>
            <a:endParaRPr b="1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"%.2f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3,14</a:t>
            </a:r>
            <a:endParaRPr b="1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"%.3f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3,141</a:t>
            </a:r>
            <a:endParaRPr b="1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"%e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b="1" lang="ru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3,141500e+00</a:t>
            </a:r>
            <a:endParaRPr b="1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"%.2e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3,14e+00</a:t>
            </a:r>
            <a:endParaRPr b="1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"%.3e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ru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3,141e+00</a:t>
            </a:r>
            <a:endParaRPr b="1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541" name="Google Shape;541;p83"/>
          <p:cNvSpPr txBox="1"/>
          <p:nvPr/>
        </p:nvSpPr>
        <p:spPr>
          <a:xfrm>
            <a:off x="558450" y="720000"/>
            <a:ext cx="4052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Виды спецификаторов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4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84"/>
          <p:cNvSpPr/>
          <p:nvPr/>
        </p:nvSpPr>
        <p:spPr>
          <a:xfrm>
            <a:off x="1762125" y="1076775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4"/>
          <p:cNvSpPr txBox="1"/>
          <p:nvPr/>
        </p:nvSpPr>
        <p:spPr>
          <a:xfrm>
            <a:off x="2016450" y="1403400"/>
            <a:ext cx="5111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Область </a:t>
            </a:r>
            <a:endParaRPr sz="40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видимости переменных</a:t>
            </a:r>
            <a:endParaRPr sz="40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51" name="Google Shape;551;p84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4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553" name="Google Shape;553;p84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85"/>
          <p:cNvSpPr txBox="1"/>
          <p:nvPr/>
        </p:nvSpPr>
        <p:spPr>
          <a:xfrm>
            <a:off x="558450" y="719850"/>
            <a:ext cx="8027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Область видимости переменных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0" name="Google Shape;560;p85"/>
          <p:cNvSpPr txBox="1"/>
          <p:nvPr/>
        </p:nvSpPr>
        <p:spPr>
          <a:xfrm>
            <a:off x="482250" y="1126125"/>
            <a:ext cx="79740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 переменных существует понятие «область видимости». 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Если переменную объявили внутри некоторого блока фигурных скобок { }, 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 снаружи этого блока переменная будет недоступна.</a:t>
            </a:r>
            <a:endParaRPr sz="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    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}     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3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(i);  </a:t>
            </a:r>
            <a:r>
              <a:rPr b="1" lang="ru" sz="13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error: cannot find symbol</a:t>
            </a:r>
            <a:endParaRPr b="1" sz="13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6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86"/>
          <p:cNvSpPr/>
          <p:nvPr/>
        </p:nvSpPr>
        <p:spPr>
          <a:xfrm>
            <a:off x="1762125" y="1076775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6"/>
          <p:cNvSpPr txBox="1"/>
          <p:nvPr/>
        </p:nvSpPr>
        <p:spPr>
          <a:xfrm>
            <a:off x="2016450" y="1986900"/>
            <a:ext cx="5111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Функции </a:t>
            </a:r>
            <a:endParaRPr sz="3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 методы</a:t>
            </a:r>
            <a:endParaRPr sz="3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70" name="Google Shape;570;p86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6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572" name="Google Shape;572;p86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87"/>
          <p:cNvSpPr txBox="1"/>
          <p:nvPr/>
        </p:nvSpPr>
        <p:spPr>
          <a:xfrm>
            <a:off x="558450" y="720000"/>
            <a:ext cx="802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 и методы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9" name="Google Shape;579;p87"/>
          <p:cNvSpPr txBox="1"/>
          <p:nvPr/>
        </p:nvSpPr>
        <p:spPr>
          <a:xfrm>
            <a:off x="508800" y="1126375"/>
            <a:ext cx="7974000" cy="28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Функции и методы — это технически одно и то же. Функции могут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не принадлежать классам, а методы принадлежат.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В java все функции являются методами. </a:t>
            </a:r>
            <a:endParaRPr sz="5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Описание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Вызов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Возвращаемое значение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">
                <a:solidFill>
                  <a:schemeClr val="accent3"/>
                </a:solidFill>
              </a:rPr>
              <a:t>Рекурсия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88"/>
          <p:cNvSpPr txBox="1"/>
          <p:nvPr/>
        </p:nvSpPr>
        <p:spPr>
          <a:xfrm>
            <a:off x="592975" y="1222775"/>
            <a:ext cx="51891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"hi!"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  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hi!</a:t>
            </a:r>
            <a:endParaRPr b="1" sz="11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b="1" sz="11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b="1" lang="ru" sz="11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120.0</a:t>
            </a:r>
            <a:endParaRPr b="1" sz="11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}}</a:t>
            </a:r>
            <a:endParaRPr b="1"/>
          </a:p>
        </p:txBody>
      </p:sp>
      <p:sp>
        <p:nvSpPr>
          <p:cNvPr id="586" name="Google Shape;586;p88"/>
          <p:cNvSpPr txBox="1"/>
          <p:nvPr/>
        </p:nvSpPr>
        <p:spPr>
          <a:xfrm>
            <a:off x="558450" y="720000"/>
            <a:ext cx="8027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 и методы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89"/>
          <p:cNvSpPr txBox="1"/>
          <p:nvPr/>
        </p:nvSpPr>
        <p:spPr>
          <a:xfrm>
            <a:off x="2016450" y="1848300"/>
            <a:ext cx="5111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Управляющие конструкции</a:t>
            </a:r>
            <a:endParaRPr sz="41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96" name="Google Shape;596;p8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8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598" name="Google Shape;598;p8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90"/>
          <p:cNvSpPr txBox="1"/>
          <p:nvPr/>
        </p:nvSpPr>
        <p:spPr>
          <a:xfrm>
            <a:off x="558450" y="632700"/>
            <a:ext cx="8027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Управляющие конструкции: 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условный оператор</a:t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5" name="Google Shape;605;p90"/>
          <p:cNvSpPr txBox="1"/>
          <p:nvPr/>
        </p:nvSpPr>
        <p:spPr>
          <a:xfrm>
            <a:off x="470500" y="1681275"/>
            <a:ext cx="77325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91"/>
          <p:cNvSpPr txBox="1"/>
          <p:nvPr/>
        </p:nvSpPr>
        <p:spPr>
          <a:xfrm>
            <a:off x="470250" y="1348600"/>
            <a:ext cx="77325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91"/>
          <p:cNvSpPr txBox="1"/>
          <p:nvPr/>
        </p:nvSpPr>
        <p:spPr>
          <a:xfrm>
            <a:off x="558450" y="632700"/>
            <a:ext cx="8027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Управляющие конструкции: 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условный оператор</a:t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92"/>
          <p:cNvSpPr txBox="1"/>
          <p:nvPr/>
        </p:nvSpPr>
        <p:spPr>
          <a:xfrm>
            <a:off x="558450" y="632700"/>
            <a:ext cx="80271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Управляющие конструкции: 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</a:t>
            </a: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ернарный оператор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/>
        </p:nvSpPr>
        <p:spPr>
          <a:xfrm>
            <a:off x="540000" y="1246975"/>
            <a:ext cx="80271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Топ 3 ЯП в мире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Библиотеки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Кроссплатформенность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Тысячи вакансий разных направлений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3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3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93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93"/>
          <p:cNvSpPr txBox="1"/>
          <p:nvPr/>
        </p:nvSpPr>
        <p:spPr>
          <a:xfrm>
            <a:off x="2016450" y="1848300"/>
            <a:ext cx="5111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Оператор </a:t>
            </a:r>
            <a:endParaRPr sz="41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выбора</a:t>
            </a:r>
            <a:endParaRPr sz="41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28" name="Google Shape;628;p93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3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630" name="Google Shape;630;p93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94"/>
          <p:cNvSpPr txBox="1"/>
          <p:nvPr/>
        </p:nvSpPr>
        <p:spPr>
          <a:xfrm>
            <a:off x="558450" y="750325"/>
            <a:ext cx="49980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Оператор выбора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7" name="Google Shape;637;p94"/>
          <p:cNvSpPr txBox="1"/>
          <p:nvPr/>
        </p:nvSpPr>
        <p:spPr>
          <a:xfrm>
            <a:off x="482250" y="1162350"/>
            <a:ext cx="62760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mounth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mounth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"Autumn"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 b="1" sz="10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"mistake"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iScanner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5"/>
          <p:cNvSpPr/>
          <p:nvPr/>
        </p:nvSpPr>
        <p:spPr>
          <a:xfrm>
            <a:off x="1895475" y="1204950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9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95"/>
          <p:cNvSpPr txBox="1"/>
          <p:nvPr/>
        </p:nvSpPr>
        <p:spPr>
          <a:xfrm>
            <a:off x="2016450" y="2156100"/>
            <a:ext cx="511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Циклы</a:t>
            </a:r>
            <a:endParaRPr sz="42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47" name="Google Shape;647;p9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9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649" name="Google Shape;649;p9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96"/>
          <p:cNvSpPr txBox="1"/>
          <p:nvPr/>
        </p:nvSpPr>
        <p:spPr>
          <a:xfrm>
            <a:off x="558450" y="678575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Циклы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6" name="Google Shape;656;p96"/>
          <p:cNvSpPr txBox="1"/>
          <p:nvPr/>
        </p:nvSpPr>
        <p:spPr>
          <a:xfrm>
            <a:off x="468450" y="1093413"/>
            <a:ext cx="71856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 — это многократное выполнение одинаковой последовательности действий.</a:t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java доступны следующие циклы: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 while;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 do while;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 for; и его модификация for in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97"/>
          <p:cNvSpPr txBox="1"/>
          <p:nvPr/>
        </p:nvSpPr>
        <p:spPr>
          <a:xfrm>
            <a:off x="558450" y="7065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 </a:t>
            </a:r>
            <a:r>
              <a:rPr b="1" lang="ru" sz="2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while</a:t>
            </a:r>
            <a:endParaRPr b="1" sz="26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3" name="Google Shape;663;p97"/>
          <p:cNvSpPr txBox="1"/>
          <p:nvPr/>
        </p:nvSpPr>
        <p:spPr>
          <a:xfrm>
            <a:off x="588325" y="1127675"/>
            <a:ext cx="64980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321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8"/>
          <p:cNvSpPr txBox="1"/>
          <p:nvPr/>
        </p:nvSpPr>
        <p:spPr>
          <a:xfrm>
            <a:off x="558450" y="7065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 </a:t>
            </a:r>
            <a:r>
              <a:rPr b="1" lang="ru" sz="2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while</a:t>
            </a:r>
            <a:endParaRPr b="1" sz="26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0" name="Google Shape;670;p98"/>
          <p:cNvSpPr txBox="1"/>
          <p:nvPr/>
        </p:nvSpPr>
        <p:spPr>
          <a:xfrm>
            <a:off x="586075" y="1121375"/>
            <a:ext cx="64980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321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99"/>
          <p:cNvSpPr txBox="1"/>
          <p:nvPr/>
        </p:nvSpPr>
        <p:spPr>
          <a:xfrm>
            <a:off x="491675" y="1086225"/>
            <a:ext cx="64980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continue, break</a:t>
            </a:r>
            <a:endParaRPr b="1" sz="19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Операторы для управления циклами — continue и break.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Выполнение следующей итерации цикла — continue.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Прерывание текущей итерации цикла — break.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 ближайшего к оператору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7" name="Google Shape;677;p99"/>
          <p:cNvSpPr txBox="1"/>
          <p:nvPr/>
        </p:nvSpPr>
        <p:spPr>
          <a:xfrm>
            <a:off x="558450" y="678575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Циклы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100"/>
          <p:cNvSpPr txBox="1"/>
          <p:nvPr/>
        </p:nvSpPr>
        <p:spPr>
          <a:xfrm>
            <a:off x="558450" y="7200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Оператор цикла</a:t>
            </a:r>
            <a:r>
              <a:rPr b="1" lang="ru" sz="2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 for</a:t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4" name="Google Shape;684;p100"/>
          <p:cNvSpPr txBox="1"/>
          <p:nvPr/>
        </p:nvSpPr>
        <p:spPr>
          <a:xfrm>
            <a:off x="593225" y="1268425"/>
            <a:ext cx="61905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101"/>
          <p:cNvSpPr txBox="1"/>
          <p:nvPr/>
        </p:nvSpPr>
        <p:spPr>
          <a:xfrm>
            <a:off x="558450" y="7200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Вложенные циклы</a:t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1" name="Google Shape;691;p101"/>
          <p:cNvSpPr txBox="1"/>
          <p:nvPr/>
        </p:nvSpPr>
        <p:spPr>
          <a:xfrm>
            <a:off x="586075" y="1270825"/>
            <a:ext cx="94701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"* "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* * * * *</a:t>
            </a:r>
            <a:endParaRPr b="1" sz="12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* * * * *</a:t>
            </a:r>
            <a:endParaRPr b="1" sz="12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* * * * *</a:t>
            </a:r>
            <a:endParaRPr b="1" sz="12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* * * * *</a:t>
            </a:r>
            <a:endParaRPr b="1" sz="12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2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* * * * *</a:t>
            </a:r>
            <a:endParaRPr b="1" sz="12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102"/>
          <p:cNvSpPr txBox="1"/>
          <p:nvPr/>
        </p:nvSpPr>
        <p:spPr>
          <a:xfrm>
            <a:off x="558450" y="7065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:</a:t>
            </a:r>
            <a:endParaRPr b="1" sz="26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8" name="Google Shape;698;p102"/>
          <p:cNvSpPr txBox="1"/>
          <p:nvPr/>
        </p:nvSpPr>
        <p:spPr>
          <a:xfrm>
            <a:off x="558450" y="1505225"/>
            <a:ext cx="79167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699" name="Google Shape;699;p102"/>
          <p:cNvSpPr txBox="1"/>
          <p:nvPr/>
        </p:nvSpPr>
        <p:spPr>
          <a:xfrm>
            <a:off x="477875" y="1054200"/>
            <a:ext cx="64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Работает только для коллекций</a:t>
            </a:r>
            <a:endParaRPr b="1"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/>
        </p:nvSpPr>
        <p:spPr>
          <a:xfrm>
            <a:off x="540000" y="1246975"/>
            <a:ext cx="80271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Топ 3 ЯП в мире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Библиотеки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Кроссплатформенность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Тысячи вакансий разных направлений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Начало Android’а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6" name="Google Shape;186;p4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03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Google Shape;705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03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03"/>
          <p:cNvSpPr txBox="1"/>
          <p:nvPr/>
        </p:nvSpPr>
        <p:spPr>
          <a:xfrm>
            <a:off x="2016450" y="1848300"/>
            <a:ext cx="5111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Работа </a:t>
            </a:r>
            <a:endParaRPr sz="41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 файлами</a:t>
            </a:r>
            <a:endParaRPr sz="41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09" name="Google Shape;709;p103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03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711" name="Google Shape;711;p103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04"/>
          <p:cNvSpPr txBox="1"/>
          <p:nvPr/>
        </p:nvSpPr>
        <p:spPr>
          <a:xfrm>
            <a:off x="558450" y="708900"/>
            <a:ext cx="8027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файлами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8" name="Google Shape;718;p104"/>
          <p:cNvSpPr txBox="1"/>
          <p:nvPr/>
        </p:nvSpPr>
        <p:spPr>
          <a:xfrm>
            <a:off x="558450" y="1448600"/>
            <a:ext cx="73446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"file.txt"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"line 1"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"line 3"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getMessage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 }</a:t>
            </a:r>
            <a:endParaRPr b="1"/>
          </a:p>
        </p:txBody>
      </p:sp>
      <p:sp>
        <p:nvSpPr>
          <p:cNvPr id="719" name="Google Shape;719;p104"/>
          <p:cNvSpPr txBox="1"/>
          <p:nvPr/>
        </p:nvSpPr>
        <p:spPr>
          <a:xfrm>
            <a:off x="463800" y="1063100"/>
            <a:ext cx="64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Создание и запись\ дозапись</a:t>
            </a:r>
            <a:endParaRPr b="1" sz="18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05"/>
          <p:cNvSpPr txBox="1"/>
          <p:nvPr/>
        </p:nvSpPr>
        <p:spPr>
          <a:xfrm>
            <a:off x="558450" y="708900"/>
            <a:ext cx="3499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файлами</a:t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6" name="Google Shape;726;p105"/>
          <p:cNvSpPr txBox="1"/>
          <p:nvPr/>
        </p:nvSpPr>
        <p:spPr>
          <a:xfrm>
            <a:off x="463800" y="1063100"/>
            <a:ext cx="64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Чтение, Вариант посимвольно</a:t>
            </a:r>
            <a:endParaRPr b="1" sz="18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7" name="Google Shape;727;p105"/>
          <p:cNvSpPr txBox="1"/>
          <p:nvPr/>
        </p:nvSpPr>
        <p:spPr>
          <a:xfrm>
            <a:off x="594925" y="1459325"/>
            <a:ext cx="62925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"file.txt"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ru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 }</a:t>
            </a:r>
            <a:endParaRPr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106"/>
          <p:cNvSpPr txBox="1"/>
          <p:nvPr/>
        </p:nvSpPr>
        <p:spPr>
          <a:xfrm>
            <a:off x="558450" y="708900"/>
            <a:ext cx="3499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файлами</a:t>
            </a:r>
            <a:endParaRPr b="1" sz="3200"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4" name="Google Shape;734;p106"/>
          <p:cNvSpPr txBox="1"/>
          <p:nvPr/>
        </p:nvSpPr>
        <p:spPr>
          <a:xfrm>
            <a:off x="463800" y="1063100"/>
            <a:ext cx="64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Вариант построчно</a:t>
            </a:r>
            <a:endParaRPr b="1" sz="18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5" name="Google Shape;735;p106"/>
          <p:cNvSpPr txBox="1"/>
          <p:nvPr/>
        </p:nvSpPr>
        <p:spPr>
          <a:xfrm>
            <a:off x="593000" y="1479175"/>
            <a:ext cx="73017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"file.txt"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ru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"== %s ==</a:t>
            </a:r>
            <a:r>
              <a:rPr b="1" lang="ru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ru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799" y="-798500"/>
            <a:ext cx="5683051" cy="6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07"/>
          <p:cNvSpPr txBox="1"/>
          <p:nvPr/>
        </p:nvSpPr>
        <p:spPr>
          <a:xfrm>
            <a:off x="558450" y="706500"/>
            <a:ext cx="802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Задачи для демонстрации</a:t>
            </a:r>
            <a:endParaRPr b="1" sz="2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2" name="Google Shape;742;p107"/>
          <p:cNvSpPr txBox="1"/>
          <p:nvPr/>
        </p:nvSpPr>
        <p:spPr>
          <a:xfrm>
            <a:off x="463800" y="1087575"/>
            <a:ext cx="64980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Задачи для самоконтроля</a:t>
            </a:r>
            <a:endParaRPr b="1" sz="18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AutoNum type="arabicPeriod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Задана натуральная степень k. Сформировать случайным образом список коэффициентов (значения от 0 до 100) многочлена многочлен степени k. 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*Пример: k=2 =&gt; 2*x² + 4*x + 5 = 0 или x² + 5 = 0 или 10*x² = 0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AutoNum type="arabicPeriod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Даны два файла, в каждом из которых находится запись многочлена. Сформировать файл содержащий сумму многочленов.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8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8" name="Google Shape;748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08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08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08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753" name="Google Shape;753;p108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754" name="Google Shape;754;p108"/>
          <p:cNvSpPr txBox="1"/>
          <p:nvPr/>
        </p:nvSpPr>
        <p:spPr>
          <a:xfrm>
            <a:off x="3847350" y="2059650"/>
            <a:ext cx="1449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b="1" sz="36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5" name="Google Shape;755;p108"/>
          <p:cNvSpPr txBox="1"/>
          <p:nvPr/>
        </p:nvSpPr>
        <p:spPr>
          <a:xfrm>
            <a:off x="2709300" y="2417125"/>
            <a:ext cx="372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База еще одного языка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09"/>
          <p:cNvPicPr preferRelativeResize="0"/>
          <p:nvPr/>
        </p:nvPicPr>
        <p:blipFill rotWithShape="1">
          <a:blip r:embed="rId3">
            <a:alphaModFix/>
          </a:blip>
          <a:srcRect b="0" l="81874" r="0" t="27990"/>
          <a:stretch/>
        </p:blipFill>
        <p:spPr>
          <a:xfrm>
            <a:off x="7486644" y="1439675"/>
            <a:ext cx="1657375" cy="37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19" y="1530487"/>
            <a:ext cx="4279762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/>
        </p:nvSpPr>
        <p:spPr>
          <a:xfrm>
            <a:off x="540000" y="1246975"/>
            <a:ext cx="80271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Топ 3 ЯП в мире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Библиотеки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Кроссплатформенность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Тысячи вакансий разных направлений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Начало Android’а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Безопасность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2" name="Google Shape;192;p4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/>
        </p:nvSpPr>
        <p:spPr>
          <a:xfrm>
            <a:off x="540000" y="1246975"/>
            <a:ext cx="80271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Топ 3 ЯП в мире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Библиотеки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Кроссплатформенность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Тысячи вакансий разных направлений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Начало Android’а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Безопасность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ООП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8" name="Google Shape;198;p4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JAVA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