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IBM Plex Sans"/>
      <p:regular r:id="rId50"/>
      <p:bold r:id="rId51"/>
      <p:italic r:id="rId52"/>
      <p:boldItalic r:id="rId53"/>
    </p:embeddedFont>
    <p:embeddedFont>
      <p:font typeface="IBM Plex Sans SemiBold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993">
          <p15:clr>
            <a:srgbClr val="A4A3A4"/>
          </p15:clr>
        </p15:guide>
        <p15:guide id="2" pos="2767">
          <p15:clr>
            <a:srgbClr val="9AA0A6"/>
          </p15:clr>
        </p15:guide>
        <p15:guide id="3" pos="352">
          <p15:clr>
            <a:srgbClr val="9AA0A6"/>
          </p15:clr>
        </p15:guide>
        <p15:guide id="4" orient="horz" pos="2948">
          <p15:clr>
            <a:srgbClr val="9AA0A6"/>
          </p15:clr>
        </p15:guide>
        <p15:guide id="5" pos="4093">
          <p15:clr>
            <a:srgbClr val="9AA0A6"/>
          </p15:clr>
        </p15:guide>
        <p15:guide id="6" orient="horz" pos="2494">
          <p15:clr>
            <a:srgbClr val="9AA0A6"/>
          </p15:clr>
        </p15:guide>
        <p15:guide id="7" orient="horz" pos="227">
          <p15:clr>
            <a:srgbClr val="9AA0A6"/>
          </p15:clr>
        </p15:guide>
        <p15:guide id="8" orient="horz" pos="454">
          <p15:clr>
            <a:srgbClr val="9AA0A6"/>
          </p15:clr>
        </p15:guide>
        <p15:guide id="9" orient="horz" pos="1813">
          <p15:clr>
            <a:srgbClr val="9AA0A6"/>
          </p15:clr>
        </p15:guide>
        <p15:guide id="10" orient="horz" pos="1069">
          <p15:clr>
            <a:srgbClr val="9AA0A6"/>
          </p15:clr>
        </p15:guide>
        <p15:guide id="11" orient="horz" pos="2268">
          <p15:clr>
            <a:srgbClr val="9AA0A6"/>
          </p15:clr>
        </p15:guide>
        <p15:guide id="12" pos="5420">
          <p15:clr>
            <a:srgbClr val="9AA0A6"/>
          </p15:clr>
        </p15:guide>
        <p15:guide id="13" pos="1440">
          <p15:clr>
            <a:srgbClr val="9AA0A6"/>
          </p15:clr>
        </p15:guide>
        <p15:guide id="14" pos="1667">
          <p15:clr>
            <a:srgbClr val="9AA0A6"/>
          </p15:clr>
        </p15:guide>
        <p15:guide id="15" pos="4320">
          <p15:clr>
            <a:srgbClr val="9AA0A6"/>
          </p15:clr>
        </p15:guide>
        <p15:guide id="16" pos="704">
          <p15:clr>
            <a:srgbClr val="9AA0A6"/>
          </p15:clr>
        </p15:guide>
        <p15:guide id="17" orient="horz" pos="2016">
          <p15:clr>
            <a:srgbClr val="9AA0A6"/>
          </p15:clr>
        </p15:guide>
        <p15:guide id="18" pos="3400">
          <p15:clr>
            <a:srgbClr val="9AA0A6"/>
          </p15:clr>
        </p15:guide>
        <p15:guide id="19" pos="425">
          <p15:clr>
            <a:srgbClr val="9AA0A6"/>
          </p15:clr>
        </p15:guide>
        <p15:guide id="20" orient="horz" pos="648">
          <p15:clr>
            <a:srgbClr val="9AA0A6"/>
          </p15:clr>
        </p15:guide>
        <p15:guide id="21" orient="horz" pos="1304">
          <p15:clr>
            <a:srgbClr val="9AA0A6"/>
          </p15:clr>
        </p15:guide>
        <p15:guide id="22" orient="horz" pos="879">
          <p15:clr>
            <a:srgbClr val="9AA0A6"/>
          </p15:clr>
        </p15:guide>
        <p15:guide id="23" orient="horz" pos="1546">
          <p15:clr>
            <a:srgbClr val="9AA0A6"/>
          </p15:clr>
        </p15:guide>
        <p15:guide id="24" orient="horz" pos="7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93"/>
        <p:guide pos="2767"/>
        <p:guide pos="352"/>
        <p:guide pos="2948" orient="horz"/>
        <p:guide pos="4093"/>
        <p:guide pos="2494" orient="horz"/>
        <p:guide pos="227" orient="horz"/>
        <p:guide pos="454" orient="horz"/>
        <p:guide pos="1813" orient="horz"/>
        <p:guide pos="1069" orient="horz"/>
        <p:guide pos="2268" orient="horz"/>
        <p:guide pos="5420"/>
        <p:guide pos="1440"/>
        <p:guide pos="1667"/>
        <p:guide pos="4320"/>
        <p:guide pos="704"/>
        <p:guide pos="2016" orient="horz"/>
        <p:guide pos="3400"/>
        <p:guide pos="425"/>
        <p:guide pos="648" orient="horz"/>
        <p:guide pos="1304" orient="horz"/>
        <p:guide pos="879" orient="horz"/>
        <p:guide pos="1546" orient="horz"/>
        <p:guide pos="78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IBMPlexSans-bold.fntdata"/><Relationship Id="rId50" Type="http://schemas.openxmlformats.org/officeDocument/2006/relationships/font" Target="fonts/IBMPlexSans-regular.fntdata"/><Relationship Id="rId53" Type="http://schemas.openxmlformats.org/officeDocument/2006/relationships/font" Target="fonts/IBMPlexSans-boldItalic.fntdata"/><Relationship Id="rId52" Type="http://schemas.openxmlformats.org/officeDocument/2006/relationships/font" Target="fonts/IBMPlexSans-italic.fntdata"/><Relationship Id="rId11" Type="http://schemas.openxmlformats.org/officeDocument/2006/relationships/slide" Target="slides/slide5.xml"/><Relationship Id="rId55" Type="http://schemas.openxmlformats.org/officeDocument/2006/relationships/font" Target="fonts/IBMPlexSansSemiBold-bold.fntdata"/><Relationship Id="rId10" Type="http://schemas.openxmlformats.org/officeDocument/2006/relationships/slide" Target="slides/slide4.xml"/><Relationship Id="rId54" Type="http://schemas.openxmlformats.org/officeDocument/2006/relationships/font" Target="fonts/IBMPlexSansSemiBold-regular.fntdata"/><Relationship Id="rId13" Type="http://schemas.openxmlformats.org/officeDocument/2006/relationships/slide" Target="slides/slide7.xml"/><Relationship Id="rId57" Type="http://schemas.openxmlformats.org/officeDocument/2006/relationships/font" Target="fonts/IBMPlexSansSemiBold-boldItalic.fntdata"/><Relationship Id="rId12" Type="http://schemas.openxmlformats.org/officeDocument/2006/relationships/slide" Target="slides/slide6.xml"/><Relationship Id="rId56" Type="http://schemas.openxmlformats.org/officeDocument/2006/relationships/font" Target="fonts/IBMPlexSansSemiBold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7e22caf71_1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f7e22caf71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a1ae791e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a1ae791e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a1ae791e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a1ae791e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a1ae791e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a1ae791e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a1ae791ef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a1ae791ef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a1ae791ef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a1ae791ef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a1ae791e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a1ae791e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8bafd4d9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8bafd4d9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a1ae791ef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a1ae791ef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776c84e2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776c84e2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776c84e2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776c84e2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68cc951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68cc951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a1ae791ef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a1ae791ef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a1ae791ef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a1ae791ef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a1ae791ef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a1ae791ef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ae791ef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ae791ef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a1ae791ef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a1ae791ef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1ae791ef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a1ae791ef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a1ae791ef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a1ae791ef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a1ae791ef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a1ae791ef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a1ae791ef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a1ae791ef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a1ae791ef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a1ae791ef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6892a1d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6892a1d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a1ae791ef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a1ae791ef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a1ae791ef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a1ae791ef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a1ae791ef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a1ae791ef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efd237cf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efd237cf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776c84e2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776c84e2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776c84e2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776c84e2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a1ae791ef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a1ae791ef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a1ae791ef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a1ae791ef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a1ae791ef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a1ae791ef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a1ae791ef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a1ae791ef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8bafd4d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8bafd4d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6892a1d9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6892a1d9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1a1ae791ef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1a1ae791ef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a1ae791ef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a1ae791ef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16892a1d9a_0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16892a1d9a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116892a1d9a_0_2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8bafd4d9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8bafd4d9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a1ae791ef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a1ae791e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8bafd4d9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8bafd4d9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a1ae791e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a1ae791e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a1ae791e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a1ae791e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2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55" name="Google Shape;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white">
  <p:cSld name="Blank_whit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516555" y="986486"/>
            <a:ext cx="8110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475231" y="1557772"/>
            <a:ext cx="8193600" cy="2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1" name="Google Shape;61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6583681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68120" y="1716429"/>
            <a:ext cx="82077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5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83681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3" name="Google Shape;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">
  <p:cSld name="1_Title slide 5_2_1_4_1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6" name="Google Shape;76;p20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2" type="subTitle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Титульник">
  <p:cSld name="TITLE_1_3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3" name="Google Shape;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6" name="Google Shape;8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Титульник">
  <p:cSld name="TITLE_1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4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6" name="Google Shape;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Пустой титульник, вставь справа иллюстрацию по теме">
  <p:cSld name="TITLE_1_2_1_1_1_1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6" name="Google Shape;1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7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0" name="Google Shape;110;p2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2" name="Google Shape;11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6" name="Google Shape;116;p2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8" name="Google Shape;1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1" name="Google Shape;121;p29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9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3" name="Google Shape;12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6" name="Google Shape;126;p3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27" name="Google Shape;127;p30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0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9" name="Google Shape;12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3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37" name="Google Shape;1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hyperlink" Target="https://habr.com/ru/post/464261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24.jpg"/><Relationship Id="rId5" Type="http://schemas.openxmlformats.org/officeDocument/2006/relationships/image" Target="../media/image25.png"/><Relationship Id="rId6" Type="http://schemas.openxmlformats.org/officeDocument/2006/relationships/image" Target="../media/image1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jpg"/><Relationship Id="rId4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jpg"/><Relationship Id="rId4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Relationship Id="rId4" Type="http://schemas.openxmlformats.org/officeDocument/2006/relationships/image" Target="../media/image24.jpg"/><Relationship Id="rId5" Type="http://schemas.openxmlformats.org/officeDocument/2006/relationships/image" Target="../media/image25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540000" y="2307500"/>
            <a:ext cx="806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spAutoFit/>
          </a:bodyPr>
          <a:lstStyle/>
          <a:p>
            <a:pPr indent="0" lvl="0" marL="12700" marR="118110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" sz="3600"/>
              <a:t>Почему вы не можете </a:t>
            </a:r>
            <a:endParaRPr sz="3600"/>
          </a:p>
          <a:p>
            <a:pPr indent="0" lvl="0" marL="12700" marR="118110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" sz="3600"/>
              <a:t>не использовать API</a:t>
            </a:r>
            <a:endParaRPr sz="3600"/>
          </a:p>
        </p:txBody>
      </p:sp>
      <p:pic>
        <p:nvPicPr>
          <p:cNvPr id="143" name="Google Shape;14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6050" y="1398100"/>
            <a:ext cx="2527949" cy="213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4"/>
          <p:cNvSpPr txBox="1"/>
          <p:nvPr/>
        </p:nvSpPr>
        <p:spPr>
          <a:xfrm>
            <a:off x="540000" y="3642000"/>
            <a:ext cx="54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651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Нужное</a:t>
            </a:r>
            <a:endParaRPr sz="1800">
              <a:solidFill>
                <a:srgbClr val="F651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/>
          <p:nvPr/>
        </p:nvSpPr>
        <p:spPr>
          <a:xfrm>
            <a:off x="540000" y="1241150"/>
            <a:ext cx="8027100" cy="29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Простой пример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Создать строку из 1 млн плюсиков. Как?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1_000_000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"+"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≈9 ms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6" name="Google Shape;216;p43"/>
          <p:cNvSpPr txBox="1"/>
          <p:nvPr>
            <p:ph idx="1" type="subTitle"/>
          </p:nvPr>
        </p:nvSpPr>
        <p:spPr>
          <a:xfrm>
            <a:off x="540000" y="65972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такое API для нас: строки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/>
        </p:nvSpPr>
        <p:spPr>
          <a:xfrm>
            <a:off x="540000" y="1237825"/>
            <a:ext cx="8027100" cy="3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Весь код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4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currentTimeMillis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0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//String str = "";</a:t>
            </a:r>
            <a:endParaRPr sz="10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sb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1_000_000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0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//str += "+";</a:t>
            </a:r>
            <a:endParaRPr sz="10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sb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"+"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currentTimeMillis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0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//System.out.println(str);</a:t>
            </a:r>
            <a:endParaRPr sz="10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0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//System.out.println(sb);</a:t>
            </a:r>
            <a:endParaRPr sz="10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2" name="Google Shape;222;p44"/>
          <p:cNvSpPr txBox="1"/>
          <p:nvPr>
            <p:ph idx="1" type="subTitle"/>
          </p:nvPr>
        </p:nvSpPr>
        <p:spPr>
          <a:xfrm>
            <a:off x="540000" y="65972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такое API для нас: строки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5"/>
          <p:cNvSpPr txBox="1"/>
          <p:nvPr/>
        </p:nvSpPr>
        <p:spPr>
          <a:xfrm>
            <a:off x="540000" y="1246975"/>
            <a:ext cx="8027100" cy="3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concat():</a:t>
            </a:r>
            <a:r>
              <a:rPr lang="ru" sz="15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объединение строк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valueOf():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преобразует Object в строковое представление (завязан на toString())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join():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объединяет набор строк в одну с учетом разделителя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charAt():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получение символа по индексу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indexOf():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первый индекс вхождения подстроки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lastIndexOf():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последний индекс вхождения подстроки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startsWith()/endsWith():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определяет, начинается/заканчивается ли строка с подстроки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replace():</a:t>
            </a:r>
            <a:r>
              <a:rPr lang="ru" sz="15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замена одной подстроки на другую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8" name="Google Shape;228;p45"/>
          <p:cNvSpPr txBox="1"/>
          <p:nvPr>
            <p:ph idx="1" type="subTitle"/>
          </p:nvPr>
        </p:nvSpPr>
        <p:spPr>
          <a:xfrm>
            <a:off x="540000" y="65972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такое API для нас: строки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/>
        </p:nvSpPr>
        <p:spPr>
          <a:xfrm>
            <a:off x="540000" y="1246975"/>
            <a:ext cx="80271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trim():</a:t>
            </a:r>
            <a:r>
              <a:rPr lang="ru" sz="15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удаляет начальные и конечные пробелы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substring():</a:t>
            </a:r>
            <a:r>
              <a:rPr lang="ru" sz="15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возвращает подстроку, см.аргументы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toLowerCase()/toUpperCase():</a:t>
            </a:r>
            <a:r>
              <a:rPr lang="ru" sz="15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возвращает новую строку в нижнем/верхнем регистре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сompareTo():</a:t>
            </a:r>
            <a:r>
              <a:rPr lang="ru" sz="15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сравнивает две строки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equals():</a:t>
            </a:r>
            <a:r>
              <a:rPr lang="ru" sz="15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сравнивает строки с учетом регистра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equalsIgnoreCase():</a:t>
            </a:r>
            <a:r>
              <a:rPr lang="ru" sz="15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сравнивает строки без учета регистра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regionMatches():</a:t>
            </a:r>
            <a:r>
              <a:rPr lang="ru" sz="15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сравнивает подстроки в строках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4" name="Google Shape;234;p46"/>
          <p:cNvSpPr txBox="1"/>
          <p:nvPr>
            <p:ph idx="1" type="subTitle"/>
          </p:nvPr>
        </p:nvSpPr>
        <p:spPr>
          <a:xfrm>
            <a:off x="540000" y="65972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такое API для нас: строки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7"/>
          <p:cNvSpPr txBox="1"/>
          <p:nvPr/>
        </p:nvSpPr>
        <p:spPr>
          <a:xfrm>
            <a:off x="540000" y="1246975"/>
            <a:ext cx="83778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"е"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"р"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"г"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"е"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"й"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sk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"СЕРГЕЙ КА."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sk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toLowerCase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lang="ru" sz="13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сергей ка.</a:t>
            </a:r>
            <a:endParaRPr sz="13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ru" sz="13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Cергей</a:t>
            </a:r>
            <a:endParaRPr sz="13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"е"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"р"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"г"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"е"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"й"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C,е,р,г,е,й</a:t>
            </a:r>
            <a:endParaRPr sz="13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"е"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"р"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"г"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"е"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"й"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47"/>
          <p:cNvSpPr txBox="1"/>
          <p:nvPr>
            <p:ph idx="1" type="subTitle"/>
          </p:nvPr>
        </p:nvSpPr>
        <p:spPr>
          <a:xfrm>
            <a:off x="540000" y="65972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такое API для нас: строки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8"/>
          <p:cNvSpPr txBox="1"/>
          <p:nvPr/>
        </p:nvSpPr>
        <p:spPr>
          <a:xfrm>
            <a:off x="540000" y="2161200"/>
            <a:ext cx="80271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String </a:t>
            </a:r>
            <a:r>
              <a:rPr b="1" i="1" lang="ru" sz="48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vs</a:t>
            </a:r>
            <a:r>
              <a:rPr b="1" lang="ru" sz="3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StringBuilder</a:t>
            </a:r>
            <a:endParaRPr b="1" sz="3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6" name="Google Shape;246;p48"/>
          <p:cNvSpPr txBox="1"/>
          <p:nvPr>
            <p:ph idx="1" type="subTitle"/>
          </p:nvPr>
        </p:nvSpPr>
        <p:spPr>
          <a:xfrm>
            <a:off x="540000" y="65972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такое API для нас: строки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 txBox="1"/>
          <p:nvPr>
            <p:ph idx="1" type="subTitle"/>
          </p:nvPr>
        </p:nvSpPr>
        <p:spPr>
          <a:xfrm>
            <a:off x="540000" y="65972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такое API для нас: строки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52" name="Google Shape;252;p49"/>
          <p:cNvSpPr txBox="1"/>
          <p:nvPr/>
        </p:nvSpPr>
        <p:spPr>
          <a:xfrm>
            <a:off x="540000" y="1246975"/>
            <a:ext cx="80271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Много изменений – </a:t>
            </a:r>
            <a:r>
              <a:rPr b="1" lang="ru" sz="18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String</a:t>
            </a:r>
            <a:endParaRPr b="1" sz="18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/>
        </p:nvSpPr>
        <p:spPr>
          <a:xfrm>
            <a:off x="540000" y="1246975"/>
            <a:ext cx="80271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Много изменений – </a:t>
            </a:r>
            <a:r>
              <a:rPr b="1" lang="ru" sz="18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String</a:t>
            </a:r>
            <a:endParaRPr b="1" sz="18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Много преобразований – </a:t>
            </a:r>
            <a:r>
              <a:rPr b="1" lang="ru" sz="18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StringBuilder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8" name="Google Shape;258;p50"/>
          <p:cNvSpPr txBox="1"/>
          <p:nvPr>
            <p:ph idx="1" type="subTitle"/>
          </p:nvPr>
        </p:nvSpPr>
        <p:spPr>
          <a:xfrm>
            <a:off x="540000" y="65972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такое API для нас: строки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1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1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1"/>
          <p:cNvSpPr txBox="1"/>
          <p:nvPr/>
        </p:nvSpPr>
        <p:spPr>
          <a:xfrm>
            <a:off x="2290800" y="1925250"/>
            <a:ext cx="4562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Работа с файловой системой</a:t>
            </a:r>
            <a:endParaRPr sz="36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68" name="Google Shape;268;p51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51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270" name="Google Shape;270;p51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/>
        </p:nvSpPr>
        <p:spPr>
          <a:xfrm>
            <a:off x="558450" y="1236750"/>
            <a:ext cx="5687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Сколько разного в файловой системе?</a:t>
            </a:r>
            <a:endParaRPr b="1" sz="24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6" name="Google Shape;276;p52"/>
          <p:cNvSpPr txBox="1"/>
          <p:nvPr>
            <p:ph idx="1" type="subTitle"/>
          </p:nvPr>
        </p:nvSpPr>
        <p:spPr>
          <a:xfrm>
            <a:off x="540000" y="66447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Работа с файловой системой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5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5"/>
          <p:cNvSpPr txBox="1"/>
          <p:nvPr/>
        </p:nvSpPr>
        <p:spPr>
          <a:xfrm>
            <a:off x="2290800" y="1925250"/>
            <a:ext cx="4562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такое API</a:t>
            </a:r>
            <a:endParaRPr sz="36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в широком смысле</a:t>
            </a:r>
            <a:endParaRPr sz="36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54" name="Google Shape;154;p35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5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156" name="Google Shape;156;p35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 txBox="1"/>
          <p:nvPr/>
        </p:nvSpPr>
        <p:spPr>
          <a:xfrm>
            <a:off x="558450" y="1228425"/>
            <a:ext cx="56874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Сколько разного в файловой системе?</a:t>
            </a:r>
            <a:endParaRPr b="1" sz="15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Каталоги и файлы</a:t>
            </a:r>
            <a:endParaRPr b="1" sz="24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2" name="Google Shape;282;p53"/>
          <p:cNvSpPr txBox="1"/>
          <p:nvPr>
            <p:ph idx="1" type="subTitle"/>
          </p:nvPr>
        </p:nvSpPr>
        <p:spPr>
          <a:xfrm>
            <a:off x="540000" y="66447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Работа с файловой системой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4"/>
          <p:cNvSpPr txBox="1"/>
          <p:nvPr/>
        </p:nvSpPr>
        <p:spPr>
          <a:xfrm>
            <a:off x="558450" y="1255800"/>
            <a:ext cx="80457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Для работы нужно:</a:t>
            </a:r>
            <a:endParaRPr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File &lt;имя&gt; = new File(&lt;полный путь к файлу&gt;);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"file.txt"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"/Users/sk/vscode/java_projects/file.txt"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FFFFFF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Что предпочтительнее?</a:t>
            </a:r>
            <a:endParaRPr sz="2000">
              <a:solidFill>
                <a:srgbClr val="FFFFFF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8" name="Google Shape;288;p54"/>
          <p:cNvSpPr txBox="1"/>
          <p:nvPr>
            <p:ph idx="1" type="subTitle"/>
          </p:nvPr>
        </p:nvSpPr>
        <p:spPr>
          <a:xfrm>
            <a:off x="540000" y="66447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Работа с файловой системой. Файлы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5"/>
          <p:cNvSpPr txBox="1"/>
          <p:nvPr/>
        </p:nvSpPr>
        <p:spPr>
          <a:xfrm>
            <a:off x="558450" y="1255800"/>
            <a:ext cx="80457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fileSystemDemo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pathProject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getProperty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"user.dir"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pathFile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pathProject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"/file.txt"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f3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pathFile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f3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getAbsolutePath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// /Users/sk/vscode/java_projects/file.txt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// C:/Users/Sk/Documents/xxx/brainexplosion/java/file.txt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4" name="Google Shape;294;p55"/>
          <p:cNvSpPr txBox="1"/>
          <p:nvPr>
            <p:ph idx="1" type="subTitle"/>
          </p:nvPr>
        </p:nvSpPr>
        <p:spPr>
          <a:xfrm>
            <a:off x="540000" y="66447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Работа с файловой системой. Файлы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6"/>
          <p:cNvSpPr txBox="1"/>
          <p:nvPr/>
        </p:nvSpPr>
        <p:spPr>
          <a:xfrm>
            <a:off x="558450" y="1255800"/>
            <a:ext cx="80457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chemeClr val="accent3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Ошибка на ошибке </a:t>
            </a:r>
            <a:endParaRPr b="1" sz="2400">
              <a:solidFill>
                <a:schemeClr val="accent3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chemeClr val="accent3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и ошибкой погоняет</a:t>
            </a:r>
            <a:endParaRPr b="1" sz="2400">
              <a:solidFill>
                <a:schemeClr val="accent3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accent3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accent3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chemeClr val="accent3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Как быть?</a:t>
            </a:r>
            <a:endParaRPr b="1" sz="2400">
              <a:solidFill>
                <a:schemeClr val="accent3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0" name="Google Shape;300;p56"/>
          <p:cNvSpPr txBox="1"/>
          <p:nvPr>
            <p:ph idx="1" type="subTitle"/>
          </p:nvPr>
        </p:nvSpPr>
        <p:spPr>
          <a:xfrm>
            <a:off x="540000" y="66447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Работа с файловой системой. Файлы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7"/>
          <p:cNvSpPr txBox="1"/>
          <p:nvPr>
            <p:ph idx="1" type="subTitle"/>
          </p:nvPr>
        </p:nvSpPr>
        <p:spPr>
          <a:xfrm>
            <a:off x="540000" y="66447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Работа с файловой системой. Файлы. Ошибки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/>
        </p:nvSpPr>
        <p:spPr>
          <a:xfrm>
            <a:off x="558450" y="1255800"/>
            <a:ext cx="80457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ru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Код, в котором может появиться ошибка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ru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ru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Обработка, если ошибка случилась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finally </a:t>
            </a:r>
            <a:r>
              <a:rPr lang="ru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Код, который выполнится в любом случае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58"/>
          <p:cNvSpPr txBox="1"/>
          <p:nvPr>
            <p:ph idx="1" type="subTitle"/>
          </p:nvPr>
        </p:nvSpPr>
        <p:spPr>
          <a:xfrm>
            <a:off x="540000" y="66447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Работа с файловой системой. Файлы. Ошибки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9"/>
          <p:cNvSpPr txBox="1"/>
          <p:nvPr/>
        </p:nvSpPr>
        <p:spPr>
          <a:xfrm>
            <a:off x="558450" y="1255800"/>
            <a:ext cx="80457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tryDemo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pathProject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getProperty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"user.dir"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pathFile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pathProject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"/file.txt"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f3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pathFile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"try"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ru" sz="13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"catch"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endParaRPr sz="13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{ </a:t>
            </a:r>
            <a:r>
              <a:rPr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"finally"</a:t>
            </a: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 }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7" name="Google Shape;317;p59"/>
          <p:cNvSpPr txBox="1"/>
          <p:nvPr>
            <p:ph idx="1" type="subTitle"/>
          </p:nvPr>
        </p:nvSpPr>
        <p:spPr>
          <a:xfrm>
            <a:off x="540000" y="66447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Работа с файловой системой. Файлы. Ошибки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/>
          <p:nvPr/>
        </p:nvSpPr>
        <p:spPr>
          <a:xfrm>
            <a:off x="558450" y="1255800"/>
            <a:ext cx="80457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tryDemo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pathProject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getProperty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"user.dir"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pathFile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pathProject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"/file.txt"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f3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pathFile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"try"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"catch"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endParaRPr sz="1300">
              <a:solidFill>
                <a:srgbClr val="C586C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{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"finally"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}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accent3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Всё ли ок?</a:t>
            </a:r>
            <a:endParaRPr b="1" sz="1800">
              <a:solidFill>
                <a:schemeClr val="accent3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3" name="Google Shape;323;p60"/>
          <p:cNvSpPr txBox="1"/>
          <p:nvPr>
            <p:ph idx="1" type="subTitle"/>
          </p:nvPr>
        </p:nvSpPr>
        <p:spPr>
          <a:xfrm>
            <a:off x="540000" y="66447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Работа с файловой системой. Файлы. Ошибки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"/>
          <p:cNvSpPr txBox="1"/>
          <p:nvPr/>
        </p:nvSpPr>
        <p:spPr>
          <a:xfrm>
            <a:off x="558450" y="1255800"/>
            <a:ext cx="8045700" cy="36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tryDemo</a:t>
            </a: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try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pathProject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getProperty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"user.dir"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pathFile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pathProject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"/file.txt"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pathFile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createNewFile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"file.created"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"file.existed"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"catch"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"finally"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69CD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Google Shape;329;p61"/>
          <p:cNvSpPr txBox="1"/>
          <p:nvPr>
            <p:ph idx="1" type="subTitle"/>
          </p:nvPr>
        </p:nvSpPr>
        <p:spPr>
          <a:xfrm>
            <a:off x="540000" y="66447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Работа с файловой системой. Файлы. Ошибки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2"/>
          <p:cNvSpPr txBox="1"/>
          <p:nvPr/>
        </p:nvSpPr>
        <p:spPr>
          <a:xfrm>
            <a:off x="558450" y="1255800"/>
            <a:ext cx="8045700" cy="3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"empty"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pathFile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createNewFile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"file.created"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}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bufReader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30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"file.existed"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bufReader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readLine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bufReader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 }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//e.printStackTrace();</a:t>
            </a:r>
            <a:endParaRPr sz="13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C586C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62"/>
          <p:cNvSpPr txBox="1"/>
          <p:nvPr>
            <p:ph idx="1" type="subTitle"/>
          </p:nvPr>
        </p:nvSpPr>
        <p:spPr>
          <a:xfrm>
            <a:off x="540000" y="66447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Работа с файловой системой. Файлы. Ошибки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 txBox="1"/>
          <p:nvPr/>
        </p:nvSpPr>
        <p:spPr>
          <a:xfrm>
            <a:off x="540000" y="1246975"/>
            <a:ext cx="80271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API (Application programming interface) —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это контракт, который предоставляет программа.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«Ко мне можно обращаться так и так, я обязуюсь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делать то и это».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rgbClr val="1155CC"/>
                </a:solidFill>
                <a:latin typeface="IBM Plex Sans"/>
                <a:ea typeface="IBM Plex Sans"/>
                <a:cs typeface="IBM Plex Sans"/>
                <a:sym typeface="IBM Plex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habr</a:t>
            </a:r>
            <a:r>
              <a:rPr lang="ru" sz="1800">
                <a:solidFill>
                  <a:srgbClr val="1155CC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800">
              <a:solidFill>
                <a:srgbClr val="1155C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2" name="Google Shape;162;p36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такое API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3"/>
          <p:cNvSpPr txBox="1"/>
          <p:nvPr/>
        </p:nvSpPr>
        <p:spPr>
          <a:xfrm>
            <a:off x="558450" y="1255800"/>
            <a:ext cx="8045700" cy="3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isHidden():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возвращает истину, если каталог или файл является скрытым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length():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возвращает размер файла в байтах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lastModified():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возвращает время последнего изменения файла или каталога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list():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возвращает массив файлов и подкаталогов, которые находятся в каталоге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listFiles():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возвращает массив файлов и подкаталогов, которые находятся 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определенном каталоге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mkdir():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создает новый каталог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renameTo(File dest):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переименовывает файл или каталог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1" name="Google Shape;341;p63"/>
          <p:cNvSpPr txBox="1"/>
          <p:nvPr>
            <p:ph idx="1" type="subTitle"/>
          </p:nvPr>
        </p:nvSpPr>
        <p:spPr>
          <a:xfrm>
            <a:off x="540000" y="66447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Работа с файловой системой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4"/>
          <p:cNvSpPr txBox="1"/>
          <p:nvPr/>
        </p:nvSpPr>
        <p:spPr>
          <a:xfrm>
            <a:off x="558450" y="1255800"/>
            <a:ext cx="80457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length():</a:t>
            </a: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возвращает размер файла в байтах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lastModified():</a:t>
            </a: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возвращает время последнего изменения 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файла или каталога</a:t>
            </a:r>
            <a:endParaRPr sz="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list():</a:t>
            </a: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возвращает массив файлов и подкаталогов, которые находятся в каталоге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listFiles():</a:t>
            </a: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возвращает массив файлов и подкаталогов, которые 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находятся в определенном каталоге</a:t>
            </a:r>
            <a:endParaRPr sz="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mkdir():</a:t>
            </a: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создает новый каталог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renameTo(File dest): </a:t>
            </a: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переименовывает файл или каталог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7" name="Google Shape;347;p64"/>
          <p:cNvSpPr txBox="1"/>
          <p:nvPr>
            <p:ph idx="1" type="subTitle"/>
          </p:nvPr>
        </p:nvSpPr>
        <p:spPr>
          <a:xfrm>
            <a:off x="540000" y="66447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Работа с файловой системой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5"/>
          <p:cNvSpPr txBox="1"/>
          <p:nvPr/>
        </p:nvSpPr>
        <p:spPr>
          <a:xfrm>
            <a:off x="558450" y="1255800"/>
            <a:ext cx="80457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Ex0043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pathProject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getProperty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"user.dir"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pathDir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pathProject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"/files"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pathDir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getAbsolutePath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"+"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"-"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} }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3" name="Google Shape;353;p65"/>
          <p:cNvSpPr txBox="1"/>
          <p:nvPr>
            <p:ph idx="1" type="subTitle"/>
          </p:nvPr>
        </p:nvSpPr>
        <p:spPr>
          <a:xfrm>
            <a:off x="540000" y="66447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Работа с файловой системой. Каталоги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6"/>
          <p:cNvSpPr txBox="1"/>
          <p:nvPr/>
        </p:nvSpPr>
        <p:spPr>
          <a:xfrm>
            <a:off x="558450" y="1255800"/>
            <a:ext cx="80457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Бинарные файлы – что это?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chemeClr val="accent3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b="1" sz="2400">
              <a:solidFill>
                <a:schemeClr val="accent3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9" name="Google Shape;359;p66"/>
          <p:cNvSpPr txBox="1"/>
          <p:nvPr>
            <p:ph idx="1" type="subTitle"/>
          </p:nvPr>
        </p:nvSpPr>
        <p:spPr>
          <a:xfrm>
            <a:off x="540000" y="66447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Работа с файловой системой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7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7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7"/>
          <p:cNvSpPr txBox="1"/>
          <p:nvPr/>
        </p:nvSpPr>
        <p:spPr>
          <a:xfrm>
            <a:off x="2290800" y="2156100"/>
            <a:ext cx="456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2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Логирование</a:t>
            </a:r>
            <a:endParaRPr sz="42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9" name="Google Shape;369;p67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67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371" name="Google Shape;371;p67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8"/>
          <p:cNvSpPr txBox="1"/>
          <p:nvPr/>
        </p:nvSpPr>
        <p:spPr>
          <a:xfrm>
            <a:off x="558450" y="1255800"/>
            <a:ext cx="8027100" cy="24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Логи содержат системную информацию работы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программного или аппаратного комплекса.</a:t>
            </a:r>
            <a:endParaRPr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них  записываются действия разного приоритета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  пользователя, или программного продукта. </a:t>
            </a:r>
            <a:endParaRPr sz="13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Процесс ведения логов называют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“логированием” (журналированием).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7" name="Google Shape;377;p68"/>
          <p:cNvSpPr txBox="1"/>
          <p:nvPr>
            <p:ph idx="1" type="subTitle"/>
          </p:nvPr>
        </p:nvSpPr>
        <p:spPr>
          <a:xfrm>
            <a:off x="540000" y="665600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Логирование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9"/>
          <p:cNvSpPr txBox="1"/>
          <p:nvPr>
            <p:ph idx="1" type="subTitle"/>
          </p:nvPr>
        </p:nvSpPr>
        <p:spPr>
          <a:xfrm>
            <a:off x="540000" y="665600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Логирование. Использование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83" name="Google Shape;383;p69"/>
          <p:cNvSpPr txBox="1"/>
          <p:nvPr/>
        </p:nvSpPr>
        <p:spPr>
          <a:xfrm>
            <a:off x="540000" y="1246975"/>
            <a:ext cx="7989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05:08:33 WATCHDOG: [FAUPGRADE][auto_firmware_check:(7285)]no need to upgrade firmware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07:03:41 ntp: start NTP update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10:14:02 syslog: wlceventd_proc_event(527): eth1: Auth BC:DD:C2:88:E2:3F, status: Successful (0),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10:14:02 syslog: wlceventd_proc_event(556): eth1: Assoc BC:DD:C2:88:E2:3F, status: Successful (0),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10:20:20 syslog: wlceventd_proc_event(527): eth1: Auth D4:A6:51:07:54:BB, status: Successful (0),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10:20:20 syslog: wlceventd_proc_event(556): eth1: Assoc D4:A6:51:07:54:BB, status: Successful (0),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10:20:20 syslog: wlceventd_proc_event(527): eth1: Auth D4:A6:51:01:F4:E9, status: Successful (0),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10:20:20 syslog: wlceventd_proc_event(556): eth1: Assoc D4:A6:51:01:F4:E9, status: Successful (0),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11:39:08 syslog: wlceventd_proc_event(491): eth1: Deauth_ind 48:3F:DA:91:19:E0, status: 0, reason: Disassociated due to inactivity (4),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13:03:06 syslog: wlceventd_proc_event(491): eth2: Deauth_ind 18:3E:EF:E9:DF:15, status: 0, reason: Disassociated due to inactivity (4),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13:03:08 syslog: wlceventd_proc_event(491): eth1: Deauth_ind BC:DD:C2:88:E2:3F, status: 0, reason: Disassociated due to inactivity (4),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13:03:19 syslog: wlceventd_proc_event(491): eth2: Deauth_ind C2:D4:93:FB:9F:FB, status: 0, reason: Disassociated due to inactivity (4),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13:03:31 syslog: wlceventd_proc_event(491): eth2: Deauth_ind FE:1F:80:6E:4B:09, status: 0, reason: Disassociated due to inactivity (4),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13:06:34 syslog: wlceventd_proc_event(491): eth1: Deauth_ind D4:A6:51:01:F4:E9, status: 0, reason: Disassociated due to inactivity (4),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13:06:34 syslog: wlceventd_proc_event(491): eth1: Deauth_ind D4:A6:51:07:54:BB, status: 0, reason: Disassociated due to inactivity (4),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18:07:09 syslog: wlceventd_proc_event(527): eth1: Auth 72:34:C1:43:EC:16, status: Successful (0),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18:07:09 syslog: wlceventd_proc_event(527): eth1: Auth 72:34:C1:43:EC:16, status: Successful (0),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18:07:09 syslog: wlceventd_proc_event(556): eth1: Assoc 72:34:C1:43:EC:16, status: Successful (0),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18:07:23 syslog: wlceventd_proc_event(527): eth1: Auth FA:7F:A4:CD:2F:4B, status: Successful (0),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18:07:23 syslog: wlceventd_proc_event(556): eth1: Assoc FA:7F:A4:CD:2F:4B, status: Successful (0),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18:08:10 syslog: wlceventd_proc_event(527): eth1: Auth 84:CC:A8:86:02:33, status: Successful (0),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18:08:10 syslog: wlceventd_proc_event(556): eth1: Assoc 84:CC:A8:86:02:33, status: Successful (0),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18:08:15 syslog: wlceventd_proc_event(527): eth1: Auth BC:DD:C2:88:E2:3F, status: Successful (0),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18:08:15 syslog: wlceventd_proc_event(556): eth1: Assoc BC:DD:C2:88:E2:3F, status: Successful (0),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18:09:14 syslog: wlceventd_proc_event(527): eth2: Auth 18:3E:EF:E9:DF:15, status: Successful (0),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</a:rPr>
              <a:t>Feb 14 1994 18:09:14 syslog: wlceventd_proc_event(556): eth2: Assoc 18:3E:EF:E9:DF:15, status: Successful (0), rssi:0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0"/>
          <p:cNvSpPr txBox="1"/>
          <p:nvPr/>
        </p:nvSpPr>
        <p:spPr>
          <a:xfrm>
            <a:off x="558450" y="1255800"/>
            <a:ext cx="8027100" cy="3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Использование</a:t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getLogger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Уровни важности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INFO,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WARNING и др.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Вывод</a:t>
            </a:r>
            <a:b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ConsoleHandler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ConsoleHandler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addHandler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Формат в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ывода: структурированный, абы как*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XMLFormatter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SimpleFormatter</a:t>
            </a:r>
            <a:endParaRPr sz="15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9" name="Google Shape;389;p70"/>
          <p:cNvSpPr txBox="1"/>
          <p:nvPr>
            <p:ph idx="1" type="subTitle"/>
          </p:nvPr>
        </p:nvSpPr>
        <p:spPr>
          <a:xfrm>
            <a:off x="540000" y="665600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Логирование. Использование. Основы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1"/>
          <p:cNvSpPr txBox="1"/>
          <p:nvPr/>
        </p:nvSpPr>
        <p:spPr>
          <a:xfrm>
            <a:off x="558450" y="1255800"/>
            <a:ext cx="80271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r>
              <a:rPr lang="ru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Ex0043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getLogger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Ex0043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setLevel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ConsoleHandler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ConsoleHandler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addHandler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SimpleFormatter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sFormat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SimpleFormatter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setFormatter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sFormat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WARNING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"Тестовое логирование"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"Тестовое логирование"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5" name="Google Shape;395;p71"/>
          <p:cNvSpPr txBox="1"/>
          <p:nvPr>
            <p:ph idx="1" type="subTitle"/>
          </p:nvPr>
        </p:nvSpPr>
        <p:spPr>
          <a:xfrm>
            <a:off x="540000" y="665600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Логирование. Использование. Основы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2"/>
          <p:cNvSpPr txBox="1"/>
          <p:nvPr/>
        </p:nvSpPr>
        <p:spPr>
          <a:xfrm>
            <a:off x="558450" y="1255800"/>
            <a:ext cx="80271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Ex0043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getLogger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Ex0043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setLevel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ConsoleHandler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ConsoleHandler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addHandler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//SimpleFormatter sFormat = new SimpleFormatter();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XMLFormatter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xml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XMLFormatter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//ch.setFormatter(sFormat);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setFormatter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xml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WARNING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"Тестовое логирование"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"Тестовое логирование"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569CD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72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Логирование. Использование. Основы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7"/>
          <p:cNvPicPr preferRelativeResize="0"/>
          <p:nvPr/>
        </p:nvPicPr>
        <p:blipFill rotWithShape="1">
          <a:blip r:embed="rId4">
            <a:alphaModFix/>
          </a:blip>
          <a:srcRect b="25078" l="2299" r="22805" t="104"/>
          <a:stretch/>
        </p:blipFill>
        <p:spPr>
          <a:xfrm>
            <a:off x="0" y="15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7"/>
          <p:cNvPicPr preferRelativeResize="0"/>
          <p:nvPr/>
        </p:nvPicPr>
        <p:blipFill rotWithShape="1">
          <a:blip r:embed="rId5">
            <a:alphaModFix/>
          </a:blip>
          <a:srcRect b="0" l="0" r="0" t="27990"/>
          <a:stretch/>
        </p:blipFill>
        <p:spPr>
          <a:xfrm>
            <a:off x="0" y="1439613"/>
            <a:ext cx="9144003" cy="370388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7"/>
          <p:cNvSpPr txBox="1"/>
          <p:nvPr/>
        </p:nvSpPr>
        <p:spPr>
          <a:xfrm>
            <a:off x="540000" y="1246975"/>
            <a:ext cx="80271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Это возможности, который предоставляют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разработчики языка для удобного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взаимодействия с его функционалом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0" name="Google Shape;170;p37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такое API для нас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71" name="Google Shape;17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6186" y="2110077"/>
            <a:ext cx="4243625" cy="2181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3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73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73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73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412" name="Google Shape;412;p73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413" name="Google Shape;413;p73"/>
          <p:cNvSpPr txBox="1"/>
          <p:nvPr/>
        </p:nvSpPr>
        <p:spPr>
          <a:xfrm>
            <a:off x="3022425" y="2327550"/>
            <a:ext cx="30993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4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Пример</a:t>
            </a:r>
            <a:endParaRPr b="1" sz="44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4"/>
          <p:cNvSpPr txBox="1"/>
          <p:nvPr/>
        </p:nvSpPr>
        <p:spPr>
          <a:xfrm>
            <a:off x="558450" y="1255800"/>
            <a:ext cx="8027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Написать программу для работы с бинарными файлами.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Предусмотреть логирование всех действий.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9" name="Google Shape;419;p74"/>
          <p:cNvSpPr txBox="1"/>
          <p:nvPr>
            <p:ph idx="1" type="subTitle"/>
          </p:nvPr>
        </p:nvSpPr>
        <p:spPr>
          <a:xfrm>
            <a:off x="540000" y="665600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Демонстрация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5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5" name="Google Shape;42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75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75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75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430" name="Google Shape;430;p75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431" name="Google Shape;431;p75"/>
          <p:cNvSpPr txBox="1"/>
          <p:nvPr/>
        </p:nvSpPr>
        <p:spPr>
          <a:xfrm>
            <a:off x="3661025" y="2097513"/>
            <a:ext cx="2092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4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Итоги</a:t>
            </a:r>
            <a:endParaRPr b="1" sz="44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2" name="Google Shape;432;p75"/>
          <p:cNvSpPr txBox="1"/>
          <p:nvPr/>
        </p:nvSpPr>
        <p:spPr>
          <a:xfrm>
            <a:off x="2200275" y="2491900"/>
            <a:ext cx="5159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Здесь вам не тут!</a:t>
            </a:r>
            <a:endParaRPr sz="33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76"/>
          <p:cNvPicPr preferRelativeResize="0"/>
          <p:nvPr/>
        </p:nvPicPr>
        <p:blipFill rotWithShape="1">
          <a:blip r:embed="rId3">
            <a:alphaModFix/>
          </a:blip>
          <a:srcRect b="0" l="81874" r="0" t="27990"/>
          <a:stretch/>
        </p:blipFill>
        <p:spPr>
          <a:xfrm>
            <a:off x="7486644" y="1439675"/>
            <a:ext cx="1657375" cy="370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119" y="1530487"/>
            <a:ext cx="4279762" cy="20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8"/>
          <p:cNvPicPr preferRelativeResize="0"/>
          <p:nvPr/>
        </p:nvPicPr>
        <p:blipFill rotWithShape="1">
          <a:blip r:embed="rId4">
            <a:alphaModFix/>
          </a:blip>
          <a:srcRect b="25078" l="2299" r="22805" t="104"/>
          <a:stretch/>
        </p:blipFill>
        <p:spPr>
          <a:xfrm>
            <a:off x="0" y="1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8"/>
          <p:cNvSpPr txBox="1"/>
          <p:nvPr/>
        </p:nvSpPr>
        <p:spPr>
          <a:xfrm>
            <a:off x="540000" y="1246975"/>
            <a:ext cx="8027100" cy="27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Строки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Работа с файловой системой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Логирование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Импорт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Xml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8" name="Google Shape;178;p38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такое API для нас на примерах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79" name="Google Shape;179;p38"/>
          <p:cNvPicPr preferRelativeResize="0"/>
          <p:nvPr/>
        </p:nvPicPr>
        <p:blipFill rotWithShape="1">
          <a:blip r:embed="rId5">
            <a:alphaModFix/>
          </a:blip>
          <a:srcRect b="0" l="0" r="0" t="27990"/>
          <a:stretch/>
        </p:blipFill>
        <p:spPr>
          <a:xfrm>
            <a:off x="0" y="1439613"/>
            <a:ext cx="9144003" cy="3703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3275" y="1589249"/>
            <a:ext cx="2768348" cy="2449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9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9"/>
          <p:cNvSpPr txBox="1"/>
          <p:nvPr/>
        </p:nvSpPr>
        <p:spPr>
          <a:xfrm>
            <a:off x="2290800" y="21408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Строки</a:t>
            </a:r>
            <a:endParaRPr i="1"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90" name="Google Shape;190;p39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9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192" name="Google Shape;192;p39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/>
        </p:nvSpPr>
        <p:spPr>
          <a:xfrm>
            <a:off x="540000" y="1241975"/>
            <a:ext cx="8027100" cy="25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Простой пример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Создать строку из 1 млн плюсиков. Как?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1_000_000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"+"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8" name="Google Shape;198;p40"/>
          <p:cNvSpPr txBox="1"/>
          <p:nvPr>
            <p:ph idx="1" type="subTitle"/>
          </p:nvPr>
        </p:nvSpPr>
        <p:spPr>
          <a:xfrm>
            <a:off x="540000" y="65972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такое API для нас: строки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/>
          <p:nvPr/>
        </p:nvSpPr>
        <p:spPr>
          <a:xfrm>
            <a:off x="540000" y="1238600"/>
            <a:ext cx="8027100" cy="32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Простой пример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Создать строку из 1 млн плюсиков. Как?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1_000_000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"+"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≈41000 ms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4" name="Google Shape;204;p41"/>
          <p:cNvSpPr txBox="1"/>
          <p:nvPr>
            <p:ph idx="1" type="subTitle"/>
          </p:nvPr>
        </p:nvSpPr>
        <p:spPr>
          <a:xfrm>
            <a:off x="540000" y="65972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такое API для нас: строки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/>
          <p:nvPr/>
        </p:nvSpPr>
        <p:spPr>
          <a:xfrm>
            <a:off x="540000" y="1242800"/>
            <a:ext cx="8027100" cy="25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Простой пример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Создать строку из 1 млн плюсиков. Как?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1_000_000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"+"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0" name="Google Shape;210;p42"/>
          <p:cNvSpPr txBox="1"/>
          <p:nvPr>
            <p:ph idx="1" type="subTitle"/>
          </p:nvPr>
        </p:nvSpPr>
        <p:spPr>
          <a:xfrm>
            <a:off x="540000" y="659725"/>
            <a:ext cx="8064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такое API для нас: строки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