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C4B8AB-45CB-4A49-8551-95FA9FF9A585}" type="datetimeFigureOut">
              <a:rPr lang="en-GB" smtClean="0"/>
              <a:t>20/06/2020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8DE2C1-59F1-4BC3-BB66-360C8A84EBC9}" type="slidenum">
              <a:rPr lang="en-GB" smtClean="0"/>
              <a:t>‹#›</a:t>
            </a:fld>
            <a:endParaRPr lang="en-GB"/>
          </a:p>
        </p:txBody>
      </p:sp>
    </p:spTree>
    <p:extLst>
      <p:ext uri="{BB962C8B-B14F-4D97-AF65-F5344CB8AC3E}">
        <p14:creationId xmlns:p14="http://schemas.microsoft.com/office/powerpoint/2010/main" val="173670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C4B8AB-45CB-4A49-8551-95FA9FF9A585}" type="datetimeFigureOut">
              <a:rPr lang="en-GB" smtClean="0"/>
              <a:t>20/06/2020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8DE2C1-59F1-4BC3-BB66-360C8A84EBC9}" type="slidenum">
              <a:rPr lang="en-GB" smtClean="0"/>
              <a:t>‹#›</a:t>
            </a:fld>
            <a:endParaRPr lang="en-GB"/>
          </a:p>
        </p:txBody>
      </p:sp>
    </p:spTree>
    <p:extLst>
      <p:ext uri="{BB962C8B-B14F-4D97-AF65-F5344CB8AC3E}">
        <p14:creationId xmlns:p14="http://schemas.microsoft.com/office/powerpoint/2010/main" val="352214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C4B8AB-45CB-4A49-8551-95FA9FF9A585}" type="datetimeFigureOut">
              <a:rPr lang="en-GB" smtClean="0"/>
              <a:t>20/06/2020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8DE2C1-59F1-4BC3-BB66-360C8A84EBC9}" type="slidenum">
              <a:rPr lang="en-GB" smtClean="0"/>
              <a:t>‹#›</a:t>
            </a:fld>
            <a:endParaRPr lang="en-GB"/>
          </a:p>
        </p:txBody>
      </p:sp>
    </p:spTree>
    <p:extLst>
      <p:ext uri="{BB962C8B-B14F-4D97-AF65-F5344CB8AC3E}">
        <p14:creationId xmlns:p14="http://schemas.microsoft.com/office/powerpoint/2010/main" val="3360219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C4B8AB-45CB-4A49-8551-95FA9FF9A585}" type="datetimeFigureOut">
              <a:rPr lang="en-GB" smtClean="0"/>
              <a:t>20/06/2020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8DE2C1-59F1-4BC3-BB66-360C8A84EBC9}" type="slidenum">
              <a:rPr lang="en-GB" smtClean="0"/>
              <a:t>‹#›</a:t>
            </a:fld>
            <a:endParaRPr lang="en-GB"/>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3734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C4B8AB-45CB-4A49-8551-95FA9FF9A585}" type="datetimeFigureOut">
              <a:rPr lang="en-GB" smtClean="0"/>
              <a:t>20/06/2020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8DE2C1-59F1-4BC3-BB66-360C8A84EBC9}" type="slidenum">
              <a:rPr lang="en-GB" smtClean="0"/>
              <a:t>‹#›</a:t>
            </a:fld>
            <a:endParaRPr lang="en-GB"/>
          </a:p>
        </p:txBody>
      </p:sp>
    </p:spTree>
    <p:extLst>
      <p:ext uri="{BB962C8B-B14F-4D97-AF65-F5344CB8AC3E}">
        <p14:creationId xmlns:p14="http://schemas.microsoft.com/office/powerpoint/2010/main" val="847675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C4B8AB-45CB-4A49-8551-95FA9FF9A585}" type="datetimeFigureOut">
              <a:rPr lang="en-GB" smtClean="0"/>
              <a:t>20/06/2020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8DE2C1-59F1-4BC3-BB66-360C8A84EBC9}" type="slidenum">
              <a:rPr lang="en-GB" smtClean="0"/>
              <a:t>‹#›</a:t>
            </a:fld>
            <a:endParaRPr lang="en-GB"/>
          </a:p>
        </p:txBody>
      </p:sp>
    </p:spTree>
    <p:extLst>
      <p:ext uri="{BB962C8B-B14F-4D97-AF65-F5344CB8AC3E}">
        <p14:creationId xmlns:p14="http://schemas.microsoft.com/office/powerpoint/2010/main" val="1488322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C4B8AB-45CB-4A49-8551-95FA9FF9A585}" type="datetimeFigureOut">
              <a:rPr lang="en-GB" smtClean="0"/>
              <a:t>20/06/2020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8DE2C1-59F1-4BC3-BB66-360C8A84EBC9}" type="slidenum">
              <a:rPr lang="en-GB" smtClean="0"/>
              <a:t>‹#›</a:t>
            </a:fld>
            <a:endParaRPr lang="en-GB"/>
          </a:p>
        </p:txBody>
      </p:sp>
    </p:spTree>
    <p:extLst>
      <p:ext uri="{BB962C8B-B14F-4D97-AF65-F5344CB8AC3E}">
        <p14:creationId xmlns:p14="http://schemas.microsoft.com/office/powerpoint/2010/main" val="570818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C4B8AB-45CB-4A49-8551-95FA9FF9A585}" type="datetimeFigureOut">
              <a:rPr lang="en-GB" smtClean="0"/>
              <a:t>20/06/2020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8DE2C1-59F1-4BC3-BB66-360C8A84EBC9}" type="slidenum">
              <a:rPr lang="en-GB" smtClean="0"/>
              <a:t>‹#›</a:t>
            </a:fld>
            <a:endParaRPr lang="en-GB"/>
          </a:p>
        </p:txBody>
      </p:sp>
    </p:spTree>
    <p:extLst>
      <p:ext uri="{BB962C8B-B14F-4D97-AF65-F5344CB8AC3E}">
        <p14:creationId xmlns:p14="http://schemas.microsoft.com/office/powerpoint/2010/main" val="3398969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C4B8AB-45CB-4A49-8551-95FA9FF9A585}" type="datetimeFigureOut">
              <a:rPr lang="en-GB" smtClean="0"/>
              <a:t>20/06/2020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8DE2C1-59F1-4BC3-BB66-360C8A84EBC9}" type="slidenum">
              <a:rPr lang="en-GB" smtClean="0"/>
              <a:t>‹#›</a:t>
            </a:fld>
            <a:endParaRPr lang="en-GB"/>
          </a:p>
        </p:txBody>
      </p:sp>
    </p:spTree>
    <p:extLst>
      <p:ext uri="{BB962C8B-B14F-4D97-AF65-F5344CB8AC3E}">
        <p14:creationId xmlns:p14="http://schemas.microsoft.com/office/powerpoint/2010/main" val="314225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C4B8AB-45CB-4A49-8551-95FA9FF9A585}" type="datetimeFigureOut">
              <a:rPr lang="en-GB" smtClean="0"/>
              <a:t>20/06/2020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8DE2C1-59F1-4BC3-BB66-360C8A84EBC9}" type="slidenum">
              <a:rPr lang="en-GB" smtClean="0"/>
              <a:t>‹#›</a:t>
            </a:fld>
            <a:endParaRPr lang="en-GB"/>
          </a:p>
        </p:txBody>
      </p:sp>
    </p:spTree>
    <p:extLst>
      <p:ext uri="{BB962C8B-B14F-4D97-AF65-F5344CB8AC3E}">
        <p14:creationId xmlns:p14="http://schemas.microsoft.com/office/powerpoint/2010/main" val="256544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C4B8AB-45CB-4A49-8551-95FA9FF9A585}" type="datetimeFigureOut">
              <a:rPr lang="en-GB" smtClean="0"/>
              <a:t>20/06/2020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8DE2C1-59F1-4BC3-BB66-360C8A84EBC9}" type="slidenum">
              <a:rPr lang="en-GB" smtClean="0"/>
              <a:t>‹#›</a:t>
            </a:fld>
            <a:endParaRPr lang="en-GB"/>
          </a:p>
        </p:txBody>
      </p:sp>
    </p:spTree>
    <p:extLst>
      <p:ext uri="{BB962C8B-B14F-4D97-AF65-F5344CB8AC3E}">
        <p14:creationId xmlns:p14="http://schemas.microsoft.com/office/powerpoint/2010/main" val="306150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4B8AB-45CB-4A49-8551-95FA9FF9A585}" type="datetimeFigureOut">
              <a:rPr lang="en-GB" smtClean="0"/>
              <a:t>20/06/2020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8DE2C1-59F1-4BC3-BB66-360C8A84EBC9}" type="slidenum">
              <a:rPr lang="en-GB" smtClean="0"/>
              <a:t>‹#›</a:t>
            </a:fld>
            <a:endParaRPr lang="en-GB"/>
          </a:p>
        </p:txBody>
      </p:sp>
    </p:spTree>
    <p:extLst>
      <p:ext uri="{BB962C8B-B14F-4D97-AF65-F5344CB8AC3E}">
        <p14:creationId xmlns:p14="http://schemas.microsoft.com/office/powerpoint/2010/main" val="3012383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C4B8AB-45CB-4A49-8551-95FA9FF9A585}" type="datetimeFigureOut">
              <a:rPr lang="en-GB" smtClean="0"/>
              <a:t>20/06/2020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C8DE2C1-59F1-4BC3-BB66-360C8A84EBC9}" type="slidenum">
              <a:rPr lang="en-GB" smtClean="0"/>
              <a:t>‹#›</a:t>
            </a:fld>
            <a:endParaRPr lang="en-GB"/>
          </a:p>
        </p:txBody>
      </p:sp>
    </p:spTree>
    <p:extLst>
      <p:ext uri="{BB962C8B-B14F-4D97-AF65-F5344CB8AC3E}">
        <p14:creationId xmlns:p14="http://schemas.microsoft.com/office/powerpoint/2010/main" val="419297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C4B8AB-45CB-4A49-8551-95FA9FF9A585}" type="datetimeFigureOut">
              <a:rPr lang="en-GB" smtClean="0"/>
              <a:t>20/06/2020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8DE2C1-59F1-4BC3-BB66-360C8A84EBC9}" type="slidenum">
              <a:rPr lang="en-GB" smtClean="0"/>
              <a:t>‹#›</a:t>
            </a:fld>
            <a:endParaRPr lang="en-GB"/>
          </a:p>
        </p:txBody>
      </p:sp>
    </p:spTree>
    <p:extLst>
      <p:ext uri="{BB962C8B-B14F-4D97-AF65-F5344CB8AC3E}">
        <p14:creationId xmlns:p14="http://schemas.microsoft.com/office/powerpoint/2010/main" val="3873867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C4B8AB-45CB-4A49-8551-95FA9FF9A585}" type="datetimeFigureOut">
              <a:rPr lang="en-GB" smtClean="0"/>
              <a:t>20/06/2020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C8DE2C1-59F1-4BC3-BB66-360C8A84EBC9}" type="slidenum">
              <a:rPr lang="en-GB" smtClean="0"/>
              <a:t>‹#›</a:t>
            </a:fld>
            <a:endParaRPr lang="en-GB"/>
          </a:p>
        </p:txBody>
      </p:sp>
    </p:spTree>
    <p:extLst>
      <p:ext uri="{BB962C8B-B14F-4D97-AF65-F5344CB8AC3E}">
        <p14:creationId xmlns:p14="http://schemas.microsoft.com/office/powerpoint/2010/main" val="394169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C4B8AB-45CB-4A49-8551-95FA9FF9A585}" type="datetimeFigureOut">
              <a:rPr lang="en-GB" smtClean="0"/>
              <a:t>20/06/2020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8DE2C1-59F1-4BC3-BB66-360C8A84EBC9}" type="slidenum">
              <a:rPr lang="en-GB" smtClean="0"/>
              <a:t>‹#›</a:t>
            </a:fld>
            <a:endParaRPr lang="en-GB"/>
          </a:p>
        </p:txBody>
      </p:sp>
    </p:spTree>
    <p:extLst>
      <p:ext uri="{BB962C8B-B14F-4D97-AF65-F5344CB8AC3E}">
        <p14:creationId xmlns:p14="http://schemas.microsoft.com/office/powerpoint/2010/main" val="2846581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C4B8AB-45CB-4A49-8551-95FA9FF9A585}" type="datetimeFigureOut">
              <a:rPr lang="en-GB" smtClean="0"/>
              <a:t>20/06/2020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8DE2C1-59F1-4BC3-BB66-360C8A84EBC9}" type="slidenum">
              <a:rPr lang="en-GB" smtClean="0"/>
              <a:t>‹#›</a:t>
            </a:fld>
            <a:endParaRPr lang="en-GB"/>
          </a:p>
        </p:txBody>
      </p:sp>
    </p:spTree>
    <p:extLst>
      <p:ext uri="{BB962C8B-B14F-4D97-AF65-F5344CB8AC3E}">
        <p14:creationId xmlns:p14="http://schemas.microsoft.com/office/powerpoint/2010/main" val="4287661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FC4B8AB-45CB-4A49-8551-95FA9FF9A585}" type="datetimeFigureOut">
              <a:rPr lang="en-GB" smtClean="0"/>
              <a:t>20/06/2020</a:t>
            </a:fld>
            <a:endParaRPr lang="en-GB"/>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C8DE2C1-59F1-4BC3-BB66-360C8A84EBC9}" type="slidenum">
              <a:rPr lang="en-GB" smtClean="0"/>
              <a:t>‹#›</a:t>
            </a:fld>
            <a:endParaRPr lang="en-GB"/>
          </a:p>
        </p:txBody>
      </p:sp>
    </p:spTree>
    <p:extLst>
      <p:ext uri="{BB962C8B-B14F-4D97-AF65-F5344CB8AC3E}">
        <p14:creationId xmlns:p14="http://schemas.microsoft.com/office/powerpoint/2010/main" val="18692887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0D2F-AE30-4D22-B188-7C9BFF8ED6B2}"/>
              </a:ext>
            </a:extLst>
          </p:cNvPr>
          <p:cNvSpPr>
            <a:spLocks noGrp="1"/>
          </p:cNvSpPr>
          <p:nvPr>
            <p:ph type="ctrTitle"/>
          </p:nvPr>
        </p:nvSpPr>
        <p:spPr/>
        <p:txBody>
          <a:bodyPr>
            <a:normAutofit fontScale="90000"/>
          </a:bodyPr>
          <a:lstStyle/>
          <a:p>
            <a:r>
              <a:rPr lang="en-GB" b="0" dirty="0">
                <a:effectLst/>
              </a:rPr>
              <a:t>Capstone Project – The Battle of </a:t>
            </a:r>
            <a:r>
              <a:rPr lang="en-GB" b="0" dirty="0" err="1">
                <a:effectLst/>
              </a:rPr>
              <a:t>Neighborhoods</a:t>
            </a:r>
            <a:r>
              <a:rPr lang="en-GB" b="0" dirty="0">
                <a:effectLst/>
              </a:rPr>
              <a:t> </a:t>
            </a:r>
            <a:br>
              <a:rPr lang="en-GB" b="0" dirty="0">
                <a:effectLst/>
              </a:rPr>
            </a:br>
            <a:endParaRPr lang="en-GB" dirty="0"/>
          </a:p>
        </p:txBody>
      </p:sp>
      <p:sp>
        <p:nvSpPr>
          <p:cNvPr id="3" name="Subtitle 2">
            <a:extLst>
              <a:ext uri="{FF2B5EF4-FFF2-40B4-BE49-F238E27FC236}">
                <a16:creationId xmlns:a16="http://schemas.microsoft.com/office/drawing/2014/main" id="{D737550F-B292-4242-8B09-72038133357C}"/>
              </a:ext>
            </a:extLst>
          </p:cNvPr>
          <p:cNvSpPr>
            <a:spLocks noGrp="1"/>
          </p:cNvSpPr>
          <p:nvPr>
            <p:ph type="subTitle" idx="1"/>
          </p:nvPr>
        </p:nvSpPr>
        <p:spPr/>
        <p:txBody>
          <a:bodyPr/>
          <a:lstStyle/>
          <a:p>
            <a:r>
              <a:rPr lang="en-GB" dirty="0">
                <a:effectLst/>
              </a:rPr>
              <a:t>|Finding a Better Place in Scarborough, Toronto|</a:t>
            </a:r>
            <a:endParaRPr lang="en-GB" dirty="0"/>
          </a:p>
        </p:txBody>
      </p:sp>
    </p:spTree>
    <p:extLst>
      <p:ext uri="{BB962C8B-B14F-4D97-AF65-F5344CB8AC3E}">
        <p14:creationId xmlns:p14="http://schemas.microsoft.com/office/powerpoint/2010/main" val="1481697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964E86-AD60-4DA8-A2D1-1C1CEC600DC1}"/>
              </a:ext>
            </a:extLst>
          </p:cNvPr>
          <p:cNvSpPr>
            <a:spLocks noGrp="1"/>
          </p:cNvSpPr>
          <p:nvPr>
            <p:ph type="body" idx="1"/>
          </p:nvPr>
        </p:nvSpPr>
        <p:spPr>
          <a:xfrm>
            <a:off x="1229244" y="641024"/>
            <a:ext cx="9733512" cy="5731496"/>
          </a:xfrm>
        </p:spPr>
        <p:txBody>
          <a:bodyPr/>
          <a:lstStyle/>
          <a:p>
            <a:r>
              <a:rPr lang="en-GB" b="1" dirty="0">
                <a:effectLst/>
              </a:rPr>
              <a:t>Average Housing Price by Clusters in Scarborough</a:t>
            </a:r>
            <a:endParaRPr lang="en-GB" dirty="0"/>
          </a:p>
        </p:txBody>
      </p:sp>
      <p:pic>
        <p:nvPicPr>
          <p:cNvPr id="5" name="Picture 4">
            <a:extLst>
              <a:ext uri="{FF2B5EF4-FFF2-40B4-BE49-F238E27FC236}">
                <a16:creationId xmlns:a16="http://schemas.microsoft.com/office/drawing/2014/main" id="{7D971ACD-15C2-4C80-AF2D-5FD2685A1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50" y="1414022"/>
            <a:ext cx="10793690" cy="4958498"/>
          </a:xfrm>
          <a:prstGeom prst="rect">
            <a:avLst/>
          </a:prstGeom>
        </p:spPr>
      </p:pic>
    </p:spTree>
    <p:extLst>
      <p:ext uri="{BB962C8B-B14F-4D97-AF65-F5344CB8AC3E}">
        <p14:creationId xmlns:p14="http://schemas.microsoft.com/office/powerpoint/2010/main" val="3951096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E65695-6091-4CD1-9771-6918CC801EF4}"/>
              </a:ext>
            </a:extLst>
          </p:cNvPr>
          <p:cNvSpPr>
            <a:spLocks noGrp="1"/>
          </p:cNvSpPr>
          <p:nvPr>
            <p:ph type="body" idx="1"/>
          </p:nvPr>
        </p:nvSpPr>
        <p:spPr>
          <a:xfrm>
            <a:off x="1229244" y="659876"/>
            <a:ext cx="9733512" cy="5580668"/>
          </a:xfrm>
        </p:spPr>
        <p:txBody>
          <a:bodyPr/>
          <a:lstStyle/>
          <a:p>
            <a:r>
              <a:rPr lang="en-GB" b="1" dirty="0">
                <a:effectLst/>
              </a:rPr>
              <a:t>School Ratings by Clusters in Scarborough</a:t>
            </a:r>
            <a:endParaRPr lang="en-GB" dirty="0"/>
          </a:p>
        </p:txBody>
      </p:sp>
      <p:pic>
        <p:nvPicPr>
          <p:cNvPr id="5" name="Picture 4">
            <a:extLst>
              <a:ext uri="{FF2B5EF4-FFF2-40B4-BE49-F238E27FC236}">
                <a16:creationId xmlns:a16="http://schemas.microsoft.com/office/drawing/2014/main" id="{F63EF4CD-5C71-406E-8341-C25629661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63" y="1304057"/>
            <a:ext cx="10652289" cy="5084419"/>
          </a:xfrm>
          <a:prstGeom prst="rect">
            <a:avLst/>
          </a:prstGeom>
        </p:spPr>
      </p:pic>
    </p:spTree>
    <p:extLst>
      <p:ext uri="{BB962C8B-B14F-4D97-AF65-F5344CB8AC3E}">
        <p14:creationId xmlns:p14="http://schemas.microsoft.com/office/powerpoint/2010/main" val="2167086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85B4F1-D4DE-466E-AC27-8C149832DB87}"/>
              </a:ext>
            </a:extLst>
          </p:cNvPr>
          <p:cNvSpPr>
            <a:spLocks noGrp="1"/>
          </p:cNvSpPr>
          <p:nvPr>
            <p:ph type="body" idx="1"/>
          </p:nvPr>
        </p:nvSpPr>
        <p:spPr>
          <a:xfrm>
            <a:off x="584461" y="311085"/>
            <a:ext cx="11246177" cy="6325385"/>
          </a:xfrm>
        </p:spPr>
        <p:txBody>
          <a:bodyPr/>
          <a:lstStyle/>
          <a:p>
            <a:r>
              <a:rPr lang="en-GB">
                <a:effectLst/>
              </a:rPr>
              <a:t>The Location:</a:t>
            </a:r>
          </a:p>
          <a:p>
            <a:r>
              <a:rPr lang="en-GB">
                <a:effectLst/>
              </a:rPr>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r>
              <a:rPr lang="en-GB">
                <a:effectLst/>
              </a:rPr>
              <a:t>Foursquare API:</a:t>
            </a:r>
          </a:p>
          <a:p>
            <a:r>
              <a:rPr lang="en-GB">
                <a:effectLst/>
              </a:rPr>
              <a:t>This Capstone project have used Four-square API as its prime data gathering source as it has a database of millions of places, especially their places API which provides the ability to perform location search, location sharing and details about a business.</a:t>
            </a:r>
          </a:p>
        </p:txBody>
      </p:sp>
    </p:spTree>
    <p:extLst>
      <p:ext uri="{BB962C8B-B14F-4D97-AF65-F5344CB8AC3E}">
        <p14:creationId xmlns:p14="http://schemas.microsoft.com/office/powerpoint/2010/main" val="1619896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165781-D3A4-4C3A-9B42-ECB7B4217033}"/>
              </a:ext>
            </a:extLst>
          </p:cNvPr>
          <p:cNvSpPr>
            <a:spLocks noGrp="1"/>
          </p:cNvSpPr>
          <p:nvPr>
            <p:ph type="body" idx="1"/>
          </p:nvPr>
        </p:nvSpPr>
        <p:spPr>
          <a:xfrm>
            <a:off x="1229244" y="537328"/>
            <a:ext cx="9733512" cy="5863472"/>
          </a:xfrm>
        </p:spPr>
        <p:txBody>
          <a:bodyPr/>
          <a:lstStyle/>
          <a:p>
            <a:r>
              <a:rPr lang="en-GB" dirty="0">
                <a:effectLst/>
              </a:rPr>
              <a:t>5. Discussion Section</a:t>
            </a:r>
          </a:p>
          <a:p>
            <a:r>
              <a:rPr lang="en-GB" dirty="0">
                <a:effectLst/>
              </a:rPr>
              <a:t>Problem Which Tried to Solve:</a:t>
            </a:r>
          </a:p>
          <a:p>
            <a:r>
              <a:rPr lang="en-GB" dirty="0">
                <a:effectLst/>
              </a:rPr>
              <a:t>The major purpose of this project, is to suggest a better </a:t>
            </a:r>
            <a:r>
              <a:rPr lang="en-GB" dirty="0" err="1">
                <a:effectLst/>
              </a:rPr>
              <a:t>neighborhood</a:t>
            </a:r>
            <a:r>
              <a:rPr lang="en-GB" dirty="0">
                <a:effectLst/>
              </a:rPr>
              <a:t> in a new city for the person who are </a:t>
            </a:r>
            <a:r>
              <a:rPr lang="en-GB" dirty="0" err="1">
                <a:effectLst/>
              </a:rPr>
              <a:t>shiffting</a:t>
            </a:r>
            <a:r>
              <a:rPr lang="en-GB" dirty="0">
                <a:effectLst/>
              </a:rPr>
              <a:t> there. Social presence in society in terms of like minded people. Connectivity to the airport, bus stand, city </a:t>
            </a:r>
            <a:r>
              <a:rPr lang="en-GB" dirty="0" err="1">
                <a:effectLst/>
              </a:rPr>
              <a:t>center</a:t>
            </a:r>
            <a:r>
              <a:rPr lang="en-GB" dirty="0">
                <a:effectLst/>
              </a:rPr>
              <a:t>, markets and other daily needs things nearby.</a:t>
            </a:r>
          </a:p>
          <a:p>
            <a:r>
              <a:rPr lang="en-GB" dirty="0">
                <a:effectLst/>
              </a:rPr>
              <a:t>-&gt;Sorted list of house in terms of housing prices in a ascending or descending order</a:t>
            </a:r>
          </a:p>
          <a:p>
            <a:r>
              <a:rPr lang="en-GB" dirty="0">
                <a:effectLst/>
              </a:rPr>
              <a:t>  -&gt;Sorted list of schools in terms of location, fees, rating and reviews</a:t>
            </a:r>
          </a:p>
          <a:p>
            <a:endParaRPr lang="en-GB" dirty="0"/>
          </a:p>
        </p:txBody>
      </p:sp>
    </p:spTree>
    <p:extLst>
      <p:ext uri="{BB962C8B-B14F-4D97-AF65-F5344CB8AC3E}">
        <p14:creationId xmlns:p14="http://schemas.microsoft.com/office/powerpoint/2010/main" val="4165750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661412-9B05-4A15-8E13-55E54F43D730}"/>
              </a:ext>
            </a:extLst>
          </p:cNvPr>
          <p:cNvSpPr>
            <a:spLocks noGrp="1"/>
          </p:cNvSpPr>
          <p:nvPr>
            <p:ph type="body" idx="1"/>
          </p:nvPr>
        </p:nvSpPr>
        <p:spPr>
          <a:xfrm>
            <a:off x="650449" y="565608"/>
            <a:ext cx="11095349" cy="5656083"/>
          </a:xfrm>
        </p:spPr>
        <p:txBody>
          <a:bodyPr/>
          <a:lstStyle/>
          <a:p>
            <a:r>
              <a:rPr lang="en-GB" dirty="0">
                <a:effectLst/>
              </a:rPr>
              <a:t>6. Conclusion Section</a:t>
            </a:r>
          </a:p>
          <a:p>
            <a:r>
              <a:rPr lang="en-GB" dirty="0">
                <a:effectLst/>
              </a:rPr>
              <a:t>In this Capstone project, using k-means cluster algorithm I separated the </a:t>
            </a:r>
            <a:r>
              <a:rPr lang="en-GB" dirty="0" err="1">
                <a:effectLst/>
              </a:rPr>
              <a:t>neighborhood</a:t>
            </a:r>
            <a:r>
              <a:rPr lang="en-GB" dirty="0">
                <a:effectLst/>
              </a:rPr>
              <a:t> into 10(Ten) different clusters and for 103 different </a:t>
            </a:r>
            <a:r>
              <a:rPr lang="en-GB" dirty="0" err="1">
                <a:effectLst/>
              </a:rPr>
              <a:t>lattitude</a:t>
            </a:r>
            <a:r>
              <a:rPr lang="en-GB" dirty="0">
                <a:effectLst/>
              </a:rPr>
              <a:t> and </a:t>
            </a:r>
            <a:r>
              <a:rPr lang="en-GB" dirty="0" err="1">
                <a:effectLst/>
              </a:rPr>
              <a:t>logitude</a:t>
            </a:r>
            <a:r>
              <a:rPr lang="en-GB" dirty="0">
                <a:effectLst/>
              </a:rPr>
              <a:t> from dataset, which have very-similar </a:t>
            </a:r>
            <a:r>
              <a:rPr lang="en-GB" dirty="0" err="1">
                <a:effectLst/>
              </a:rPr>
              <a:t>neighborhoods</a:t>
            </a:r>
            <a:r>
              <a:rPr lang="en-GB" dirty="0">
                <a:effectLst/>
              </a:rPr>
              <a:t> around them. Using the charts above results presented to a particular </a:t>
            </a:r>
            <a:r>
              <a:rPr lang="en-GB" dirty="0" err="1">
                <a:effectLst/>
              </a:rPr>
              <a:t>neighborhood</a:t>
            </a:r>
            <a:r>
              <a:rPr lang="en-GB" dirty="0">
                <a:effectLst/>
              </a:rPr>
              <a:t> based on average house prices and school rating have been made.</a:t>
            </a:r>
          </a:p>
          <a:p>
            <a:r>
              <a:rPr lang="en-GB" dirty="0">
                <a:effectLst/>
              </a:rPr>
              <a:t>I feel rewarded with the efforts and believe this course with all the topics covered is well worthy of appreciation.</a:t>
            </a:r>
            <a:br>
              <a:rPr lang="en-GB" dirty="0">
                <a:effectLst/>
              </a:rPr>
            </a:br>
            <a:r>
              <a:rPr lang="en-GB" dirty="0">
                <a:effectLst/>
              </a:rPr>
              <a:t>This project has shown me a practical application to resolve a real situation that has impacting personal and financial impact using Data Science tools.</a:t>
            </a:r>
            <a:br>
              <a:rPr lang="en-GB" dirty="0">
                <a:effectLst/>
              </a:rPr>
            </a:br>
            <a:r>
              <a:rPr lang="en-GB" dirty="0">
                <a:effectLst/>
              </a:rPr>
              <a:t>The mapping with Folium is a very powerful technique to consolidate information and make the analysis and decision better with confidence.</a:t>
            </a:r>
          </a:p>
          <a:p>
            <a:endParaRPr lang="en-GB" dirty="0"/>
          </a:p>
        </p:txBody>
      </p:sp>
    </p:spTree>
    <p:extLst>
      <p:ext uri="{BB962C8B-B14F-4D97-AF65-F5344CB8AC3E}">
        <p14:creationId xmlns:p14="http://schemas.microsoft.com/office/powerpoint/2010/main" val="2421129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40BEFD-23CB-479F-AF57-B00261116365}"/>
              </a:ext>
            </a:extLst>
          </p:cNvPr>
          <p:cNvSpPr>
            <a:spLocks noGrp="1"/>
          </p:cNvSpPr>
          <p:nvPr>
            <p:ph type="body" idx="1"/>
          </p:nvPr>
        </p:nvSpPr>
        <p:spPr>
          <a:xfrm>
            <a:off x="1229244" y="716437"/>
            <a:ext cx="9733512" cy="5788057"/>
          </a:xfrm>
        </p:spPr>
        <p:txBody>
          <a:bodyPr/>
          <a:lstStyle/>
          <a:p>
            <a:endParaRPr lang="en-GB" dirty="0">
              <a:effectLst/>
            </a:endParaRPr>
          </a:p>
          <a:p>
            <a:endParaRPr lang="en-GB" dirty="0">
              <a:effectLst/>
            </a:endParaRPr>
          </a:p>
          <a:p>
            <a:r>
              <a:rPr lang="en-GB" dirty="0">
                <a:effectLst/>
              </a:rPr>
              <a:t>Future Works:</a:t>
            </a:r>
          </a:p>
          <a:p>
            <a:r>
              <a:rPr lang="en-GB" dirty="0">
                <a:effectLst/>
              </a:rPr>
              <a:t>This Capstone project can be continued for making it more precise in terms to find best house in Scarborough. Best means on the basis of all required things(daily needs or things we need to live a better life) around and also in terms of cost effective.</a:t>
            </a:r>
          </a:p>
          <a:p>
            <a:endParaRPr lang="en-GB" dirty="0"/>
          </a:p>
        </p:txBody>
      </p:sp>
    </p:spTree>
    <p:extLst>
      <p:ext uri="{BB962C8B-B14F-4D97-AF65-F5344CB8AC3E}">
        <p14:creationId xmlns:p14="http://schemas.microsoft.com/office/powerpoint/2010/main" val="13421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D4AD59-89D9-44FD-B84E-E810023D140A}"/>
              </a:ext>
            </a:extLst>
          </p:cNvPr>
          <p:cNvSpPr>
            <a:spLocks noGrp="1"/>
          </p:cNvSpPr>
          <p:nvPr>
            <p:ph type="body" idx="1"/>
          </p:nvPr>
        </p:nvSpPr>
        <p:spPr>
          <a:xfrm>
            <a:off x="1229244" y="772998"/>
            <a:ext cx="9733512" cy="5448693"/>
          </a:xfrm>
        </p:spPr>
        <p:txBody>
          <a:bodyPr>
            <a:normAutofit fontScale="70000" lnSpcReduction="20000"/>
          </a:bodyPr>
          <a:lstStyle/>
          <a:p>
            <a:r>
              <a:rPr lang="en-GB" dirty="0">
                <a:effectLst/>
              </a:rPr>
              <a:t>1. Introduction:</a:t>
            </a:r>
          </a:p>
          <a:p>
            <a:r>
              <a:rPr lang="en-GB" dirty="0">
                <a:effectLst/>
              </a:rPr>
              <a:t>The purpose of this Capstone Project is to help people in exploring better facilities around their </a:t>
            </a:r>
            <a:r>
              <a:rPr lang="en-GB" dirty="0" err="1">
                <a:effectLst/>
              </a:rPr>
              <a:t>neighborhood</a:t>
            </a:r>
            <a:r>
              <a:rPr lang="en-GB" dirty="0">
                <a:effectLst/>
              </a:rPr>
              <a:t>. It will help people making smart and efficient decision on selecting great </a:t>
            </a:r>
            <a:r>
              <a:rPr lang="en-GB" dirty="0" err="1">
                <a:effectLst/>
              </a:rPr>
              <a:t>neighborhood</a:t>
            </a:r>
            <a:r>
              <a:rPr lang="en-GB" dirty="0">
                <a:effectLst/>
              </a:rPr>
              <a:t> out of numbers of other </a:t>
            </a:r>
            <a:r>
              <a:rPr lang="en-GB" dirty="0" err="1">
                <a:effectLst/>
              </a:rPr>
              <a:t>neighborhoods</a:t>
            </a:r>
            <a:r>
              <a:rPr lang="en-GB" dirty="0">
                <a:effectLst/>
              </a:rPr>
              <a:t> in Scarborough, </a:t>
            </a:r>
            <a:r>
              <a:rPr lang="en-GB" dirty="0" err="1">
                <a:effectLst/>
              </a:rPr>
              <a:t>Toranto</a:t>
            </a:r>
            <a:r>
              <a:rPr lang="en-GB" dirty="0">
                <a:effectLst/>
              </a:rPr>
              <a:t>.</a:t>
            </a:r>
          </a:p>
          <a:p>
            <a:r>
              <a:rPr lang="en-GB" dirty="0">
                <a:effectLst/>
              </a:rPr>
              <a:t>Lots of people are migrating to various states of Canada and needed lots of research for good housing prices and </a:t>
            </a:r>
            <a:r>
              <a:rPr lang="en-GB" dirty="0" err="1">
                <a:effectLst/>
              </a:rPr>
              <a:t>reputated</a:t>
            </a:r>
            <a:r>
              <a:rPr lang="en-GB" dirty="0">
                <a:effectLst/>
              </a:rPr>
              <a:t> schools for their children. This project is for those people who are looking for better </a:t>
            </a:r>
            <a:r>
              <a:rPr lang="en-GB" dirty="0" err="1">
                <a:effectLst/>
              </a:rPr>
              <a:t>neighborhoods</a:t>
            </a:r>
            <a:r>
              <a:rPr lang="en-GB" dirty="0">
                <a:effectLst/>
              </a:rPr>
              <a:t>. For ease of accessing to Cafe, School, Super market, medical shops, grocery shops, mall, theatre, hospital, like minded people, etc.</a:t>
            </a:r>
          </a:p>
          <a:p>
            <a:r>
              <a:rPr lang="en-GB" dirty="0">
                <a:effectLst/>
              </a:rPr>
              <a:t>This Capstone Project aim to create an analysis of features for a people migrating to Scarborough to search a best </a:t>
            </a:r>
            <a:r>
              <a:rPr lang="en-GB" dirty="0" err="1">
                <a:effectLst/>
              </a:rPr>
              <a:t>neighborhood</a:t>
            </a:r>
            <a:r>
              <a:rPr lang="en-GB" dirty="0">
                <a:effectLst/>
              </a:rPr>
              <a:t> as a comparative analysis between </a:t>
            </a:r>
            <a:r>
              <a:rPr lang="en-GB" dirty="0" err="1">
                <a:effectLst/>
              </a:rPr>
              <a:t>neighborhoods</a:t>
            </a:r>
            <a:r>
              <a:rPr lang="en-GB" dirty="0">
                <a:effectLst/>
              </a:rPr>
              <a:t>. The features include median housing price and better school according to ratings, crime rates of that particular area, road connectivity, weather conditions, good management for emergency, water resources both </a:t>
            </a:r>
            <a:r>
              <a:rPr lang="en-GB" dirty="0" err="1">
                <a:effectLst/>
              </a:rPr>
              <a:t>freash</a:t>
            </a:r>
            <a:r>
              <a:rPr lang="en-GB" dirty="0">
                <a:effectLst/>
              </a:rPr>
              <a:t> and waste water and excrement conveyed in sewers and recreational facilities.</a:t>
            </a:r>
          </a:p>
          <a:p>
            <a:r>
              <a:rPr lang="en-GB" dirty="0">
                <a:effectLst/>
              </a:rPr>
              <a:t>It will help people to get awareness of the area and </a:t>
            </a:r>
            <a:r>
              <a:rPr lang="en-GB" dirty="0" err="1">
                <a:effectLst/>
              </a:rPr>
              <a:t>neighborhood</a:t>
            </a:r>
            <a:r>
              <a:rPr lang="en-GB" dirty="0">
                <a:effectLst/>
              </a:rPr>
              <a:t> before moving to a new city, state, country or place for their work or to start a new fresh life.</a:t>
            </a:r>
          </a:p>
          <a:p>
            <a:endParaRPr lang="en-GB" dirty="0"/>
          </a:p>
        </p:txBody>
      </p:sp>
    </p:spTree>
    <p:extLst>
      <p:ext uri="{BB962C8B-B14F-4D97-AF65-F5344CB8AC3E}">
        <p14:creationId xmlns:p14="http://schemas.microsoft.com/office/powerpoint/2010/main" val="177771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FC5202-54A3-4E97-996A-DB3E90D38C83}"/>
              </a:ext>
            </a:extLst>
          </p:cNvPr>
          <p:cNvSpPr>
            <a:spLocks noGrp="1"/>
          </p:cNvSpPr>
          <p:nvPr>
            <p:ph type="body" idx="1"/>
          </p:nvPr>
        </p:nvSpPr>
        <p:spPr>
          <a:xfrm>
            <a:off x="937013" y="821131"/>
            <a:ext cx="9733512" cy="5108329"/>
          </a:xfrm>
        </p:spPr>
        <p:txBody>
          <a:bodyPr>
            <a:normAutofit fontScale="85000" lnSpcReduction="10000"/>
          </a:bodyPr>
          <a:lstStyle/>
          <a:p>
            <a:r>
              <a:rPr lang="en-GB" dirty="0">
                <a:effectLst/>
              </a:rPr>
              <a:t>2. Data Section</a:t>
            </a:r>
          </a:p>
          <a:p>
            <a:r>
              <a:rPr lang="en-GB" dirty="0">
                <a:effectLst/>
              </a:rPr>
              <a:t>Data Link: https://en.wikipedia.org/wiki/List_of_postal_codes_of_Canada:_M</a:t>
            </a:r>
          </a:p>
          <a:p>
            <a:r>
              <a:rPr lang="en-GB" dirty="0">
                <a:effectLst/>
              </a:rPr>
              <a:t>Will use Scarborough dataset which we scrapped from </a:t>
            </a:r>
            <a:r>
              <a:rPr lang="en-GB" dirty="0" err="1">
                <a:effectLst/>
              </a:rPr>
              <a:t>wikipedia</a:t>
            </a:r>
            <a:r>
              <a:rPr lang="en-GB" dirty="0">
                <a:effectLst/>
              </a:rPr>
              <a:t> on Week 3. Dataset consisting of latitude and longitude, zip codes.</a:t>
            </a:r>
          </a:p>
          <a:p>
            <a:r>
              <a:rPr lang="en-GB" dirty="0">
                <a:effectLst/>
              </a:rPr>
              <a:t>Foursquare API Data:</a:t>
            </a:r>
          </a:p>
          <a:p>
            <a:r>
              <a:rPr lang="en-GB" dirty="0">
                <a:effectLst/>
              </a:rPr>
              <a:t>We will need data about different venues in different </a:t>
            </a:r>
            <a:r>
              <a:rPr lang="en-GB" dirty="0" err="1">
                <a:effectLst/>
              </a:rPr>
              <a:t>neighborhoods</a:t>
            </a:r>
            <a:r>
              <a:rPr lang="en-GB" dirty="0">
                <a:effectLst/>
              </a:rPr>
              <a:t> of that specific borough.</a:t>
            </a:r>
            <a:br>
              <a:rPr lang="en-GB" dirty="0">
                <a:effectLst/>
              </a:rPr>
            </a:br>
            <a:r>
              <a:rPr lang="en-GB" dirty="0">
                <a:effectLst/>
              </a:rPr>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endParaRPr lang="en-GB" dirty="0"/>
          </a:p>
        </p:txBody>
      </p:sp>
    </p:spTree>
    <p:extLst>
      <p:ext uri="{BB962C8B-B14F-4D97-AF65-F5344CB8AC3E}">
        <p14:creationId xmlns:p14="http://schemas.microsoft.com/office/powerpoint/2010/main" val="376936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F73076-542B-4EAA-BA7A-3F102A2025C7}"/>
              </a:ext>
            </a:extLst>
          </p:cNvPr>
          <p:cNvSpPr>
            <a:spLocks noGrp="1"/>
          </p:cNvSpPr>
          <p:nvPr>
            <p:ph type="body" idx="1"/>
          </p:nvPr>
        </p:nvSpPr>
        <p:spPr>
          <a:xfrm>
            <a:off x="1229244" y="631596"/>
            <a:ext cx="9733512" cy="5788058"/>
          </a:xfrm>
        </p:spPr>
        <p:txBody>
          <a:bodyPr>
            <a:normAutofit fontScale="70000" lnSpcReduction="20000"/>
          </a:bodyPr>
          <a:lstStyle/>
          <a:p>
            <a:r>
              <a:rPr lang="en-GB" dirty="0"/>
              <a:t>After finding the list of </a:t>
            </a:r>
            <a:r>
              <a:rPr lang="en-GB" dirty="0" err="1"/>
              <a:t>neighborhoods</a:t>
            </a:r>
            <a:r>
              <a:rPr lang="en-GB" dirty="0"/>
              <a:t>, we then connect to the Foursquare API to gather information about venues inside each and every </a:t>
            </a:r>
            <a:r>
              <a:rPr lang="en-GB" dirty="0" err="1"/>
              <a:t>neighborhood</a:t>
            </a:r>
            <a:r>
              <a:rPr lang="en-GB" dirty="0"/>
              <a:t>. For each </a:t>
            </a:r>
            <a:r>
              <a:rPr lang="en-GB" dirty="0" err="1"/>
              <a:t>neighborhood</a:t>
            </a:r>
            <a:r>
              <a:rPr lang="en-GB" dirty="0"/>
              <a:t>, we have chosen the radius to be 100 meter.</a:t>
            </a:r>
          </a:p>
          <a:p>
            <a:endParaRPr lang="en-GB" dirty="0"/>
          </a:p>
          <a:p>
            <a:r>
              <a:rPr lang="en-GB" dirty="0"/>
              <a:t>The data retrieved from Foursquare contained information of venues within a specified distance of the longitude and latitude of the postcodes. The information obtained per venue as follows:</a:t>
            </a:r>
          </a:p>
          <a:p>
            <a:endParaRPr lang="en-GB" dirty="0"/>
          </a:p>
          <a:p>
            <a:r>
              <a:rPr lang="en-GB" dirty="0"/>
              <a:t>1. </a:t>
            </a:r>
            <a:r>
              <a:rPr lang="en-GB" dirty="0" err="1"/>
              <a:t>Neighborhood</a:t>
            </a:r>
            <a:endParaRPr lang="en-GB" dirty="0"/>
          </a:p>
          <a:p>
            <a:r>
              <a:rPr lang="en-GB" dirty="0"/>
              <a:t>2. </a:t>
            </a:r>
            <a:r>
              <a:rPr lang="en-GB" dirty="0" err="1"/>
              <a:t>Neighborhood</a:t>
            </a:r>
            <a:r>
              <a:rPr lang="en-GB" dirty="0"/>
              <a:t> Latitude</a:t>
            </a:r>
          </a:p>
          <a:p>
            <a:r>
              <a:rPr lang="en-GB" dirty="0"/>
              <a:t>3. </a:t>
            </a:r>
            <a:r>
              <a:rPr lang="en-GB" dirty="0" err="1"/>
              <a:t>Neighborhood</a:t>
            </a:r>
            <a:r>
              <a:rPr lang="en-GB" dirty="0"/>
              <a:t> Longitude</a:t>
            </a:r>
          </a:p>
          <a:p>
            <a:r>
              <a:rPr lang="en-GB" dirty="0"/>
              <a:t>4. Venue</a:t>
            </a:r>
          </a:p>
          <a:p>
            <a:r>
              <a:rPr lang="en-GB" dirty="0"/>
              <a:t>5. Name of the venue e.g. the name of a store or restaurant</a:t>
            </a:r>
          </a:p>
          <a:p>
            <a:r>
              <a:rPr lang="en-GB" dirty="0"/>
              <a:t>6. Venue Latitude</a:t>
            </a:r>
          </a:p>
          <a:p>
            <a:r>
              <a:rPr lang="en-GB" dirty="0"/>
              <a:t>7. Venue Longitude</a:t>
            </a:r>
          </a:p>
          <a:p>
            <a:r>
              <a:rPr lang="en-GB" dirty="0"/>
              <a:t>8. Venue Category</a:t>
            </a:r>
          </a:p>
        </p:txBody>
      </p:sp>
    </p:spTree>
    <p:extLst>
      <p:ext uri="{BB962C8B-B14F-4D97-AF65-F5344CB8AC3E}">
        <p14:creationId xmlns:p14="http://schemas.microsoft.com/office/powerpoint/2010/main" val="144045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B1EF77-F747-4573-83A7-A500A5FA7414}"/>
              </a:ext>
            </a:extLst>
          </p:cNvPr>
          <p:cNvSpPr>
            <a:spLocks noGrp="1"/>
          </p:cNvSpPr>
          <p:nvPr>
            <p:ph type="body" idx="1"/>
          </p:nvPr>
        </p:nvSpPr>
        <p:spPr>
          <a:xfrm>
            <a:off x="1229244" y="565608"/>
            <a:ext cx="9733512" cy="5788058"/>
          </a:xfrm>
        </p:spPr>
        <p:txBody>
          <a:bodyPr/>
          <a:lstStyle/>
          <a:p>
            <a:r>
              <a:rPr lang="en-GB" b="1" dirty="0">
                <a:effectLst/>
              </a:rPr>
              <a:t>Map of Scarborough</a:t>
            </a:r>
            <a:endParaRPr lang="en-GB" dirty="0"/>
          </a:p>
        </p:txBody>
      </p:sp>
      <p:pic>
        <p:nvPicPr>
          <p:cNvPr id="7" name="Picture 6">
            <a:extLst>
              <a:ext uri="{FF2B5EF4-FFF2-40B4-BE49-F238E27FC236}">
                <a16:creationId xmlns:a16="http://schemas.microsoft.com/office/drawing/2014/main" id="{F99C4AA2-1FB1-45B9-9A2C-5C7FE5DBF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408" y="1263954"/>
            <a:ext cx="9571348" cy="5198120"/>
          </a:xfrm>
          <a:prstGeom prst="rect">
            <a:avLst/>
          </a:prstGeom>
        </p:spPr>
      </p:pic>
    </p:spTree>
    <p:extLst>
      <p:ext uri="{BB962C8B-B14F-4D97-AF65-F5344CB8AC3E}">
        <p14:creationId xmlns:p14="http://schemas.microsoft.com/office/powerpoint/2010/main" val="4202159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CA06C0-B3C3-41F8-BD94-9F605A369E57}"/>
              </a:ext>
            </a:extLst>
          </p:cNvPr>
          <p:cNvSpPr>
            <a:spLocks noGrp="1"/>
          </p:cNvSpPr>
          <p:nvPr>
            <p:ph type="body" idx="1"/>
          </p:nvPr>
        </p:nvSpPr>
        <p:spPr>
          <a:xfrm>
            <a:off x="1229244" y="697584"/>
            <a:ext cx="9733512" cy="5693789"/>
          </a:xfrm>
        </p:spPr>
        <p:txBody>
          <a:bodyPr/>
          <a:lstStyle/>
          <a:p>
            <a:r>
              <a:rPr lang="en-GB" dirty="0">
                <a:effectLst/>
              </a:rPr>
              <a:t>3. Methodology Section</a:t>
            </a:r>
          </a:p>
          <a:p>
            <a:r>
              <a:rPr lang="en-GB" dirty="0">
                <a:effectLst/>
              </a:rPr>
              <a:t>Clustering Approach:</a:t>
            </a:r>
          </a:p>
          <a:p>
            <a:r>
              <a:rPr lang="en-GB" dirty="0">
                <a:effectLst/>
              </a:rPr>
              <a:t>To compare the similarities of two cities, we decided to explore </a:t>
            </a:r>
            <a:r>
              <a:rPr lang="en-GB" dirty="0" err="1">
                <a:effectLst/>
              </a:rPr>
              <a:t>neighborhoods</a:t>
            </a:r>
            <a:r>
              <a:rPr lang="en-GB" dirty="0">
                <a:effectLst/>
              </a:rPr>
              <a:t>, segment them, and group them into clusters to find similar </a:t>
            </a:r>
            <a:r>
              <a:rPr lang="en-GB" dirty="0" err="1">
                <a:effectLst/>
              </a:rPr>
              <a:t>neighborhoods</a:t>
            </a:r>
            <a:r>
              <a:rPr lang="en-GB" dirty="0">
                <a:effectLst/>
              </a:rPr>
              <a:t> in a big city like New York and Toronto. To be able to do that, we need to cluster data which is a form of unsupervised machine learning: k-means clustering algorithm.</a:t>
            </a:r>
          </a:p>
          <a:p>
            <a:endParaRPr lang="en-GB" dirty="0"/>
          </a:p>
        </p:txBody>
      </p:sp>
    </p:spTree>
    <p:extLst>
      <p:ext uri="{BB962C8B-B14F-4D97-AF65-F5344CB8AC3E}">
        <p14:creationId xmlns:p14="http://schemas.microsoft.com/office/powerpoint/2010/main" val="295372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B41125-77B1-4BEE-A120-29E6096BC024}"/>
              </a:ext>
            </a:extLst>
          </p:cNvPr>
          <p:cNvSpPr>
            <a:spLocks noGrp="1"/>
          </p:cNvSpPr>
          <p:nvPr>
            <p:ph type="body" idx="1"/>
          </p:nvPr>
        </p:nvSpPr>
        <p:spPr>
          <a:xfrm>
            <a:off x="1229244" y="593890"/>
            <a:ext cx="9733512" cy="6042580"/>
          </a:xfrm>
        </p:spPr>
        <p:txBody>
          <a:bodyPr/>
          <a:lstStyle/>
          <a:p>
            <a:r>
              <a:rPr lang="en-GB" b="1" dirty="0">
                <a:effectLst/>
              </a:rPr>
              <a:t>Using K-Means Clustering Approach</a:t>
            </a:r>
            <a:r>
              <a:rPr lang="en-GB" dirty="0">
                <a:effectLst/>
              </a:rPr>
              <a:t> | Most Common Venue</a:t>
            </a:r>
            <a:endParaRPr lang="en-GB" dirty="0"/>
          </a:p>
        </p:txBody>
      </p:sp>
      <p:sp>
        <p:nvSpPr>
          <p:cNvPr id="5" name="AutoShape 2">
            <a:extLst>
              <a:ext uri="{FF2B5EF4-FFF2-40B4-BE49-F238E27FC236}">
                <a16:creationId xmlns:a16="http://schemas.microsoft.com/office/drawing/2014/main" id="{C0E70236-C7BC-4258-8AF6-2ADFF0EA3EB2}"/>
              </a:ext>
            </a:extLst>
          </p:cNvPr>
          <p:cNvSpPr>
            <a:spLocks noChangeAspect="1" noChangeArrowheads="1"/>
          </p:cNvSpPr>
          <p:nvPr/>
        </p:nvSpPr>
        <p:spPr bwMode="auto">
          <a:xfrm>
            <a:off x="63500" y="-460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9">
            <a:extLst>
              <a:ext uri="{FF2B5EF4-FFF2-40B4-BE49-F238E27FC236}">
                <a16:creationId xmlns:a16="http://schemas.microsoft.com/office/drawing/2014/main" id="{76DAAC91-B639-476C-8850-3BD74BA82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952" y="1281287"/>
            <a:ext cx="9733513" cy="5141601"/>
          </a:xfrm>
          <a:prstGeom prst="rect">
            <a:avLst/>
          </a:prstGeom>
        </p:spPr>
      </p:pic>
    </p:spTree>
    <p:extLst>
      <p:ext uri="{BB962C8B-B14F-4D97-AF65-F5344CB8AC3E}">
        <p14:creationId xmlns:p14="http://schemas.microsoft.com/office/powerpoint/2010/main" val="828163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E50AE0-4DA8-4A16-8D35-9E52DA923CA1}"/>
              </a:ext>
            </a:extLst>
          </p:cNvPr>
          <p:cNvSpPr>
            <a:spLocks noGrp="1"/>
          </p:cNvSpPr>
          <p:nvPr>
            <p:ph type="body" idx="1"/>
          </p:nvPr>
        </p:nvSpPr>
        <p:spPr>
          <a:xfrm>
            <a:off x="1116122" y="160256"/>
            <a:ext cx="9733512" cy="6523348"/>
          </a:xfrm>
        </p:spPr>
        <p:txBody>
          <a:bodyPr>
            <a:normAutofit fontScale="92500" lnSpcReduction="10000"/>
          </a:bodyPr>
          <a:lstStyle/>
          <a:p>
            <a:r>
              <a:rPr lang="en-GB" b="1" dirty="0">
                <a:effectLst/>
              </a:rPr>
              <a:t>Most Common Venues near </a:t>
            </a:r>
            <a:r>
              <a:rPr lang="en-GB" b="1" dirty="0" err="1">
                <a:effectLst/>
              </a:rPr>
              <a:t>Neighborhood</a:t>
            </a:r>
            <a:r>
              <a:rPr lang="en-GB" dirty="0">
                <a:effectLst/>
              </a:rPr>
              <a:t> | Using Clustering</a:t>
            </a:r>
          </a:p>
          <a:p>
            <a:endParaRPr lang="en-GB" dirty="0">
              <a:effectLst/>
            </a:endParaRPr>
          </a:p>
          <a:p>
            <a:endParaRPr lang="en-GB" dirty="0">
              <a:effectLst/>
            </a:endParaRPr>
          </a:p>
          <a:p>
            <a:endParaRPr lang="en-GB" dirty="0">
              <a:effectLst/>
            </a:endParaRPr>
          </a:p>
          <a:p>
            <a:endParaRPr lang="en-GB" dirty="0">
              <a:effectLst/>
            </a:endParaRPr>
          </a:p>
          <a:p>
            <a:endParaRPr lang="en-GB" dirty="0">
              <a:effectLst/>
            </a:endParaRPr>
          </a:p>
          <a:p>
            <a:endParaRPr lang="en-GB" dirty="0">
              <a:effectLst/>
            </a:endParaRPr>
          </a:p>
          <a:p>
            <a:endParaRPr lang="en-GB" dirty="0">
              <a:effectLst/>
            </a:endParaRPr>
          </a:p>
          <a:p>
            <a:endParaRPr lang="en-GB" dirty="0">
              <a:effectLst/>
            </a:endParaRPr>
          </a:p>
          <a:p>
            <a:endParaRPr lang="en-GB" sz="1500" dirty="0">
              <a:effectLst/>
            </a:endParaRPr>
          </a:p>
          <a:p>
            <a:r>
              <a:rPr lang="en-GB" sz="1500" dirty="0">
                <a:effectLst/>
              </a:rPr>
              <a:t>Work Flow:</a:t>
            </a:r>
          </a:p>
          <a:p>
            <a:r>
              <a:rPr lang="en-GB" sz="1500" dirty="0">
                <a:effectLst/>
              </a:rPr>
              <a:t>Using credentials of Foursquare API features of near-by places of the </a:t>
            </a:r>
            <a:r>
              <a:rPr lang="en-GB" sz="1500" dirty="0" err="1">
                <a:effectLst/>
              </a:rPr>
              <a:t>neighborhoods</a:t>
            </a:r>
            <a:r>
              <a:rPr lang="en-GB" sz="1500" dirty="0">
                <a:effectLst/>
              </a:rPr>
              <a:t> would be mined. Due to http request limitations the number of places per </a:t>
            </a:r>
            <a:r>
              <a:rPr lang="en-GB" sz="1500" dirty="0" err="1">
                <a:effectLst/>
              </a:rPr>
              <a:t>neighborhood</a:t>
            </a:r>
            <a:r>
              <a:rPr lang="en-GB" sz="1500" dirty="0">
                <a:effectLst/>
              </a:rPr>
              <a:t> parameter would reasonably be set to 100 and the radius parameter would be set to 500.</a:t>
            </a:r>
          </a:p>
          <a:p>
            <a:r>
              <a:rPr lang="en-GB" sz="1500" dirty="0">
                <a:effectLst/>
              </a:rPr>
              <a:t>would be set to 500</a:t>
            </a:r>
            <a:r>
              <a:rPr lang="en-GB" dirty="0">
                <a:effectLst/>
              </a:rPr>
              <a:t>.</a:t>
            </a:r>
          </a:p>
          <a:p>
            <a:endParaRPr lang="en-GB" dirty="0">
              <a:effectLst/>
            </a:endParaRPr>
          </a:p>
        </p:txBody>
      </p:sp>
      <p:pic>
        <p:nvPicPr>
          <p:cNvPr id="12" name="Picture 11">
            <a:extLst>
              <a:ext uri="{FF2B5EF4-FFF2-40B4-BE49-F238E27FC236}">
                <a16:creationId xmlns:a16="http://schemas.microsoft.com/office/drawing/2014/main" id="{70AA372E-B782-46EE-A908-9108EC836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66" y="837197"/>
            <a:ext cx="9467654" cy="4101346"/>
          </a:xfrm>
          <a:prstGeom prst="rect">
            <a:avLst/>
          </a:prstGeom>
        </p:spPr>
      </p:pic>
    </p:spTree>
    <p:extLst>
      <p:ext uri="{BB962C8B-B14F-4D97-AF65-F5344CB8AC3E}">
        <p14:creationId xmlns:p14="http://schemas.microsoft.com/office/powerpoint/2010/main" val="1793026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81D2EF-153F-406E-A437-10AC960527A7}"/>
              </a:ext>
            </a:extLst>
          </p:cNvPr>
          <p:cNvSpPr>
            <a:spLocks noGrp="1"/>
          </p:cNvSpPr>
          <p:nvPr>
            <p:ph type="body" idx="1"/>
          </p:nvPr>
        </p:nvSpPr>
        <p:spPr>
          <a:xfrm>
            <a:off x="1229244" y="461914"/>
            <a:ext cx="9733512" cy="5986020"/>
          </a:xfrm>
        </p:spPr>
        <p:txBody>
          <a:bodyPr/>
          <a:lstStyle/>
          <a:p>
            <a:r>
              <a:rPr lang="en-GB" dirty="0">
                <a:effectLst/>
              </a:rPr>
              <a:t>4. Results Section</a:t>
            </a:r>
          </a:p>
          <a:p>
            <a:r>
              <a:rPr lang="en-GB" b="1" dirty="0">
                <a:effectLst/>
              </a:rPr>
              <a:t>Map of Clusters in Scarborough</a:t>
            </a:r>
            <a:endParaRPr lang="en-GB" dirty="0">
              <a:effectLst/>
            </a:endParaRPr>
          </a:p>
          <a:p>
            <a:endParaRPr lang="en-GB" dirty="0"/>
          </a:p>
        </p:txBody>
      </p:sp>
      <p:pic>
        <p:nvPicPr>
          <p:cNvPr id="5" name="Picture 4">
            <a:extLst>
              <a:ext uri="{FF2B5EF4-FFF2-40B4-BE49-F238E27FC236}">
                <a16:creationId xmlns:a16="http://schemas.microsoft.com/office/drawing/2014/main" id="{774FC3EE-CC2D-4E7E-A751-E768DC6D5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944" y="1627996"/>
            <a:ext cx="9382812" cy="4819938"/>
          </a:xfrm>
          <a:prstGeom prst="rect">
            <a:avLst/>
          </a:prstGeom>
        </p:spPr>
      </p:pic>
    </p:spTree>
    <p:extLst>
      <p:ext uri="{BB962C8B-B14F-4D97-AF65-F5344CB8AC3E}">
        <p14:creationId xmlns:p14="http://schemas.microsoft.com/office/powerpoint/2010/main" val="1261510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39</TotalTime>
  <Words>1083</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Bookman Old Style</vt:lpstr>
      <vt:lpstr>Rockwell</vt:lpstr>
      <vt:lpstr>Damask</vt:lpstr>
      <vt:lpstr>Capstone Project – The Battle of Neighborhoods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Richardson</dc:creator>
  <cp:lastModifiedBy> </cp:lastModifiedBy>
  <cp:revision>5</cp:revision>
  <dcterms:created xsi:type="dcterms:W3CDTF">2020-06-20T15:33:16Z</dcterms:created>
  <dcterms:modified xsi:type="dcterms:W3CDTF">2020-06-20T16:13:06Z</dcterms:modified>
</cp:coreProperties>
</file>