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63" r:id="rId9"/>
    <p:sldId id="260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41" autoAdjust="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0BE67-3C8E-4570-A99E-8EC5CD30FB7F}" type="datetimeFigureOut">
              <a:rPr lang="en-AU" smtClean="0"/>
              <a:t>20/11/2022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6B9E-8C2B-40AB-A618-6DDADF7B8A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187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6B9E-8C2B-40AB-A618-6DDADF7B8A8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8288-D628-B744-FB4A-5E7731F82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BF1A2-5DCE-4C1A-F520-51496B157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95212-8E32-AC11-66B9-D03B4E4D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20/11/2022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0C8FE-0E48-103A-DDBD-9006F089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C7565-535C-8B32-6375-79EC3EA7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37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5716-FD42-D976-7ED8-34AE9D9F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B4D34-E8C9-587B-56CF-919287C50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63D42-53D8-12D4-48D6-53B0AF3C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20/11/2022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EFC0B-1705-7385-BC24-B16772CC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733A6-E38D-4F38-E777-FF180B74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4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ABC1-62EF-5B04-61C7-608B9CD66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3E01C-A8E8-736C-E3B9-50CB2CF59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DAC5-7AB3-3446-C2BB-9AF39903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20/11/2022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29B47-FB94-E1CD-BDAE-C192FB51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0E0FD-29EF-189C-B2BF-1D3B2A40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07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7FE6-0044-DBB3-2AE2-87ADE7A3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53E6-647D-1E2E-8420-0BB5A59D6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65715-59F1-B553-A31E-E169280A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20/11/2022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C4BB3-3425-D83C-EADB-E442C01F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350C0-92B0-4365-5BB9-5DBAC83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64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7E15-F479-706D-E4BE-87131E56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A7206-9E2D-E44A-88EF-0AA291156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00968-C84D-8D3C-41C7-43E4D4CD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20/11/2022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24EDF-339E-AC69-3F31-F71DD437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935C3-3F81-0AC4-4083-F4DD8E68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71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D0BB-C499-B93B-3333-6198BB45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30B5-522B-F847-D784-EF26F09A8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6EDF8-67AC-008E-CAD8-1F7597A26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DFD3C-DB27-34DE-2365-8ED5A00B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20/11/2022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3DFAF-CFDA-99CC-E1F7-EF4A3094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E6C69-BF3E-53A3-B855-653891F2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836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79F2-444A-5882-8014-C07913B2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67710-BCC2-3B20-1025-1F903094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84323-059E-1426-760C-48DCF4883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3B4F9-798C-97EF-2C09-62611544B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6BBE6-6CAD-EAC2-BBFA-8222702AB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EF874-2BF9-4DEE-1549-8B72A6C3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20/11/2022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FA0B4-FC95-3D2D-4555-22C34FB4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683A6-0FDE-B5AD-E038-812C32E6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17AA-CD1D-D3B5-66C9-990C0B50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F5C00-4B8F-D0ED-7F08-3F1B5D71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20/11/2022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2E2D8-B3A3-30F7-37F9-2A58C198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8FD2B-2337-A0D6-A114-3019AB4E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991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7D2-25D5-5EF8-A7B5-ED59C569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20/11/2022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1062F-8570-1897-469D-19683BCD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AC46D-B775-0931-3F40-E5219527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23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01FB-1263-2DFF-447D-E2013AAC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B54E-E59D-839B-B465-52A634334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B2C34-D446-2CA9-B7F9-C7743F411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D1A07-B9B7-E7D2-07F3-B2B6F4D2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20/11/2022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164D1-9EEC-254A-9985-6AAF0780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9C810-082A-635F-96A9-7BA12B53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764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734A-6E33-E8B2-DB13-9FEE75E4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1BD38-8715-53F6-C91E-86FF93710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3072D-1B66-F6E1-36A4-655FB05E8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F87EA-9136-CBEE-5150-3CF66C24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20/11/2022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1BB65-AF5B-D324-AF94-5C258ED2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722F2-9195-F430-2470-BC7BD75F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27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3A8E5-8B7A-55D8-4CCE-41008111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73BDB-FF52-151F-0B5E-AFB1B2FF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9EB27-F153-7979-D9EC-5D079CE29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9F432-8B29-4E94-9828-C190BA0C460D}" type="datetimeFigureOut">
              <a:rPr lang="en-AU" smtClean="0"/>
              <a:t>20/11/2022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DE3C9-B350-6D71-6415-C946409A8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322B-D150-9895-0167-9D369D1EE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81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rxiv.org/abs/1611.0935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hep-ph/0412079.pdf" TargetMode="Externa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209.031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eader.elsevier.com/reader/sd/pii/S055032131200524X?token=2B032A4B978945BCF8CA8F85EC6758A86C68679213B10D3E27B9712B22092CF4DF907BE6ADC50E0A07F767417FE8B815&amp;originRegion=us-east-1&amp;originCreation=20220819022940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hyperlink" Target="https://reader.elsevier.com/reader/sd/pii/S055032131200524X?token=2B032A4B978945BCF8CA8F85EC6758A86C68679213B10D3E27B9712B22092CF4DF907BE6ADC50E0A07F767417FE8B815&amp;originRegion=us-east-1&amp;originCreation=2022081902294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urnals.aps.org/prl/supplemental/10.1103/PhysRevLett.123.031803/supplemental.pdf" TargetMode="External"/><Relationship Id="rId5" Type="http://schemas.openxmlformats.org/officeDocument/2006/relationships/hyperlink" Target="http://arxiv.org/abs/2102.08971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209.0313" TargetMode="Externa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C4009-E30F-1EC0-1994-64AFEC58D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AU" sz="7200" b="1" dirty="0"/>
              <a:t>MSc Research Project: Progress (28/9/2022)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77BC9-84AA-9415-ADD2-DE7AE5986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AU" sz="2800" dirty="0"/>
              <a:t>Sai Pemmaraju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77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A75E-9A22-B5E6-4C87-D6265CDC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Link Between Branching Ratio, Coupling Strength and Mass of ALP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78C4D-36D7-B03B-DB92-4BCFE01B6A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0686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𝐵𝑅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𝜋𝛼</m:t>
                              </m:r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:r>
                  <a:rPr lang="en-AU" dirty="0"/>
                  <a:t>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p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p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dirty="0"/>
                  <a:t> is the form factor of the pseudoscalar current (see next slide)</a:t>
                </a:r>
              </a:p>
              <a:p>
                <a:pPr marL="0" indent="0">
                  <a:buNone/>
                </a:pPr>
                <a:r>
                  <a:rPr lang="en-AU" dirty="0"/>
                  <a:t>(Source: </a:t>
                </a:r>
                <a:r>
                  <a:rPr lang="en-AU" dirty="0">
                    <a:hlinkClick r:id="rId2"/>
                  </a:rPr>
                  <a:t>https://arxiv.org/abs/1611.09355</a:t>
                </a:r>
                <a:r>
                  <a:rPr lang="en-AU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78C4D-36D7-B03B-DB92-4BCFE01B6A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0686"/>
                <a:ext cx="10515600" cy="4351338"/>
              </a:xfrm>
              <a:blipFill>
                <a:blip r:embed="rId3"/>
                <a:stretch>
                  <a:fillRect l="-1043" b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84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66080-58DC-4539-3E64-EFE0E1AA14F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AU" b="1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AU" b="1" dirty="0"/>
                  <a:t> Decays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466080-58DC-4539-3E64-EFE0E1AA14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17E8D-ACAA-8107-236B-DA97AF7BF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7008" y="2337679"/>
            <a:ext cx="6037059" cy="39469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192549-1404-D1A6-EDD7-A693E7A487F0}"/>
                  </a:ext>
                </a:extLst>
              </p:cNvPr>
              <p:cNvSpPr txBox="1"/>
              <p:nvPr/>
            </p:nvSpPr>
            <p:spPr>
              <a:xfrm>
                <a:off x="475903" y="1537291"/>
                <a:ext cx="11240193" cy="1014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e>
                      </m:d>
                      <m:r>
                        <a:rPr lang="en-AU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𝑎𝑏𝑠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600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  <m:sup>
                                      <m:r>
                                        <a:rPr lang="en-AU" sz="2600" b="0" i="1" smtClean="0">
                                          <a:latin typeface="Cambria Math" panose="02040503050406030204" pitchFamily="18" charset="0"/>
                                        </a:rPr>
                                        <m:t>𝛾𝛾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U" sz="2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192549-1404-D1A6-EDD7-A693E7A48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03" y="1537291"/>
                <a:ext cx="11240193" cy="10141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DE9B354-BBB1-DB86-42DF-96C834236A31}"/>
              </a:ext>
            </a:extLst>
          </p:cNvPr>
          <p:cNvSpPr txBox="1"/>
          <p:nvPr/>
        </p:nvSpPr>
        <p:spPr>
          <a:xfrm>
            <a:off x="756459" y="6222502"/>
            <a:ext cx="10889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/>
              <a:t>Source: </a:t>
            </a:r>
            <a:r>
              <a:rPr lang="en-AU" sz="2600" b="0" i="0" u="none" strike="noStrike" dirty="0">
                <a:solidFill>
                  <a:srgbClr val="1D1C1D"/>
                </a:solidFill>
                <a:effectLst/>
                <a:latin typeface="Slack-Lato"/>
                <a:hlinkClick r:id="rId5"/>
              </a:rPr>
              <a:t>https://arxiv.org/pdf/hep-ph/0412079.pdf</a:t>
            </a:r>
            <a:endParaRPr lang="en-AU" sz="2600" b="0" i="0" dirty="0">
              <a:solidFill>
                <a:srgbClr val="1D1C1D"/>
              </a:solidFill>
              <a:effectLst/>
              <a:latin typeface="Slack-Lato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2076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B81A-4748-7962-0D3D-7EDECB06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Coupling Strength vs ALP Mass (fixed Branching Ratio)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09755-DE30-7958-2C85-108118894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62797"/>
            <a:ext cx="5373278" cy="428400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8AD551-68D4-AFEC-5102-FE3769212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338" y="1983349"/>
            <a:ext cx="5588206" cy="382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56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1D7D-AB0F-6CC0-C0FE-51E6BDF5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Objectives Set in Previous Meeting (9/11/2022)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C25412-023F-0D56-6E4C-1D3E41FB83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6307" y="1863332"/>
                <a:ext cx="11925693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AU" b="1" dirty="0">
                    <a:solidFill>
                      <a:srgbClr val="00B050"/>
                    </a:solidFill>
                  </a:rPr>
                  <a:t>Find plot of BR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en-AU" b="1" dirty="0">
                    <a:solidFill>
                      <a:srgbClr val="00B050"/>
                    </a:solidFill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AU" b="1" dirty="0">
                    <a:solidFill>
                      <a:srgbClr val="00B050"/>
                    </a:solidFill>
                  </a:rPr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𝒂𝑾</m:t>
                        </m:r>
                      </m:sub>
                    </m:sSub>
                  </m:oMath>
                </a14:m>
                <a:r>
                  <a:rPr lang="en-AU" b="1" dirty="0">
                    <a:solidFill>
                      <a:srgbClr val="00B050"/>
                    </a:solidFill>
                  </a:rPr>
                  <a:t> plot</a:t>
                </a:r>
                <a:r>
                  <a:rPr lang="en-AU" b="1" dirty="0">
                    <a:solidFill>
                      <a:srgbClr val="FFC000"/>
                    </a:solidFill>
                  </a:rPr>
                  <a:t> </a:t>
                </a:r>
              </a:p>
              <a:p>
                <a:pPr marL="514350" indent="-514350">
                  <a:buAutoNum type="arabicPeriod"/>
                </a:pPr>
                <a:r>
                  <a:rPr lang="en-AU" b="1" dirty="0">
                    <a:solidFill>
                      <a:srgbClr val="00B050"/>
                    </a:solidFill>
                  </a:rPr>
                  <a:t>Literature Review (in progress)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C25412-023F-0D56-6E4C-1D3E41FB8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307" y="1863332"/>
                <a:ext cx="11925693" cy="4351338"/>
              </a:xfrm>
              <a:blipFill>
                <a:blip r:embed="rId2"/>
                <a:stretch>
                  <a:fillRect l="-1074" t="-23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739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4DB2-071E-7D4E-45B4-44207251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3016" cy="1325563"/>
          </a:xfrm>
        </p:spPr>
        <p:txBody>
          <a:bodyPr/>
          <a:lstStyle/>
          <a:p>
            <a:r>
              <a:rPr lang="en-AU" b="1" dirty="0"/>
              <a:t>Objectives Set in Previous Meeting (16/09/2022)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E8F10-B28B-781C-AF3E-1D898AA31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buAutoNum type="arabicPeriod"/>
                </a:pPr>
                <a:r>
                  <a:rPr lang="en-AU" b="1" dirty="0">
                    <a:solidFill>
                      <a:srgbClr val="00B050"/>
                    </a:solidFill>
                  </a:rPr>
                  <a:t>Determine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AU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AU" b="1" dirty="0">
                    <a:solidFill>
                      <a:srgbClr val="00B050"/>
                    </a:solidFill>
                  </a:rPr>
                  <a:t> mass resolution from ECAL performance paper</a:t>
                </a:r>
              </a:p>
              <a:p>
                <a:r>
                  <a:rPr lang="en-AU" dirty="0"/>
                  <a:t>Mass resolution obtained for the radiative decay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AU" dirty="0"/>
                  <a:t> is around 90 MeV. This is dominated by the ECAL energy resolution</a:t>
                </a:r>
              </a:p>
              <a:p>
                <a:r>
                  <a:rPr lang="en-AU" dirty="0"/>
                  <a:t>Neutral pions with low transverse energy are mostly reconstructed as a pair of well separated photons from their decays. A mass resolution of 8 MeV is obtained for such neutral pions</a:t>
                </a:r>
              </a:p>
              <a:p>
                <a:r>
                  <a:rPr lang="en-AU" dirty="0"/>
                  <a:t>By contrast, a large fraction of pairs of photons coming from the decay of high energy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AU" dirty="0"/>
                  <a:t> cannot be separated as a pair of cluster within the ECAL granularity (i.e. merged configuration). This appears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&gt;2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endParaRPr lang="en-AU" b="1" dirty="0">
                  <a:solidFill>
                    <a:srgbClr val="FFC000"/>
                  </a:solidFill>
                </a:endParaRPr>
              </a:p>
              <a:p>
                <a:pPr marL="0" indent="0">
                  <a:buNone/>
                </a:pPr>
                <a:r>
                  <a:rPr lang="en-AU" b="1" dirty="0">
                    <a:solidFill>
                      <a:srgbClr val="FFC000"/>
                    </a:solidFill>
                  </a:rPr>
                  <a:t>2. Contact Riley to obtain process for requesting data</a:t>
                </a:r>
              </a:p>
              <a:p>
                <a:r>
                  <a:rPr lang="en-AU" b="1" dirty="0">
                    <a:solidFill>
                      <a:srgbClr val="FFC000"/>
                    </a:solidFill>
                  </a:rPr>
                  <a:t>Need to create new decay file (almost complete)</a:t>
                </a:r>
              </a:p>
              <a:p>
                <a:r>
                  <a:rPr lang="en-AU" b="1" dirty="0">
                    <a:solidFill>
                      <a:srgbClr val="FFC000"/>
                    </a:solidFill>
                  </a:rPr>
                  <a:t>Submit request to</a:t>
                </a:r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E8F10-B28B-781C-AF3E-1D898AA31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3501" b="-42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2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A94E-EDAA-298A-1395-2C800A93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5065" cy="1325563"/>
          </a:xfrm>
        </p:spPr>
        <p:txBody>
          <a:bodyPr/>
          <a:lstStyle/>
          <a:p>
            <a:r>
              <a:rPr lang="en-AU" b="1" dirty="0"/>
              <a:t>Objectives Set in Previous Meeting (16/9/2022)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8094D-C2D0-3158-B815-8EC446838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Set limit on Branching Fraction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Compare the above limits to those in the existing literature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Plot signal selection efficiency curves for ALPs of varying masses</a:t>
                </a:r>
                <a:endParaRPr lang="en-AU" b="1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8094D-C2D0-3158-B815-8EC446838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12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A20A6-78A1-4B1F-E42A-A1EF78F9D0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9983" y="253157"/>
                <a:ext cx="12309410" cy="1325563"/>
              </a:xfrm>
            </p:spPr>
            <p:txBody>
              <a:bodyPr>
                <a:normAutofit/>
              </a:bodyPr>
              <a:lstStyle/>
              <a:p>
                <a:r>
                  <a:rPr lang="en-AU" b="1" dirty="0"/>
                  <a:t>Limit on Branching Ratio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A20A6-78A1-4B1F-E42A-A1EF78F9D0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9983" y="253157"/>
                <a:ext cx="12309410" cy="1325563"/>
              </a:xfrm>
              <a:blipFill>
                <a:blip r:embed="rId2"/>
                <a:stretch>
                  <a:fillRect l="-19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F00EA-CA22-12D5-84C0-F05D08298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984" y="1578720"/>
                <a:ext cx="11132976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AU" dirty="0"/>
                  <a:t>Meeting on 17/8/2022: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e>
                        </m:d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endParaRPr lang="en-AU" dirty="0"/>
              </a:p>
              <a:p>
                <a:pPr marL="0" indent="0" algn="ctr">
                  <a:buNone/>
                </a:pPr>
                <a:endParaRPr lang="en-AU" dirty="0"/>
              </a:p>
              <a:p>
                <a:r>
                  <a:rPr lang="en-AU" dirty="0"/>
                  <a:t>Rearrange the expression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</m:oMath>
                </a14:m>
                <a:r>
                  <a:rPr lang="en-AU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endParaRPr lang="en-AU" b="0" dirty="0"/>
              </a:p>
              <a:p>
                <a:pPr marL="0" indent="0" algn="ctr">
                  <a:buNone/>
                </a:pPr>
                <a:endParaRPr lang="en-AU" b="0" dirty="0"/>
              </a:p>
              <a:p>
                <a:r>
                  <a:rPr lang="en-AU" dirty="0"/>
                  <a:t>World average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4.33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±0.15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F00EA-CA22-12D5-84C0-F05D08298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984" y="1578720"/>
                <a:ext cx="11132976" cy="4351338"/>
              </a:xfrm>
              <a:blipFill>
                <a:blip r:embed="rId4"/>
                <a:stretch>
                  <a:fillRect l="-876" t="-28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34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2BA3BC-6592-578E-3310-8D163C8784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7040" y="266332"/>
                <a:ext cx="11499154" cy="1325563"/>
              </a:xfrm>
            </p:spPr>
            <p:txBody>
              <a:bodyPr>
                <a:normAutofit/>
              </a:bodyPr>
              <a:lstStyle/>
              <a:p>
                <a:r>
                  <a:rPr lang="en-AU" b="1" dirty="0"/>
                  <a:t>Limit on Branching Ratio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AU" dirty="0"/>
                  <a:t> </a:t>
                </a:r>
                <a:r>
                  <a:rPr lang="en-AU" b="1" dirty="0"/>
                  <a:t>(contd.)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2BA3BC-6592-578E-3310-8D163C878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7040" y="266332"/>
                <a:ext cx="11499154" cy="1325563"/>
              </a:xfrm>
              <a:blipFill>
                <a:blip r:embed="rId3"/>
                <a:stretch>
                  <a:fillRect l="-2120" t="-13364" b="-211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157A-B431-0B66-86F6-FF02A708F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6185"/>
                <a:ext cx="8781661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0.2479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0.1725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≈1.44</m:t>
                      </m:r>
                    </m:oMath>
                  </m:oMathPara>
                </a14:m>
                <a:endParaRPr lang="en-AU" dirty="0"/>
              </a:p>
              <a:p>
                <a:pPr marL="0" indent="0" algn="just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157A-B431-0B66-86F6-FF02A708F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6185"/>
                <a:ext cx="8781661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65018-B2A2-FF6A-1B70-4B3F29EC9895}"/>
                  </a:ext>
                </a:extLst>
              </p:cNvPr>
              <p:cNvSpPr txBox="1"/>
              <p:nvPr/>
            </p:nvSpPr>
            <p:spPr>
              <a:xfrm>
                <a:off x="7437120" y="1231629"/>
                <a:ext cx="4077477" cy="1119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≈1.22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65018-B2A2-FF6A-1B70-4B3F29EC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1231629"/>
                <a:ext cx="4077477" cy="11194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56004A2-FEE1-9F02-5053-7FFFF36E5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677" y="2690308"/>
            <a:ext cx="6781443" cy="21458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F605DE-0A0A-B4A0-7CC5-879359240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228" y="2484804"/>
            <a:ext cx="4457369" cy="2737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hlinkClick r:id="rId8"/>
                <a:extLst>
                  <a:ext uri="{FF2B5EF4-FFF2-40B4-BE49-F238E27FC236}">
                    <a16:creationId xmlns:a16="http://schemas.microsoft.com/office/drawing/2014/main" id="{0E56EE9E-9DDA-530B-C364-1DEF1A5E9C92}"/>
                  </a:ext>
                </a:extLst>
              </p:cNvPr>
              <p:cNvSpPr txBox="1"/>
              <p:nvPr/>
            </p:nvSpPr>
            <p:spPr>
              <a:xfrm>
                <a:off x="7437120" y="5103156"/>
                <a:ext cx="3474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&gt;2.6 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GeV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hlinkClick r:id="rId9"/>
                <a:extLst>
                  <a:ext uri="{FF2B5EF4-FFF2-40B4-BE49-F238E27FC236}">
                    <a16:creationId xmlns:a16="http://schemas.microsoft.com/office/drawing/2014/main" id="{0E56EE9E-9DDA-530B-C364-1DEF1A5E9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5103156"/>
                <a:ext cx="3474720" cy="369332"/>
              </a:xfrm>
              <a:prstGeom prst="rect">
                <a:avLst/>
              </a:prstGeom>
              <a:blipFill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0D396-FDBC-A957-7E3D-5436A7A8B045}"/>
                  </a:ext>
                </a:extLst>
              </p:cNvPr>
              <p:cNvSpPr txBox="1"/>
              <p:nvPr/>
            </p:nvSpPr>
            <p:spPr>
              <a:xfrm>
                <a:off x="216677" y="5478510"/>
                <a:ext cx="11297920" cy="1551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Combining the above (and assuming the “ideal” scenario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b="0" dirty="0"/>
                  <a:t> and 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=5279±93</m:t>
                    </m:r>
                  </m:oMath>
                </a14:m>
                <a:r>
                  <a:rPr lang="en-AU" b="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∗0</m:t>
                          </m:r>
                        </m:sup>
                      </m:sSup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𝛾𝛾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1.44±0.31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sub>
                      </m:sSub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0D396-FDBC-A957-7E3D-5436A7A8B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77" y="5478510"/>
                <a:ext cx="11297920" cy="1551259"/>
              </a:xfrm>
              <a:prstGeom prst="rect">
                <a:avLst/>
              </a:prstGeom>
              <a:blipFill>
                <a:blip r:embed="rId11"/>
                <a:stretch>
                  <a:fillRect l="-4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95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8AB7-C61E-9A67-E047-53C6B101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42523" cy="1325563"/>
          </a:xfrm>
        </p:spPr>
        <p:txBody>
          <a:bodyPr/>
          <a:lstStyle/>
          <a:p>
            <a:r>
              <a:rPr lang="en-AU" b="1" dirty="0"/>
              <a:t>Comparison of Branching Ratio to Plots in the Existing Literature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D466A-4D51-6A91-C7F6-310A1AFA0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∗0</m:t>
                          </m:r>
                        </m:sup>
                      </m:sSup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𝛾𝛾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1.44±0.31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D466A-4D51-6A91-C7F6-310A1AFA0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43C8AE69-187A-DCF1-5B70-B3CDC0DEA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08" y="2967993"/>
            <a:ext cx="4510899" cy="3172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422487-7EBF-1718-79DC-F0A488B39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314" y="2876173"/>
            <a:ext cx="5645279" cy="33563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5B8AEE-A576-41EB-FA9F-CCB6164B1385}"/>
              </a:ext>
            </a:extLst>
          </p:cNvPr>
          <p:cNvSpPr txBox="1"/>
          <p:nvPr/>
        </p:nvSpPr>
        <p:spPr>
          <a:xfrm>
            <a:off x="1209040" y="59922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5"/>
              </a:rPr>
              <a:t>http://arxiv.org/abs/2102.08971</a:t>
            </a:r>
            <a:r>
              <a:rPr lang="en-AU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AA21B2-0D74-BFED-A44B-214E990A39A0}"/>
              </a:ext>
            </a:extLst>
          </p:cNvPr>
          <p:cNvSpPr txBox="1"/>
          <p:nvPr/>
        </p:nvSpPr>
        <p:spPr>
          <a:xfrm>
            <a:off x="5921323" y="6038463"/>
            <a:ext cx="498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6"/>
              </a:rPr>
              <a:t>https://journals.aps.org/prl/supplemental/10.1103/PhysRevLett.123.031803/supplemental.pdf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666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E5EC-A291-71B6-D008-AD6EDE0B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C1A78D-8AC6-95A8-91A4-39F8B04AF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631" y="588895"/>
            <a:ext cx="7420992" cy="4412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1AC157-D6DE-7A62-CB4A-E7CAC90BF762}"/>
                  </a:ext>
                </a:extLst>
              </p:cNvPr>
              <p:cNvSpPr txBox="1"/>
              <p:nvPr/>
            </p:nvSpPr>
            <p:spPr>
              <a:xfrm>
                <a:off x="731256" y="5066245"/>
                <a:ext cx="1117076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000" dirty="0"/>
                  <a:t>Two types of coupling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AU" sz="2000" dirty="0"/>
                  <a:t>. One from chiral transformation and the other one from mixing between pseudoscalars and ALP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000" dirty="0"/>
                  <a:t>Dip at 650 MeV may be caused by negative interference between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sz="2000" dirty="0"/>
                  <a:t>-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AU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sz="2000" dirty="0"/>
                  <a:t>-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AU" sz="2000" dirty="0"/>
                  <a:t> terms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000" dirty="0"/>
                  <a:t>May/may not be model dependent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1AC157-D6DE-7A62-CB4A-E7CAC90B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56" y="5066245"/>
                <a:ext cx="11170763" cy="1323439"/>
              </a:xfrm>
              <a:prstGeom prst="rect">
                <a:avLst/>
              </a:prstGeom>
              <a:blipFill>
                <a:blip r:embed="rId3"/>
                <a:stretch>
                  <a:fillRect l="-491" t="-2304" b="-73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9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2284-1373-3F1E-E059-E31866FA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Signal Selection Efficiency Curves for ALPs of Varying Masses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8D9C-193C-C301-51C9-DD54CC71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BB4827-0EE9-141E-AE03-D000DC33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56" y="1825625"/>
            <a:ext cx="8806686" cy="429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9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E6231B-2F33-EC4B-0662-47D1480FD9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Proportion of Photons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AU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𝑮𝒆𝑽</m:t>
                    </m:r>
                  </m:oMath>
                </a14:m>
                <a:r>
                  <a:rPr lang="en-AU" b="1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AU" b="1" dirty="0"/>
                  <a:t> Mass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E6231B-2F33-EC4B-0662-47D1480FD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r="-870" b="-211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D74302-6C4F-A043-1723-675A007FA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0924" y="1770433"/>
            <a:ext cx="8382431" cy="4153711"/>
          </a:xfrm>
        </p:spPr>
      </p:pic>
    </p:spTree>
    <p:extLst>
      <p:ext uri="{BB962C8B-B14F-4D97-AF65-F5344CB8AC3E}">
        <p14:creationId xmlns:p14="http://schemas.microsoft.com/office/powerpoint/2010/main" val="215062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42D612-5768-22B7-1794-2D1F7611D9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b="1" dirty="0"/>
                  <a:t>Single Event Sensitivity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42D612-5768-22B7-1794-2D1F7611D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F0DF0-1BA9-67DC-CD3C-9335859F8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Defined as the “branching ratio for 1 event of the desired type”</a:t>
                </a:r>
              </a:p>
              <a:p>
                <a:r>
                  <a:rPr lang="en-AU" dirty="0"/>
                  <a:t>World average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4.33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±0.15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=5279±93</m:t>
                    </m:r>
                  </m:oMath>
                </a14:m>
                <a:r>
                  <a:rPr lang="en-AU" b="0" dirty="0"/>
                  <a:t> (</a:t>
                </a:r>
                <a:r>
                  <a:rPr lang="en-AU" dirty="0"/>
                  <a:t>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  <a:p>
                <a:r>
                  <a:rPr lang="en-AU" b="0" dirty="0"/>
                  <a:t>Therefore</a:t>
                </a:r>
                <a:r>
                  <a:rPr lang="en-AU" dirty="0"/>
                  <a:t>, the single event sensitivity of the decay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4.33±0.15</m:t>
                              </m:r>
                            </m:e>
                          </m: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5279±93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8.20±0.42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</m:oMath>
                  </m:oMathPara>
                </a14:m>
                <a:endParaRPr lang="en-AU" b="0" dirty="0"/>
              </a:p>
              <a:p>
                <a:r>
                  <a:rPr lang="en-AU" dirty="0"/>
                  <a:t>The above is the branching ratio for one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AU" dirty="0"/>
                  <a:t> event</a:t>
                </a:r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F0DF0-1BA9-67DC-CD3C-9335859F8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90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8996</TotalTime>
  <Words>671</Words>
  <Application>Microsoft Office PowerPoint</Application>
  <PresentationFormat>Widescreen</PresentationFormat>
  <Paragraphs>60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Slack-Lato</vt:lpstr>
      <vt:lpstr>Office Theme</vt:lpstr>
      <vt:lpstr>MSc Research Project: Progress (28/9/2022)</vt:lpstr>
      <vt:lpstr>Objectives Set in Previous Meeting (16/9/2022)</vt:lpstr>
      <vt:lpstr>Limit on Branching Ratio of B^0→K^(∗0) a_0, a_0→γγ</vt:lpstr>
      <vt:lpstr>Limit on Branching Ratio of B^0→K^(∗0) a_0, a_0→γγ (contd.) </vt:lpstr>
      <vt:lpstr>Comparison of Branching Ratio to Plots in the Existing Literature</vt:lpstr>
      <vt:lpstr>PowerPoint Presentation</vt:lpstr>
      <vt:lpstr>Signal Selection Efficiency Curves for ALPs of Varying Masses</vt:lpstr>
      <vt:lpstr>Proportion of Photons with p_T&gt;2.5 GeV vs a_0 Mass</vt:lpstr>
      <vt:lpstr>Single Event Sensitivity of B^0→K^(0∗) γ</vt:lpstr>
      <vt:lpstr>Link Between Branching Ratio, Coupling Strength and Mass of ALP</vt:lpstr>
      <vt:lpstr>Plot of A_0 (q^2 ) for B_d→K^∗ Decays</vt:lpstr>
      <vt:lpstr>Coupling Strength vs ALP Mass (fixed Branching Ratio)</vt:lpstr>
      <vt:lpstr>Objectives Set in Previous Meeting (9/11/2022)</vt:lpstr>
      <vt:lpstr>Objectives Set in Previous Meeting (16/09/2022)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Research Project: Progress (31/8/2022)</dc:title>
  <dc:creator>Subrahmanya Pemmaraju</dc:creator>
  <cp:lastModifiedBy>Sai Pemmaraju</cp:lastModifiedBy>
  <cp:revision>30</cp:revision>
  <dcterms:created xsi:type="dcterms:W3CDTF">2022-08-29T12:22:59Z</dcterms:created>
  <dcterms:modified xsi:type="dcterms:W3CDTF">2022-11-20T10:59:46Z</dcterms:modified>
</cp:coreProperties>
</file>