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74" r:id="rId11"/>
    <p:sldId id="280" r:id="rId12"/>
    <p:sldId id="263" r:id="rId13"/>
    <p:sldId id="281" r:id="rId14"/>
    <p:sldId id="275" r:id="rId15"/>
    <p:sldId id="279" r:id="rId16"/>
    <p:sldId id="270" r:id="rId17"/>
    <p:sldId id="26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1205" y="21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4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0:20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2,'14'0,"32"-1,1 2,76 13,-72-7,1-3,0-1,60-6,-13 1,2417 2,-2496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03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2,'89'-1,"98"3,-116 9,-47-7,41 3,35 5,-65-7,34 1,627-4,-337-4,98 2,-443 0,0 2,-1 0,20 5,31 5,9-1,-52-6,0-2,23 2,406-4,-213-3,-219 3,-1 1,31 7,-29-5,0-1,19 1,-19-3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1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74,'916'0,"-721"-12,-2 1,-146 10,28 2,-1-3,1-3,83-18,-98 14,1 2,0 3,103 6,-45 0,1025-2,-1132 0,-1 1,1 0,-1 0,1 1,-1 1,0 0,19 8,-15-3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7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2,'33'0,"-13"-2,-1 2,1 1,0 0,-1 2,1 0,-1 1,24 8,-18-4,0-1,42 7,-43-10,0 1,-1 1,35 14,-30-10,0-1,1-2,0-1,51 5,-45-7,42 2,119-6,-80-2,525 2,-623-1,0-1,29-6,-28 4,1 0,22 0,635 2,-328 4,154-2,-503 0,38 4,-38-4,1 0,0 0,-1 0,1 0,-1 0,1 0,0 0,-1 0,1 0,0 0,-1 1,1-1,-1 0,1 0,-1 1,1-1,-1 0,1 1,-1-1,1 1,-1-1,1 1,-1-1,1 1,-1-1,0 1,1-1,-1 1,0-1,0 1,1 0,-1-1,0 1,0-1,0 1,0 0,0-1,0 1,0 0,0-1,0 1,0 0,0-1,0 1,0-1,0 1,-1 0,1-1,0 1,0-1,-1 1,0 0,-5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0A88-3729-483A-B413-96EC9DB7E9B8}" type="datetimeFigureOut">
              <a:rPr lang="en-AU" smtClean="0"/>
              <a:t>1/12/2022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6AD-EC86-4840-9BA7-064D59FA2D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that is part of the LHC</a:t>
                </a:r>
                <a:r>
                  <a:rPr lang="en-US" sz="1500" baseline="0" dirty="0"/>
                  <a:t> in Switzerland, </a:t>
                </a:r>
                <a:r>
                  <a:rPr lang="en-US" sz="1500" dirty="0"/>
                  <a:t>designed to investigate CP violation in particles involving the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designed to investigate CP violation in particles involving the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33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1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</a:t>
            </a:r>
            <a:r>
              <a:rPr lang="en-AU"/>
              <a:t>e- collisions)</a:t>
            </a:r>
            <a:endParaRPr lang="en-AU" dirty="0"/>
          </a:p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r>
              <a:rPr lang="en-AU" sz="1200" dirty="0"/>
              <a:t>Have to be aware of BRs of other decay modes for ALPs depending on their mass </a:t>
            </a:r>
            <a:r>
              <a:rPr lang="en-AU" sz="1200" b="1" dirty="0"/>
              <a:t>(right hand plot =&gt; green line)</a:t>
            </a:r>
          </a:p>
          <a:p>
            <a:r>
              <a:rPr lang="en-AU" b="1" dirty="0"/>
              <a:t>- Ultimately we are looking where branching ratio of ALP to two photons is 1 (i.e. below 2 electron masses),and trying to avoid background contamination from eta, pi and eta’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Have to be aware of BR of other decay modes of ALPs (only considering decay for two photons in initial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0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SM is a model that describes fundamental constituents of nature and the forces acting between them</a:t>
            </a:r>
          </a:p>
          <a:p>
            <a:pPr marL="171450" indent="-171450">
              <a:buFontTx/>
              <a:buChar char="-"/>
            </a:pPr>
            <a:r>
              <a:rPr lang="en-AU" dirty="0"/>
              <a:t>Four fundamental forces in nature: strong, weak, EM and gravitational</a:t>
            </a:r>
          </a:p>
          <a:p>
            <a:pPr marL="171450" indent="-171450">
              <a:buFontTx/>
              <a:buChar char="-"/>
            </a:pPr>
            <a:r>
              <a:rPr lang="en-AU" dirty="0"/>
              <a:t>Each are mediated by </a:t>
            </a:r>
            <a:r>
              <a:rPr lang="en-AU" b="1" dirty="0"/>
              <a:t>gauge bosons (having integer quantum spin)</a:t>
            </a:r>
          </a:p>
          <a:p>
            <a:pPr marL="171450" indent="-171450">
              <a:buFontTx/>
              <a:buChar char="-"/>
            </a:pPr>
            <a:r>
              <a:rPr lang="en-AU" dirty="0"/>
              <a:t>Fermions = make up all matter </a:t>
            </a:r>
            <a:r>
              <a:rPr lang="en-AU" b="1" dirty="0"/>
              <a:t>(spin 1/2 particles)</a:t>
            </a:r>
          </a:p>
          <a:p>
            <a:pPr marL="171450" indent="-171450">
              <a:buFontTx/>
              <a:buChar char="-"/>
            </a:pPr>
            <a:r>
              <a:rPr lang="en-AU" dirty="0"/>
              <a:t>SM = incomplete. There are many aspects observed or theorised that are not accounted for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1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No mention of gravitational force in SM</a:t>
            </a:r>
          </a:p>
          <a:p>
            <a:pPr marL="171450" indent="-171450">
              <a:buFontTx/>
              <a:buChar char="-"/>
            </a:pPr>
            <a:r>
              <a:rPr lang="en-AU" dirty="0"/>
              <a:t>Dark matter and dark energy are not described by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A phenomenon known as </a:t>
            </a:r>
            <a:r>
              <a:rPr lang="en-AU" b="1" dirty="0"/>
              <a:t>CP violation </a:t>
            </a:r>
            <a:r>
              <a:rPr lang="en-AU" dirty="0"/>
              <a:t>is </a:t>
            </a:r>
            <a:r>
              <a:rPr lang="en-AU" b="1" dirty="0"/>
              <a:t>not experimentally observed in the strong force</a:t>
            </a:r>
            <a:r>
              <a:rPr lang="en-AU" dirty="0"/>
              <a:t>, despite being theoretically allowed (forms the basis of the strong CP problem). Foundation for introduction of ALPs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Symmetry = invariance of physical system under transformation (e.g. soccer ball is symmetric under rotation)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Particular symmetry of interest is CP symmetry, composed of </a:t>
            </a:r>
            <a:r>
              <a:rPr lang="en-AU" b="1" dirty="0"/>
              <a:t>charge conjugation (C) and parity (P) operations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Charge conjugation = swap particles for antiparticles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Parity = inversion of spatial coordinates (ilk mirror image)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29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</a:t>
            </a:r>
            <a:r>
              <a:rPr lang="en-AU" b="1" dirty="0" err="1"/>
              <a:t>Lagrangian</a:t>
            </a:r>
            <a:r>
              <a:rPr lang="en-AU" b="1" dirty="0"/>
              <a:t> = functional from which equations of motion of a system can be derived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 = EM field strength tensor. Equivalent term is present in the QCD </a:t>
            </a:r>
            <a:r>
              <a:rPr lang="en-AU" b="1" dirty="0" err="1"/>
              <a:t>Lagrangian</a:t>
            </a:r>
            <a:r>
              <a:rPr lang="en-AU" b="1" dirty="0"/>
              <a:t> involving the gluonic FST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Theta is CP violating, and we do not see the effects of the term involving it. Hence, conclude that it must be very small</a:t>
            </a:r>
          </a:p>
          <a:p>
            <a:pPr marL="171450" indent="-1714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FA44-4D8F-40F6-81B4-7A52BA71204B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011B-E254-4D96-8071-AEC76F55794E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C22F-AA41-4D85-8DB9-CA01840AA818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6622-5D17-419F-A002-30A133CAABFE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1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52E-FCDD-48CE-B43F-D85D41059FEE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24ED-F48D-4865-BDDA-1D0CDA46120D}" type="datetime1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49D-49BC-4B18-8605-D215A7AB3787}" type="datetime1">
              <a:rPr lang="en-AU" smtClean="0"/>
              <a:t>1/12/2022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C48-9C1B-4747-847E-92E2A3AEC945}" type="datetime1">
              <a:rPr lang="en-AU" smtClean="0"/>
              <a:t>1/12/2022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E226-9B7F-48F6-89C8-F9F40DB69F46}" type="datetime1">
              <a:rPr lang="en-AU" smtClean="0"/>
              <a:t>1/12/2022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7C-C1B0-4410-A4AB-21E013A3BCCE}" type="datetime1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93C-565A-4EBF-8AB8-00E7D2F290EE}" type="datetime1">
              <a:rPr lang="en-AU" smtClean="0"/>
              <a:t>1/12/2022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8C-AF4F-45C4-9372-F9132EEE4B42}" type="datetime1">
              <a:rPr lang="en-AU" smtClean="0"/>
              <a:t>1/12/2022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st.unife.it/it/ricerca/aree-di-ricerca-1/esperimento-lhcb-al-cern/the-lhcb-experiment-at-cern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hc-closer.es/taking_a_closer_look_at_lhc/0.lhcb" TargetMode="Externa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cb.github.io/starterkit-lessons/first-analysis-steps/README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rknet.fnal.gov/toolkits/ati/whatgevs.html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science/2017-07-15/the-standard-model-of-particle-physics-explained/76703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meone.ca/glossary/cp-symmetr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erncourier.com/a/chasing-new-physics-with-electroweak-penguin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18/10/2022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/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Note: </a:t>
                </a:r>
                <a:r>
                  <a:rPr lang="en-AU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ℏ=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Thus, energies, masses, and momenta are all measured or reported in either MeV or GeV</a:t>
                </a:r>
                <a:endParaRPr lang="en-A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7A0A-988F-02E4-3D7E-AFFA3CA9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88" y="5979166"/>
                <a:ext cx="10659996" cy="923330"/>
              </a:xfrm>
              <a:prstGeom prst="rect">
                <a:avLst/>
              </a:prstGeom>
              <a:blipFill>
                <a:blip r:embed="rId3"/>
                <a:stretch>
                  <a:fillRect l="-515" t="-397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B949-AEAB-BAA0-693C-5F4DFE5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295721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LHCb Detector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2200" dirty="0"/>
                  <a:t> collision produces numerous unstable particles, many of which will subsequently decay into lighter, more stable particles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  <a:blipFill>
                <a:blip r:embed="rId3"/>
                <a:stretch>
                  <a:fillRect l="-592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1AFD00-8082-4E5E-47C5-905C9DB6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2" y="2349360"/>
            <a:ext cx="7437337" cy="3458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3FB67-E8A4-6D36-A2D7-86FD9D7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CB2D-2AD9-F2CB-129B-85DC0D8C8F3B}"/>
              </a:ext>
            </a:extLst>
          </p:cNvPr>
          <p:cNvSpPr txBox="1"/>
          <p:nvPr/>
        </p:nvSpPr>
        <p:spPr>
          <a:xfrm>
            <a:off x="486828" y="6103172"/>
            <a:ext cx="1121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http://fst.unife.it/it/ricerca/aree-di-ricerca-1/esperimento-lhcb-al-cern/the-lhcb-experiment-at-cern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05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608-199F-94CD-4A2C-D935D30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LHCb Detector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Two key components (subdetectors) designed to measure kinematics of decay products for this analysis: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2200" dirty="0"/>
                  <a:t>Identify primary/secondary vertices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Electromagnetic Calorimeter (ECAL): </a:t>
                </a:r>
                <a:r>
                  <a:rPr lang="en-US" sz="2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photons in </a:t>
                </a:r>
                <a:r>
                  <a:rPr lang="en-US" sz="2200" dirty="0"/>
                  <a:t>a decay’s </a:t>
                </a:r>
                <a:r>
                  <a:rPr lang="en-US" sz="2200" dirty="0">
                    <a:solidFill>
                      <a:schemeClr val="tx1"/>
                    </a:solidFill>
                  </a:rPr>
                  <a:t>final state (e.g</a:t>
                </a:r>
                <a:r>
                  <a:rPr lang="en-US" sz="2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  <a:blipFill>
                <a:blip r:embed="rId3"/>
                <a:stretch>
                  <a:fillRect l="-1445" t="-1681" r="-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E082-E57E-C427-D410-41E6CF1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F7AEC3B-2910-7D11-170D-DD1E144C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487830"/>
            <a:ext cx="6072259" cy="4554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9E5B-8860-7DE4-B278-671689CC5A18}"/>
              </a:ext>
            </a:extLst>
          </p:cNvPr>
          <p:cNvSpPr txBox="1"/>
          <p:nvPr/>
        </p:nvSpPr>
        <p:spPr>
          <a:xfrm>
            <a:off x="838200" y="6356350"/>
            <a:ext cx="1008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https://www.lhc-closer.es/taking_a_closer_look_at_lhc/0.lhcb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7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8360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  <a:blipFill>
                <a:blip r:embed="rId3"/>
                <a:stretch>
                  <a:fillRect l="-782" t="-1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92" y="2854179"/>
            <a:ext cx="5174268" cy="36219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670705" y="6390395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F60-2164-CDF3-7DB8-FFF3DF7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E145-5C5A-C284-75C5-87B02693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13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82D25-8850-02B1-1D7B-640919101D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833" y="1690688"/>
            <a:ext cx="10515600" cy="44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b="1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327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4" y="1354376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6853630" y="563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857-FF54-B354-BE01-550A074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Addendum: Flavour Changing Neutral Currents (FCNC)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quark transition forbidden at tree level in SM</a:t>
                </a:r>
              </a:p>
              <a:p>
                <a:r>
                  <a:rPr lang="en-US" dirty="0"/>
                  <a:t>Neutral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cannot change quark flavour in SM</a:t>
                </a:r>
              </a:p>
              <a:p>
                <a:r>
                  <a:rPr lang="en-US" dirty="0"/>
                  <a:t>Can add “loops” into Feynman diagram and allow for this (decay that proceeds will be suppressed)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dirty="0"/>
                  <a:t> proceeds at one-loop level (it can still occur, but the probability is much lower)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  <a:blipFill>
                <a:blip r:embed="rId3"/>
                <a:stretch>
                  <a:fillRect l="-2180" t="-1942" r="-2316" b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943F-F232-DF12-28BB-2EFDB7CD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594565"/>
            <a:ext cx="3911600" cy="2943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D71978-CDF6-E2A6-516C-8190E88A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911" y="1207052"/>
            <a:ext cx="6240780" cy="20999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CA3BD-C416-92AE-D47C-D596009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06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60D-24BB-ED02-9688-5476C99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Data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Raw data is reconstructed to transform detector hits into objects such as tracks and clusters. Output of this step is a </a:t>
                </a:r>
                <a:r>
                  <a:rPr lang="en-AU" b="1" dirty="0"/>
                  <a:t>DST file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Reconstructed data is further filtered through a process known as </a:t>
                </a:r>
                <a:r>
                  <a:rPr lang="en-AU" b="1" dirty="0"/>
                  <a:t>stripping. </a:t>
                </a:r>
                <a:r>
                  <a:rPr lang="en-AU" dirty="0"/>
                  <a:t>Output data is in either DST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DST (micro-DST) format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  <a:blipFill>
                <a:blip r:embed="rId2"/>
                <a:stretch>
                  <a:fillRect l="-1185" t="-2660" r="-1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/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b="1" u="sng" dirty="0">
                    <a:solidFill>
                      <a:srgbClr val="FF0000"/>
                    </a:solidFill>
                  </a:rPr>
                  <a:t>Note: </a:t>
                </a:r>
                <a:r>
                  <a:rPr lang="en-AU" b="1" dirty="0"/>
                  <a:t>A large number of Monte Carlo (MC) simulated events are also produced that are also processed in a similar way to real data.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𝒑𝒑</m:t>
                    </m:r>
                  </m:oMath>
                </a14:m>
                <a:r>
                  <a:rPr lang="en-AU" b="1" dirty="0"/>
                  <a:t> collisions and the detector response are simulated in this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blipFill>
                <a:blip r:embed="rId3"/>
                <a:stretch>
                  <a:fillRect l="-546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DFF4B9-6FAA-834C-4E9A-42F8784BB04B}"/>
              </a:ext>
            </a:extLst>
          </p:cNvPr>
          <p:cNvSpPr txBox="1"/>
          <p:nvPr/>
        </p:nvSpPr>
        <p:spPr>
          <a:xfrm>
            <a:off x="1017487" y="5855017"/>
            <a:ext cx="983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Source: </a:t>
            </a:r>
            <a:r>
              <a:rPr lang="en-AU" b="1" dirty="0"/>
              <a:t>LHCb </a:t>
            </a:r>
            <a:r>
              <a:rPr lang="en-AU" b="1" dirty="0" err="1"/>
              <a:t>Starterkit</a:t>
            </a:r>
            <a:r>
              <a:rPr lang="en-AU" b="1" dirty="0"/>
              <a:t>: </a:t>
            </a:r>
            <a:r>
              <a:rPr lang="en-AU" b="1" dirty="0">
                <a:solidFill>
                  <a:srgbClr val="0563C1"/>
                </a:solidFill>
                <a:hlinkClick r:id="rId4"/>
              </a:rPr>
              <a:t>https://lhcb.github.io/starterkit-lessons/first-analysis-steps/README.html</a:t>
            </a:r>
            <a:r>
              <a:rPr lang="en-AU" b="1" dirty="0">
                <a:solidFill>
                  <a:srgbClr val="0563C1"/>
                </a:solidFill>
              </a:rPr>
              <a:t> </a:t>
            </a:r>
            <a:endParaRPr lang="en-AU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5C604-CCD3-98FD-923D-197A529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08D-C054-FA49-F8B6-A36EF98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Simulation Framework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618E-2B88-2732-78A2-0FEF27E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3" y="4118914"/>
            <a:ext cx="8097457" cy="260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AD3E0-0BB3-FCDA-F509-9FAA80EBD204}"/>
              </a:ext>
            </a:extLst>
          </p:cNvPr>
          <p:cNvSpPr txBox="1"/>
          <p:nvPr/>
        </p:nvSpPr>
        <p:spPr>
          <a:xfrm>
            <a:off x="548832" y="155324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Applications used for simulation framework (e.g. Gauss, DaVinci, etc.) are predominantly implemented in Python and/or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All MC simulations used so far are </a:t>
            </a:r>
            <a:r>
              <a:rPr lang="en-AU" sz="2800" b="1" dirty="0">
                <a:highlight>
                  <a:srgbClr val="FFFF00"/>
                </a:highlight>
              </a:rPr>
              <a:t>generator level simulations </a:t>
            </a:r>
            <a:r>
              <a:rPr lang="en-AU" sz="2800" dirty="0"/>
              <a:t>(i.e. only Gauss, and DaVinci steps are executed). Full simulation is time-consuming but more detailed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14:cNvPr>
              <p14:cNvContentPartPr/>
              <p14:nvPr/>
            </p14:nvContentPartPr>
            <p14:xfrm>
              <a:off x="2644155" y="5403341"/>
              <a:ext cx="112788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515" y="5295701"/>
                <a:ext cx="1235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14:cNvPr>
              <p14:cNvContentPartPr/>
              <p14:nvPr/>
            </p14:nvContentPartPr>
            <p14:xfrm>
              <a:off x="8114355" y="4398221"/>
              <a:ext cx="1193400" cy="4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355" y="4290581"/>
                <a:ext cx="130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14:cNvPr>
              <p14:cNvContentPartPr/>
              <p14:nvPr/>
            </p14:nvContentPartPr>
            <p14:xfrm>
              <a:off x="8097435" y="6085901"/>
              <a:ext cx="12484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795" y="5978261"/>
                <a:ext cx="135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14:cNvPr>
              <p14:cNvContentPartPr/>
              <p14:nvPr/>
            </p14:nvContentPartPr>
            <p14:xfrm>
              <a:off x="6326235" y="6062501"/>
              <a:ext cx="1248120" cy="5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595" y="5954501"/>
                <a:ext cx="135576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CE96C-6535-AED6-1AA9-0FBAB47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Unit Conversion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CC9570-93CF-050F-6478-AA86ADE8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9" y="1653165"/>
            <a:ext cx="11381461" cy="315835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/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AU" b="1" u="sng" dirty="0">
                    <a:solidFill>
                      <a:srgbClr val="FF0000"/>
                    </a:solidFill>
                  </a:rPr>
                  <a:t>Reminder: </a:t>
                </a:r>
                <a:r>
                  <a:rPr lang="en-AU" b="1" dirty="0"/>
                  <a:t>For most of this talk, I will resort to using natural units, as is conventional in particle physics. These are units where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b="1" dirty="0"/>
                  <a:t> Thus, energies, masses, and momenta are all measured or reported in either MeV or GeV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A4E3EB-FDC7-9151-F8DE-14D1ECAB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9" y="5011303"/>
                <a:ext cx="11381461" cy="646331"/>
              </a:xfrm>
              <a:prstGeom prst="rect">
                <a:avLst/>
              </a:prstGeom>
              <a:blipFill>
                <a:blip r:embed="rId4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829D344-CE9E-6FE0-18A1-680A131210A0}"/>
              </a:ext>
            </a:extLst>
          </p:cNvPr>
          <p:cNvSpPr/>
          <p:nvPr/>
        </p:nvSpPr>
        <p:spPr>
          <a:xfrm>
            <a:off x="436134" y="3238500"/>
            <a:ext cx="11350596" cy="1058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79F73-D24B-2198-9167-E7FE741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1700-1CE8-45C0-875B-995E93B70320}"/>
              </a:ext>
            </a:extLst>
          </p:cNvPr>
          <p:cNvSpPr txBox="1"/>
          <p:nvPr/>
        </p:nvSpPr>
        <p:spPr>
          <a:xfrm>
            <a:off x="507030" y="6285689"/>
            <a:ext cx="105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Figure Source:</a:t>
            </a:r>
            <a:r>
              <a:rPr lang="en-AU" b="1" dirty="0"/>
              <a:t>  </a:t>
            </a:r>
            <a:r>
              <a:rPr lang="en-AU" dirty="0">
                <a:hlinkClick r:id="rId5"/>
              </a:rPr>
              <a:t>https://quarknet.fnal.gov/toolkits/ati/whatgevs.html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3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C66E-E112-3123-3539-6EAB76B5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Model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CBDB9-A7FF-D6B2-B66D-84ECDBD0E666}"/>
              </a:ext>
            </a:extLst>
          </p:cNvPr>
          <p:cNvSpPr txBox="1"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Four fundamental forces in nature: strong, weak, electromagnetic (EM) and gravitational, each mediated by </a:t>
            </a:r>
            <a:r>
              <a:rPr lang="en-US" sz="2800" b="1" dirty="0"/>
              <a:t>gauge bosons (of integer quantum spin)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Fermions = make up all matter (</a:t>
            </a:r>
            <a:r>
              <a:rPr lang="en-US" sz="2800" b="1" dirty="0"/>
              <a:t>spin ½ particles)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Model = </a:t>
            </a:r>
            <a:r>
              <a:rPr lang="en-US" sz="2800" b="1" dirty="0">
                <a:solidFill>
                  <a:srgbClr val="FF0000"/>
                </a:solidFill>
              </a:rPr>
              <a:t>(Almost) </a:t>
            </a:r>
            <a:r>
              <a:rPr lang="en-US" sz="2800" dirty="0"/>
              <a:t>comprehensive description of the particles that exist in nature and the interactions between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9F4-7946-E739-26DD-B7A2E1B1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12" y="1457471"/>
            <a:ext cx="5290720" cy="3981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0DDC4-FEED-711C-3E69-792EDEAB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A0A4-3A7A-05D2-4714-C387ACDB9D68}"/>
              </a:ext>
            </a:extLst>
          </p:cNvPr>
          <p:cNvSpPr txBox="1"/>
          <p:nvPr/>
        </p:nvSpPr>
        <p:spPr>
          <a:xfrm>
            <a:off x="377262" y="6229022"/>
            <a:ext cx="114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https://www.abc.net.au/news/science/2017-07-15/the-standard-model-of-particle-physics-explained/7670338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4D3-32BB-DE20-B232-30F2349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0" y="318438"/>
            <a:ext cx="7628874" cy="1135737"/>
          </a:xfrm>
        </p:spPr>
        <p:txBody>
          <a:bodyPr>
            <a:noAutofit/>
          </a:bodyPr>
          <a:lstStyle/>
          <a:p>
            <a:r>
              <a:rPr lang="en-AU" b="1" dirty="0"/>
              <a:t>Limitations of the Standard Model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8" name="Isosceles Triangle 3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532D-C0D3-D8C9-DE7F-7575306E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0" y="1454175"/>
            <a:ext cx="6901193" cy="4393982"/>
          </a:xfrm>
        </p:spPr>
        <p:txBody>
          <a:bodyPr>
            <a:normAutofit/>
          </a:bodyPr>
          <a:lstStyle/>
          <a:p>
            <a:r>
              <a:rPr lang="en-AU" dirty="0"/>
              <a:t>Does not describe gravitational force (no “graviton”)</a:t>
            </a:r>
          </a:p>
          <a:p>
            <a:r>
              <a:rPr lang="en-AU" dirty="0"/>
              <a:t>Does not describe the nature of dark matter</a:t>
            </a:r>
          </a:p>
          <a:p>
            <a:r>
              <a:rPr lang="en-AU" b="1" dirty="0"/>
              <a:t>CP Violation </a:t>
            </a:r>
            <a:r>
              <a:rPr lang="en-AU" dirty="0"/>
              <a:t>is not observed experimentally in the strong force, despite being theoretically allowed </a:t>
            </a:r>
            <a:r>
              <a:rPr lang="en-AU" b="1" dirty="0"/>
              <a:t>(Strong CP Problem)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0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9F59-B27A-FD0E-950C-A461FE3BD341}"/>
              </a:ext>
            </a:extLst>
          </p:cNvPr>
          <p:cNvSpPr txBox="1"/>
          <p:nvPr/>
        </p:nvSpPr>
        <p:spPr>
          <a:xfrm>
            <a:off x="609338" y="2845929"/>
            <a:ext cx="683293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11410-4FE3-497E-C573-78A4B558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5" y="1052249"/>
            <a:ext cx="3549248" cy="3549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F7DD-6DA3-EA85-C59D-C594859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BFFD-E77A-DD24-09DE-F113EB9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292470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2A2-00ED-CE8C-A5AF-CC572B91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5" y="1340505"/>
            <a:ext cx="8186732" cy="4393982"/>
          </a:xfrm>
        </p:spPr>
        <p:txBody>
          <a:bodyPr>
            <a:noAutofit/>
          </a:bodyPr>
          <a:lstStyle/>
          <a:p>
            <a:r>
              <a:rPr lang="en-AU" dirty="0"/>
              <a:t>CP = symmetry which comprises of the </a:t>
            </a:r>
            <a:r>
              <a:rPr lang="en-AU" b="1" dirty="0"/>
              <a:t>charge conjugation (C), and parity (P) </a:t>
            </a:r>
            <a:r>
              <a:rPr lang="en-AU" dirty="0"/>
              <a:t>transformations</a:t>
            </a:r>
          </a:p>
          <a:p>
            <a:r>
              <a:rPr lang="en-AU" dirty="0"/>
              <a:t>CP Violation = explanation for abundance of matter over antimatter in the Universe</a:t>
            </a:r>
          </a:p>
          <a:p>
            <a:r>
              <a:rPr lang="en-AU" dirty="0"/>
              <a:t>CP symmetry is preserved in EM interactions and violated by weak interactions (Cronin &amp; Fitch, 1964)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4771A3-ADD6-805B-E14C-3A0CDA9B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16" y="1997397"/>
            <a:ext cx="3939183" cy="36128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359-AA9E-A3B4-94A1-50A461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78562-E85F-09DC-847F-36FCEB0E2C96}"/>
              </a:ext>
            </a:extLst>
          </p:cNvPr>
          <p:cNvSpPr txBox="1"/>
          <p:nvPr/>
        </p:nvSpPr>
        <p:spPr>
          <a:xfrm>
            <a:off x="1153783" y="6295884"/>
            <a:ext cx="88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4"/>
              </a:rPr>
              <a:t>http://www.timeone.ca/glossary/cp-symmetry/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  <a:blipFill>
                <a:blip r:embed="rId3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  <a:blipFill>
                <a:blip r:embed="rId4"/>
                <a:stretch>
                  <a:fillRect l="-1007" t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Promising decay channel to examine at LHCb for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blipFill>
                <a:blip r:embed="rId5"/>
                <a:stretch>
                  <a:fillRect l="-94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7" y="2484115"/>
            <a:ext cx="7075028" cy="2380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E4D28-D928-C866-BF90-234DD7F24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64" y="2198009"/>
            <a:ext cx="2526203" cy="29228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b="1" dirty="0"/>
              <a:t>y</a:t>
            </a:r>
            <a:fld id="{175C9CBA-CF83-41C6-AEB4-7EFDF2719FAA}" type="slidenum">
              <a:rPr lang="en-AU" smtClean="0"/>
              <a:t>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838200" y="6337038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8"/>
              </a:rPr>
              <a:t>https://cerncourier.com/a/chasing-new-physics-with-electroweak-penguins/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12318</TotalTime>
  <Words>2501</Words>
  <Application>Microsoft Office PowerPoint</Application>
  <PresentationFormat>Widescreen</PresentationFormat>
  <Paragraphs>183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Unit Conversion</vt:lpstr>
      <vt:lpstr>Standard Model Overview</vt:lpstr>
      <vt:lpstr>Limitations of the Standard Model</vt:lpstr>
      <vt:lpstr>CP Violation</vt:lpstr>
      <vt:lpstr>The Strong CP Problem</vt:lpstr>
      <vt:lpstr>The Strong CP Problem and its Resolution</vt:lpstr>
      <vt:lpstr>Axion Like Particles (ALPs)</vt:lpstr>
      <vt:lpstr>The B^0→K^∗ a_0, a_0→γγ Decay </vt:lpstr>
      <vt:lpstr>The LHCb Detector </vt:lpstr>
      <vt:lpstr>LHCb Detector (contd.)</vt:lpstr>
      <vt:lpstr>Strategy: Search for ALPs at LHCb</vt:lpstr>
      <vt:lpstr>Analysis Steps</vt:lpstr>
      <vt:lpstr>My Analysis (to date)</vt:lpstr>
      <vt:lpstr>Plot of ALP Branching Fraction vs ALP Mass</vt:lpstr>
      <vt:lpstr>Addendum: Flavour Changing Neutral Currents (FCNC)</vt:lpstr>
      <vt:lpstr>Addendum: LHCb Data Flow </vt:lpstr>
      <vt:lpstr>Addendum: LHCb Simulation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in B Meson Decays at the LHCb</dc:title>
  <dc:creator>Subrahmanya Pemmaraju</dc:creator>
  <cp:lastModifiedBy>Sai Pemmaraju</cp:lastModifiedBy>
  <cp:revision>24</cp:revision>
  <dcterms:created xsi:type="dcterms:W3CDTF">2022-10-03T06:17:59Z</dcterms:created>
  <dcterms:modified xsi:type="dcterms:W3CDTF">2022-12-01T01:41:45Z</dcterms:modified>
</cp:coreProperties>
</file>